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4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BA7D6-B7C8-4551-88DE-784AD8078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21A058-127F-4657-84D5-CB00383A4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5BDB78-A47E-41A1-A5E8-15CD9B5F5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6072-0C40-4E99-9D53-046C6CD14E4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423DED-AEDC-4671-8AFB-2F4C21091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79192F-F98A-4F08-AEBD-DAC231777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D5F-AAE1-4E30-B8DC-C53A60C94B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0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AAD8F-5B78-4B75-9189-EE132074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0FB7D7-F43A-486C-B9F5-9DF8B742A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A11112-EFE0-489A-9BE6-0E8051812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6072-0C40-4E99-9D53-046C6CD14E4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74298D-C294-4459-BA75-8A14B4C9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6E5133-E392-4530-9E48-AFE49543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D5F-AAE1-4E30-B8DC-C53A60C94B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3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5C610B-2E4E-472F-9006-F5D880CF8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AC45D1-2439-4460-A43C-11054F895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B7D4A6-5B4A-46FC-A3D5-6EF5FD436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6072-0C40-4E99-9D53-046C6CD14E4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07A9B4-E0BD-4793-BB23-B4F606426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56C7D7-E713-42BC-82F6-1F1F2F69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D5F-AAE1-4E30-B8DC-C53A60C94B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2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522B8-0BE6-49C6-8B21-C1663E93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9512AB-62F9-4904-9C95-F3CE4BDC7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D0BF2E-E32F-47AD-89F3-55F9E4B5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6072-0C40-4E99-9D53-046C6CD14E4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2EA462-52ED-4505-B56A-5120F7C4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A59E35-E0C4-429A-B102-D0548706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D5F-AAE1-4E30-B8DC-C53A60C94B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8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3CB97-4863-469A-BB9F-6D89FE9F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CF06ED-1FFD-4309-8608-568C56995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FBF798-31C9-4CB0-B4A1-C36038F35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6072-0C40-4E99-9D53-046C6CD14E4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6420B6-23FF-4592-8006-F1A24D5FE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FAD6D7-CA94-4FB8-B8C4-D33FC9068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D5F-AAE1-4E30-B8DC-C53A60C94B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7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3D4AA-D81E-4919-B487-5301F54F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C0E236-C711-401B-A3B5-1826D1575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380353-D8DA-42EE-885F-27E8B0FA0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A630DC-2013-45C6-8A08-7C596AD04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6072-0C40-4E99-9D53-046C6CD14E4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A7C7A9-BCE4-4902-B9BA-636505B1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4A15E9-5276-46F8-B516-AAE075127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D5F-AAE1-4E30-B8DC-C53A60C94B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7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0BCD4-BE84-4F45-BC29-B80616EE8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63DD03-B514-4473-8121-D8C7EEC2B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06ECDE-32A5-4772-BD14-EDE8F82E6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65F9E13-ED2B-46E8-9CB6-B082FD075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2DFC76-F72C-40D5-B96D-5CEC2AA84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67929A7-63AC-4B13-AA7C-28D9F91C8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6072-0C40-4E99-9D53-046C6CD14E4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ED49DD4-6ABC-49ED-92BF-53A7E5D3B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193CBBF-4397-4D52-B978-51AF1AA16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D5F-AAE1-4E30-B8DC-C53A60C94B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F1DDB-1620-46FA-A45C-EED46E437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253E16-B8D1-4B54-AA6E-33A3A3EB0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6072-0C40-4E99-9D53-046C6CD14E4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E608FF-9B36-4729-AF7B-6594E885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26020F-486E-40BC-AB45-0C74C05D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D5F-AAE1-4E30-B8DC-C53A60C94B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5EE2556-3290-4044-8675-D2773EBE6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6072-0C40-4E99-9D53-046C6CD14E4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75B9592-96B0-4A36-AB63-B511C8A67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BBC7C8-1465-43A8-9AE9-F7622397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D5F-AAE1-4E30-B8DC-C53A60C94B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3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70360-8DF3-4370-AC4E-DC5F2888A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4B8C7A-8A97-45F0-9D55-C6CE00BB9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A98A7D-D22B-4E95-A623-6D06C91E0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588E04-29BD-4F95-BF17-A5DAB204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6072-0C40-4E99-9D53-046C6CD14E4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652D8E-1DEF-4FE8-B798-07A4A3A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093FAB-B56E-464D-BA36-9AFE3438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D5F-AAE1-4E30-B8DC-C53A60C94B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2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0836B-3021-4767-BF16-1396C2B9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6CB8213-EC03-49EF-8E10-576625153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D61D76-9722-44E7-99C5-223D4A099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A7B3B2-766C-4C1D-86AD-549F640D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6072-0C40-4E99-9D53-046C6CD14E4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A4B0CE-4F34-4D48-9265-BA99F01D2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254A20-D44D-46FD-BB53-4EC6B8DC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D5F-AAE1-4E30-B8DC-C53A60C94B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5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C9ABAF2-28EB-4701-9676-208DD24E6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65592E-4645-4331-AAE2-7C38BC629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D4E58A-7505-4244-97E4-8A81FE339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56072-0C40-4E99-9D53-046C6CD14E4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7E9DAE-F9A6-49EC-8E37-AB8091CAF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CA62E3-FE3E-4B31-A9BF-CD8766F84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45D5F-AAE1-4E30-B8DC-C53A60C94B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5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hyperlink" Target="https://www.freepik.es/vector-gratis/ilustracion-bandera-union-europea_2922296.htm#page=1&amp;query=union%20europea&amp;position=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freepik.es/vector-gratis/ilustracion-bandera-union-europea_2922296.htm#page=1&amp;query=union%20europea&amp;position=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11C9E-40ED-4261-A0EB-A6E874FBA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9440" y="4397766"/>
            <a:ext cx="4937937" cy="754008"/>
          </a:xfrm>
        </p:spPr>
        <p:txBody>
          <a:bodyPr anchor="t">
            <a:normAutofit fontScale="90000"/>
          </a:bodyPr>
          <a:lstStyle/>
          <a:p>
            <a:pPr algn="l"/>
            <a:r>
              <a:rPr lang="es-ES" altLang="zh-CN" sz="2800" b="1" dirty="0"/>
              <a:t>La importancia de los acuerdos comerciales internacionales</a:t>
            </a:r>
            <a:endParaRPr lang="en-US" sz="28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3331C9-74AC-4BA8-B05D-A82A16578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8490" y="5489337"/>
            <a:ext cx="4937936" cy="1028903"/>
          </a:xfrm>
        </p:spPr>
        <p:txBody>
          <a:bodyPr anchor="b">
            <a:noAutofit/>
          </a:bodyPr>
          <a:lstStyle/>
          <a:p>
            <a:pPr algn="l"/>
            <a:r>
              <a:rPr lang="es-ES" altLang="zh-CN" sz="2000" dirty="0"/>
              <a:t>En este estudio se pretende refutar la importancia de los acuerdos comerciales internacionales para el comercio de la Unión Europea.</a:t>
            </a:r>
          </a:p>
        </p:txBody>
      </p:sp>
      <p:sp>
        <p:nvSpPr>
          <p:cNvPr id="2072" name="Oval 90">
            <a:extLst>
              <a:ext uri="{FF2B5EF4-FFF2-40B4-BE49-F238E27FC236}">
                <a16:creationId xmlns:a16="http://schemas.microsoft.com/office/drawing/2014/main" id="{C20267F5-D4E6-477A-A590-81F2ABD1B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109" y="2382976"/>
            <a:ext cx="1920240" cy="192024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DB6FE6A8-3E05-4C40-9190-B19BFD524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38315451-BA4E-4F56-BA8A-9CCCA5A0D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288331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5665E03E-3504-4366-BFC7-0CDEDC637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9701" y="2547568"/>
            <a:ext cx="1591056" cy="1591056"/>
          </a:xfrm>
          <a:custGeom>
            <a:avLst/>
            <a:gdLst>
              <a:gd name="connsiteX0" fmla="*/ 795528 w 1591056"/>
              <a:gd name="connsiteY0" fmla="*/ 0 h 1591056"/>
              <a:gd name="connsiteX1" fmla="*/ 1591056 w 1591056"/>
              <a:gd name="connsiteY1" fmla="*/ 795528 h 1591056"/>
              <a:gd name="connsiteX2" fmla="*/ 795528 w 1591056"/>
              <a:gd name="connsiteY2" fmla="*/ 1591056 h 1591056"/>
              <a:gd name="connsiteX3" fmla="*/ 0 w 1591056"/>
              <a:gd name="connsiteY3" fmla="*/ 795528 h 1591056"/>
              <a:gd name="connsiteX4" fmla="*/ 795528 w 1591056"/>
              <a:gd name="connsiteY4" fmla="*/ 0 h 1591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056" h="1591056">
                <a:moveTo>
                  <a:pt x="795528" y="0"/>
                </a:moveTo>
                <a:cubicBezTo>
                  <a:pt x="1234886" y="0"/>
                  <a:pt x="1591056" y="356170"/>
                  <a:pt x="1591056" y="795528"/>
                </a:cubicBezTo>
                <a:cubicBezTo>
                  <a:pt x="1591056" y="1234886"/>
                  <a:pt x="1234886" y="1591056"/>
                  <a:pt x="795528" y="1591056"/>
                </a:cubicBezTo>
                <a:cubicBezTo>
                  <a:pt x="356170" y="1591056"/>
                  <a:pt x="0" y="1234886"/>
                  <a:pt x="0" y="795528"/>
                </a:cubicBezTo>
                <a:cubicBezTo>
                  <a:pt x="0" y="356170"/>
                  <a:pt x="356170" y="0"/>
                  <a:pt x="795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9207" y="303879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A9A95DA0-8F7C-4AB7-B890-22075705D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3799" y="468471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68" name="Picture 20" descr="Bandera de Singapur - EcuRed">
            <a:extLst>
              <a:ext uri="{FF2B5EF4-FFF2-40B4-BE49-F238E27FC236}">
                <a16:creationId xmlns:a16="http://schemas.microsoft.com/office/drawing/2014/main" id="{C8030447-B190-42F5-99B6-45349E3E2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0915" y="1303114"/>
            <a:ext cx="1778697" cy="118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E2193FF3-0731-4CB1-A0ED-1F3321A42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1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70" name="Picture 22" descr="Bandera de Vietnam | Banderas-mundo.es">
            <a:extLst>
              <a:ext uri="{FF2B5EF4-FFF2-40B4-BE49-F238E27FC236}">
                <a16:creationId xmlns:a16="http://schemas.microsoft.com/office/drawing/2014/main" id="{A7CB24F5-544B-45C2-835D-4219F1C6C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95435" y="656977"/>
            <a:ext cx="2063103" cy="137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La bandera japonesa - Muy Japones">
            <a:extLst>
              <a:ext uri="{FF2B5EF4-FFF2-40B4-BE49-F238E27FC236}">
                <a16:creationId xmlns:a16="http://schemas.microsoft.com/office/drawing/2014/main" id="{78CF019D-4B20-474B-886D-C7768ECF5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8290" y="275672"/>
            <a:ext cx="2248275" cy="150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Bandera de Corea del Sur | Banderas-mundo.es">
            <a:extLst>
              <a:ext uri="{FF2B5EF4-FFF2-40B4-BE49-F238E27FC236}">
                <a16:creationId xmlns:a16="http://schemas.microsoft.com/office/drawing/2014/main" id="{34941152-3E90-456B-93B8-E25F10B96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26747" y="2998069"/>
            <a:ext cx="1036965" cy="69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A1CCC4E2-0E38-41AA-A1C5-DBB034387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3238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66" name="Picture 18" descr="Bandera Canadá - 90 x 150cm: Amazon.es: Hogar">
            <a:extLst>
              <a:ext uri="{FF2B5EF4-FFF2-40B4-BE49-F238E27FC236}">
                <a16:creationId xmlns:a16="http://schemas.microsoft.com/office/drawing/2014/main" id="{24958035-16BE-4A0B-9BE6-49FB7CA9C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3013" y="5108980"/>
            <a:ext cx="2052346" cy="122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lustración de la bandera de la unión europea">
            <a:hlinkClick r:id="rId7"/>
            <a:extLst>
              <a:ext uri="{FF2B5EF4-FFF2-40B4-BE49-F238E27FC236}">
                <a16:creationId xmlns:a16="http://schemas.microsoft.com/office/drawing/2014/main" id="{143512F7-ADC8-42C3-8FB4-CE2B0885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7569" y="4067728"/>
            <a:ext cx="3039642" cy="160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035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304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0" descr="Ilustración de la bandera de la unión europea">
            <a:hlinkClick r:id="rId2"/>
            <a:extLst>
              <a:ext uri="{FF2B5EF4-FFF2-40B4-BE49-F238E27FC236}">
                <a16:creationId xmlns:a16="http://schemas.microsoft.com/office/drawing/2014/main" id="{CFFCF5BB-C4F5-4343-8F7F-EEB62BAC1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744" y="2748279"/>
            <a:ext cx="6579910" cy="347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B5A1D4-3B52-4099-BCEA-90B6361E5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s-ES" altLang="zh-CN" sz="2000" dirty="0">
                <a:solidFill>
                  <a:srgbClr val="FFFFFF"/>
                </a:solidFill>
              </a:rPr>
              <a:t>Definiciones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" altLang="zh-CN" sz="2000" dirty="0">
                <a:solidFill>
                  <a:srgbClr val="FFFFFF"/>
                </a:solidFill>
              </a:rPr>
              <a:t>Análisis en conjunto</a:t>
            </a:r>
          </a:p>
          <a:p>
            <a:pPr lvl="1"/>
            <a:r>
              <a:rPr lang="es-ES" altLang="zh-CN" sz="1600" dirty="0">
                <a:solidFill>
                  <a:srgbClr val="FFFFFF"/>
                </a:solidFill>
              </a:rPr>
              <a:t>Datos cruzados</a:t>
            </a:r>
          </a:p>
          <a:p>
            <a:pPr lvl="1"/>
            <a:r>
              <a:rPr lang="es-ES" altLang="zh-CN" sz="1600" dirty="0">
                <a:solidFill>
                  <a:srgbClr val="FFFFFF"/>
                </a:solidFill>
              </a:rPr>
              <a:t>Exportaciones</a:t>
            </a:r>
          </a:p>
          <a:p>
            <a:pPr lvl="1"/>
            <a:r>
              <a:rPr lang="es-ES" altLang="zh-CN" sz="1600" dirty="0">
                <a:solidFill>
                  <a:srgbClr val="FFFFFF"/>
                </a:solidFill>
              </a:rPr>
              <a:t>Importaciones</a:t>
            </a:r>
          </a:p>
          <a:p>
            <a:pPr marL="514350" indent="-514350">
              <a:buAutoNum type="arabicPeriod"/>
            </a:pPr>
            <a:r>
              <a:rPr lang="es-ES" altLang="zh-CN" sz="2000" dirty="0">
                <a:solidFill>
                  <a:srgbClr val="FFFFFF"/>
                </a:solidFill>
              </a:rPr>
              <a:t>Estudio de casos</a:t>
            </a:r>
          </a:p>
          <a:p>
            <a:pPr lvl="1"/>
            <a:r>
              <a:rPr lang="es-ES" altLang="zh-CN" sz="2000" dirty="0">
                <a:solidFill>
                  <a:srgbClr val="FFFFFF"/>
                </a:solidFill>
              </a:rPr>
              <a:t> Corea del Sur</a:t>
            </a:r>
          </a:p>
          <a:p>
            <a:pPr lvl="2"/>
            <a:r>
              <a:rPr lang="es-ES" altLang="zh-CN" sz="1600" dirty="0">
                <a:solidFill>
                  <a:srgbClr val="FFFFFF"/>
                </a:solidFill>
              </a:rPr>
              <a:t>Gráficas</a:t>
            </a:r>
          </a:p>
          <a:p>
            <a:pPr lvl="2"/>
            <a:r>
              <a:rPr lang="es-ES" altLang="zh-CN" sz="1600" dirty="0">
                <a:solidFill>
                  <a:srgbClr val="FFFFFF"/>
                </a:solidFill>
              </a:rPr>
              <a:t>Aranceles</a:t>
            </a:r>
          </a:p>
          <a:p>
            <a:pPr lvl="1"/>
            <a:r>
              <a:rPr lang="es-ES" altLang="zh-CN" sz="2000" dirty="0">
                <a:solidFill>
                  <a:srgbClr val="FFFFFF"/>
                </a:solidFill>
              </a:rPr>
              <a:t>Japón </a:t>
            </a:r>
          </a:p>
          <a:p>
            <a:pPr lvl="1"/>
            <a:r>
              <a:rPr lang="es-ES" altLang="zh-CN" sz="2000" dirty="0">
                <a:solidFill>
                  <a:srgbClr val="FFFFFF"/>
                </a:solidFill>
              </a:rPr>
              <a:t>Canadá</a:t>
            </a:r>
          </a:p>
          <a:p>
            <a:r>
              <a:rPr lang="en-US" sz="2000" dirty="0">
                <a:solidFill>
                  <a:srgbClr val="FFFFFF"/>
                </a:solidFill>
              </a:rPr>
              <a:t>4 </a:t>
            </a:r>
            <a:r>
              <a:rPr lang="en-US" sz="2000" dirty="0" err="1">
                <a:solidFill>
                  <a:srgbClr val="FFFFFF"/>
                </a:solidFill>
              </a:rPr>
              <a:t>Conclusiones</a:t>
            </a:r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F4FDBB9-FA91-4510-AB12-83220D7A4F3E}"/>
              </a:ext>
            </a:extLst>
          </p:cNvPr>
          <p:cNvSpPr/>
          <p:nvPr/>
        </p:nvSpPr>
        <p:spPr>
          <a:xfrm>
            <a:off x="329184" y="310052"/>
            <a:ext cx="7056669" cy="196426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67DC14-DA17-40B0-8E56-C56BE3011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81" y="479580"/>
            <a:ext cx="6594189" cy="162521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rgbClr val="FFFFFF"/>
                </a:solidFill>
              </a:rPr>
              <a:t>Índice</a:t>
            </a:r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53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D9ABBD-A9CD-4F6C-9F94-25A7B427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77824"/>
            <a:ext cx="5294376" cy="3072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¿Los </a:t>
            </a:r>
            <a:r>
              <a:rPr lang="en-US" altLang="zh-CN" sz="4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acuerdos</a:t>
            </a:r>
            <a:r>
              <a:rPr lang="en-US" altLang="zh-CN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comerciales</a:t>
            </a:r>
            <a:r>
              <a:rPr lang="en-US" altLang="zh-CN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impulsan</a:t>
            </a:r>
            <a:r>
              <a:rPr lang="en-US" altLang="zh-CN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al </a:t>
            </a:r>
            <a:r>
              <a:rPr lang="en-US" altLang="zh-CN" sz="4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comercio</a:t>
            </a:r>
            <a:r>
              <a:rPr lang="en-US" altLang="zh-CN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internacional</a:t>
            </a:r>
            <a:r>
              <a:rPr lang="en-US" altLang="zh-CN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  <a:br>
              <a:rPr lang="en-US" altLang="zh-CN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zh-CN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en-US" sz="4200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8" name="Picture 6" descr="Lecciones de Kipling sobre liderazgo emocional • Ecofin">
            <a:extLst>
              <a:ext uri="{FF2B5EF4-FFF2-40B4-BE49-F238E27FC236}">
                <a16:creationId xmlns:a16="http://schemas.microsoft.com/office/drawing/2014/main" id="{DC0EBF47-756E-4250-89F8-7301AAC64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49" y="2605189"/>
            <a:ext cx="3581503" cy="269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96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oftware y web. Genbeta | Banderas europeas, Europeos, Bandera union europea">
            <a:extLst>
              <a:ext uri="{FF2B5EF4-FFF2-40B4-BE49-F238E27FC236}">
                <a16:creationId xmlns:a16="http://schemas.microsoft.com/office/drawing/2014/main" id="{87249D85-FE4D-47FA-986A-0C274CA61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A389A5D-888B-41EE-89BF-15608907F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1. </a:t>
            </a:r>
            <a:r>
              <a:rPr lang="en-US" altLang="zh-CN" sz="4000" dirty="0" err="1"/>
              <a:t>Definiciones</a:t>
            </a:r>
            <a:endParaRPr lang="en-US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6B373E-4F3A-4483-9240-6531F27DA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altLang="zh-CN" b="1" dirty="0"/>
              <a:t>Acuerdo libre comercio: </a:t>
            </a:r>
            <a:r>
              <a:rPr lang="es-ES" altLang="zh-CN" dirty="0"/>
              <a:t>acuerdo firmado por varios países que lo que pretenden es mejorar el comercio entre ambos bloques a través de la eliminación de trabas arancelarias y no arancelarias.</a:t>
            </a:r>
          </a:p>
          <a:p>
            <a:r>
              <a:rPr lang="es-ES" altLang="zh-CN" b="1" dirty="0"/>
              <a:t>Barreras no arancelarias: </a:t>
            </a:r>
            <a:r>
              <a:rPr lang="es-ES" altLang="zh-CN" dirty="0"/>
              <a:t>aquellas que impiden el correcto comercio entre dos bloques económicos y que no son de índole arancelario. Entre ellas se encuentras los procedimiento de entrada, los procesos de registro del producto, de inspección sanitaria, etc.</a:t>
            </a:r>
          </a:p>
          <a:p>
            <a:r>
              <a:rPr lang="es-ES" altLang="zh-CN" b="1" dirty="0"/>
              <a:t>Aranceles: </a:t>
            </a:r>
            <a:r>
              <a:rPr lang="es-ES" altLang="zh-CN" dirty="0"/>
              <a:t>impuestos que se cobran por la entrada de bienes extranjeros en el mercado nacional de un determinado país.</a:t>
            </a:r>
          </a:p>
          <a:p>
            <a:pPr lvl="1"/>
            <a:r>
              <a:rPr lang="es-ES" altLang="zh-CN" b="1" dirty="0"/>
              <a:t>Existen dos tipos de aranceles: </a:t>
            </a:r>
            <a:r>
              <a:rPr lang="es-ES" altLang="zh-CN" dirty="0"/>
              <a:t>aplicados como un porcentaje del valor del bien o los que se les aplica un valor fijo por una unidad de medida establecida (por ejemplo una cantidad de toneladas, hectolitros, etc.)</a:t>
            </a:r>
          </a:p>
          <a:p>
            <a:r>
              <a:rPr lang="es-ES" altLang="zh-CN" b="1" dirty="0"/>
              <a:t>Contingentes: </a:t>
            </a:r>
            <a:r>
              <a:rPr lang="es-ES" altLang="zh-CN" dirty="0"/>
              <a:t>cantidad exenta de aranceles o a la que se le aplica un arancel menor. A partir de ese volumen los aranceles aumentan.</a:t>
            </a:r>
          </a:p>
          <a:p>
            <a:r>
              <a:rPr lang="es-ES" altLang="zh-CN" b="1" dirty="0"/>
              <a:t>Clasificación arancelaria: </a:t>
            </a:r>
            <a:r>
              <a:rPr lang="es-ES" altLang="zh-CN" dirty="0"/>
              <a:t>proceso por el que se asigna a cada mercancía un código numérico basado en ciertos criterios como son la naturaleza del producto o los países de origen y destino.</a:t>
            </a:r>
          </a:p>
          <a:p>
            <a:r>
              <a:rPr lang="es-ES" altLang="zh-CN" b="1" dirty="0" err="1"/>
              <a:t>Taric</a:t>
            </a:r>
            <a:r>
              <a:rPr lang="es-ES" altLang="zh-CN" b="1" dirty="0"/>
              <a:t>: </a:t>
            </a:r>
            <a:r>
              <a:rPr lang="es-ES" altLang="zh-CN" dirty="0"/>
              <a:t>clasificación arancelario usado por la Unión Europea.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46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oftware y web. Genbeta | Banderas europeas, Europeos, Bandera union europea">
            <a:extLst>
              <a:ext uri="{FF2B5EF4-FFF2-40B4-BE49-F238E27FC236}">
                <a16:creationId xmlns:a16="http://schemas.microsoft.com/office/drawing/2014/main" id="{3D37C2C8-9485-44D3-9534-97539D810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EBC0790-0808-4029-91A7-B72BED33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445" y="2766218"/>
            <a:ext cx="5599822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1. </a:t>
            </a:r>
            <a:r>
              <a:rPr lang="es-ES" altLang="zh-CN" sz="4000" dirty="0"/>
              <a:t>Análisis en conjunto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8168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A2FCE-45B3-41DD-B15B-1CCE2638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altLang="zh-CN" sz="4000" dirty="0"/>
              <a:t>Datos</a:t>
            </a:r>
            <a:r>
              <a:rPr lang="es-ES" altLang="zh-CN" dirty="0"/>
              <a:t> cruzados</a:t>
            </a:r>
            <a:endParaRPr lang="en-US" dirty="0"/>
          </a:p>
        </p:txBody>
      </p:sp>
      <p:pic>
        <p:nvPicPr>
          <p:cNvPr id="5" name="Marcador de contenido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2DB5F682-FD01-41E7-914F-908E218CC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5167312"/>
          </a:xfrm>
        </p:spPr>
      </p:pic>
    </p:spTree>
    <p:extLst>
      <p:ext uri="{BB962C8B-B14F-4D97-AF65-F5344CB8AC3E}">
        <p14:creationId xmlns:p14="http://schemas.microsoft.com/office/powerpoint/2010/main" val="373324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6BB48-7BDB-40DB-89E2-0A0C17B4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altLang="zh-CN" sz="4000" dirty="0"/>
              <a:t>Exportaciones UE - País</a:t>
            </a:r>
            <a:endParaRPr lang="en-US" sz="4000" dirty="0"/>
          </a:p>
        </p:txBody>
      </p:sp>
      <p:pic>
        <p:nvPicPr>
          <p:cNvPr id="5" name="Marcador de contenido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E979286-26C6-449D-88BD-0C78950FF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5167312"/>
          </a:xfrm>
        </p:spPr>
      </p:pic>
    </p:spTree>
    <p:extLst>
      <p:ext uri="{BB962C8B-B14F-4D97-AF65-F5344CB8AC3E}">
        <p14:creationId xmlns:p14="http://schemas.microsoft.com/office/powerpoint/2010/main" val="2375698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C74A9-D5BF-4563-B1E0-7DB6795DB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altLang="zh-CN" sz="4000"/>
              <a:t>Importaciones País - UE</a:t>
            </a:r>
            <a:endParaRPr lang="en-US" sz="4000" dirty="0"/>
          </a:p>
        </p:txBody>
      </p:sp>
      <p:pic>
        <p:nvPicPr>
          <p:cNvPr id="6" name="Marcador de contenido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A2375501-78E9-4E8E-8324-96D78D625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7779"/>
            <a:ext cx="12192000" cy="5100221"/>
          </a:xfrm>
        </p:spPr>
      </p:pic>
    </p:spTree>
    <p:extLst>
      <p:ext uri="{BB962C8B-B14F-4D97-AF65-F5344CB8AC3E}">
        <p14:creationId xmlns:p14="http://schemas.microsoft.com/office/powerpoint/2010/main" val="4156212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oftware y web. Genbeta | Banderas europeas, Europeos, Bandera union europea">
            <a:extLst>
              <a:ext uri="{FF2B5EF4-FFF2-40B4-BE49-F238E27FC236}">
                <a16:creationId xmlns:a16="http://schemas.microsoft.com/office/drawing/2014/main" id="{3D37C2C8-9485-44D3-9534-97539D810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EBC0790-0808-4029-91A7-B72BED33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673" y="2766218"/>
            <a:ext cx="5210175" cy="1325563"/>
          </a:xfrm>
        </p:spPr>
        <p:txBody>
          <a:bodyPr>
            <a:normAutofit/>
          </a:bodyPr>
          <a:lstStyle/>
          <a:p>
            <a:r>
              <a:rPr lang="en-US" sz="4000" dirty="0"/>
              <a:t>2. </a:t>
            </a:r>
            <a:r>
              <a:rPr lang="en-US" sz="4000" dirty="0" err="1"/>
              <a:t>Estudios</a:t>
            </a:r>
            <a:r>
              <a:rPr lang="en-US" sz="4000" dirty="0"/>
              <a:t> de </a:t>
            </a:r>
            <a:r>
              <a:rPr lang="en-US" sz="4000" dirty="0" err="1"/>
              <a:t>casos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508452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291</Words>
  <Application>Microsoft Office PowerPoint</Application>
  <PresentationFormat>Panorámica</PresentationFormat>
  <Paragraphs>30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Tema de Office</vt:lpstr>
      <vt:lpstr>La importancia de los acuerdos comerciales internacionales</vt:lpstr>
      <vt:lpstr>Índice</vt:lpstr>
      <vt:lpstr>¿Los acuerdos comerciales impulsan al comercio internacional?  </vt:lpstr>
      <vt:lpstr>1. Definiciones</vt:lpstr>
      <vt:lpstr>1. Análisis en conjunto </vt:lpstr>
      <vt:lpstr>Datos cruzados</vt:lpstr>
      <vt:lpstr>Exportaciones UE - País</vt:lpstr>
      <vt:lpstr>Importaciones País - UE</vt:lpstr>
      <vt:lpstr>2. Estudios de casos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importancia de los acuerdos comerciales internacionales</dc:title>
  <dc:creator>Administrator</dc:creator>
  <cp:lastModifiedBy>Administrator</cp:lastModifiedBy>
  <cp:revision>15</cp:revision>
  <dcterms:created xsi:type="dcterms:W3CDTF">2021-06-02T10:53:28Z</dcterms:created>
  <dcterms:modified xsi:type="dcterms:W3CDTF">2021-06-02T16:23:15Z</dcterms:modified>
</cp:coreProperties>
</file>