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3"/>
  </p:notesMasterIdLst>
  <p:sldIdLst>
    <p:sldId id="256" r:id="rId2"/>
    <p:sldId id="306" r:id="rId3"/>
    <p:sldId id="307" r:id="rId4"/>
    <p:sldId id="309" r:id="rId5"/>
    <p:sldId id="310" r:id="rId6"/>
    <p:sldId id="312" r:id="rId7"/>
    <p:sldId id="313" r:id="rId8"/>
    <p:sldId id="316" r:id="rId9"/>
    <p:sldId id="314" r:id="rId10"/>
    <p:sldId id="315" r:id="rId11"/>
    <p:sldId id="308" r:id="rId12"/>
  </p:sldIdLst>
  <p:sldSz cx="9144000" cy="5143500" type="screen16x9"/>
  <p:notesSz cx="6858000" cy="9144000"/>
  <p:embeddedFontLst>
    <p:embeddedFont>
      <p:font typeface="Figtree Black" pitchFamily="2" charset="0"/>
      <p:bold r:id="rId14"/>
      <p:italic r:id="rId15"/>
      <p:boldItalic r:id="rId16"/>
    </p:embeddedFont>
    <p:embeddedFont>
      <p:font typeface="Hanken Grotesk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E4991A-E258-4EC0-99A5-EE02CB1D011D}">
  <a:tblStyle styleId="{13E4991A-E258-4EC0-99A5-EE02CB1D01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44"/>
    <p:restoredTop sz="94562"/>
  </p:normalViewPr>
  <p:slideViewPr>
    <p:cSldViewPr snapToGrid="0">
      <p:cViewPr>
        <p:scale>
          <a:sx n="85" d="100"/>
          <a:sy n="85" d="100"/>
        </p:scale>
        <p:origin x="808" y="11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66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400" dirty="0"/>
              <a:t>TFG - </a:t>
            </a:r>
            <a:r>
              <a:rPr lang="en-US" sz="2400" dirty="0" err="1"/>
              <a:t>Algoritmo</a:t>
            </a:r>
            <a:r>
              <a:rPr lang="en-US" sz="2400" dirty="0"/>
              <a:t> de </a:t>
            </a:r>
            <a:r>
              <a:rPr lang="en-US" sz="2400" dirty="0" err="1"/>
              <a:t>Optimización</a:t>
            </a:r>
            <a:r>
              <a:rPr lang="en-US" sz="2400" dirty="0"/>
              <a:t> para la </a:t>
            </a:r>
            <a:r>
              <a:rPr lang="en-US" sz="2400" dirty="0" err="1"/>
              <a:t>Recolección</a:t>
            </a:r>
            <a:r>
              <a:rPr lang="en-US" sz="2400" dirty="0"/>
              <a:t> de </a:t>
            </a:r>
            <a:r>
              <a:rPr lang="en-US" sz="2400" dirty="0" err="1"/>
              <a:t>Pedidos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sector de retail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Hanken Grotesk"/>
                <a:ea typeface="Hanken Grotesk"/>
                <a:cs typeface="Hanken Grotesk"/>
                <a:sym typeface="Hanken Grotesk"/>
              </a:rPr>
              <a:t>Pablo Gonzalez </a:t>
            </a:r>
            <a:r>
              <a:rPr lang="en" dirty="0" err="1">
                <a:latin typeface="Hanken Grotesk"/>
                <a:ea typeface="Hanken Grotesk"/>
                <a:cs typeface="Hanken Grotesk"/>
                <a:sym typeface="Hanken Grotesk"/>
              </a:rPr>
              <a:t>Madroño</a:t>
            </a:r>
            <a:endParaRPr lang="en" dirty="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anken Grotesk"/>
                <a:ea typeface="Hanken Grotesk"/>
                <a:cs typeface="Hanken Grotesk"/>
                <a:sym typeface="Hanken Grotesk"/>
              </a:rPr>
              <a:t>10/02/25</a:t>
            </a: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B6205-CC40-1F3F-9E7D-A36E84705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 n&gt;22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AD279-9635-AFF1-E141-180A81DF1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A6FEB8-C63C-4F80-616F-E718C9DF2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05" y="1338819"/>
            <a:ext cx="6524469" cy="329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3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0BCE-1BA1-C7BE-17FD-AE0520D84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Preguntas</a:t>
            </a:r>
            <a:r>
              <a:rPr lang="en-US" dirty="0"/>
              <a:t> </a:t>
            </a:r>
            <a:r>
              <a:rPr lang="en-US" dirty="0" err="1"/>
              <a:t>correo</a:t>
            </a:r>
            <a:r>
              <a:rPr lang="en-US" dirty="0"/>
              <a:t> / </a:t>
            </a:r>
            <a:r>
              <a:rPr lang="en-US" dirty="0" err="1"/>
              <a:t>temas</a:t>
            </a:r>
            <a:r>
              <a:rPr lang="en-US" dirty="0"/>
              <a:t> a </a:t>
            </a:r>
            <a:r>
              <a:rPr lang="en-US" dirty="0" err="1"/>
              <a:t>tratar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0CAE4-56FB-6780-06E5-90EDADE8A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B8544B8-29C7-4B22-8D75-3E2CC27EED1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93A641-25BA-D358-74D1-3923153A29D0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7ED4173-EA2E-46C4-26DD-235AC493D0E1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en-US" dirty="0"/>
              <a:t>Benchmark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7B7ACC4-72D5-5908-276D-BECC3EA3CE70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Set de </a:t>
            </a:r>
            <a:r>
              <a:rPr lang="en-US" dirty="0" err="1"/>
              <a:t>pedidos</a:t>
            </a:r>
            <a:r>
              <a:rPr lang="en-US" dirty="0"/>
              <a:t> para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pruebas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8649773-3FB2-9E9A-AC4B-132C0F31937B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 err="1"/>
              <a:t>Algoritmos</a:t>
            </a:r>
            <a:r>
              <a:rPr lang="en-US" dirty="0"/>
              <a:t> </a:t>
            </a:r>
            <a:r>
              <a:rPr lang="en-US" dirty="0" err="1"/>
              <a:t>evolutivos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8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AD99-46FE-2769-4482-5858873E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¿De que se </a:t>
            </a:r>
            <a:r>
              <a:rPr lang="en-US" dirty="0" err="1"/>
              <a:t>trata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Proyecto?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E2FE4-EFF4-CD1F-CE2F-DB0FEAA72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endParaRPr lang="es-ES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7800" indent="0">
              <a:buNone/>
            </a:pPr>
            <a:r>
              <a:rPr lang="es-ES" sz="1400" b="1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Cada día en un supermercado se reciben 100 de pedidos online que se deben de recolectar para su posterior envío o recogido</a:t>
            </a:r>
          </a:p>
          <a:p>
            <a:pPr marL="177800" indent="0">
              <a:buNone/>
            </a:pPr>
            <a:endParaRPr lang="es-ES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7800" indent="0">
              <a:buNone/>
            </a:pPr>
            <a:endParaRPr lang="es-ES" sz="1400" b="1" cap="none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7800" indent="0">
              <a:buNone/>
            </a:pPr>
            <a:endParaRPr lang="es-ES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7800" indent="0">
              <a:buNone/>
            </a:pPr>
            <a:r>
              <a:rPr lang="es-ES" sz="1400" b="1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Con el objetivo de REDUCIR LOS TIEMPOS en la preparación de pedidos en un supermercado, se plantea el desarrollo de un MODELO de OPTIMIZACIÓN DE RUTA del proceso de </a:t>
            </a:r>
            <a:r>
              <a:rPr lang="es-ES" sz="1400" b="1" cap="none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picking</a:t>
            </a:r>
            <a:r>
              <a:rPr lang="es-ES" sz="1400" b="1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98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5C6E-CB5E-4764-A97E-2779465C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DESAFIOS / DIFICULTADES DEL PROYECTO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BB5B8-7597-47F9-FDFF-20D033F125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70BAB9B-E18C-E05E-AAC2-CACE0995DB7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5FE5B3-6BA3-51BB-8DE1-E6357167B2EB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las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oro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0518773-25BC-10BC-03CE-7E06CEFADBB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31050" y="1273536"/>
            <a:ext cx="6613200" cy="897434"/>
          </a:xfrm>
        </p:spPr>
        <p:txBody>
          <a:bodyPr anchor="t"/>
          <a:lstStyle/>
          <a:p>
            <a:r>
              <a:rPr lang="en-US" dirty="0"/>
              <a:t>1. </a:t>
            </a:r>
            <a:r>
              <a:rPr lang="en-US" dirty="0" err="1"/>
              <a:t>Extracción</a:t>
            </a:r>
            <a:r>
              <a:rPr lang="en-US" dirty="0"/>
              <a:t> de la </a:t>
            </a:r>
            <a:r>
              <a:rPr lang="en-US" dirty="0" err="1"/>
              <a:t>ubicación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artículos</a:t>
            </a:r>
            <a:r>
              <a:rPr lang="en-US" dirty="0"/>
              <a:t> y </a:t>
            </a:r>
            <a:r>
              <a:rPr lang="en-US" dirty="0" err="1"/>
              <a:t>obstáculos</a:t>
            </a:r>
            <a:r>
              <a:rPr lang="en-US" dirty="0"/>
              <a:t> del </a:t>
            </a:r>
            <a:r>
              <a:rPr lang="en-US" dirty="0" err="1"/>
              <a:t>centro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4872E99-E4DD-54F5-4246-48F6DD86BE8D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Calculo</a:t>
            </a:r>
            <a:r>
              <a:rPr lang="en-US" dirty="0"/>
              <a:t> de </a:t>
            </a:r>
            <a:r>
              <a:rPr lang="en-US" dirty="0" err="1"/>
              <a:t>distancias</a:t>
            </a:r>
            <a:r>
              <a:rPr lang="en-US" dirty="0"/>
              <a:t> entre </a:t>
            </a:r>
            <a:r>
              <a:rPr lang="en-US" dirty="0" err="1"/>
              <a:t>articulos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19BE20-FAEB-72A2-141C-6D1C14AF7B8A}"/>
              </a:ext>
            </a:extLst>
          </p:cNvPr>
          <p:cNvSpPr>
            <a:spLocks noGrp="1"/>
          </p:cNvSpPr>
          <p:nvPr>
            <p:ph type="subTitle" idx="6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Calculo</a:t>
            </a:r>
            <a:r>
              <a:rPr lang="en-US" dirty="0"/>
              <a:t> de la </a:t>
            </a:r>
            <a:r>
              <a:rPr lang="en-US" dirty="0" err="1"/>
              <a:t>ruta</a:t>
            </a:r>
            <a:r>
              <a:rPr lang="en-US" dirty="0"/>
              <a:t> optima (TSP)</a:t>
            </a:r>
          </a:p>
        </p:txBody>
      </p:sp>
    </p:spTree>
    <p:extLst>
      <p:ext uri="{BB962C8B-B14F-4D97-AF65-F5344CB8AC3E}">
        <p14:creationId xmlns:p14="http://schemas.microsoft.com/office/powerpoint/2010/main" val="271833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861E-847D-BDC1-092C-B15B0799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1. </a:t>
            </a:r>
            <a:r>
              <a:rPr lang="en-US" sz="2000" dirty="0" err="1"/>
              <a:t>Extracción</a:t>
            </a:r>
            <a:r>
              <a:rPr lang="en-US" sz="2000" dirty="0"/>
              <a:t> de la </a:t>
            </a:r>
            <a:r>
              <a:rPr lang="en-US" sz="2000" dirty="0" err="1"/>
              <a:t>ubicación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artículos</a:t>
            </a:r>
            <a:r>
              <a:rPr lang="en-US" sz="2000" dirty="0"/>
              <a:t> y </a:t>
            </a:r>
            <a:r>
              <a:rPr lang="en-US" sz="2000" dirty="0" err="1"/>
              <a:t>obstáculos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48BFC-119C-BC1E-C1AF-B0681A586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b="1" dirty="0"/>
              <a:t>Se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uso</a:t>
            </a:r>
            <a:r>
              <a:rPr lang="en-US" b="1" dirty="0"/>
              <a:t> de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herramienta</a:t>
            </a:r>
            <a:r>
              <a:rPr lang="en-US" b="1" dirty="0"/>
              <a:t> del </a:t>
            </a:r>
            <a:r>
              <a:rPr lang="en-US" b="1" dirty="0" err="1"/>
              <a:t>equipo</a:t>
            </a:r>
            <a:r>
              <a:rPr lang="en-US" b="1" dirty="0"/>
              <a:t> de real state </a:t>
            </a:r>
            <a:r>
              <a:rPr lang="en-US" b="1" dirty="0" err="1"/>
              <a:t>donde</a:t>
            </a:r>
            <a:r>
              <a:rPr lang="en-US" b="1" dirty="0"/>
              <a:t> se </a:t>
            </a:r>
            <a:r>
              <a:rPr lang="en-US" b="1" dirty="0" err="1"/>
              <a:t>mapea</a:t>
            </a:r>
            <a:r>
              <a:rPr lang="en-US" b="1" dirty="0"/>
              <a:t> </a:t>
            </a:r>
            <a:r>
              <a:rPr lang="en-US" b="1" dirty="0" err="1"/>
              <a:t>los</a:t>
            </a:r>
            <a:r>
              <a:rPr lang="en-US" b="1" dirty="0"/>
              <a:t> </a:t>
            </a:r>
            <a:r>
              <a:rPr lang="en-US" b="1" dirty="0" err="1"/>
              <a:t>artículos</a:t>
            </a:r>
            <a:r>
              <a:rPr lang="en-US" b="1" dirty="0"/>
              <a:t> </a:t>
            </a:r>
            <a:r>
              <a:rPr lang="en-US" b="1" dirty="0" err="1"/>
              <a:t>contenidos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cada</a:t>
            </a:r>
            <a:r>
              <a:rPr lang="en-US" b="1" dirty="0"/>
              <a:t> </a:t>
            </a:r>
            <a:r>
              <a:rPr lang="es-ES_tradnl" b="1" dirty="0"/>
              <a:t>góndola extraído en formato JSON</a:t>
            </a:r>
          </a:p>
        </p:txBody>
      </p:sp>
      <p:pic>
        <p:nvPicPr>
          <p:cNvPr id="4" name="Picture 3" descr="Description automatically generated">
            <a:extLst>
              <a:ext uri="{FF2B5EF4-FFF2-40B4-BE49-F238E27FC236}">
                <a16:creationId xmlns:a16="http://schemas.microsoft.com/office/drawing/2014/main" id="{238BE620-45EF-DB61-BD3A-7295A38608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071"/>
          <a:stretch/>
        </p:blipFill>
        <p:spPr>
          <a:xfrm>
            <a:off x="720000" y="1999197"/>
            <a:ext cx="3672602" cy="25220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52B26E-7C92-1356-EE1C-A6FC0A2B2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500" y="1873597"/>
            <a:ext cx="2802677" cy="2773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DB6AB2-A01B-5F84-613C-FB5BE8412CA1}"/>
              </a:ext>
            </a:extLst>
          </p:cNvPr>
          <p:cNvSpPr txBox="1"/>
          <p:nvPr/>
        </p:nvSpPr>
        <p:spPr>
          <a:xfrm>
            <a:off x="979230" y="4596074"/>
            <a:ext cx="3270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Entry para </a:t>
            </a:r>
            <a:r>
              <a:rPr lang="en-US" b="1" dirty="0" err="1">
                <a:solidFill>
                  <a:schemeClr val="dk1"/>
                </a:solidFill>
                <a:latin typeface="Hanken Grotesk"/>
                <a:sym typeface="Hanken Grotesk"/>
              </a:rPr>
              <a:t>una</a:t>
            </a:r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Hanken Grotesk"/>
                <a:sym typeface="Hanken Grotesk"/>
              </a:rPr>
              <a:t>estantería</a:t>
            </a:r>
            <a:r>
              <a:rPr lang="en-US" dirty="0"/>
              <a:t> </a:t>
            </a:r>
            <a:r>
              <a:rPr lang="en-US" b="1" dirty="0" err="1">
                <a:solidFill>
                  <a:schemeClr val="dk1"/>
                </a:solidFill>
                <a:latin typeface="Hanken Grotesk"/>
              </a:rPr>
              <a:t>estantería</a:t>
            </a:r>
            <a:endParaRPr lang="en-US" b="1" dirty="0">
              <a:solidFill>
                <a:schemeClr val="dk1"/>
              </a:solidFill>
              <a:latin typeface="Hanken Grotes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4BE54-F958-EF8A-0D29-BB6B5342171D}"/>
              </a:ext>
            </a:extLst>
          </p:cNvPr>
          <p:cNvSpPr txBox="1"/>
          <p:nvPr/>
        </p:nvSpPr>
        <p:spPr>
          <a:xfrm>
            <a:off x="5264268" y="4625979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Hanken Grotesk"/>
                <a:sym typeface="Hanken Grotesk"/>
              </a:rPr>
              <a:t>Entry para un </a:t>
            </a:r>
            <a:r>
              <a:rPr lang="en-US" b="1" dirty="0" err="1">
                <a:solidFill>
                  <a:schemeClr val="dk1"/>
                </a:solidFill>
                <a:latin typeface="Hanken Grotesk"/>
                <a:sym typeface="Hanken Grotesk"/>
              </a:rPr>
              <a:t>obstáculo</a:t>
            </a:r>
            <a:endParaRPr lang="en-US" b="1" dirty="0">
              <a:solidFill>
                <a:schemeClr val="dk1"/>
              </a:solidFill>
              <a:latin typeface="Hanken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0722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0A9A-4604-D972-33FF-E1643860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1.</a:t>
            </a:r>
            <a:r>
              <a:rPr lang="en-US" sz="2400" dirty="0"/>
              <a:t> </a:t>
            </a:r>
            <a:r>
              <a:rPr lang="en-US" sz="2000" dirty="0" err="1"/>
              <a:t>Mapeado</a:t>
            </a:r>
            <a:r>
              <a:rPr lang="en-US" sz="2000" dirty="0"/>
              <a:t> de la </a:t>
            </a:r>
            <a:r>
              <a:rPr lang="en-US" sz="2000" dirty="0" err="1"/>
              <a:t>ubicación</a:t>
            </a:r>
            <a:r>
              <a:rPr lang="en-US" sz="2000" dirty="0"/>
              <a:t> de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artículos</a:t>
            </a:r>
            <a:r>
              <a:rPr lang="en-US" sz="2000" dirty="0"/>
              <a:t> y </a:t>
            </a:r>
            <a:r>
              <a:rPr lang="en-US" sz="2000" dirty="0" err="1"/>
              <a:t>obstáculos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7C04-9160-BF48-7205-63FE21FD6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dirty="0"/>
              <a:t>Con lo anterior </a:t>
            </a:r>
            <a:r>
              <a:rPr lang="en-US" dirty="0" err="1"/>
              <a:t>generamos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con las </a:t>
            </a:r>
            <a:r>
              <a:rPr lang="en-US" dirty="0" err="1"/>
              <a:t>cordenadas</a:t>
            </a:r>
            <a:r>
              <a:rPr lang="en-US" dirty="0"/>
              <a:t> no </a:t>
            </a:r>
            <a:r>
              <a:rPr lang="en-US" dirty="0" err="1"/>
              <a:t>transitables</a:t>
            </a:r>
            <a:r>
              <a:rPr lang="en-US" dirty="0"/>
              <a:t> (0) </a:t>
            </a:r>
            <a:r>
              <a:rPr lang="en-US" dirty="0" err="1"/>
              <a:t>representadas</a:t>
            </a:r>
            <a:r>
              <a:rPr lang="en-US" dirty="0"/>
              <a:t> con </a:t>
            </a:r>
            <a:r>
              <a:rPr lang="en-US" dirty="0" err="1"/>
              <a:t>azul</a:t>
            </a:r>
            <a:r>
              <a:rPr lang="en-US" dirty="0"/>
              <a:t> claro y las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transitables</a:t>
            </a:r>
            <a:r>
              <a:rPr lang="en-US" dirty="0"/>
              <a:t> (1), </a:t>
            </a:r>
            <a:r>
              <a:rPr lang="en-US" dirty="0" err="1"/>
              <a:t>representadas</a:t>
            </a:r>
            <a:r>
              <a:rPr lang="en-US" dirty="0"/>
              <a:t> con </a:t>
            </a:r>
            <a:r>
              <a:rPr lang="en-US" dirty="0" err="1"/>
              <a:t>morado</a:t>
            </a:r>
            <a:r>
              <a:rPr lang="en-US" dirty="0"/>
              <a:t>. Los puntos </a:t>
            </a:r>
            <a:r>
              <a:rPr lang="en-US" dirty="0" err="1"/>
              <a:t>amarillos</a:t>
            </a:r>
            <a:r>
              <a:rPr lang="en-US" dirty="0"/>
              <a:t>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ubicacion</a:t>
            </a:r>
            <a:r>
              <a:rPr lang="en-US" dirty="0"/>
              <a:t> de las </a:t>
            </a:r>
            <a:r>
              <a:rPr lang="en-US" dirty="0" err="1"/>
              <a:t>estanaterias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E682F-D63F-0865-635E-4E714624F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08" y="2097188"/>
            <a:ext cx="7284983" cy="27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17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BABA-CEE7-F696-032C-B6696600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2. </a:t>
            </a:r>
            <a:r>
              <a:rPr lang="en-US" sz="2000" dirty="0" err="1"/>
              <a:t>Calcular</a:t>
            </a:r>
            <a:r>
              <a:rPr lang="en-US" sz="2000" dirty="0"/>
              <a:t> las </a:t>
            </a:r>
            <a:r>
              <a:rPr lang="en-US" sz="2000" dirty="0" err="1"/>
              <a:t>distancias</a:t>
            </a:r>
            <a:r>
              <a:rPr lang="en-US" sz="2000" dirty="0"/>
              <a:t> entre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pares de puntos</a:t>
            </a:r>
            <a:br>
              <a:rPr lang="en-US" sz="2000" dirty="0"/>
            </a:br>
            <a:r>
              <a:rPr lang="en-US" sz="20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9F663-A69B-E13B-C5AD-6D1528AF7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b="1" dirty="0"/>
          </a:p>
          <a:p>
            <a:pPr marL="139700" indent="0">
              <a:buNone/>
            </a:pPr>
            <a:r>
              <a:rPr lang="en-US" b="1" dirty="0" err="1"/>
              <a:t>Utilizamos</a:t>
            </a:r>
            <a:r>
              <a:rPr lang="en-US" b="1" dirty="0"/>
              <a:t> A* para </a:t>
            </a:r>
            <a:r>
              <a:rPr lang="en-US" b="1" dirty="0" err="1"/>
              <a:t>calcular</a:t>
            </a:r>
            <a:r>
              <a:rPr lang="en-US" b="1" dirty="0"/>
              <a:t> las </a:t>
            </a:r>
            <a:r>
              <a:rPr lang="en-US" b="1" dirty="0" err="1"/>
              <a:t>distancias</a:t>
            </a:r>
            <a:r>
              <a:rPr lang="en-US" b="1" dirty="0"/>
              <a:t> entre dos puntos </a:t>
            </a:r>
            <a:r>
              <a:rPr lang="en-US" b="1" dirty="0" err="1"/>
              <a:t>cualesquiera</a:t>
            </a:r>
            <a:endParaRPr lang="en-US" b="1" dirty="0"/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- Al ser </a:t>
            </a:r>
            <a:r>
              <a:rPr lang="en-US" dirty="0" err="1"/>
              <a:t>exponencial</a:t>
            </a:r>
            <a:r>
              <a:rPr lang="en-US" dirty="0"/>
              <a:t>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tenido</a:t>
            </a:r>
            <a:r>
              <a:rPr lang="en-US" dirty="0"/>
              <a:t> que </a:t>
            </a:r>
            <a:r>
              <a:rPr lang="en-US" dirty="0" err="1"/>
              <a:t>reducir</a:t>
            </a:r>
            <a:r>
              <a:rPr lang="en-US" dirty="0"/>
              <a:t> </a:t>
            </a:r>
            <a:r>
              <a:rPr lang="en-US" dirty="0" err="1"/>
              <a:t>dimensionalmente</a:t>
            </a:r>
            <a:r>
              <a:rPr lang="en-US" dirty="0"/>
              <a:t> la </a:t>
            </a:r>
            <a:r>
              <a:rPr lang="en-US" dirty="0" err="1"/>
              <a:t>matriz</a:t>
            </a:r>
            <a:r>
              <a:rPr lang="en-US" dirty="0"/>
              <a:t> para </a:t>
            </a:r>
            <a:r>
              <a:rPr lang="en-US" dirty="0" err="1"/>
              <a:t>mejorar</a:t>
            </a:r>
            <a:r>
              <a:rPr lang="en-US" dirty="0"/>
              <a:t> </a:t>
            </a:r>
            <a:r>
              <a:rPr lang="en-US" dirty="0" err="1"/>
              <a:t>eficiencia</a:t>
            </a:r>
            <a:endParaRPr lang="en-US" dirty="0"/>
          </a:p>
          <a:p>
            <a:pPr marL="177800" indent="0">
              <a:buNone/>
            </a:pPr>
            <a:endParaRPr lang="en-US" dirty="0"/>
          </a:p>
        </p:txBody>
      </p:sp>
      <p:pic>
        <p:nvPicPr>
          <p:cNvPr id="6" name="Picture 5" descr="A black line with red and blue dots&#10;&#10;Description automatically generated">
            <a:extLst>
              <a:ext uri="{FF2B5EF4-FFF2-40B4-BE49-F238E27FC236}">
                <a16:creationId xmlns:a16="http://schemas.microsoft.com/office/drawing/2014/main" id="{825E49C2-A1FE-8472-FB13-46F4B69E7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65146" y="2333568"/>
            <a:ext cx="1890656" cy="23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477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DD3D-28C6-B36C-BD06-84AAB138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Cálculo</a:t>
            </a:r>
            <a:r>
              <a:rPr lang="en-US" dirty="0"/>
              <a:t> de la </a:t>
            </a:r>
            <a:r>
              <a:rPr lang="en-US" dirty="0" err="1"/>
              <a:t>ruta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B2C78-5DF1-A9DF-03FF-350D5694C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dirty="0"/>
              <a:t>- Se </a:t>
            </a:r>
            <a:r>
              <a:rPr lang="en-US" dirty="0" err="1"/>
              <a:t>trata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clásico</a:t>
            </a:r>
            <a:r>
              <a:rPr lang="en-US" dirty="0"/>
              <a:t> de TSP</a:t>
            </a:r>
          </a:p>
          <a:p>
            <a:pPr marL="177800" indent="0">
              <a:buNone/>
            </a:pPr>
            <a:r>
              <a:rPr lang="en-US" dirty="0"/>
              <a:t>- Hay que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las </a:t>
            </a:r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oro</a:t>
            </a:r>
            <a:endParaRPr lang="en-US" dirty="0"/>
          </a:p>
          <a:p>
            <a:pPr marL="177800" indent="0">
              <a:buNone/>
            </a:pPr>
            <a:r>
              <a:rPr lang="en-US" dirty="0"/>
              <a:t>- </a:t>
            </a:r>
            <a:r>
              <a:rPr lang="en-US" dirty="0" err="1"/>
              <a:t>Complejidad</a:t>
            </a:r>
            <a:r>
              <a:rPr lang="en-US" dirty="0"/>
              <a:t>: (n-1)!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s-ES" sz="1400" b="1" dirty="0">
                <a:solidFill>
                  <a:srgbClr val="000000"/>
                </a:solidFill>
              </a:rPr>
              <a:t>No</a:t>
            </a:r>
            <a:r>
              <a:rPr lang="es-ES" sz="1400" dirty="0">
                <a:solidFill>
                  <a:srgbClr val="000000"/>
                </a:solidFill>
              </a:rPr>
              <a:t> se puede </a:t>
            </a:r>
            <a:r>
              <a:rPr lang="es-ES" sz="1400" b="1" dirty="0">
                <a:solidFill>
                  <a:srgbClr val="000000"/>
                </a:solidFill>
              </a:rPr>
              <a:t>resolver</a:t>
            </a:r>
            <a:r>
              <a:rPr lang="es-ES" sz="1400" dirty="0">
                <a:solidFill>
                  <a:srgbClr val="000000"/>
                </a:solidFill>
              </a:rPr>
              <a:t> de manera</a:t>
            </a:r>
            <a:r>
              <a:rPr lang="es-ES" sz="1400" b="1" dirty="0">
                <a:solidFill>
                  <a:srgbClr val="000000"/>
                </a:solidFill>
              </a:rPr>
              <a:t> exacta </a:t>
            </a:r>
            <a:r>
              <a:rPr lang="es-ES" sz="1400" dirty="0">
                <a:solidFill>
                  <a:srgbClr val="000000"/>
                </a:solidFill>
              </a:rPr>
              <a:t>si tiene más de 22 productos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E87E25-A30E-9F59-AA4C-CF2F328E81E4}"/>
              </a:ext>
            </a:extLst>
          </p:cNvPr>
          <p:cNvGrpSpPr/>
          <p:nvPr/>
        </p:nvGrpSpPr>
        <p:grpSpPr>
          <a:xfrm>
            <a:off x="3077967" y="2571750"/>
            <a:ext cx="2582613" cy="2289748"/>
            <a:chOff x="8545689" y="1551279"/>
            <a:chExt cx="3176637" cy="308443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70929CF-B9E5-2EFF-2A2E-93F313094838}"/>
                </a:ext>
              </a:extLst>
            </p:cNvPr>
            <p:cNvSpPr/>
            <p:nvPr/>
          </p:nvSpPr>
          <p:spPr>
            <a:xfrm>
              <a:off x="8545689" y="1899354"/>
              <a:ext cx="1107008" cy="1212355"/>
            </a:xfrm>
            <a:prstGeom prst="ellipse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00" b="1">
                  <a:solidFill>
                    <a:schemeClr val="bg1"/>
                  </a:solidFill>
                </a:rPr>
                <a:t>Yogurt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EC843A7-ABCA-FB8A-FC86-6BD8CD9E18E6}"/>
                </a:ext>
              </a:extLst>
            </p:cNvPr>
            <p:cNvSpPr/>
            <p:nvPr/>
          </p:nvSpPr>
          <p:spPr>
            <a:xfrm>
              <a:off x="9693393" y="3423354"/>
              <a:ext cx="1107008" cy="1212355"/>
            </a:xfrm>
            <a:prstGeom prst="ellipse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 dirty="0">
                  <a:solidFill>
                    <a:schemeClr val="bg1"/>
                  </a:solidFill>
                </a:rPr>
                <a:t>Pasta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4D5413-4489-2291-D378-3B07A42E82B2}"/>
                </a:ext>
              </a:extLst>
            </p:cNvPr>
            <p:cNvSpPr/>
            <p:nvPr/>
          </p:nvSpPr>
          <p:spPr>
            <a:xfrm>
              <a:off x="10615318" y="1551279"/>
              <a:ext cx="1107008" cy="1212355"/>
            </a:xfrm>
            <a:prstGeom prst="ellipse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050" b="1">
                  <a:solidFill>
                    <a:schemeClr val="bg1"/>
                  </a:solidFill>
                </a:rPr>
                <a:t>Arroz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A382AE6-8682-0563-6EFC-A7106A14CCD6}"/>
                </a:ext>
              </a:extLst>
            </p:cNvPr>
            <p:cNvCxnSpPr/>
            <p:nvPr/>
          </p:nvCxnSpPr>
          <p:spPr>
            <a:xfrm>
              <a:off x="9465004" y="2967063"/>
              <a:ext cx="481258" cy="511882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076267E-A1C9-E9AE-8F61-ECE9923B6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82268" y="2034706"/>
              <a:ext cx="1006721" cy="214488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3EC41BB-CBEE-7350-C53E-76C8ED11E5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71861" y="2697248"/>
              <a:ext cx="523059" cy="804507"/>
            </a:xfrm>
            <a:prstGeom prst="straightConnector1">
              <a:avLst/>
            </a:prstGeom>
            <a:ln w="6350" cap="flat">
              <a:solidFill>
                <a:schemeClr val="tx1"/>
              </a:solidFill>
              <a:miter lim="800000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862B50-BE36-6EEB-D6CA-0AE102BCC0EA}"/>
                </a:ext>
              </a:extLst>
            </p:cNvPr>
            <p:cNvSpPr txBox="1"/>
            <p:nvPr/>
          </p:nvSpPr>
          <p:spPr>
            <a:xfrm rot="-660000">
              <a:off x="9744074" y="1962148"/>
              <a:ext cx="673553" cy="169277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1100"/>
                <a:t>3m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9BB3D2-688A-D458-62F2-D85CA297D11B}"/>
                </a:ext>
              </a:extLst>
            </p:cNvPr>
            <p:cNvSpPr txBox="1"/>
            <p:nvPr/>
          </p:nvSpPr>
          <p:spPr>
            <a:xfrm rot="18240000">
              <a:off x="10294275" y="3004082"/>
              <a:ext cx="673553" cy="169278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1100"/>
                <a:t>8m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4108A6-692B-1DE8-B032-0D8135C4C5BF}"/>
                </a:ext>
              </a:extLst>
            </p:cNvPr>
            <p:cNvSpPr txBox="1"/>
            <p:nvPr/>
          </p:nvSpPr>
          <p:spPr>
            <a:xfrm rot="3360000">
              <a:off x="9433830" y="2965938"/>
              <a:ext cx="673553" cy="208212"/>
            </a:xfrm>
            <a:prstGeom prst="rect">
              <a:avLst/>
            </a:prstGeom>
            <a:noFill/>
            <a:ln w="6350">
              <a:noFill/>
              <a:miter lim="800000"/>
            </a:ln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  <a:buNone/>
              </a:pPr>
              <a:r>
                <a:rPr lang="en-US" sz="1100"/>
                <a:t>5m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194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6B5D6-5AF1-AFA9-9D31-45C89D79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Reglas</a:t>
            </a:r>
            <a:r>
              <a:rPr lang="en-US" dirty="0"/>
              <a:t> de </a:t>
            </a:r>
            <a:r>
              <a:rPr lang="en-US" dirty="0" err="1"/>
              <a:t>oro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C3B389-C5C1-9B48-E68C-DBDAF8CAE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Se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aplicando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penalizacion</a:t>
            </a:r>
            <a:r>
              <a:rPr lang="en-US" dirty="0"/>
              <a:t> a la </a:t>
            </a:r>
            <a:r>
              <a:rPr lang="en-US" dirty="0" err="1"/>
              <a:t>distancia</a:t>
            </a:r>
            <a:r>
              <a:rPr lang="en-US" dirty="0"/>
              <a:t> </a:t>
            </a:r>
            <a:r>
              <a:rPr lang="en-US" dirty="0" err="1"/>
              <a:t>congelado</a:t>
            </a:r>
            <a:r>
              <a:rPr lang="en-US" dirty="0"/>
              <a:t> -&gt; </a:t>
            </a:r>
            <a:r>
              <a:rPr lang="en-US" dirty="0" err="1"/>
              <a:t>alimento</a:t>
            </a:r>
            <a:r>
              <a:rPr lang="en-US" dirty="0"/>
              <a:t> normal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F197D8A-FDA6-34F9-9D18-AB7B5F746438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Variable </a:t>
            </a:r>
            <a:r>
              <a:rPr lang="en-US" dirty="0" err="1"/>
              <a:t>discreta</a:t>
            </a:r>
            <a:r>
              <a:rPr lang="en-US" dirty="0"/>
              <a:t> </a:t>
            </a:r>
            <a:r>
              <a:rPr lang="en-US" dirty="0" err="1"/>
              <a:t>pesado</a:t>
            </a:r>
            <a:r>
              <a:rPr lang="en-US" dirty="0"/>
              <a:t>/no </a:t>
            </a:r>
            <a:r>
              <a:rPr lang="en-US" dirty="0" err="1"/>
              <a:t>pesado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02DE1A-AADC-A5A4-FD5F-D17C95AF1F3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1451250"/>
            <a:ext cx="3931202" cy="361500"/>
          </a:xfrm>
        </p:spPr>
        <p:txBody>
          <a:bodyPr anchor="b"/>
          <a:lstStyle/>
          <a:p>
            <a:r>
              <a:rPr lang="en-US" sz="1800" dirty="0"/>
              <a:t>1) Grandes </a:t>
            </a:r>
            <a:r>
              <a:rPr lang="en-US" sz="1800" dirty="0" err="1"/>
              <a:t>volúmenes</a:t>
            </a:r>
            <a:r>
              <a:rPr lang="en-US" sz="1800" dirty="0"/>
              <a:t> lo primero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B1938FB-EE04-F9E8-DB6A-8D007D79E1D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 anchor="b"/>
          <a:lstStyle/>
          <a:p>
            <a:r>
              <a:rPr lang="en-US" dirty="0"/>
              <a:t>2) </a:t>
            </a:r>
            <a:r>
              <a:rPr lang="en-US" dirty="0" err="1"/>
              <a:t>Congelados</a:t>
            </a:r>
            <a:r>
              <a:rPr lang="en-US" dirty="0"/>
              <a:t> lo </a:t>
            </a:r>
            <a:r>
              <a:rPr lang="en-US" dirty="0" err="1"/>
              <a:t>último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DDF4CF-7312-6AB2-FF99-DDE964217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811143"/>
            <a:ext cx="3772801" cy="103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85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477C-6063-608B-FF74-09D382DC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Cálculo</a:t>
            </a:r>
            <a:r>
              <a:rPr lang="en-US" dirty="0"/>
              <a:t> de </a:t>
            </a:r>
            <a:r>
              <a:rPr lang="en-US" dirty="0" err="1"/>
              <a:t>ruta</a:t>
            </a:r>
            <a:r>
              <a:rPr lang="en-US" dirty="0"/>
              <a:t>: </a:t>
            </a:r>
            <a:r>
              <a:rPr lang="en-US" dirty="0" err="1"/>
              <a:t>Exactitud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E798B-F7D3-C8A8-914A-188FDE15F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65375"/>
            <a:ext cx="7704000" cy="3233100"/>
          </a:xfrm>
        </p:spPr>
        <p:txBody>
          <a:bodyPr/>
          <a:lstStyle/>
          <a:p>
            <a:pPr marL="177800" indent="0">
              <a:buNone/>
            </a:pPr>
            <a:r>
              <a:rPr lang="en-US" dirty="0"/>
              <a:t>- Para un </a:t>
            </a:r>
            <a:r>
              <a:rPr lang="en-US" dirty="0" err="1"/>
              <a:t>estudio</a:t>
            </a:r>
            <a:r>
              <a:rPr lang="en-US" dirty="0"/>
              <a:t> que se </a:t>
            </a:r>
            <a:r>
              <a:rPr lang="en-US" dirty="0" err="1"/>
              <a:t>hizo</a:t>
            </a:r>
            <a:r>
              <a:rPr lang="en-US" dirty="0"/>
              <a:t> de </a:t>
            </a:r>
            <a:r>
              <a:rPr lang="en-US" dirty="0" err="1"/>
              <a:t>pedidos</a:t>
            </a:r>
            <a:r>
              <a:rPr lang="en-US" dirty="0"/>
              <a:t> de un </a:t>
            </a:r>
            <a:r>
              <a:rPr lang="en-US" dirty="0" err="1"/>
              <a:t>supermercado</a:t>
            </a:r>
            <a:r>
              <a:rPr lang="en-US" dirty="0"/>
              <a:t>:</a:t>
            </a:r>
          </a:p>
          <a:p>
            <a:pPr marL="177800" indent="0">
              <a:buNone/>
            </a:pPr>
            <a:r>
              <a:rPr lang="en-US" dirty="0"/>
              <a:t>	- Media de </a:t>
            </a:r>
            <a:r>
              <a:rPr lang="en-US" dirty="0" err="1"/>
              <a:t>articulos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: 13</a:t>
            </a:r>
          </a:p>
          <a:p>
            <a:pPr marL="177800" indent="0">
              <a:buNone/>
            </a:pPr>
            <a:r>
              <a:rPr lang="en-US" dirty="0"/>
              <a:t>	- </a:t>
            </a:r>
            <a:r>
              <a:rPr lang="en-US" dirty="0" err="1"/>
              <a:t>Mediana</a:t>
            </a:r>
            <a:r>
              <a:rPr lang="en-US" dirty="0"/>
              <a:t> de </a:t>
            </a:r>
            <a:r>
              <a:rPr lang="en-US" dirty="0" err="1"/>
              <a:t>articulos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pedido</a:t>
            </a:r>
            <a:r>
              <a:rPr lang="en-US" dirty="0"/>
              <a:t>: 11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r>
              <a:rPr lang="en-US" dirty="0"/>
              <a:t>- Para </a:t>
            </a:r>
            <a:r>
              <a:rPr lang="en-US" dirty="0" err="1"/>
              <a:t>el</a:t>
            </a:r>
            <a:r>
              <a:rPr lang="en-US" dirty="0"/>
              <a:t> 81%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calcular</a:t>
            </a:r>
            <a:r>
              <a:rPr lang="en-US" dirty="0"/>
              <a:t> la </a:t>
            </a:r>
            <a:r>
              <a:rPr lang="en-US" dirty="0" err="1"/>
              <a:t>solucion</a:t>
            </a:r>
            <a:r>
              <a:rPr lang="en-US" dirty="0"/>
              <a:t> exacta (n&lt;22)</a:t>
            </a:r>
          </a:p>
          <a:p>
            <a:pPr marL="177800" indent="0">
              <a:buNone/>
            </a:pPr>
            <a:endParaRPr lang="en-US" dirty="0"/>
          </a:p>
          <a:p>
            <a:pPr marL="177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35994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gant Black &amp; White Thesis Defense by Slidesgo" id="{6530FB47-07C2-AE48-BADE-703592917793}" vid="{8599C320-E9F7-C74B-AF5D-0C545A99B7E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Elegant Black &amp; White Thesis Defense by Slidesgo</Template>
  <TotalTime>108</TotalTime>
  <Words>413</Words>
  <Application>Microsoft Macintosh PowerPoint</Application>
  <PresentationFormat>On-screen Show (16:9)</PresentationFormat>
  <Paragraphs>56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Figtree Black</vt:lpstr>
      <vt:lpstr>Arial</vt:lpstr>
      <vt:lpstr>Hanken Grotesk</vt:lpstr>
      <vt:lpstr>Elegant Black &amp; White Thesis Defense by Slidesgo</vt:lpstr>
      <vt:lpstr>TFG - Algoritmo de Optimización para la Recolección de Pedidos en sector de retail </vt:lpstr>
      <vt:lpstr>¿De que se trata este Proyecto?</vt:lpstr>
      <vt:lpstr>DESAFIOS / DIFICULTADES DEL PROYECTO</vt:lpstr>
      <vt:lpstr>1. Extracción de la ubicación de los artículos y obstáculos</vt:lpstr>
      <vt:lpstr>1. Mapeado de la ubicación de los artículos y obstáculos</vt:lpstr>
      <vt:lpstr>2. Calcular las distancias entre todos los pares de puntos  </vt:lpstr>
      <vt:lpstr>3. Cálculo de la ruta</vt:lpstr>
      <vt:lpstr>Reglas de oro</vt:lpstr>
      <vt:lpstr>3. Cálculo de ruta: Exactitud</vt:lpstr>
      <vt:lpstr>Para n&gt;22</vt:lpstr>
      <vt:lpstr>Preguntas correo / temas a tratar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TFG - Algoritmo de Optimización para la Recolección de Pedidos en sector de retail </dc:title>
  <dc:creator>Pablo González Madroño</dc:creator>
  <cp:lastModifiedBy>Pablo González Madroño</cp:lastModifiedBy>
  <cp:revision>1</cp:revision>
  <dcterms:created xsi:type="dcterms:W3CDTF">2025-02-10T14:46:09Z</dcterms:created>
  <dcterms:modified xsi:type="dcterms:W3CDTF">2025-02-10T16:34:12Z</dcterms:modified>
</cp:coreProperties>
</file>