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3"/>
  </p:notesMasterIdLst>
  <p:sldIdLst>
    <p:sldId id="256" r:id="rId2"/>
    <p:sldId id="306" r:id="rId3"/>
    <p:sldId id="307" r:id="rId4"/>
    <p:sldId id="309" r:id="rId5"/>
    <p:sldId id="310" r:id="rId6"/>
    <p:sldId id="312" r:id="rId7"/>
    <p:sldId id="313" r:id="rId8"/>
    <p:sldId id="316" r:id="rId9"/>
    <p:sldId id="314" r:id="rId10"/>
    <p:sldId id="315" r:id="rId11"/>
    <p:sldId id="308" r:id="rId12"/>
  </p:sldIdLst>
  <p:sldSz cx="9144000" cy="5143500" type="screen16x9"/>
  <p:notesSz cx="6858000" cy="9144000"/>
  <p:embeddedFontLst>
    <p:embeddedFont>
      <p:font typeface="Figtree Black" pitchFamily="2" charset="0"/>
      <p:bold r:id="rId14"/>
      <p:italic r:id="rId15"/>
      <p:boldItalic r:id="rId16"/>
    </p:embeddedFont>
    <p:embeddedFont>
      <p:font typeface="Hanken Grotesk" pitchFamily="2" charset="77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3E4991A-E258-4EC0-99A5-EE02CB1D011D}">
  <a:tblStyle styleId="{13E4991A-E258-4EC0-99A5-EE02CB1D01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27"/>
    <p:restoredTop sz="94589"/>
  </p:normalViewPr>
  <p:slideViewPr>
    <p:cSldViewPr snapToGrid="0">
      <p:cViewPr varScale="1">
        <p:scale>
          <a:sx n="149" d="100"/>
          <a:sy n="149" d="100"/>
        </p:scale>
        <p:origin x="168" y="2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68ca7ef44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768ca7ef44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346075" y="130450"/>
            <a:ext cx="4889100" cy="4889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11" name="Google Shape;11;p2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" name="Google Shape;12;p2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87125" y="1670213"/>
            <a:ext cx="5897400" cy="13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087125" y="2997488"/>
            <a:ext cx="5897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27;p4"/>
          <p:cNvGrpSpPr/>
          <p:nvPr/>
        </p:nvGrpSpPr>
        <p:grpSpPr>
          <a:xfrm>
            <a:off x="-19050" y="232800"/>
            <a:ext cx="8930250" cy="5027400"/>
            <a:chOff x="-19050" y="232800"/>
            <a:chExt cx="8930250" cy="5027400"/>
          </a:xfrm>
        </p:grpSpPr>
        <p:sp>
          <p:nvSpPr>
            <p:cNvPr id="28" name="Google Shape;28;p4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" name="Google Shape;29;p4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4"/>
            <p:cNvCxnSpPr/>
            <p:nvPr/>
          </p:nvCxnSpPr>
          <p:spPr>
            <a:xfrm>
              <a:off x="8911200" y="4917300"/>
              <a:ext cx="0" cy="342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5"/>
          <p:cNvGrpSpPr/>
          <p:nvPr/>
        </p:nvGrpSpPr>
        <p:grpSpPr>
          <a:xfrm>
            <a:off x="-77100" y="232800"/>
            <a:ext cx="8988300" cy="4964300"/>
            <a:chOff x="-77100" y="232800"/>
            <a:chExt cx="8988300" cy="4964300"/>
          </a:xfrm>
        </p:grpSpPr>
        <p:sp>
          <p:nvSpPr>
            <p:cNvPr id="36" name="Google Shape;36;p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7" name="Google Shape;37;p5"/>
            <p:cNvCxnSpPr/>
            <p:nvPr/>
          </p:nvCxnSpPr>
          <p:spPr>
            <a:xfrm rot="10800000">
              <a:off x="-77100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5"/>
            <p:cNvCxnSpPr/>
            <p:nvPr/>
          </p:nvCxnSpPr>
          <p:spPr>
            <a:xfrm rot="10800000">
              <a:off x="8911200" y="4890500"/>
              <a:ext cx="0" cy="306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1"/>
          </p:nvPr>
        </p:nvSpPr>
        <p:spPr>
          <a:xfrm>
            <a:off x="4651268" y="1736553"/>
            <a:ext cx="3772800" cy="27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2"/>
          </p:nvPr>
        </p:nvSpPr>
        <p:spPr>
          <a:xfrm>
            <a:off x="720000" y="1736553"/>
            <a:ext cx="3772800" cy="27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3"/>
          </p:nvPr>
        </p:nvSpPr>
        <p:spPr>
          <a:xfrm>
            <a:off x="720000" y="1451250"/>
            <a:ext cx="3772800" cy="36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4"/>
          </p:nvPr>
        </p:nvSpPr>
        <p:spPr>
          <a:xfrm>
            <a:off x="4651268" y="1451250"/>
            <a:ext cx="3772800" cy="36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-2613450" y="-126025"/>
            <a:ext cx="5402100" cy="5402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9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71" name="Google Shape;71;p9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2" name="Google Shape;72;p9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9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3496850" y="1021763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1"/>
          </p:nvPr>
        </p:nvSpPr>
        <p:spPr>
          <a:xfrm>
            <a:off x="3496850" y="3117038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" name="Google Shape;168;p20"/>
          <p:cNvGrpSpPr/>
          <p:nvPr/>
        </p:nvGrpSpPr>
        <p:grpSpPr>
          <a:xfrm>
            <a:off x="-725" y="1466925"/>
            <a:ext cx="939900" cy="2326875"/>
            <a:chOff x="-725" y="1466925"/>
            <a:chExt cx="939900" cy="2326875"/>
          </a:xfrm>
        </p:grpSpPr>
        <p:cxnSp>
          <p:nvCxnSpPr>
            <p:cNvPr id="169" name="Google Shape;169;p20"/>
            <p:cNvCxnSpPr/>
            <p:nvPr/>
          </p:nvCxnSpPr>
          <p:spPr>
            <a:xfrm>
              <a:off x="-725" y="1466925"/>
              <a:ext cx="939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20"/>
            <p:cNvCxnSpPr/>
            <p:nvPr/>
          </p:nvCxnSpPr>
          <p:spPr>
            <a:xfrm>
              <a:off x="-725" y="2668450"/>
              <a:ext cx="939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20"/>
            <p:cNvCxnSpPr/>
            <p:nvPr/>
          </p:nvCxnSpPr>
          <p:spPr>
            <a:xfrm>
              <a:off x="-725" y="3793800"/>
              <a:ext cx="939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2" name="Google Shape;172;p20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173" name="Google Shape;173;p20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4" name="Google Shape;174;p20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" name="Google Shape;175;p20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subTitle" idx="1"/>
          </p:nvPr>
        </p:nvSpPr>
        <p:spPr>
          <a:xfrm>
            <a:off x="1731050" y="1640570"/>
            <a:ext cx="66132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8" name="Google Shape;178;p20"/>
          <p:cNvSpPr txBox="1">
            <a:spLocks noGrp="1"/>
          </p:cNvSpPr>
          <p:nvPr>
            <p:ph type="subTitle" idx="2"/>
          </p:nvPr>
        </p:nvSpPr>
        <p:spPr>
          <a:xfrm>
            <a:off x="1731050" y="2800360"/>
            <a:ext cx="6613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9" name="Google Shape;179;p20"/>
          <p:cNvSpPr txBox="1">
            <a:spLocks noGrp="1"/>
          </p:cNvSpPr>
          <p:nvPr>
            <p:ph type="subTitle" idx="3"/>
          </p:nvPr>
        </p:nvSpPr>
        <p:spPr>
          <a:xfrm>
            <a:off x="1731050" y="3957450"/>
            <a:ext cx="6613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0" name="Google Shape;180;p20"/>
          <p:cNvSpPr txBox="1">
            <a:spLocks noGrp="1"/>
          </p:cNvSpPr>
          <p:nvPr>
            <p:ph type="subTitle" idx="4"/>
          </p:nvPr>
        </p:nvSpPr>
        <p:spPr>
          <a:xfrm>
            <a:off x="1731050" y="1241275"/>
            <a:ext cx="6613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1" name="Google Shape;181;p20"/>
          <p:cNvSpPr txBox="1">
            <a:spLocks noGrp="1"/>
          </p:cNvSpPr>
          <p:nvPr>
            <p:ph type="subTitle" idx="5"/>
          </p:nvPr>
        </p:nvSpPr>
        <p:spPr>
          <a:xfrm>
            <a:off x="1731050" y="2395400"/>
            <a:ext cx="6613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2" name="Google Shape;182;p20"/>
          <p:cNvSpPr txBox="1">
            <a:spLocks noGrp="1"/>
          </p:cNvSpPr>
          <p:nvPr>
            <p:ph type="subTitle" idx="6"/>
          </p:nvPr>
        </p:nvSpPr>
        <p:spPr>
          <a:xfrm>
            <a:off x="1731050" y="3546826"/>
            <a:ext cx="6613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8" name="Google Shape;268;p28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sp>
          <p:nvSpPr>
            <p:cNvPr id="269" name="Google Shape;269;p2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0" name="Google Shape;270;p28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cxnSp>
            <p:nvCxnSpPr>
              <p:cNvPr id="271" name="Google Shape;271;p28"/>
              <p:cNvCxnSpPr/>
              <p:nvPr/>
            </p:nvCxnSpPr>
            <p:spPr>
              <a:xfrm rot="10800000">
                <a:off x="232200" y="-494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" name="Google Shape;272;p28"/>
              <p:cNvCxnSpPr/>
              <p:nvPr/>
            </p:nvCxnSpPr>
            <p:spPr>
              <a:xfrm rot="10800000">
                <a:off x="8911200" y="49173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5" name="Google Shape;275;p29"/>
          <p:cNvGrpSpPr/>
          <p:nvPr/>
        </p:nvGrpSpPr>
        <p:grpSpPr>
          <a:xfrm>
            <a:off x="232200" y="232800"/>
            <a:ext cx="9045000" cy="4975500"/>
            <a:chOff x="232200" y="232800"/>
            <a:chExt cx="9045000" cy="4975500"/>
          </a:xfrm>
        </p:grpSpPr>
        <p:sp>
          <p:nvSpPr>
            <p:cNvPr id="276" name="Google Shape;276;p2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7" name="Google Shape;277;p29"/>
            <p:cNvCxnSpPr/>
            <p:nvPr/>
          </p:nvCxnSpPr>
          <p:spPr>
            <a:xfrm>
              <a:off x="8911200" y="232800"/>
              <a:ext cx="366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29"/>
            <p:cNvCxnSpPr/>
            <p:nvPr/>
          </p:nvCxnSpPr>
          <p:spPr>
            <a:xfrm>
              <a:off x="232200" y="4917300"/>
              <a:ext cx="1200" cy="291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sz="2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5" r:id="rId4"/>
    <p:sldLayoutId id="2147483658" r:id="rId5"/>
    <p:sldLayoutId id="2147483666" r:id="rId6"/>
    <p:sldLayoutId id="2147483674" r:id="rId7"/>
    <p:sldLayoutId id="2147483675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 txBox="1">
            <a:spLocks noGrp="1"/>
          </p:cNvSpPr>
          <p:nvPr>
            <p:ph type="ctrTitle"/>
          </p:nvPr>
        </p:nvSpPr>
        <p:spPr>
          <a:xfrm>
            <a:off x="1087125" y="1670213"/>
            <a:ext cx="5897400" cy="13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400" dirty="0"/>
              <a:t>TFG - </a:t>
            </a:r>
            <a:r>
              <a:rPr lang="en-US" sz="2400" dirty="0" err="1"/>
              <a:t>Algoritmo</a:t>
            </a:r>
            <a:r>
              <a:rPr lang="en-US" sz="2400" dirty="0"/>
              <a:t> de </a:t>
            </a:r>
            <a:r>
              <a:rPr lang="en-US" sz="2400" dirty="0" err="1"/>
              <a:t>Optimización</a:t>
            </a:r>
            <a:r>
              <a:rPr lang="en-US" sz="2400" dirty="0"/>
              <a:t> para la </a:t>
            </a:r>
            <a:r>
              <a:rPr lang="en-US" sz="2400" dirty="0" err="1"/>
              <a:t>Recolección</a:t>
            </a:r>
            <a:r>
              <a:rPr lang="en-US" sz="2400" dirty="0"/>
              <a:t> de </a:t>
            </a:r>
            <a:r>
              <a:rPr lang="en-US" sz="2400" dirty="0" err="1"/>
              <a:t>Pedidos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sector de retail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290" name="Google Shape;290;p33"/>
          <p:cNvSpPr txBox="1">
            <a:spLocks noGrp="1"/>
          </p:cNvSpPr>
          <p:nvPr>
            <p:ph type="subTitle" idx="1"/>
          </p:nvPr>
        </p:nvSpPr>
        <p:spPr>
          <a:xfrm>
            <a:off x="1087125" y="2997488"/>
            <a:ext cx="5897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anken Grotesk"/>
                <a:ea typeface="Hanken Grotesk"/>
                <a:cs typeface="Hanken Grotesk"/>
                <a:sym typeface="Hanken Grotesk"/>
              </a:rPr>
              <a:t>Pablo Gonzalez </a:t>
            </a:r>
            <a:r>
              <a:rPr lang="en" dirty="0" err="1">
                <a:latin typeface="Hanken Grotesk"/>
                <a:ea typeface="Hanken Grotesk"/>
                <a:cs typeface="Hanken Grotesk"/>
                <a:sym typeface="Hanken Grotesk"/>
              </a:rPr>
              <a:t>Madroño</a:t>
            </a:r>
            <a:endParaRPr lang="en" dirty="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Hanken Grotesk"/>
                <a:ea typeface="Hanken Grotesk"/>
                <a:cs typeface="Hanken Grotesk"/>
                <a:sym typeface="Hanken Grotesk"/>
              </a:rPr>
              <a:t>10/02/25</a:t>
            </a:r>
            <a:endParaRPr dirty="0"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B6205-CC40-1F3F-9E7D-A36E84705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 n&gt;22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AD279-9635-AFF1-E141-180A81DF18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800" indent="0">
              <a:buNone/>
            </a:pPr>
            <a:endParaRPr lang="en-US" dirty="0"/>
          </a:p>
          <a:p>
            <a:pPr marL="17780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A6FEB8-C63C-4F80-616F-E718C9DF2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005" y="1338819"/>
            <a:ext cx="6524469" cy="329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231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0BCE-1BA1-C7BE-17FD-AE0520D84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Preguntas</a:t>
            </a:r>
            <a:r>
              <a:rPr lang="en-US" dirty="0"/>
              <a:t> </a:t>
            </a:r>
            <a:r>
              <a:rPr lang="en-US" dirty="0" err="1"/>
              <a:t>correo</a:t>
            </a:r>
            <a:r>
              <a:rPr lang="en-US" dirty="0"/>
              <a:t> / </a:t>
            </a:r>
            <a:r>
              <a:rPr lang="en-US" dirty="0" err="1"/>
              <a:t>temas</a:t>
            </a:r>
            <a:r>
              <a:rPr lang="en-US" dirty="0"/>
              <a:t> a </a:t>
            </a:r>
            <a:r>
              <a:rPr lang="en-US" dirty="0" err="1"/>
              <a:t>tratar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F0CAE4-56FB-6780-06E5-90EDADE8AA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B8544B8-29C7-4B22-8D75-3E2CC27EED10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093A641-25BA-D358-74D1-3923153A29D0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7ED4173-EA2E-46C4-26DD-235AC493D0E1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en-US" dirty="0"/>
              <a:t>Benchmark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7B7ACC4-72D5-5908-276D-BECC3EA3CE70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r>
              <a:rPr lang="en-US" dirty="0"/>
              <a:t>Set de </a:t>
            </a:r>
            <a:r>
              <a:rPr lang="en-US" dirty="0" err="1"/>
              <a:t>pedidos</a:t>
            </a:r>
            <a:r>
              <a:rPr lang="en-US" dirty="0"/>
              <a:t> para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pruebas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8649773-3FB2-9E9A-AC4B-132C0F31937B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</a:t>
            </a:r>
            <a:r>
              <a:rPr lang="en-US" dirty="0" err="1"/>
              <a:t>evolutivos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780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2AD99-46FE-2769-4482-5858873E7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¿De que se </a:t>
            </a:r>
            <a:r>
              <a:rPr lang="en-US" dirty="0" err="1"/>
              <a:t>trata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Proyecto?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E2FE4-EFF4-CD1F-CE2F-DB0FEAA72F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800" indent="0">
              <a:buNone/>
            </a:pPr>
            <a:endParaRPr lang="es-ES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7800" indent="0">
              <a:buNone/>
            </a:pPr>
            <a:r>
              <a:rPr lang="es-ES" sz="1400" b="1" cap="none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Cada día en un supermercado se reciben 100 de pedidos online que se deben de recolectar para su posterior envío o recogido</a:t>
            </a:r>
          </a:p>
          <a:p>
            <a:pPr marL="177800" indent="0">
              <a:buNone/>
            </a:pPr>
            <a:endParaRPr lang="es-ES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7800" indent="0">
              <a:buNone/>
            </a:pPr>
            <a:endParaRPr lang="es-ES" sz="1400" b="1" cap="none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7800" indent="0">
              <a:buNone/>
            </a:pPr>
            <a:endParaRPr lang="es-ES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7800" indent="0">
              <a:buNone/>
            </a:pPr>
            <a:r>
              <a:rPr lang="es-ES" sz="1400" b="1" cap="none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Con el objetivo de REDUCIR LOS TIEMPOS en la preparación de pedidos en un supermercado, se plantea el desarrollo de un MODELO de OPTIMIZACIÓN DE RUTA del proceso de </a:t>
            </a:r>
            <a:r>
              <a:rPr lang="es-ES" sz="1400" b="1" cap="none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picking</a:t>
            </a:r>
            <a:r>
              <a:rPr lang="es-ES" sz="1400" b="1" cap="none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77800" indent="0">
              <a:buNone/>
            </a:pPr>
            <a:endParaRPr lang="en-US" dirty="0"/>
          </a:p>
          <a:p>
            <a:pPr marL="1778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98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25C6E-CB5E-4764-A97E-2779465C7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DESAFIOS / DIFICULTADES DEL PROYECTO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BB5B8-7597-47F9-FDFF-20D033F125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70BAB9B-E18C-E05E-AAC2-CACE0995DB71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D5FE5B3-6BA3-51BB-8DE1-E6357167B2EB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en-US" dirty="0" err="1"/>
              <a:t>Teniendo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cuenta</a:t>
            </a:r>
            <a:r>
              <a:rPr lang="en-US" dirty="0"/>
              <a:t> las </a:t>
            </a:r>
            <a:r>
              <a:rPr lang="en-US" dirty="0" err="1"/>
              <a:t>reglas</a:t>
            </a:r>
            <a:r>
              <a:rPr lang="en-US" dirty="0"/>
              <a:t> de </a:t>
            </a:r>
            <a:r>
              <a:rPr lang="en-US" dirty="0" err="1"/>
              <a:t>oro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0518773-25BC-10BC-03CE-7E06CEFADBB4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731050" y="1273536"/>
            <a:ext cx="6613200" cy="897434"/>
          </a:xfrm>
        </p:spPr>
        <p:txBody>
          <a:bodyPr anchor="t"/>
          <a:lstStyle/>
          <a:p>
            <a:r>
              <a:rPr lang="en-US" dirty="0"/>
              <a:t>1. </a:t>
            </a:r>
            <a:r>
              <a:rPr lang="en-US" dirty="0" err="1"/>
              <a:t>Extracción</a:t>
            </a:r>
            <a:r>
              <a:rPr lang="en-US" dirty="0"/>
              <a:t> de la </a:t>
            </a:r>
            <a:r>
              <a:rPr lang="en-US" dirty="0" err="1"/>
              <a:t>ubicación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artículos</a:t>
            </a:r>
            <a:r>
              <a:rPr lang="en-US" dirty="0"/>
              <a:t> y </a:t>
            </a:r>
            <a:r>
              <a:rPr lang="en-US" dirty="0" err="1"/>
              <a:t>obstáculos</a:t>
            </a:r>
            <a:r>
              <a:rPr lang="en-US" dirty="0"/>
              <a:t> del </a:t>
            </a:r>
            <a:r>
              <a:rPr lang="en-US" dirty="0" err="1"/>
              <a:t>centro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4872E99-E4DD-54F5-4246-48F6DD86BE8D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Calculo</a:t>
            </a:r>
            <a:r>
              <a:rPr lang="en-US" dirty="0"/>
              <a:t> de </a:t>
            </a:r>
            <a:r>
              <a:rPr lang="en-US" dirty="0" err="1"/>
              <a:t>distancias</a:t>
            </a:r>
            <a:r>
              <a:rPr lang="en-US" dirty="0"/>
              <a:t> entre </a:t>
            </a:r>
            <a:r>
              <a:rPr lang="en-US" dirty="0" err="1"/>
              <a:t>articulos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219BE20-FAEB-72A2-141C-6D1C14AF7B8A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Calculo</a:t>
            </a:r>
            <a:r>
              <a:rPr lang="en-US" dirty="0"/>
              <a:t> de la </a:t>
            </a:r>
            <a:r>
              <a:rPr lang="en-US" dirty="0" err="1"/>
              <a:t>ruta</a:t>
            </a:r>
            <a:r>
              <a:rPr lang="en-US" dirty="0"/>
              <a:t> optima (TSP)</a:t>
            </a:r>
          </a:p>
        </p:txBody>
      </p:sp>
    </p:spTree>
    <p:extLst>
      <p:ext uri="{BB962C8B-B14F-4D97-AF65-F5344CB8AC3E}">
        <p14:creationId xmlns:p14="http://schemas.microsoft.com/office/powerpoint/2010/main" val="2718337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5861E-847D-BDC1-092C-B15B07993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1. </a:t>
            </a:r>
            <a:r>
              <a:rPr lang="en-US" sz="2000" dirty="0" err="1"/>
              <a:t>Extracción</a:t>
            </a:r>
            <a:r>
              <a:rPr lang="en-US" sz="2000" dirty="0"/>
              <a:t> de la </a:t>
            </a:r>
            <a:r>
              <a:rPr lang="en-US" sz="2000" dirty="0" err="1"/>
              <a:t>ubicación</a:t>
            </a:r>
            <a:r>
              <a:rPr lang="en-US" sz="2000" dirty="0"/>
              <a:t> de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artículos</a:t>
            </a:r>
            <a:r>
              <a:rPr lang="en-US" sz="2000" dirty="0"/>
              <a:t> y </a:t>
            </a:r>
            <a:r>
              <a:rPr lang="en-US" sz="2000" dirty="0" err="1"/>
              <a:t>obstáculos</a:t>
            </a:r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48BFC-119C-BC1E-C1AF-B0681A586D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800" indent="0">
              <a:buNone/>
            </a:pPr>
            <a:r>
              <a:rPr lang="en-US" b="1" dirty="0"/>
              <a:t>Se </a:t>
            </a:r>
            <a:r>
              <a:rPr lang="en-US" b="1" dirty="0" err="1"/>
              <a:t>hace</a:t>
            </a:r>
            <a:r>
              <a:rPr lang="en-US" b="1" dirty="0"/>
              <a:t> </a:t>
            </a:r>
            <a:r>
              <a:rPr lang="en-US" b="1" dirty="0" err="1"/>
              <a:t>uso</a:t>
            </a:r>
            <a:r>
              <a:rPr lang="en-US" b="1" dirty="0"/>
              <a:t> de </a:t>
            </a:r>
            <a:r>
              <a:rPr lang="en-US" b="1" dirty="0" err="1"/>
              <a:t>una</a:t>
            </a:r>
            <a:r>
              <a:rPr lang="en-US" b="1" dirty="0"/>
              <a:t> </a:t>
            </a:r>
            <a:r>
              <a:rPr lang="en-US" b="1" dirty="0" err="1"/>
              <a:t>herramienta</a:t>
            </a:r>
            <a:r>
              <a:rPr lang="en-US" b="1" dirty="0"/>
              <a:t> del </a:t>
            </a:r>
            <a:r>
              <a:rPr lang="en-US" b="1" dirty="0" err="1"/>
              <a:t>equipo</a:t>
            </a:r>
            <a:r>
              <a:rPr lang="en-US" b="1" dirty="0"/>
              <a:t> de real state </a:t>
            </a:r>
            <a:r>
              <a:rPr lang="en-US" b="1" dirty="0" err="1"/>
              <a:t>donde</a:t>
            </a:r>
            <a:r>
              <a:rPr lang="en-US" b="1" dirty="0"/>
              <a:t> se </a:t>
            </a:r>
            <a:r>
              <a:rPr lang="en-US" b="1" dirty="0" err="1"/>
              <a:t>mapea</a:t>
            </a:r>
            <a:r>
              <a:rPr lang="en-US" b="1" dirty="0"/>
              <a:t> </a:t>
            </a:r>
            <a:r>
              <a:rPr lang="en-US" b="1" dirty="0" err="1"/>
              <a:t>los</a:t>
            </a:r>
            <a:r>
              <a:rPr lang="en-US" b="1" dirty="0"/>
              <a:t> </a:t>
            </a:r>
            <a:r>
              <a:rPr lang="en-US" b="1" dirty="0" err="1"/>
              <a:t>artículos</a:t>
            </a:r>
            <a:r>
              <a:rPr lang="en-US" b="1" dirty="0"/>
              <a:t> </a:t>
            </a:r>
            <a:r>
              <a:rPr lang="en-US" b="1" dirty="0" err="1"/>
              <a:t>contenidos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cada</a:t>
            </a:r>
            <a:r>
              <a:rPr lang="en-US" b="1" dirty="0"/>
              <a:t> </a:t>
            </a:r>
            <a:r>
              <a:rPr lang="es-ES_tradnl" b="1" dirty="0"/>
              <a:t>góndola extraído en formato JSON</a:t>
            </a:r>
          </a:p>
        </p:txBody>
      </p:sp>
      <p:pic>
        <p:nvPicPr>
          <p:cNvPr id="4" name="Picture 3" descr="Description automatically generated">
            <a:extLst>
              <a:ext uri="{FF2B5EF4-FFF2-40B4-BE49-F238E27FC236}">
                <a16:creationId xmlns:a16="http://schemas.microsoft.com/office/drawing/2014/main" id="{238BE620-45EF-DB61-BD3A-7295A38608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071"/>
          <a:stretch/>
        </p:blipFill>
        <p:spPr>
          <a:xfrm>
            <a:off x="720000" y="1999197"/>
            <a:ext cx="3672602" cy="25220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52B26E-7C92-1356-EE1C-A6FC0A2B2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500" y="1873597"/>
            <a:ext cx="2802677" cy="27732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DB6AB2-A01B-5F84-613C-FB5BE8412CA1}"/>
              </a:ext>
            </a:extLst>
          </p:cNvPr>
          <p:cNvSpPr txBox="1"/>
          <p:nvPr/>
        </p:nvSpPr>
        <p:spPr>
          <a:xfrm>
            <a:off x="979230" y="4596074"/>
            <a:ext cx="3270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dk1"/>
                </a:solidFill>
                <a:latin typeface="Hanken Grotesk"/>
                <a:sym typeface="Hanken Grotesk"/>
              </a:rPr>
              <a:t>Entry para </a:t>
            </a:r>
            <a:r>
              <a:rPr lang="en-US" b="1" dirty="0" err="1">
                <a:solidFill>
                  <a:schemeClr val="dk1"/>
                </a:solidFill>
                <a:latin typeface="Hanken Grotesk"/>
                <a:sym typeface="Hanken Grotesk"/>
              </a:rPr>
              <a:t>una</a:t>
            </a:r>
            <a:r>
              <a:rPr lang="en-US" b="1" dirty="0">
                <a:solidFill>
                  <a:schemeClr val="dk1"/>
                </a:solidFill>
                <a:latin typeface="Hanken Grotesk"/>
                <a:sym typeface="Hanken Grotesk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Hanken Grotesk"/>
                <a:sym typeface="Hanken Grotesk"/>
              </a:rPr>
              <a:t>estantería</a:t>
            </a:r>
            <a:r>
              <a:rPr lang="en-US" dirty="0"/>
              <a:t> </a:t>
            </a:r>
            <a:r>
              <a:rPr lang="en-US" b="1" dirty="0" err="1">
                <a:solidFill>
                  <a:schemeClr val="dk1"/>
                </a:solidFill>
                <a:latin typeface="Hanken Grotesk"/>
              </a:rPr>
              <a:t>estantería</a:t>
            </a:r>
            <a:endParaRPr lang="en-US" b="1" dirty="0">
              <a:solidFill>
                <a:schemeClr val="dk1"/>
              </a:solidFill>
              <a:latin typeface="Hanken Grotesk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D4BE54-F958-EF8A-0D29-BB6B5342171D}"/>
              </a:ext>
            </a:extLst>
          </p:cNvPr>
          <p:cNvSpPr txBox="1"/>
          <p:nvPr/>
        </p:nvSpPr>
        <p:spPr>
          <a:xfrm>
            <a:off x="5264268" y="4625979"/>
            <a:ext cx="2145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dk1"/>
                </a:solidFill>
                <a:latin typeface="Hanken Grotesk"/>
                <a:sym typeface="Hanken Grotesk"/>
              </a:rPr>
              <a:t>Entry para un </a:t>
            </a:r>
            <a:r>
              <a:rPr lang="en-US" b="1" dirty="0" err="1">
                <a:solidFill>
                  <a:schemeClr val="dk1"/>
                </a:solidFill>
                <a:latin typeface="Hanken Grotesk"/>
                <a:sym typeface="Hanken Grotesk"/>
              </a:rPr>
              <a:t>obstáculo</a:t>
            </a:r>
            <a:endParaRPr lang="en-US" b="1" dirty="0">
              <a:solidFill>
                <a:schemeClr val="dk1"/>
              </a:solidFill>
              <a:latin typeface="Hanken Grotesk"/>
            </a:endParaRPr>
          </a:p>
        </p:txBody>
      </p:sp>
    </p:spTree>
    <p:extLst>
      <p:ext uri="{BB962C8B-B14F-4D97-AF65-F5344CB8AC3E}">
        <p14:creationId xmlns:p14="http://schemas.microsoft.com/office/powerpoint/2010/main" val="4072216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D0A9A-4604-D972-33FF-E1643860A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1.</a:t>
            </a:r>
            <a:r>
              <a:rPr lang="en-US" sz="2400" dirty="0"/>
              <a:t> </a:t>
            </a:r>
            <a:r>
              <a:rPr lang="en-US" sz="2000" dirty="0" err="1"/>
              <a:t>Mapeado</a:t>
            </a:r>
            <a:r>
              <a:rPr lang="en-US" sz="2000" dirty="0"/>
              <a:t> de la </a:t>
            </a:r>
            <a:r>
              <a:rPr lang="en-US" sz="2000" dirty="0" err="1"/>
              <a:t>ubicación</a:t>
            </a:r>
            <a:r>
              <a:rPr lang="en-US" sz="2000" dirty="0"/>
              <a:t> de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artículos</a:t>
            </a:r>
            <a:r>
              <a:rPr lang="en-US" sz="2000" dirty="0"/>
              <a:t> y </a:t>
            </a:r>
            <a:r>
              <a:rPr lang="en-US" sz="2000" dirty="0" err="1"/>
              <a:t>obstáculos</a:t>
            </a:r>
            <a:endParaRPr lang="en-US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F7C04-9160-BF48-7205-63FE21FD61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800" indent="0">
              <a:buNone/>
            </a:pPr>
            <a:r>
              <a:rPr lang="en-US" dirty="0"/>
              <a:t>Con lo anterior </a:t>
            </a:r>
            <a:r>
              <a:rPr lang="en-US" dirty="0" err="1"/>
              <a:t>generamos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matriz</a:t>
            </a:r>
            <a:r>
              <a:rPr lang="en-US" dirty="0"/>
              <a:t> con las </a:t>
            </a:r>
            <a:r>
              <a:rPr lang="en-US" dirty="0" err="1"/>
              <a:t>cordenadas</a:t>
            </a:r>
            <a:r>
              <a:rPr lang="en-US" dirty="0"/>
              <a:t> no </a:t>
            </a:r>
            <a:r>
              <a:rPr lang="en-US" dirty="0" err="1"/>
              <a:t>transitables</a:t>
            </a:r>
            <a:r>
              <a:rPr lang="en-US" dirty="0"/>
              <a:t> (0) </a:t>
            </a:r>
            <a:r>
              <a:rPr lang="en-US" dirty="0" err="1"/>
              <a:t>representadas</a:t>
            </a:r>
            <a:r>
              <a:rPr lang="en-US" dirty="0"/>
              <a:t> con </a:t>
            </a:r>
            <a:r>
              <a:rPr lang="en-US" dirty="0" err="1"/>
              <a:t>azul</a:t>
            </a:r>
            <a:r>
              <a:rPr lang="en-US" dirty="0"/>
              <a:t> claro y las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transitables</a:t>
            </a:r>
            <a:r>
              <a:rPr lang="en-US" dirty="0"/>
              <a:t> (1), </a:t>
            </a:r>
            <a:r>
              <a:rPr lang="en-US" dirty="0" err="1"/>
              <a:t>representadas</a:t>
            </a:r>
            <a:r>
              <a:rPr lang="en-US" dirty="0"/>
              <a:t> con </a:t>
            </a:r>
            <a:r>
              <a:rPr lang="en-US" dirty="0" err="1"/>
              <a:t>morado</a:t>
            </a:r>
            <a:r>
              <a:rPr lang="en-US" dirty="0"/>
              <a:t>. Los puntos </a:t>
            </a:r>
            <a:r>
              <a:rPr lang="en-US" dirty="0" err="1"/>
              <a:t>amarillos</a:t>
            </a:r>
            <a:r>
              <a:rPr lang="en-US" dirty="0"/>
              <a:t> </a:t>
            </a:r>
            <a:r>
              <a:rPr lang="en-US" dirty="0" err="1"/>
              <a:t>representan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ubicacion</a:t>
            </a:r>
            <a:r>
              <a:rPr lang="en-US" dirty="0"/>
              <a:t> de las </a:t>
            </a:r>
            <a:r>
              <a:rPr lang="en-US" dirty="0" err="1"/>
              <a:t>estanaterias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6E682F-D63F-0865-635E-4E714624F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508" y="2097188"/>
            <a:ext cx="7284983" cy="273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217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CBABA-CEE7-F696-032C-B66966002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2. </a:t>
            </a:r>
            <a:r>
              <a:rPr lang="en-US" sz="2000" dirty="0" err="1"/>
              <a:t>Calcular</a:t>
            </a:r>
            <a:r>
              <a:rPr lang="en-US" sz="2000" dirty="0"/>
              <a:t> las </a:t>
            </a:r>
            <a:r>
              <a:rPr lang="en-US" sz="2000" dirty="0" err="1"/>
              <a:t>distancias</a:t>
            </a:r>
            <a:r>
              <a:rPr lang="en-US" sz="2000" dirty="0"/>
              <a:t> entre </a:t>
            </a:r>
            <a:r>
              <a:rPr lang="en-US" sz="2000" dirty="0" err="1"/>
              <a:t>todos</a:t>
            </a:r>
            <a:r>
              <a:rPr lang="en-US" sz="2000" dirty="0"/>
              <a:t> </a:t>
            </a:r>
            <a:r>
              <a:rPr lang="en-US" sz="2000" dirty="0" err="1"/>
              <a:t>los</a:t>
            </a:r>
            <a:r>
              <a:rPr lang="en-US" sz="2000" dirty="0"/>
              <a:t> pares de puntos</a:t>
            </a:r>
            <a:br>
              <a:rPr lang="en-US" sz="2000" dirty="0"/>
            </a:br>
            <a:r>
              <a:rPr lang="en-US" sz="2000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9F663-A69B-E13B-C5AD-6D1528AF72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b="1" dirty="0"/>
          </a:p>
          <a:p>
            <a:pPr marL="139700" indent="0">
              <a:buNone/>
            </a:pPr>
            <a:r>
              <a:rPr lang="en-US" b="1" dirty="0" err="1"/>
              <a:t>Utilizamos</a:t>
            </a:r>
            <a:r>
              <a:rPr lang="en-US" b="1" dirty="0"/>
              <a:t> A* para </a:t>
            </a:r>
            <a:r>
              <a:rPr lang="en-US" b="1" dirty="0" err="1"/>
              <a:t>calcular</a:t>
            </a:r>
            <a:r>
              <a:rPr lang="en-US" b="1" dirty="0"/>
              <a:t> las </a:t>
            </a:r>
            <a:r>
              <a:rPr lang="en-US" b="1" dirty="0" err="1"/>
              <a:t>distancias</a:t>
            </a:r>
            <a:r>
              <a:rPr lang="en-US" b="1" dirty="0"/>
              <a:t> entre dos puntos </a:t>
            </a:r>
            <a:r>
              <a:rPr lang="en-US" b="1" dirty="0" err="1"/>
              <a:t>cualesquiera</a:t>
            </a:r>
            <a:endParaRPr lang="en-US" b="1" dirty="0"/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/>
              <a:t>- Al ser </a:t>
            </a:r>
            <a:r>
              <a:rPr lang="en-US" dirty="0" err="1"/>
              <a:t>exponencial</a:t>
            </a:r>
            <a:r>
              <a:rPr lang="en-US" dirty="0"/>
              <a:t> </a:t>
            </a:r>
            <a:r>
              <a:rPr lang="en-US" dirty="0" err="1"/>
              <a:t>hemos</a:t>
            </a:r>
            <a:r>
              <a:rPr lang="en-US" dirty="0"/>
              <a:t> </a:t>
            </a:r>
            <a:r>
              <a:rPr lang="en-US" dirty="0" err="1"/>
              <a:t>tenido</a:t>
            </a:r>
            <a:r>
              <a:rPr lang="en-US" dirty="0"/>
              <a:t> que </a:t>
            </a:r>
            <a:r>
              <a:rPr lang="en-US" dirty="0" err="1"/>
              <a:t>reducir</a:t>
            </a:r>
            <a:r>
              <a:rPr lang="en-US" dirty="0"/>
              <a:t> </a:t>
            </a:r>
            <a:r>
              <a:rPr lang="en-US" dirty="0" err="1"/>
              <a:t>dimensionalmente</a:t>
            </a:r>
            <a:r>
              <a:rPr lang="en-US" dirty="0"/>
              <a:t> la </a:t>
            </a:r>
            <a:r>
              <a:rPr lang="en-US" dirty="0" err="1"/>
              <a:t>matriz</a:t>
            </a:r>
            <a:r>
              <a:rPr lang="en-US" dirty="0"/>
              <a:t> para </a:t>
            </a:r>
            <a:r>
              <a:rPr lang="en-US" dirty="0" err="1"/>
              <a:t>mejorar</a:t>
            </a:r>
            <a:r>
              <a:rPr lang="en-US" dirty="0"/>
              <a:t> </a:t>
            </a:r>
            <a:r>
              <a:rPr lang="en-US" dirty="0" err="1"/>
              <a:t>eficiencia</a:t>
            </a:r>
            <a:endParaRPr lang="en-US" dirty="0"/>
          </a:p>
          <a:p>
            <a:pPr marL="177800" indent="0">
              <a:buNone/>
            </a:pPr>
            <a:endParaRPr lang="en-US" dirty="0"/>
          </a:p>
        </p:txBody>
      </p:sp>
      <p:pic>
        <p:nvPicPr>
          <p:cNvPr id="6" name="Picture 5" descr="A black line with red and blue dots&#10;&#10;Description automatically generated">
            <a:extLst>
              <a:ext uri="{FF2B5EF4-FFF2-40B4-BE49-F238E27FC236}">
                <a16:creationId xmlns:a16="http://schemas.microsoft.com/office/drawing/2014/main" id="{825E49C2-A1FE-8472-FB13-46F4B69E7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65146" y="2333568"/>
            <a:ext cx="1890656" cy="236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477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DDD3D-28C6-B36C-BD06-84AAB1381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Cálculo</a:t>
            </a:r>
            <a:r>
              <a:rPr lang="en-US" dirty="0"/>
              <a:t> de la </a:t>
            </a:r>
            <a:r>
              <a:rPr lang="en-US" dirty="0" err="1"/>
              <a:t>ruta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B2C78-5DF1-A9DF-03FF-350D5694C9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800" indent="0">
              <a:buNone/>
            </a:pPr>
            <a:r>
              <a:rPr lang="en-US" dirty="0"/>
              <a:t>- Se </a:t>
            </a:r>
            <a:r>
              <a:rPr lang="en-US" dirty="0" err="1"/>
              <a:t>trata</a:t>
            </a:r>
            <a:r>
              <a:rPr lang="en-US" dirty="0"/>
              <a:t> del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clásico</a:t>
            </a:r>
            <a:r>
              <a:rPr lang="en-US" dirty="0"/>
              <a:t> de TSP</a:t>
            </a:r>
          </a:p>
          <a:p>
            <a:pPr marL="177800" indent="0">
              <a:buNone/>
            </a:pPr>
            <a:r>
              <a:rPr lang="en-US" dirty="0"/>
              <a:t>- Hay que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cuenta</a:t>
            </a:r>
            <a:r>
              <a:rPr lang="en-US" dirty="0"/>
              <a:t> las </a:t>
            </a:r>
            <a:r>
              <a:rPr lang="en-US" dirty="0" err="1"/>
              <a:t>reglas</a:t>
            </a:r>
            <a:r>
              <a:rPr lang="en-US" dirty="0"/>
              <a:t> de </a:t>
            </a:r>
            <a:r>
              <a:rPr lang="en-US" dirty="0" err="1"/>
              <a:t>oro</a:t>
            </a:r>
            <a:endParaRPr lang="en-US" dirty="0"/>
          </a:p>
          <a:p>
            <a:pPr marL="177800" indent="0">
              <a:buNone/>
            </a:pPr>
            <a:r>
              <a:rPr lang="en-US" dirty="0"/>
              <a:t>- </a:t>
            </a:r>
            <a:r>
              <a:rPr lang="en-US" dirty="0" err="1"/>
              <a:t>Complejidad</a:t>
            </a:r>
            <a:r>
              <a:rPr lang="en-US" dirty="0"/>
              <a:t>: (n-1)!</a:t>
            </a:r>
          </a:p>
          <a:p>
            <a:pPr marL="177800" indent="0">
              <a:buNone/>
            </a:pPr>
            <a:endParaRPr lang="en-US" dirty="0"/>
          </a:p>
          <a:p>
            <a:pPr marL="177800" indent="0">
              <a:buNone/>
            </a:pPr>
            <a:r>
              <a:rPr lang="es-ES" sz="1400" b="1" dirty="0">
                <a:solidFill>
                  <a:srgbClr val="000000"/>
                </a:solidFill>
              </a:rPr>
              <a:t>No</a:t>
            </a:r>
            <a:r>
              <a:rPr lang="es-ES" sz="1400" dirty="0">
                <a:solidFill>
                  <a:srgbClr val="000000"/>
                </a:solidFill>
              </a:rPr>
              <a:t> se puede </a:t>
            </a:r>
            <a:r>
              <a:rPr lang="es-ES" sz="1400" b="1" dirty="0">
                <a:solidFill>
                  <a:srgbClr val="000000"/>
                </a:solidFill>
              </a:rPr>
              <a:t>resolver</a:t>
            </a:r>
            <a:r>
              <a:rPr lang="es-ES" sz="1400" dirty="0">
                <a:solidFill>
                  <a:srgbClr val="000000"/>
                </a:solidFill>
              </a:rPr>
              <a:t> de manera</a:t>
            </a:r>
            <a:r>
              <a:rPr lang="es-ES" sz="1400" b="1" dirty="0">
                <a:solidFill>
                  <a:srgbClr val="000000"/>
                </a:solidFill>
              </a:rPr>
              <a:t> exacta </a:t>
            </a:r>
            <a:r>
              <a:rPr lang="es-ES" sz="1400" dirty="0">
                <a:solidFill>
                  <a:srgbClr val="000000"/>
                </a:solidFill>
              </a:rPr>
              <a:t>si tiene más de 22 productos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1E87E25-A30E-9F59-AA4C-CF2F328E81E4}"/>
              </a:ext>
            </a:extLst>
          </p:cNvPr>
          <p:cNvGrpSpPr/>
          <p:nvPr/>
        </p:nvGrpSpPr>
        <p:grpSpPr>
          <a:xfrm>
            <a:off x="3077967" y="2571750"/>
            <a:ext cx="2582613" cy="2289748"/>
            <a:chOff x="8545689" y="1551279"/>
            <a:chExt cx="3176637" cy="308443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70929CF-B9E5-2EFF-2A2E-93F313094838}"/>
                </a:ext>
              </a:extLst>
            </p:cNvPr>
            <p:cNvSpPr/>
            <p:nvPr/>
          </p:nvSpPr>
          <p:spPr>
            <a:xfrm>
              <a:off x="8545689" y="1899354"/>
              <a:ext cx="1107008" cy="1212355"/>
            </a:xfrm>
            <a:prstGeom prst="ellipse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>
                  <a:solidFill>
                    <a:schemeClr val="bg1"/>
                  </a:solidFill>
                </a:rPr>
                <a:t>Yogurt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EC843A7-ABCA-FB8A-FC86-6BD8CD9E18E6}"/>
                </a:ext>
              </a:extLst>
            </p:cNvPr>
            <p:cNvSpPr/>
            <p:nvPr/>
          </p:nvSpPr>
          <p:spPr>
            <a:xfrm>
              <a:off x="9693393" y="3423354"/>
              <a:ext cx="1107008" cy="1212355"/>
            </a:xfrm>
            <a:prstGeom prst="ellipse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50" b="1" dirty="0">
                  <a:solidFill>
                    <a:schemeClr val="bg1"/>
                  </a:solidFill>
                </a:rPr>
                <a:t>Pasta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F4D5413-4489-2291-D378-3B07A42E82B2}"/>
                </a:ext>
              </a:extLst>
            </p:cNvPr>
            <p:cNvSpPr/>
            <p:nvPr/>
          </p:nvSpPr>
          <p:spPr>
            <a:xfrm>
              <a:off x="10615318" y="1551279"/>
              <a:ext cx="1107008" cy="1212355"/>
            </a:xfrm>
            <a:prstGeom prst="ellipse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50" b="1">
                  <a:solidFill>
                    <a:schemeClr val="bg1"/>
                  </a:solidFill>
                </a:rPr>
                <a:t>Arroz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A382AE6-8682-0563-6EFC-A7106A14CCD6}"/>
                </a:ext>
              </a:extLst>
            </p:cNvPr>
            <p:cNvCxnSpPr/>
            <p:nvPr/>
          </p:nvCxnSpPr>
          <p:spPr>
            <a:xfrm>
              <a:off x="9465004" y="2967063"/>
              <a:ext cx="481258" cy="511882"/>
            </a:xfrm>
            <a:prstGeom prst="straightConnector1">
              <a:avLst/>
            </a:prstGeom>
            <a:ln w="6350" cap="flat">
              <a:solidFill>
                <a:schemeClr val="tx1"/>
              </a:solidFill>
              <a:miter lim="800000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076267E-A1C9-E9AE-8F61-ECE9923B63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82268" y="2034706"/>
              <a:ext cx="1006721" cy="214488"/>
            </a:xfrm>
            <a:prstGeom prst="straightConnector1">
              <a:avLst/>
            </a:prstGeom>
            <a:ln w="6350" cap="flat">
              <a:solidFill>
                <a:schemeClr val="tx1"/>
              </a:solidFill>
              <a:miter lim="800000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3EC41BB-CBEE-7350-C53E-76C8ED11E5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71861" y="2697248"/>
              <a:ext cx="523059" cy="804507"/>
            </a:xfrm>
            <a:prstGeom prst="straightConnector1">
              <a:avLst/>
            </a:prstGeom>
            <a:ln w="6350" cap="flat">
              <a:solidFill>
                <a:schemeClr val="tx1"/>
              </a:solidFill>
              <a:miter lim="800000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E862B50-BE36-6EEB-D6CA-0AE102BCC0EA}"/>
                </a:ext>
              </a:extLst>
            </p:cNvPr>
            <p:cNvSpPr txBox="1"/>
            <p:nvPr/>
          </p:nvSpPr>
          <p:spPr>
            <a:xfrm rot="-660000">
              <a:off x="9744074" y="1962148"/>
              <a:ext cx="673553" cy="169277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None/>
              </a:pPr>
              <a:r>
                <a:rPr lang="en-US" sz="1100"/>
                <a:t>3m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29BB3D2-688A-D458-62F2-D85CA297D11B}"/>
                </a:ext>
              </a:extLst>
            </p:cNvPr>
            <p:cNvSpPr txBox="1"/>
            <p:nvPr/>
          </p:nvSpPr>
          <p:spPr>
            <a:xfrm rot="18240000">
              <a:off x="10294275" y="3004082"/>
              <a:ext cx="673553" cy="169278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None/>
              </a:pPr>
              <a:r>
                <a:rPr lang="en-US" sz="1100"/>
                <a:t>8m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4108A6-692B-1DE8-B032-0D8135C4C5BF}"/>
                </a:ext>
              </a:extLst>
            </p:cNvPr>
            <p:cNvSpPr txBox="1"/>
            <p:nvPr/>
          </p:nvSpPr>
          <p:spPr>
            <a:xfrm rot="3360000">
              <a:off x="9433830" y="2965938"/>
              <a:ext cx="673553" cy="208212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None/>
              </a:pPr>
              <a:r>
                <a:rPr lang="en-US" sz="1100"/>
                <a:t>5m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1194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6B5D6-5AF1-AFA9-9D31-45C89D795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Reglas</a:t>
            </a:r>
            <a:r>
              <a:rPr lang="en-US" dirty="0"/>
              <a:t> de </a:t>
            </a:r>
            <a:r>
              <a:rPr lang="en-US" dirty="0" err="1"/>
              <a:t>oro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C3B389-C5C1-9B48-E68C-DBDAF8CAEA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/>
              <a:t>Se </a:t>
            </a:r>
            <a:r>
              <a:rPr lang="en-US" dirty="0" err="1"/>
              <a:t>modela</a:t>
            </a:r>
            <a:r>
              <a:rPr lang="en-US" dirty="0"/>
              <a:t> </a:t>
            </a:r>
            <a:r>
              <a:rPr lang="en-US" dirty="0" err="1"/>
              <a:t>aplicando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penalizacion</a:t>
            </a:r>
            <a:r>
              <a:rPr lang="en-US" dirty="0"/>
              <a:t> a la </a:t>
            </a:r>
            <a:r>
              <a:rPr lang="en-US" dirty="0" err="1"/>
              <a:t>distancia</a:t>
            </a:r>
            <a:r>
              <a:rPr lang="en-US" dirty="0"/>
              <a:t> </a:t>
            </a:r>
            <a:r>
              <a:rPr lang="en-US" dirty="0" err="1"/>
              <a:t>congelado</a:t>
            </a:r>
            <a:r>
              <a:rPr lang="en-US" dirty="0"/>
              <a:t> -&gt; </a:t>
            </a:r>
            <a:r>
              <a:rPr lang="en-US" dirty="0" err="1"/>
              <a:t>alimento</a:t>
            </a:r>
            <a:r>
              <a:rPr lang="en-US" dirty="0"/>
              <a:t> normal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F197D8A-FDA6-34F9-9D18-AB7B5F746438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/>
              <a:t>Variable </a:t>
            </a:r>
            <a:r>
              <a:rPr lang="en-US" dirty="0" err="1"/>
              <a:t>discreta</a:t>
            </a:r>
            <a:r>
              <a:rPr lang="en-US" dirty="0"/>
              <a:t> </a:t>
            </a:r>
            <a:r>
              <a:rPr lang="en-US" dirty="0" err="1"/>
              <a:t>pesado</a:t>
            </a:r>
            <a:r>
              <a:rPr lang="en-US" dirty="0"/>
              <a:t>/no </a:t>
            </a:r>
            <a:r>
              <a:rPr lang="en-US" dirty="0" err="1"/>
              <a:t>pesado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002DE1A-AADC-A5A4-FD5F-D17C95AF1F3F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720000" y="1451250"/>
            <a:ext cx="3931202" cy="361500"/>
          </a:xfrm>
        </p:spPr>
        <p:txBody>
          <a:bodyPr anchor="b"/>
          <a:lstStyle/>
          <a:p>
            <a:r>
              <a:rPr lang="en-US" sz="1800" dirty="0"/>
              <a:t>1) Grandes </a:t>
            </a:r>
            <a:r>
              <a:rPr lang="en-US" sz="1800" dirty="0" err="1"/>
              <a:t>volúmenes</a:t>
            </a:r>
            <a:r>
              <a:rPr lang="en-US" sz="1800" dirty="0"/>
              <a:t> lo primero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B1938FB-EE04-F9E8-DB6A-8D007D79E1D2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 anchor="b"/>
          <a:lstStyle/>
          <a:p>
            <a:r>
              <a:rPr lang="en-US" dirty="0"/>
              <a:t>2) </a:t>
            </a:r>
            <a:r>
              <a:rPr lang="en-US" dirty="0" err="1"/>
              <a:t>Congelados</a:t>
            </a:r>
            <a:r>
              <a:rPr lang="en-US" dirty="0"/>
              <a:t> lo </a:t>
            </a:r>
            <a:r>
              <a:rPr lang="en-US" dirty="0" err="1"/>
              <a:t>último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DDF4CF-7312-6AB2-FF99-DDE964217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811143"/>
            <a:ext cx="3772801" cy="103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85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6477C-6063-608B-FF74-09D382DCB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Cálculo</a:t>
            </a:r>
            <a:r>
              <a:rPr lang="en-US" dirty="0"/>
              <a:t> de </a:t>
            </a:r>
            <a:r>
              <a:rPr lang="en-US" dirty="0" err="1"/>
              <a:t>ruta</a:t>
            </a:r>
            <a:r>
              <a:rPr lang="en-US" dirty="0"/>
              <a:t>: </a:t>
            </a:r>
            <a:r>
              <a:rPr lang="en-US" dirty="0" err="1"/>
              <a:t>Exactitud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E798B-F7D3-C8A8-914A-188FDE15F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465375"/>
            <a:ext cx="7704000" cy="3233100"/>
          </a:xfrm>
        </p:spPr>
        <p:txBody>
          <a:bodyPr/>
          <a:lstStyle/>
          <a:p>
            <a:pPr marL="177800" indent="0">
              <a:buNone/>
            </a:pPr>
            <a:r>
              <a:rPr lang="en-US" dirty="0"/>
              <a:t>- Para un </a:t>
            </a:r>
            <a:r>
              <a:rPr lang="en-US" dirty="0" err="1"/>
              <a:t>estudio</a:t>
            </a:r>
            <a:r>
              <a:rPr lang="en-US" dirty="0"/>
              <a:t> que se </a:t>
            </a:r>
            <a:r>
              <a:rPr lang="en-US" dirty="0" err="1"/>
              <a:t>hizo</a:t>
            </a:r>
            <a:r>
              <a:rPr lang="en-US" dirty="0"/>
              <a:t> de </a:t>
            </a:r>
            <a:r>
              <a:rPr lang="en-US" dirty="0" err="1"/>
              <a:t>pedidos</a:t>
            </a:r>
            <a:r>
              <a:rPr lang="en-US" dirty="0"/>
              <a:t> de un </a:t>
            </a:r>
            <a:r>
              <a:rPr lang="en-US" dirty="0" err="1"/>
              <a:t>supermercado</a:t>
            </a:r>
            <a:r>
              <a:rPr lang="en-US" dirty="0"/>
              <a:t>:</a:t>
            </a:r>
          </a:p>
          <a:p>
            <a:pPr marL="177800" indent="0">
              <a:buNone/>
            </a:pPr>
            <a:r>
              <a:rPr lang="en-US" dirty="0"/>
              <a:t>	- Media de </a:t>
            </a:r>
            <a:r>
              <a:rPr lang="en-US" dirty="0" err="1"/>
              <a:t>articulos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pedidos</a:t>
            </a:r>
            <a:r>
              <a:rPr lang="en-US" dirty="0"/>
              <a:t>: 13</a:t>
            </a:r>
          </a:p>
          <a:p>
            <a:pPr marL="177800" indent="0">
              <a:buNone/>
            </a:pPr>
            <a:r>
              <a:rPr lang="en-US" dirty="0"/>
              <a:t>	- </a:t>
            </a:r>
            <a:r>
              <a:rPr lang="en-US" dirty="0" err="1"/>
              <a:t>Mediana</a:t>
            </a:r>
            <a:r>
              <a:rPr lang="en-US" dirty="0"/>
              <a:t> de </a:t>
            </a:r>
            <a:r>
              <a:rPr lang="en-US" dirty="0" err="1"/>
              <a:t>articulos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pedido</a:t>
            </a:r>
            <a:r>
              <a:rPr lang="en-US" dirty="0"/>
              <a:t>: 11</a:t>
            </a:r>
          </a:p>
          <a:p>
            <a:pPr marL="177800" indent="0">
              <a:buNone/>
            </a:pPr>
            <a:endParaRPr lang="en-US" dirty="0"/>
          </a:p>
          <a:p>
            <a:pPr marL="177800" indent="0">
              <a:buNone/>
            </a:pPr>
            <a:r>
              <a:rPr lang="en-US" dirty="0"/>
              <a:t>- Para </a:t>
            </a:r>
            <a:r>
              <a:rPr lang="en-US" dirty="0" err="1"/>
              <a:t>el</a:t>
            </a:r>
            <a:r>
              <a:rPr lang="en-US" dirty="0"/>
              <a:t> 81%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pedidos</a:t>
            </a:r>
            <a:r>
              <a:rPr lang="en-US" dirty="0"/>
              <a:t>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calcular</a:t>
            </a:r>
            <a:r>
              <a:rPr lang="en-US" dirty="0"/>
              <a:t> la </a:t>
            </a:r>
            <a:r>
              <a:rPr lang="en-US" dirty="0" err="1"/>
              <a:t>solucion</a:t>
            </a:r>
            <a:r>
              <a:rPr lang="en-US" dirty="0"/>
              <a:t> exacta (n&lt;22)</a:t>
            </a:r>
          </a:p>
          <a:p>
            <a:pPr marL="177800" indent="0">
              <a:buNone/>
            </a:pPr>
            <a:endParaRPr lang="en-US" dirty="0"/>
          </a:p>
          <a:p>
            <a:pPr marL="1778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135994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egant Black &amp; White Thesis Defense by Slidesgo" id="{6530FB47-07C2-AE48-BADE-703592917793}" vid="{8599C320-E9F7-C74B-AF5D-0C545A99B7EB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Elegant Black &amp; White Thesis Defense by Slidesgo</Template>
  <TotalTime>122</TotalTime>
  <Words>413</Words>
  <Application>Microsoft Macintosh PowerPoint</Application>
  <PresentationFormat>On-screen Show (16:9)</PresentationFormat>
  <Paragraphs>56</Paragraphs>
  <Slides>11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Figtree Black</vt:lpstr>
      <vt:lpstr>Arial</vt:lpstr>
      <vt:lpstr>Hanken Grotesk</vt:lpstr>
      <vt:lpstr>Elegant Black &amp; White Thesis Defense by Slidesgo</vt:lpstr>
      <vt:lpstr>TFG - Algoritmo de Optimización para la Recolección de Pedidos en sector de retail </vt:lpstr>
      <vt:lpstr>¿De que se trata este Proyecto?</vt:lpstr>
      <vt:lpstr>DESAFIOS / DIFICULTADES DEL PROYECTO</vt:lpstr>
      <vt:lpstr>1. Extracción de la ubicación de los artículos y obstáculos</vt:lpstr>
      <vt:lpstr>1. Mapeado de la ubicación de los artículos y obstáculos</vt:lpstr>
      <vt:lpstr>2. Calcular las distancias entre todos los pares de puntos  </vt:lpstr>
      <vt:lpstr>3. Cálculo de la ruta</vt:lpstr>
      <vt:lpstr>Reglas de oro</vt:lpstr>
      <vt:lpstr>3. Cálculo de ruta: Exactitud</vt:lpstr>
      <vt:lpstr>Para n&gt;22</vt:lpstr>
      <vt:lpstr>Preguntas correo / temas a tratar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TFG - Algoritmo de Optimización para la Recolección de Pedidos en sector de retail </dc:title>
  <dc:creator>Pablo González Madroño</dc:creator>
  <cp:lastModifiedBy>Pablo González Madroño</cp:lastModifiedBy>
  <cp:revision>2</cp:revision>
  <dcterms:created xsi:type="dcterms:W3CDTF">2025-02-10T14:46:09Z</dcterms:created>
  <dcterms:modified xsi:type="dcterms:W3CDTF">2025-03-25T19:23:07Z</dcterms:modified>
</cp:coreProperties>
</file>