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9" r:id="rId5"/>
    <p:sldId id="262" r:id="rId6"/>
    <p:sldId id="264" r:id="rId7"/>
    <p:sldId id="263" r:id="rId8"/>
    <p:sldId id="260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99FF"/>
    <a:srgbClr val="D3A90F"/>
    <a:srgbClr val="F2CD44"/>
    <a:srgbClr val="003F4C"/>
    <a:srgbClr val="1D3A00"/>
    <a:srgbClr val="5EEC3C"/>
    <a:srgbClr val="990099"/>
    <a:srgbClr val="CC0099"/>
    <a:srgbClr val="FE9202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221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4842" y="108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35011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69" y="2877160"/>
            <a:ext cx="8398775" cy="137434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1D99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F9BA-37D9-4174-890B-6A82D6E671A3}" type="datetime1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63EE-9580-42BF-955B-0D318D595915}" type="datetime1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1C2F-8C39-4645-BD21-B539CDD2F165}" type="datetime1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F76A-656E-4AEB-BCCF-52A57979F6EB}" type="datetime1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44700"/>
            <a:ext cx="8246070" cy="3817623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DF94-9313-4521-97C4-90B25BB2193A}" type="datetime1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1D99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00"/>
            <a:ext cx="6260906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6895-4449-4A61-B231-9BCCD126E1B0}" type="datetime1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64256-75CD-47BE-944E-A5A3EA99E6C2}" type="datetime1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1B7F-2048-466F-AA04-FC55E2C12C1D}" type="datetime1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739290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4434-B3A0-4D2B-B7B3-256933E53876}" type="datetime1">
              <a:rPr lang="en-US" smtClean="0"/>
              <a:t>8/21/2022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F1BA-6DB0-4DB4-AFCB-690EF746462B}" type="datetime1">
              <a:rPr lang="en-US" smtClean="0"/>
              <a:t>8/21/2022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AE68-D3BC-456F-9478-93A5F0895A76}" type="datetime1">
              <a:rPr lang="en-US" smtClean="0"/>
              <a:t>8/21/2022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B953-2E8A-477F-9A25-C2547DFF6726}" type="datetime1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AC4-E0EA-41F2-BDE5-E6956FE48C9D}" type="datetime1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microsoft.com/office/2007/relationships/hdphoto" Target="../media/hdphoto4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6.wdp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8.wdp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0.wdp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333" y="1044700"/>
            <a:ext cx="4581150" cy="244328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SHARK</a:t>
            </a:r>
            <a:br>
              <a:rPr lang="en-US" sz="7200" dirty="0"/>
            </a:br>
            <a:r>
              <a:rPr lang="en-US" sz="7200" dirty="0"/>
              <a:t>ATTACKS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8230" y="4556915"/>
            <a:ext cx="1985165" cy="458115"/>
          </a:xfrm>
        </p:spPr>
        <p:txBody>
          <a:bodyPr>
            <a:normAutofit/>
          </a:bodyPr>
          <a:lstStyle/>
          <a:p>
            <a:r>
              <a:rPr lang="en-US" sz="1800" dirty="0"/>
              <a:t>Pablo Iván Gordo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655520"/>
            <a:ext cx="5955494" cy="2748690"/>
          </a:xfrm>
        </p:spPr>
        <p:txBody>
          <a:bodyPr>
            <a:normAutofit fontScale="92500" lnSpcReduction="10000"/>
          </a:bodyPr>
          <a:lstStyle/>
          <a:p>
            <a:r>
              <a:rPr lang="es-ES" dirty="0">
                <a:latin typeface="Walter Turncoat" panose="02000000000000000000" pitchFamily="2" charset="0"/>
                <a:ea typeface="Walter Turncoat" panose="02000000000000000000" pitchFamily="2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Registros globales</a:t>
            </a:r>
            <a:endParaRPr lang="es-ES" dirty="0">
              <a:latin typeface="Walter Turncoat" panose="02000000000000000000" pitchFamily="2" charset="0"/>
              <a:ea typeface="Walter Turncoat" panose="02000000000000000000" pitchFamily="2" charset="0"/>
            </a:endParaRPr>
          </a:p>
          <a:p>
            <a:r>
              <a:rPr lang="es-ES" dirty="0">
                <a:latin typeface="Walter Turncoat" panose="02000000000000000000" pitchFamily="2" charset="0"/>
                <a:ea typeface="Walter Turncoat" panose="02000000000000000000" pitchFamily="2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Desglose por edades y género</a:t>
            </a:r>
            <a:endParaRPr lang="es-ES" dirty="0">
              <a:latin typeface="Walter Turncoat" panose="02000000000000000000" pitchFamily="2" charset="0"/>
              <a:ea typeface="Walter Turncoat" panose="02000000000000000000" pitchFamily="2" charset="0"/>
            </a:endParaRPr>
          </a:p>
          <a:p>
            <a:r>
              <a:rPr lang="es-ES" dirty="0">
                <a:latin typeface="Walter Turncoat" panose="02000000000000000000" pitchFamily="2" charset="0"/>
                <a:ea typeface="Walter Turncoat" panose="02000000000000000000" pitchFamily="2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Número de fallecidos</a:t>
            </a:r>
            <a:endParaRPr lang="es-ES" dirty="0">
              <a:latin typeface="Walter Turncoat" panose="02000000000000000000" pitchFamily="2" charset="0"/>
              <a:ea typeface="Walter Turncoat" panose="02000000000000000000" pitchFamily="2" charset="0"/>
            </a:endParaRPr>
          </a:p>
          <a:p>
            <a:r>
              <a:rPr lang="es-ES" dirty="0">
                <a:latin typeface="Walter Turncoat" panose="02000000000000000000" pitchFamily="2" charset="0"/>
                <a:ea typeface="Walter Turncoat" panose="02000000000000000000" pitchFamily="2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Ataques según actividad</a:t>
            </a:r>
            <a:endParaRPr lang="es-ES" dirty="0">
              <a:latin typeface="Walter Turncoat" panose="02000000000000000000" pitchFamily="2" charset="0"/>
              <a:ea typeface="Walter Turncoat" panose="02000000000000000000" pitchFamily="2" charset="0"/>
            </a:endParaRPr>
          </a:p>
          <a:p>
            <a:r>
              <a:rPr lang="es-ES" dirty="0">
                <a:latin typeface="Walter Turncoat" panose="02000000000000000000" pitchFamily="2" charset="0"/>
                <a:ea typeface="Walter Turncoat" panose="02000000000000000000" pitchFamily="2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Especies de tiburones</a:t>
            </a:r>
            <a:endParaRPr lang="es-ES" dirty="0">
              <a:latin typeface="Walter Turncoat" panose="02000000000000000000" pitchFamily="2" charset="0"/>
              <a:ea typeface="Walter Turncoat" panose="02000000000000000000" pitchFamily="2" charset="0"/>
            </a:endParaRPr>
          </a:p>
          <a:p>
            <a:r>
              <a:rPr lang="es-ES" dirty="0">
                <a:latin typeface="Walter Turncoat" panose="02000000000000000000" pitchFamily="2" charset="0"/>
                <a:ea typeface="Walter Turncoat" panose="02000000000000000000" pitchFamily="2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Conclusiones</a:t>
            </a:r>
            <a:endParaRPr lang="es-ES" dirty="0">
              <a:latin typeface="Walter Turncoat" panose="02000000000000000000" pitchFamily="2" charset="0"/>
              <a:ea typeface="Walter Turncoat" panose="02000000000000000000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D73F75-22B4-F090-88CB-7E0ACB04AFF2}"/>
              </a:ext>
            </a:extLst>
          </p:cNvPr>
          <p:cNvSpPr txBox="1">
            <a:spLocks/>
          </p:cNvSpPr>
          <p:nvPr/>
        </p:nvSpPr>
        <p:spPr>
          <a:xfrm>
            <a:off x="907080" y="600740"/>
            <a:ext cx="4886560" cy="9162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/>
              <a:t>SHARK ATTACKS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79" y="567043"/>
            <a:ext cx="5090771" cy="610821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Walter Turncoat" panose="02000000000000000000" pitchFamily="2" charset="0"/>
                <a:ea typeface="Walter Turncoat" panose="02000000000000000000" pitchFamily="2" charset="0"/>
              </a:rPr>
              <a:t>REGISTROS GLOBALES</a:t>
            </a:r>
            <a:endParaRPr lang="en-US" b="1" dirty="0">
              <a:latin typeface="Walter Turncoat" panose="02000000000000000000" pitchFamily="2" charset="0"/>
              <a:ea typeface="Walter Turncoat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169" y="1138799"/>
            <a:ext cx="6044586" cy="610821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s-ES" sz="2000" dirty="0"/>
              <a:t>Tenemos mas de 6.000 registros de ataques de tiburones, desde el año 1800 que se empezaron a anotar los primeros registros.</a:t>
            </a:r>
            <a:endParaRPr lang="es-ES" dirty="0"/>
          </a:p>
          <a:p>
            <a:endParaRPr lang="es-E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B24C0B-EB22-2609-E0F5-A4DDDA710098}"/>
              </a:ext>
            </a:extLst>
          </p:cNvPr>
          <p:cNvSpPr txBox="1">
            <a:spLocks/>
          </p:cNvSpPr>
          <p:nvPr/>
        </p:nvSpPr>
        <p:spPr>
          <a:xfrm>
            <a:off x="903673" y="4391876"/>
            <a:ext cx="7482545" cy="458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ES" sz="1800" dirty="0"/>
              <a:t>El 60 % de los ataques se concentran en 3 países. (USA, Australia y Sur África)</a:t>
            </a:r>
            <a:endParaRPr lang="es-ES" sz="2400" dirty="0"/>
          </a:p>
          <a:p>
            <a:endParaRPr lang="es-ES" dirty="0"/>
          </a:p>
        </p:txBody>
      </p:sp>
      <p:pic>
        <p:nvPicPr>
          <p:cNvPr id="10" name="Imagen 9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209436AE-0FC1-4ABF-F9B9-1B7599864E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90" y="2686751"/>
            <a:ext cx="1585737" cy="160660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42814CD-378D-C312-F6E6-C23240FD6339}"/>
              </a:ext>
            </a:extLst>
          </p:cNvPr>
          <p:cNvSpPr txBox="1"/>
          <p:nvPr/>
        </p:nvSpPr>
        <p:spPr>
          <a:xfrm>
            <a:off x="2667301" y="3642062"/>
            <a:ext cx="9447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USA (55%)</a:t>
            </a:r>
          </a:p>
          <a:p>
            <a:pPr algn="ctr"/>
            <a:r>
              <a:rPr lang="es-ES" sz="1100" dirty="0">
                <a:solidFill>
                  <a:schemeClr val="bg1"/>
                </a:solidFill>
              </a:rPr>
              <a:t>2.100</a:t>
            </a:r>
          </a:p>
          <a:p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7903CAC-FA2F-0406-8E4E-E7C0CB32767B}"/>
              </a:ext>
            </a:extLst>
          </p:cNvPr>
          <p:cNvSpPr txBox="1"/>
          <p:nvPr/>
        </p:nvSpPr>
        <p:spPr>
          <a:xfrm>
            <a:off x="512579" y="2469106"/>
            <a:ext cx="1249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</a:rPr>
              <a:t>SUR ÁFRICA (13%)</a:t>
            </a:r>
          </a:p>
          <a:p>
            <a:pPr algn="ctr"/>
            <a:r>
              <a:rPr lang="es-ES" sz="1050" dirty="0">
                <a:solidFill>
                  <a:schemeClr val="bg1"/>
                </a:solidFill>
              </a:rPr>
              <a:t>500</a:t>
            </a:r>
            <a:endParaRPr lang="es-ES" sz="1100" dirty="0">
              <a:solidFill>
                <a:schemeClr val="bg1"/>
              </a:solidFill>
            </a:endParaRPr>
          </a:p>
          <a:p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A67BD9D-1E9D-8ABF-51E5-B3E33B1CB152}"/>
              </a:ext>
            </a:extLst>
          </p:cNvPr>
          <p:cNvSpPr txBox="1"/>
          <p:nvPr/>
        </p:nvSpPr>
        <p:spPr>
          <a:xfrm>
            <a:off x="150741" y="3585467"/>
            <a:ext cx="1249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</a:rPr>
              <a:t>AUSTRALIA (32%)</a:t>
            </a:r>
          </a:p>
          <a:p>
            <a:pPr algn="ctr"/>
            <a:r>
              <a:rPr lang="es-ES" sz="1050" dirty="0">
                <a:solidFill>
                  <a:schemeClr val="bg1"/>
                </a:solidFill>
              </a:rPr>
              <a:t>1.200</a:t>
            </a:r>
            <a:endParaRPr lang="es-ES" sz="1100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7" name="Imagen 1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D8FB50EC-ECEF-93C3-E274-C8D95B255E6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4" t="32238" r="21782" b="23565"/>
          <a:stretch/>
        </p:blipFill>
        <p:spPr>
          <a:xfrm>
            <a:off x="3332462" y="2686751"/>
            <a:ext cx="1424048" cy="1069592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E615A0C5-DF70-749B-2404-12C0D0F50F8D}"/>
              </a:ext>
            </a:extLst>
          </p:cNvPr>
          <p:cNvSpPr txBox="1"/>
          <p:nvPr/>
        </p:nvSpPr>
        <p:spPr>
          <a:xfrm>
            <a:off x="1060131" y="1839764"/>
            <a:ext cx="18904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lter Turncoat" panose="02000000000000000000" pitchFamily="2" charset="0"/>
                <a:ea typeface="Walter Turncoat" panose="02000000000000000000" pitchFamily="2" charset="0"/>
              </a:rPr>
              <a:t>HISTÓRICO</a:t>
            </a:r>
            <a:endParaRPr lang="es-E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alter Turncoat" panose="02000000000000000000" pitchFamily="2" charset="0"/>
              <a:ea typeface="Walter Turncoat" panose="02000000000000000000" pitchFamily="2" charset="0"/>
            </a:endParaRPr>
          </a:p>
          <a:p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5F4A40F-B659-05AB-A038-F349B14EBF57}"/>
              </a:ext>
            </a:extLst>
          </p:cNvPr>
          <p:cNvSpPr txBox="1"/>
          <p:nvPr/>
        </p:nvSpPr>
        <p:spPr>
          <a:xfrm>
            <a:off x="5395120" y="1655520"/>
            <a:ext cx="26887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lter Turncoat" panose="02000000000000000000" pitchFamily="2" charset="0"/>
                <a:ea typeface="Walter Turncoat" panose="02000000000000000000" pitchFamily="2" charset="0"/>
              </a:rPr>
              <a:t>ÚLTIMA DECADA</a:t>
            </a:r>
            <a:endParaRPr lang="es-E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alter Turncoat" panose="02000000000000000000" pitchFamily="2" charset="0"/>
              <a:ea typeface="Walter Turncoat" panose="02000000000000000000" pitchFamily="2" charset="0"/>
            </a:endParaRPr>
          </a:p>
          <a:p>
            <a:endParaRPr lang="es-ES" dirty="0"/>
          </a:p>
        </p:txBody>
      </p:sp>
      <p:pic>
        <p:nvPicPr>
          <p:cNvPr id="23" name="Imagen 22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774108EA-5129-F711-AAAF-9299FED57E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54614">
            <a:off x="5650193" y="2102866"/>
            <a:ext cx="2338928" cy="2302721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94C6D01F-53C6-C6F5-204F-A980034CE6AD}"/>
              </a:ext>
            </a:extLst>
          </p:cNvPr>
          <p:cNvSpPr txBox="1"/>
          <p:nvPr/>
        </p:nvSpPr>
        <p:spPr>
          <a:xfrm>
            <a:off x="7849740" y="2435623"/>
            <a:ext cx="944746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USA (64%)</a:t>
            </a:r>
          </a:p>
          <a:p>
            <a:pPr algn="ctr"/>
            <a:r>
              <a:rPr lang="es-ES" sz="1100" dirty="0">
                <a:solidFill>
                  <a:schemeClr val="bg1"/>
                </a:solidFill>
              </a:rPr>
              <a:t>600</a:t>
            </a:r>
          </a:p>
          <a:p>
            <a:endParaRPr lang="es-ES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455BCA6-75CA-8EA2-1C5E-0AD03ABF21E4}"/>
              </a:ext>
            </a:extLst>
          </p:cNvPr>
          <p:cNvSpPr txBox="1"/>
          <p:nvPr/>
        </p:nvSpPr>
        <p:spPr>
          <a:xfrm>
            <a:off x="4666224" y="3585467"/>
            <a:ext cx="1249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</a:rPr>
              <a:t>AUSTRALIA (28%)</a:t>
            </a:r>
          </a:p>
          <a:p>
            <a:pPr algn="ctr"/>
            <a:r>
              <a:rPr lang="es-ES" sz="1050" dirty="0">
                <a:solidFill>
                  <a:schemeClr val="bg1"/>
                </a:solidFill>
              </a:rPr>
              <a:t>250</a:t>
            </a:r>
            <a:endParaRPr lang="es-ES" sz="1100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6DA1F7E-3C21-2DC2-1424-01856E9D3186}"/>
              </a:ext>
            </a:extLst>
          </p:cNvPr>
          <p:cNvSpPr txBox="1"/>
          <p:nvPr/>
        </p:nvSpPr>
        <p:spPr>
          <a:xfrm>
            <a:off x="4756510" y="2291623"/>
            <a:ext cx="1249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</a:rPr>
              <a:t>SUR ÁFRICA (8%)</a:t>
            </a:r>
          </a:p>
          <a:p>
            <a:pPr algn="ctr"/>
            <a:r>
              <a:rPr lang="es-ES" sz="1050" dirty="0">
                <a:solidFill>
                  <a:schemeClr val="bg1"/>
                </a:solidFill>
              </a:rPr>
              <a:t>75</a:t>
            </a:r>
            <a:endParaRPr lang="es-ES" sz="1100" dirty="0">
              <a:solidFill>
                <a:schemeClr val="bg1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877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4E26-71AC-61E7-4AC2-5481B44EE91C}"/>
              </a:ext>
            </a:extLst>
          </p:cNvPr>
          <p:cNvSpPr txBox="1">
            <a:spLocks/>
          </p:cNvSpPr>
          <p:nvPr/>
        </p:nvSpPr>
        <p:spPr>
          <a:xfrm>
            <a:off x="525318" y="282328"/>
            <a:ext cx="6108200" cy="610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1D99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bg2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DESGLOSE POR EDADES Y GÉNEROS</a:t>
            </a:r>
            <a:endParaRPr lang="en-US" b="1" dirty="0">
              <a:solidFill>
                <a:schemeClr val="bg2"/>
              </a:solidFill>
              <a:latin typeface="Walter Turncoat" panose="02000000000000000000" pitchFamily="2" charset="0"/>
              <a:ea typeface="Walter Turncoat" panose="02000000000000000000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575F869-1182-2581-C773-691182269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78646" y="858926"/>
            <a:ext cx="3921577" cy="29195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C5F1B42-286A-9C7E-FE9D-913BC790323A}"/>
              </a:ext>
            </a:extLst>
          </p:cNvPr>
          <p:cNvSpPr txBox="1">
            <a:spLocks/>
          </p:cNvSpPr>
          <p:nvPr/>
        </p:nvSpPr>
        <p:spPr>
          <a:xfrm>
            <a:off x="3178646" y="959270"/>
            <a:ext cx="458115" cy="305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ES" sz="1100" dirty="0"/>
              <a:t>30%</a:t>
            </a:r>
            <a:endParaRPr lang="es-ES" sz="1400" dirty="0"/>
          </a:p>
          <a:p>
            <a:endParaRPr lang="es-ES" sz="16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7E37570-8702-2BE4-C3DC-C6D2657ED3AB}"/>
              </a:ext>
            </a:extLst>
          </p:cNvPr>
          <p:cNvSpPr txBox="1">
            <a:spLocks/>
          </p:cNvSpPr>
          <p:nvPr/>
        </p:nvSpPr>
        <p:spPr>
          <a:xfrm>
            <a:off x="3178645" y="2419045"/>
            <a:ext cx="458115" cy="305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ES" sz="1100" dirty="0"/>
              <a:t>30%</a:t>
            </a:r>
            <a:endParaRPr lang="es-ES" sz="1400" dirty="0"/>
          </a:p>
          <a:p>
            <a:endParaRPr lang="es-ES" sz="16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AEF9AD8-4B6A-249C-FA46-F4627C4C09B6}"/>
              </a:ext>
            </a:extLst>
          </p:cNvPr>
          <p:cNvSpPr txBox="1">
            <a:spLocks/>
          </p:cNvSpPr>
          <p:nvPr/>
        </p:nvSpPr>
        <p:spPr>
          <a:xfrm>
            <a:off x="5513214" y="968399"/>
            <a:ext cx="458115" cy="305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ES" sz="1100" dirty="0"/>
              <a:t>25%</a:t>
            </a:r>
            <a:endParaRPr lang="es-ES" sz="1400" dirty="0"/>
          </a:p>
          <a:p>
            <a:endParaRPr lang="es-ES" sz="16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BED388A-3E0B-DF5F-17C1-B56D0AE942D0}"/>
              </a:ext>
            </a:extLst>
          </p:cNvPr>
          <p:cNvSpPr txBox="1">
            <a:spLocks/>
          </p:cNvSpPr>
          <p:nvPr/>
        </p:nvSpPr>
        <p:spPr>
          <a:xfrm>
            <a:off x="5513213" y="2724455"/>
            <a:ext cx="458115" cy="305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ES" sz="1100" dirty="0"/>
              <a:t>15%</a:t>
            </a:r>
            <a:endParaRPr lang="es-ES" sz="1400" dirty="0"/>
          </a:p>
          <a:p>
            <a:endParaRPr lang="es-ES" sz="16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3704999-A37C-2386-6BDB-31934B3BA5BB}"/>
              </a:ext>
            </a:extLst>
          </p:cNvPr>
          <p:cNvSpPr txBox="1">
            <a:spLocks/>
          </p:cNvSpPr>
          <p:nvPr/>
        </p:nvSpPr>
        <p:spPr>
          <a:xfrm>
            <a:off x="143555" y="1111975"/>
            <a:ext cx="2617065" cy="119311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ES" sz="3800" dirty="0"/>
              <a:t>El 60% de los ataques se producen en las edades comprendidas entre los 18 y 50 años.</a:t>
            </a:r>
          </a:p>
          <a:p>
            <a:pPr marL="0" indent="0" algn="r">
              <a:buFont typeface="Arial" pitchFamily="34" charset="0"/>
              <a:buNone/>
            </a:pPr>
            <a:r>
              <a:rPr lang="es-ES" sz="1900" i="1" dirty="0"/>
              <a:t>*de los registros donde conocemos la edad</a:t>
            </a:r>
          </a:p>
          <a:p>
            <a:endParaRPr lang="es-E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3C83BA8-5A65-46C7-680C-FEFC62D930EE}"/>
              </a:ext>
            </a:extLst>
          </p:cNvPr>
          <p:cNvSpPr txBox="1">
            <a:spLocks/>
          </p:cNvSpPr>
          <p:nvPr/>
        </p:nvSpPr>
        <p:spPr>
          <a:xfrm>
            <a:off x="5215362" y="3853725"/>
            <a:ext cx="1832460" cy="210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s-ES" sz="1900" i="1" dirty="0"/>
              <a:t>*datos de la ultima década</a:t>
            </a:r>
          </a:p>
          <a:p>
            <a:endParaRPr lang="es-ES" dirty="0"/>
          </a:p>
        </p:txBody>
      </p:sp>
      <p:pic>
        <p:nvPicPr>
          <p:cNvPr id="18" name="Imagen 17" descr="Icono&#10;&#10;Descripción generada automáticamente">
            <a:extLst>
              <a:ext uri="{FF2B5EF4-FFF2-40B4-BE49-F238E27FC236}">
                <a16:creationId xmlns:a16="http://schemas.microsoft.com/office/drawing/2014/main" id="{158816F6-7605-FD33-1A46-34698F1F20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80" y="3008931"/>
            <a:ext cx="1821780" cy="1808225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14CC5F53-ED10-826E-10C8-B50390C01348}"/>
              </a:ext>
            </a:extLst>
          </p:cNvPr>
          <p:cNvSpPr txBox="1"/>
          <p:nvPr/>
        </p:nvSpPr>
        <p:spPr>
          <a:xfrm>
            <a:off x="649797" y="2716646"/>
            <a:ext cx="1249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bg1"/>
                </a:solidFill>
              </a:rPr>
              <a:t>HOMBRES</a:t>
            </a:r>
          </a:p>
          <a:p>
            <a:pPr algn="ctr"/>
            <a:r>
              <a:rPr lang="es-ES" sz="1100" dirty="0">
                <a:solidFill>
                  <a:schemeClr val="bg1"/>
                </a:solidFill>
              </a:rPr>
              <a:t>(80%)</a:t>
            </a:r>
          </a:p>
          <a:p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655BB36-DD26-8CBE-D754-7753F8336D26}"/>
              </a:ext>
            </a:extLst>
          </p:cNvPr>
          <p:cNvSpPr txBox="1"/>
          <p:nvPr/>
        </p:nvSpPr>
        <p:spPr>
          <a:xfrm>
            <a:off x="21012" y="3424532"/>
            <a:ext cx="1249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bg1"/>
                </a:solidFill>
              </a:rPr>
              <a:t>MUJERES</a:t>
            </a:r>
          </a:p>
          <a:p>
            <a:pPr algn="ctr"/>
            <a:r>
              <a:rPr lang="es-ES" sz="1100" dirty="0">
                <a:solidFill>
                  <a:schemeClr val="bg1"/>
                </a:solidFill>
              </a:rPr>
              <a:t>(20%)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053" y="450333"/>
            <a:ext cx="2694242" cy="610821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Walter Turncoat" panose="02000000000000000000" pitchFamily="2" charset="0"/>
                <a:ea typeface="Walter Turncoat" panose="02000000000000000000" pitchFamily="2" charset="0"/>
              </a:rPr>
              <a:t>FALLECIDOS</a:t>
            </a:r>
            <a:endParaRPr lang="en-US" b="1" dirty="0">
              <a:latin typeface="Walter Turncoat" panose="02000000000000000000" pitchFamily="2" charset="0"/>
              <a:ea typeface="Walter Turncoat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579" y="1032978"/>
            <a:ext cx="6044586" cy="610821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ES" sz="2000" dirty="0"/>
              <a:t>Desgraciadamente el 16% de las personas que han sufrido un ataque de tiburón no ha sobrevivido a el.</a:t>
            </a:r>
            <a:endParaRPr lang="es-ES" dirty="0"/>
          </a:p>
          <a:p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7903CAC-FA2F-0406-8E4E-E7C0CB32767B}"/>
              </a:ext>
            </a:extLst>
          </p:cNvPr>
          <p:cNvSpPr txBox="1"/>
          <p:nvPr/>
        </p:nvSpPr>
        <p:spPr>
          <a:xfrm>
            <a:off x="3114292" y="2620667"/>
            <a:ext cx="929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</a:rPr>
              <a:t>FALLECIDOS</a:t>
            </a:r>
          </a:p>
          <a:p>
            <a:pPr algn="ctr"/>
            <a:r>
              <a:rPr lang="es-ES" sz="1050" dirty="0">
                <a:solidFill>
                  <a:schemeClr val="bg1"/>
                </a:solidFill>
              </a:rPr>
              <a:t>16%</a:t>
            </a:r>
            <a:endParaRPr lang="es-ES" sz="1100" dirty="0">
              <a:solidFill>
                <a:schemeClr val="bg1"/>
              </a:solidFill>
            </a:endParaRPr>
          </a:p>
          <a:p>
            <a:endParaRPr lang="es-ES" dirty="0"/>
          </a:p>
        </p:txBody>
      </p:sp>
      <p:pic>
        <p:nvPicPr>
          <p:cNvPr id="6" name="Imagen 5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54E01C61-95CC-73A7-4FD6-30C77ECAA7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34764">
            <a:off x="540254" y="2076781"/>
            <a:ext cx="2562362" cy="2690674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2A67BD9D-1E9D-8ABF-51E5-B3E33B1CB152}"/>
              </a:ext>
            </a:extLst>
          </p:cNvPr>
          <p:cNvSpPr txBox="1"/>
          <p:nvPr/>
        </p:nvSpPr>
        <p:spPr>
          <a:xfrm>
            <a:off x="1900353" y="1818776"/>
            <a:ext cx="1249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</a:rPr>
              <a:t>SUPERVIVIENTES</a:t>
            </a:r>
          </a:p>
          <a:p>
            <a:pPr algn="ctr"/>
            <a:r>
              <a:rPr lang="es-ES" sz="1050" dirty="0">
                <a:solidFill>
                  <a:schemeClr val="bg1"/>
                </a:solidFill>
              </a:rPr>
              <a:t>74%</a:t>
            </a:r>
            <a:endParaRPr lang="es-ES" sz="1100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8" name="Imagen 7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158E13EB-4129-27E9-ECC6-6618647933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713" y="1655521"/>
            <a:ext cx="3664920" cy="265061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D9CD12-F054-314F-A21C-25F6411E0A1B}"/>
              </a:ext>
            </a:extLst>
          </p:cNvPr>
          <p:cNvSpPr txBox="1">
            <a:spLocks/>
          </p:cNvSpPr>
          <p:nvPr/>
        </p:nvSpPr>
        <p:spPr>
          <a:xfrm>
            <a:off x="5204801" y="4143568"/>
            <a:ext cx="2787515" cy="610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ES" sz="1400" i="1" dirty="0"/>
              <a:t>El grupo mayoritario de fallecidos son las personas entre 18 y 30 años</a:t>
            </a:r>
            <a:endParaRPr lang="es-ES" sz="1800" i="1" dirty="0"/>
          </a:p>
          <a:p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DDA5030-CB6A-DD45-F43F-208644AA3F0D}"/>
              </a:ext>
            </a:extLst>
          </p:cNvPr>
          <p:cNvSpPr txBox="1"/>
          <p:nvPr/>
        </p:nvSpPr>
        <p:spPr>
          <a:xfrm>
            <a:off x="7140534" y="2597795"/>
            <a:ext cx="1533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Menores de edad</a:t>
            </a:r>
          </a:p>
          <a:p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A5896A5-B757-7DD0-DCB0-6DE99BDF8C5F}"/>
              </a:ext>
            </a:extLst>
          </p:cNvPr>
          <p:cNvSpPr txBox="1"/>
          <p:nvPr/>
        </p:nvSpPr>
        <p:spPr>
          <a:xfrm>
            <a:off x="7789407" y="2028577"/>
            <a:ext cx="681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18 - 30</a:t>
            </a:r>
          </a:p>
          <a:p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EE9B06B-CE8A-D223-74AF-CE653EA44BDB}"/>
              </a:ext>
            </a:extLst>
          </p:cNvPr>
          <p:cNvSpPr txBox="1"/>
          <p:nvPr/>
        </p:nvSpPr>
        <p:spPr>
          <a:xfrm>
            <a:off x="6939502" y="3036166"/>
            <a:ext cx="1533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31-50</a:t>
            </a:r>
          </a:p>
          <a:p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FBA0440-39DC-B6EA-A7F6-0BF19D4F2C5F}"/>
              </a:ext>
            </a:extLst>
          </p:cNvPr>
          <p:cNvSpPr txBox="1"/>
          <p:nvPr/>
        </p:nvSpPr>
        <p:spPr>
          <a:xfrm>
            <a:off x="6598559" y="3560690"/>
            <a:ext cx="1533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&gt;51</a:t>
            </a:r>
          </a:p>
          <a:p>
            <a:endParaRPr lang="es-ES" dirty="0"/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9D111D6A-5600-5099-8685-5D99AAB4912F}"/>
              </a:ext>
            </a:extLst>
          </p:cNvPr>
          <p:cNvGrpSpPr/>
          <p:nvPr/>
        </p:nvGrpSpPr>
        <p:grpSpPr>
          <a:xfrm>
            <a:off x="5705588" y="2040977"/>
            <a:ext cx="652469" cy="2104488"/>
            <a:chOff x="5638124" y="2040977"/>
            <a:chExt cx="652469" cy="2104488"/>
          </a:xfrm>
        </p:grpSpPr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7CD800FD-7555-25B2-92E2-608A00626C30}"/>
                </a:ext>
              </a:extLst>
            </p:cNvPr>
            <p:cNvSpPr txBox="1"/>
            <p:nvPr/>
          </p:nvSpPr>
          <p:spPr>
            <a:xfrm>
              <a:off x="5640935" y="2040977"/>
              <a:ext cx="6396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</a:rPr>
                <a:t>40%</a:t>
              </a:r>
            </a:p>
            <a:p>
              <a:endParaRPr lang="es-ES" dirty="0"/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154AE08B-DF4D-D74D-181F-C74CD6AAFA30}"/>
                </a:ext>
              </a:extLst>
            </p:cNvPr>
            <p:cNvSpPr txBox="1"/>
            <p:nvPr/>
          </p:nvSpPr>
          <p:spPr>
            <a:xfrm>
              <a:off x="5650895" y="2544685"/>
              <a:ext cx="6396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</a:rPr>
                <a:t>27%</a:t>
              </a:r>
            </a:p>
            <a:p>
              <a:endParaRPr lang="es-ES" dirty="0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AF222381-21E2-6E0A-7CF0-4CE47F055BD2}"/>
                </a:ext>
              </a:extLst>
            </p:cNvPr>
            <p:cNvSpPr txBox="1"/>
            <p:nvPr/>
          </p:nvSpPr>
          <p:spPr>
            <a:xfrm>
              <a:off x="5650895" y="3055016"/>
              <a:ext cx="6396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</a:rPr>
                <a:t>20%</a:t>
              </a:r>
            </a:p>
            <a:p>
              <a:endParaRPr lang="es-ES" dirty="0"/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29C512CF-DB2B-2251-A7AD-447B9EE2126D}"/>
                </a:ext>
              </a:extLst>
            </p:cNvPr>
            <p:cNvSpPr txBox="1"/>
            <p:nvPr/>
          </p:nvSpPr>
          <p:spPr>
            <a:xfrm>
              <a:off x="5638124" y="3560690"/>
              <a:ext cx="6396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</a:rPr>
                <a:t>13%</a:t>
              </a:r>
            </a:p>
            <a:p>
              <a:endParaRPr lang="es-ES" dirty="0"/>
            </a:p>
          </p:txBody>
        </p:sp>
      </p:grpSp>
      <p:pic>
        <p:nvPicPr>
          <p:cNvPr id="31" name="Imagen 30" descr="Un águila con las alas extendidas en un fondo negro&#10;&#10;Descripción generada automáticamente con confianza media">
            <a:extLst>
              <a:ext uri="{FF2B5EF4-FFF2-40B4-BE49-F238E27FC236}">
                <a16:creationId xmlns:a16="http://schemas.microsoft.com/office/drawing/2014/main" id="{24D58753-2A4B-48F4-D2E1-45BD525324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3497">
            <a:off x="3414519" y="2710043"/>
            <a:ext cx="1120890" cy="9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51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005" y="786474"/>
            <a:ext cx="6206457" cy="610821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Walter Turncoat" panose="02000000000000000000" pitchFamily="2" charset="0"/>
                <a:ea typeface="Walter Turncoat" panose="02000000000000000000" pitchFamily="2" charset="0"/>
              </a:rPr>
              <a:t>ATAQUES SEGÚN ACTIVIDAD</a:t>
            </a:r>
            <a:endParaRPr lang="en-US" b="1" dirty="0">
              <a:latin typeface="Walter Turncoat" panose="02000000000000000000" pitchFamily="2" charset="0"/>
              <a:ea typeface="Walter Turncoat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37" y="1477450"/>
            <a:ext cx="6617259" cy="610821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ES" sz="2000" dirty="0"/>
              <a:t>Dentro del Top5 de actividades que mas ataques han recibido, el surf se lleva el mayor numero de ataques.</a:t>
            </a:r>
            <a:endParaRPr lang="es-ES" dirty="0"/>
          </a:p>
          <a:p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7903CAC-FA2F-0406-8E4E-E7C0CB32767B}"/>
              </a:ext>
            </a:extLst>
          </p:cNvPr>
          <p:cNvSpPr txBox="1"/>
          <p:nvPr/>
        </p:nvSpPr>
        <p:spPr>
          <a:xfrm>
            <a:off x="2434130" y="4650046"/>
            <a:ext cx="5255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</a:rPr>
              <a:t>SURF</a:t>
            </a:r>
          </a:p>
          <a:p>
            <a:endParaRPr lang="es-ES" dirty="0"/>
          </a:p>
        </p:txBody>
      </p:sp>
      <p:pic>
        <p:nvPicPr>
          <p:cNvPr id="5" name="Imagen 4" descr="Imagen que contiene Icono&#10;&#10;Descripción generada automáticamente">
            <a:extLst>
              <a:ext uri="{FF2B5EF4-FFF2-40B4-BE49-F238E27FC236}">
                <a16:creationId xmlns:a16="http://schemas.microsoft.com/office/drawing/2014/main" id="{9F637F97-C681-7CD9-F052-0F378073B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425" y="2168426"/>
            <a:ext cx="4406500" cy="243058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DCF0504-2A65-2D26-0525-17234645E63D}"/>
              </a:ext>
            </a:extLst>
          </p:cNvPr>
          <p:cNvSpPr txBox="1"/>
          <p:nvPr/>
        </p:nvSpPr>
        <p:spPr>
          <a:xfrm>
            <a:off x="3197655" y="4650046"/>
            <a:ext cx="85136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</a:rPr>
              <a:t>NADANDO</a:t>
            </a:r>
          </a:p>
          <a:p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0467A39-8F5F-0B6F-6139-ECE81E37D51D}"/>
              </a:ext>
            </a:extLst>
          </p:cNvPr>
          <p:cNvSpPr txBox="1"/>
          <p:nvPr/>
        </p:nvSpPr>
        <p:spPr>
          <a:xfrm>
            <a:off x="4049024" y="4650046"/>
            <a:ext cx="101037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</a:rPr>
              <a:t>NAVEGANDO</a:t>
            </a:r>
          </a:p>
          <a:p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4E8E3F3-1644-F6A2-94A0-6E439F1EA8E9}"/>
              </a:ext>
            </a:extLst>
          </p:cNvPr>
          <p:cNvSpPr txBox="1"/>
          <p:nvPr/>
        </p:nvSpPr>
        <p:spPr>
          <a:xfrm>
            <a:off x="4971553" y="4650046"/>
            <a:ext cx="97479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</a:rPr>
              <a:t>PESCANDO</a:t>
            </a:r>
          </a:p>
          <a:p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D3A0E42-AE57-DF58-D05C-CE205A00220D}"/>
              </a:ext>
            </a:extLst>
          </p:cNvPr>
          <p:cNvSpPr txBox="1"/>
          <p:nvPr/>
        </p:nvSpPr>
        <p:spPr>
          <a:xfrm>
            <a:off x="5815585" y="4650046"/>
            <a:ext cx="89428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</a:rPr>
              <a:t>BUCEANDO</a:t>
            </a:r>
          </a:p>
          <a:p>
            <a:endParaRPr lang="es-ES" dirty="0"/>
          </a:p>
        </p:txBody>
      </p:sp>
      <p:pic>
        <p:nvPicPr>
          <p:cNvPr id="20" name="Imagen 19" descr="Fuegos artificiales en el cielo&#10;&#10;Descripción generada automáticamente">
            <a:extLst>
              <a:ext uri="{FF2B5EF4-FFF2-40B4-BE49-F238E27FC236}">
                <a16:creationId xmlns:a16="http://schemas.microsoft.com/office/drawing/2014/main" id="{17055876-F168-B1CE-D174-F905EADF05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030" y="3946095"/>
            <a:ext cx="595797" cy="560508"/>
          </a:xfrm>
          <a:prstGeom prst="rect">
            <a:avLst/>
          </a:prstGeom>
        </p:spPr>
      </p:pic>
      <p:pic>
        <p:nvPicPr>
          <p:cNvPr id="24" name="Imagen 23" descr="Forma&#10;&#10;Descripción generada automáticamente con confianza media">
            <a:extLst>
              <a:ext uri="{FF2B5EF4-FFF2-40B4-BE49-F238E27FC236}">
                <a16:creationId xmlns:a16="http://schemas.microsoft.com/office/drawing/2014/main" id="{4C93181B-D692-4434-FA24-52A46E9E07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539" y="4145637"/>
            <a:ext cx="525600" cy="319261"/>
          </a:xfrm>
          <a:prstGeom prst="rect">
            <a:avLst/>
          </a:prstGeom>
        </p:spPr>
      </p:pic>
      <p:pic>
        <p:nvPicPr>
          <p:cNvPr id="26" name="Imagen 25" descr="Forma&#10;&#10;Descripción generada automáticamente con confianza baja">
            <a:extLst>
              <a:ext uri="{FF2B5EF4-FFF2-40B4-BE49-F238E27FC236}">
                <a16:creationId xmlns:a16="http://schemas.microsoft.com/office/drawing/2014/main" id="{D4FF5867-8B36-4460-2A7C-0461993F81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421" y="3946095"/>
            <a:ext cx="560508" cy="560508"/>
          </a:xfrm>
          <a:prstGeom prst="rect">
            <a:avLst/>
          </a:prstGeom>
        </p:spPr>
      </p:pic>
      <p:pic>
        <p:nvPicPr>
          <p:cNvPr id="31" name="Imagen 30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71209725-21FC-3BE3-C4E9-BBB4D21039E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397" y="4102460"/>
            <a:ext cx="639294" cy="382702"/>
          </a:xfrm>
          <a:prstGeom prst="rect">
            <a:avLst/>
          </a:prstGeom>
        </p:spPr>
      </p:pic>
      <p:pic>
        <p:nvPicPr>
          <p:cNvPr id="33" name="Imagen 32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B2C60962-DF77-DB89-70DB-7E7919F5369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560" y="3959070"/>
            <a:ext cx="492895" cy="53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7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4E26-71AC-61E7-4AC2-5481B44EE91C}"/>
              </a:ext>
            </a:extLst>
          </p:cNvPr>
          <p:cNvSpPr txBox="1">
            <a:spLocks/>
          </p:cNvSpPr>
          <p:nvPr/>
        </p:nvSpPr>
        <p:spPr>
          <a:xfrm>
            <a:off x="525318" y="282328"/>
            <a:ext cx="6108200" cy="610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1D99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bg2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ESPECIES DE TIBURONES</a:t>
            </a:r>
            <a:endParaRPr lang="en-US" b="1" dirty="0">
              <a:solidFill>
                <a:schemeClr val="bg2"/>
              </a:solidFill>
              <a:latin typeface="Walter Turncoat" panose="02000000000000000000" pitchFamily="2" charset="0"/>
              <a:ea typeface="Walter Turncoat" panose="02000000000000000000" pitchFamily="2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3704999-A37C-2386-6BDB-31934B3BA5BB}"/>
              </a:ext>
            </a:extLst>
          </p:cNvPr>
          <p:cNvSpPr txBox="1">
            <a:spLocks/>
          </p:cNvSpPr>
          <p:nvPr/>
        </p:nvSpPr>
        <p:spPr>
          <a:xfrm>
            <a:off x="143555" y="1111975"/>
            <a:ext cx="2901395" cy="119311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ES" sz="3800" dirty="0"/>
              <a:t>El tiburón mas agresivo es el </a:t>
            </a:r>
            <a:r>
              <a:rPr lang="es-ES" sz="3800" u="sng" dirty="0"/>
              <a:t>tiburón blanco</a:t>
            </a:r>
            <a:r>
              <a:rPr lang="es-ES" sz="3800" dirty="0"/>
              <a:t>, liderando el top de los 10 tiburones que mas ataques han causado.</a:t>
            </a:r>
            <a:endParaRPr lang="es-ES" sz="1900" i="1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4AAD114-2F81-A51E-B3E3-8F803B339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97655" y="1316435"/>
            <a:ext cx="5449251" cy="3384992"/>
          </a:xfrm>
          <a:prstGeom prst="rect">
            <a:avLst/>
          </a:prstGeom>
        </p:spPr>
      </p:pic>
      <p:pic>
        <p:nvPicPr>
          <p:cNvPr id="6" name="Imagen 5" descr="Imagen que contiene humo, sostener, pastel, hombre&#10;&#10;Descripción generada automáticamente">
            <a:extLst>
              <a:ext uri="{FF2B5EF4-FFF2-40B4-BE49-F238E27FC236}">
                <a16:creationId xmlns:a16="http://schemas.microsoft.com/office/drawing/2014/main" id="{93835789-B2A0-9CD7-BA2C-E4A68FD3CB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9" y="2419045"/>
            <a:ext cx="3116066" cy="214731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782F63E-4834-C463-F2A7-5A86D8CE9FF7}"/>
              </a:ext>
            </a:extLst>
          </p:cNvPr>
          <p:cNvSpPr txBox="1">
            <a:spLocks/>
          </p:cNvSpPr>
          <p:nvPr/>
        </p:nvSpPr>
        <p:spPr>
          <a:xfrm>
            <a:off x="907079" y="2877159"/>
            <a:ext cx="1832461" cy="132488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ES" sz="3800" i="1" dirty="0"/>
              <a:t>Sin embargo el mas letal es el tiburón galápago, causando la muerte a 6 de cada 10 personas que ataca.</a:t>
            </a:r>
            <a:endParaRPr lang="es-ES" sz="1900" i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826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053AC-0E21-ADC3-DCBD-018DB1013741}"/>
              </a:ext>
            </a:extLst>
          </p:cNvPr>
          <p:cNvSpPr txBox="1">
            <a:spLocks/>
          </p:cNvSpPr>
          <p:nvPr/>
        </p:nvSpPr>
        <p:spPr>
          <a:xfrm>
            <a:off x="754375" y="739290"/>
            <a:ext cx="5090771" cy="610821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bg2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CONCLUSIONES</a:t>
            </a:r>
            <a:endParaRPr lang="en-US" b="1" dirty="0">
              <a:solidFill>
                <a:schemeClr val="bg2"/>
              </a:solidFill>
              <a:latin typeface="Walter Turncoat" panose="02000000000000000000" pitchFamily="2" charset="0"/>
              <a:ea typeface="Walter Turncoat" panose="020000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1E73A9-C9FA-77DA-4F46-E77566D32D1D}"/>
              </a:ext>
            </a:extLst>
          </p:cNvPr>
          <p:cNvSpPr txBox="1">
            <a:spLocks/>
          </p:cNvSpPr>
          <p:nvPr/>
        </p:nvSpPr>
        <p:spPr>
          <a:xfrm>
            <a:off x="296260" y="1350111"/>
            <a:ext cx="7329840" cy="763524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ES" sz="2900" dirty="0">
                <a:solidFill>
                  <a:schemeClr val="bg1"/>
                </a:solidFill>
              </a:rPr>
              <a:t>Podemos determinar que los tiburones no son unos escualos altamente agresivos, puesto que en los datos registrados en mas de 200 años, solo tenemos 6.000 ataques registrados</a:t>
            </a:r>
            <a:endParaRPr lang="es-ES" sz="4400" dirty="0">
              <a:solidFill>
                <a:schemeClr val="bg1"/>
              </a:solidFill>
            </a:endParaRPr>
          </a:p>
          <a:p>
            <a:endParaRPr lang="es-E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7BB026-32E9-2131-ED3B-CC9F3F7E9177}"/>
              </a:ext>
            </a:extLst>
          </p:cNvPr>
          <p:cNvSpPr txBox="1">
            <a:spLocks/>
          </p:cNvSpPr>
          <p:nvPr/>
        </p:nvSpPr>
        <p:spPr>
          <a:xfrm>
            <a:off x="296260" y="2261367"/>
            <a:ext cx="7329840" cy="76352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ES" sz="1800" dirty="0">
                <a:solidFill>
                  <a:schemeClr val="bg1"/>
                </a:solidFill>
              </a:rPr>
              <a:t>También podemos concluir que no tienen una altísima mortalidad, ya que solo 2 de cada 10 personas atacadas terminan falleciendo.</a:t>
            </a:r>
          </a:p>
          <a:p>
            <a:endParaRPr lang="es-E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F3F271-35D4-1CFB-C3DB-D093598DEEA0}"/>
              </a:ext>
            </a:extLst>
          </p:cNvPr>
          <p:cNvSpPr txBox="1">
            <a:spLocks/>
          </p:cNvSpPr>
          <p:nvPr/>
        </p:nvSpPr>
        <p:spPr>
          <a:xfrm>
            <a:off x="296260" y="3019599"/>
            <a:ext cx="7329840" cy="76352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ES" sz="1800" dirty="0">
                <a:solidFill>
                  <a:schemeClr val="bg1"/>
                </a:solidFill>
              </a:rPr>
              <a:t>Llama mucho la atención que los hombres reciben un % de ataques mucho mayor que las mujeres. </a:t>
            </a:r>
            <a:r>
              <a:rPr lang="es-ES" sz="1800" i="1" dirty="0">
                <a:solidFill>
                  <a:schemeClr val="bg1"/>
                </a:solidFill>
              </a:rPr>
              <a:t>8 hombres por cada 2 mujeres</a:t>
            </a:r>
            <a:endParaRPr lang="es-ES" sz="1800" dirty="0">
              <a:solidFill>
                <a:schemeClr val="bg1"/>
              </a:solidFill>
            </a:endParaRPr>
          </a:p>
          <a:p>
            <a:endParaRPr lang="es-E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4F9214-5C8E-4C28-C028-39BA525E97AE}"/>
              </a:ext>
            </a:extLst>
          </p:cNvPr>
          <p:cNvSpPr txBox="1">
            <a:spLocks/>
          </p:cNvSpPr>
          <p:nvPr/>
        </p:nvSpPr>
        <p:spPr>
          <a:xfrm>
            <a:off x="296260" y="3777830"/>
            <a:ext cx="7329840" cy="93178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ES" sz="1800" dirty="0">
                <a:solidFill>
                  <a:schemeClr val="bg1"/>
                </a:solidFill>
              </a:rPr>
              <a:t>Por ultimo, los surfistas y nadadores, son las actividades que mas ataques sufres, puesto que los tiburones los confunden con focas, las cuales suelen pasar largos tiempos en las superficies de los mares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Microsoft Office PowerPoint</Application>
  <PresentationFormat>Presentación en pantalla (16:9)</PresentationFormat>
  <Paragraphs>69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Walter Turncoat</vt:lpstr>
      <vt:lpstr>Office Theme</vt:lpstr>
      <vt:lpstr>SHARK ATTACKS</vt:lpstr>
      <vt:lpstr>Presentación de PowerPoint</vt:lpstr>
      <vt:lpstr>REGISTROS GLOBALES</vt:lpstr>
      <vt:lpstr>Presentación de PowerPoint</vt:lpstr>
      <vt:lpstr>FALLECIDOS</vt:lpstr>
      <vt:lpstr>ATAQUES SEGÚN ACTIVIDAD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2022-08-21T14:36:31Z</dcterms:modified>
</cp:coreProperties>
</file>