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NL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262B00E-61FF-45B8-BDA9-A7C2889BE8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5DDA81-0862-4B38-95B0-9922F57B02E8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54CBF6-CE68-4CD8-80A6-13A5C332B011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2ADB0A-C9C9-4953-9B70-678C657A526A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F6787E-7A1E-43B6-A6D8-6256C481BCF3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63D37E-3CD8-4CBD-B837-DD3021648637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A2DCD-008F-4036-B923-F4B306F65CA1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1E5C9C-EF69-4965-BE17-D52CE039BACB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FD9367-2617-4FBB-889A-4335769D895D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1293D6-0375-461F-933F-23FC7CAC73A4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EFAEE4-5A99-4052-878A-BF250BDD8CA9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622F62-1CD7-43AD-9204-572A61A87499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4BC9D0-4FE6-4E37-885B-5B97F808610F}" type="slidenum">
              <a:rPr b="0" lang="en-NL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C969F1-86E3-4317-B2C3-9A061E8A99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10080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055520" y="4073040"/>
            <a:ext cx="10080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5B1A48-E09F-46A9-B3B8-43FE566EB3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080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055520" y="40730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0800" y="40730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4EECC2-8E0B-4E3C-AA5C-639CEA4558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464000" y="16286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872480" y="16286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1055520" y="40730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464000" y="40730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872480" y="4073040"/>
            <a:ext cx="32457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13AFEA-771D-454F-8C3C-F30B250D7A3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55520" y="1628640"/>
            <a:ext cx="1008036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13A158-D8C0-41BB-AD76-CE0C362822B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1008036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CA6EA-F318-48F8-8428-5C211B8565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49190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0800" y="1628640"/>
            <a:ext cx="49190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3C8F93-C323-4A46-B673-FF8E8F873F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BDC904-7AF7-4B94-8235-1C7A816E5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74960" y="549360"/>
            <a:ext cx="1006092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EE0E37-1AE9-4EF7-956C-A2BBA2A8C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0800" y="1628640"/>
            <a:ext cx="49190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1055520" y="40730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EAE0F-56AA-4559-A0A0-9709416515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49190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080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0800" y="40730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D7A1D6-9363-4639-83C7-C8D3C2F7FF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NL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05552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0800" y="1628640"/>
            <a:ext cx="491904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1055520" y="4073040"/>
            <a:ext cx="10080360" cy="22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260722-206F-4CEF-B530-DAFBD8D720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074960" y="549360"/>
            <a:ext cx="10060920" cy="718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Gill Sans"/>
              </a:rPr>
              <a:t>Click to edit Master title style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055520" y="1628640"/>
            <a:ext cx="10080360" cy="467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Click to edit Master text styles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Second level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Gill Sans"/>
              </a:rPr>
              <a:t>Third level</a:t>
            </a:r>
            <a:endParaRPr b="0" lang="en-NL" sz="2000" spc="-1" strike="noStrike">
              <a:solidFill>
                <a:srgbClr val="000000"/>
              </a:solidFill>
              <a:latin typeface="Gill San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"/>
              </a:rPr>
              <a:t>Fourth level</a:t>
            </a:r>
            <a:endParaRPr b="0" lang="en-NL" sz="1800" spc="-1" strike="noStrike">
              <a:solidFill>
                <a:srgbClr val="000000"/>
              </a:solidFill>
              <a:latin typeface="Gill San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Gill Sans"/>
              </a:rPr>
              <a:t>Fifth level</a:t>
            </a:r>
            <a:endParaRPr b="0" lang="en-NL" sz="1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09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11136240" y="6356520"/>
            <a:ext cx="38844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NL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E761F1-3272-4729-B0D6-A841CDEF7A89}" type="slidenum">
              <a:rPr b="0" lang="en-NL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055520" y="2011680"/>
            <a:ext cx="10080360" cy="1416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Com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parat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ive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analy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sis of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a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varie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ty of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mach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ine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learni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ng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tools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on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single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cell 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trans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cript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omic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s 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055520" y="3429000"/>
            <a:ext cx="10080360" cy="1416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Llan, Almendariz Garcia (1419951)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49" name="Straight Connector 5"/>
          <p:cNvSpPr/>
          <p:nvPr/>
        </p:nvSpPr>
        <p:spPr>
          <a:xfrm>
            <a:off x="341280" y="3429000"/>
            <a:ext cx="115214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50" name="TextBox 18"/>
          <p:cNvSpPr/>
          <p:nvPr/>
        </p:nvSpPr>
        <p:spPr>
          <a:xfrm>
            <a:off x="1055520" y="4310280"/>
            <a:ext cx="1008036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0ABFA-D02C-45F5-B27B-89B03BF4FCA8}" type="slidenum">
              <a:t>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4D50B8F-7661-4C4A-BFC9-B6D54EEBA21D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3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Straight Connector 6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1055880" y="1267920"/>
            <a:ext cx="4917960" cy="491796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5973840" y="1286280"/>
            <a:ext cx="5029200" cy="5029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21A84-1AE3-4ABC-B686-09B890F694FF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B831BE0-F47E-4F58-8EA6-D4765FF5E717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3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SVM classifier12 Pcs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Radial basis function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improved metrics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S</a:t>
            </a: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ublise 3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K-fold cross-validation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K=5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1" name="Straight Connector 4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92" name=""/>
          <p:cNvGraphicFramePr/>
          <p:nvPr/>
        </p:nvGraphicFramePr>
        <p:xfrm>
          <a:off x="4830840" y="1942920"/>
          <a:ext cx="7131600" cy="2021400"/>
        </p:xfrm>
        <a:graphic>
          <a:graphicData uri="http://schemas.openxmlformats.org/drawingml/2006/table">
            <a:tbl>
              <a:tblPr/>
              <a:tblGrid>
                <a:gridCol w="1188720"/>
                <a:gridCol w="1188720"/>
                <a:gridCol w="1188720"/>
                <a:gridCol w="1188720"/>
                <a:gridCol w="1188720"/>
                <a:gridCol w="1188360"/>
              </a:tblGrid>
              <a:tr h="910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Amacrine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Cone Bipolar OFF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Cone Bipolar 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Rod Bipolar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72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-0.016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11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f1-score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50474-75EE-4D66-8DF4-D7526535583A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C4FB651-C6B6-4CBC-9B3E-C036F2767495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Discussion &amp; conclusion 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55520" y="1415520"/>
            <a:ext cx="10258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NL" sz="2800" spc="-1" strike="noStrike">
                <a:solidFill>
                  <a:srgbClr val="000000"/>
                </a:solidFill>
                <a:latin typeface="Gill Sans"/>
              </a:rPr>
              <a:t>Calm1 </a:t>
            </a: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expression could be predicted with a margin of error of 8 counts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Classification was possible with high accuracy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Optimal models: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400" spc="-1" strike="noStrike">
                <a:solidFill>
                  <a:srgbClr val="000000"/>
                </a:solidFill>
                <a:latin typeface="Gill Sans"/>
              </a:rPr>
              <a:t>Calm1</a:t>
            </a: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 prediction: random forest (MSE=24)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GB" sz="2400" spc="-1" strike="noStrike">
                <a:solidFill>
                  <a:srgbClr val="000000"/>
                </a:solidFill>
                <a:latin typeface="Gill Sans"/>
              </a:rPr>
              <a:t>Calm1</a:t>
            </a: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 inference: Lasso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Class prediction: reduced SVM classifier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Classifier inference: full SVM classifier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PCA was able to separate classes in low dimension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Overlap between model features was found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95" name="Straight Connector 15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B7249E-B9A9-4D5A-AE48-10E67766A8CB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FE14104-256D-409A-B537-FEF3494C8FA4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Index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4689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Introduction to dataset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Research aims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Week 1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Week 2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Week 3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Discussion &amp; conclusion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3" name="Straight Connector 10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Straight Connector 12"/>
          <p:cNvSpPr/>
          <p:nvPr/>
        </p:nvSpPr>
        <p:spPr>
          <a:xfrm>
            <a:off x="11136240" y="6308640"/>
            <a:ext cx="0" cy="549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5745240" y="1267560"/>
            <a:ext cx="5940720" cy="3960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172B9-43CB-4DF9-B588-1D7488D47C8D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DC862E2-A41C-45CF-B09B-8BAA7331637A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Neuronal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ScRNAseq Dataset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3724 x 452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Cone (color)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Bipolar OFF (light OFF)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Bipolar ON (light ON)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Amacrine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Modulate signal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Rod (low light)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58" name="Straight Connector 11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Straight Connector 9"/>
          <p:cNvSpPr/>
          <p:nvPr/>
        </p:nvSpPr>
        <p:spPr>
          <a:xfrm>
            <a:off x="11136240" y="6308640"/>
            <a:ext cx="0" cy="549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5516640" y="1267560"/>
            <a:ext cx="6400800" cy="38552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BD17E0-7554-4845-9F31-C47E7C917833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21D030A-097E-453C-95A6-C760DB7F022C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Research aims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10861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Regression for the prediction of </a:t>
            </a:r>
            <a:r>
              <a:rPr b="0" i="1" lang="en-NL" sz="2400" spc="-1" strike="noStrike">
                <a:solidFill>
                  <a:srgbClr val="000000"/>
                </a:solidFill>
                <a:latin typeface="Gill Sans"/>
              </a:rPr>
              <a:t>Calm1</a:t>
            </a: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 and </a:t>
            </a:r>
            <a:r>
              <a:rPr b="0" i="1" lang="en-NL" sz="2400" spc="-1" strike="noStrike">
                <a:solidFill>
                  <a:srgbClr val="000000"/>
                </a:solidFill>
                <a:latin typeface="Gill Sans"/>
              </a:rPr>
              <a:t>Malat1</a:t>
            </a: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 expression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Classification for prediction of the cell classes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Optimal model selection 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Unsupervised learning to identify underlying structure of the data 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Feature selection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3" name="Straight Connector 13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Straight Connector 14"/>
          <p:cNvSpPr/>
          <p:nvPr/>
        </p:nvSpPr>
        <p:spPr>
          <a:xfrm>
            <a:off x="11136240" y="6308640"/>
            <a:ext cx="0" cy="54936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0ABCB0-EF91-4C5B-AB60-3C0FD852C855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C5D15293-D0FB-4D65-8AAE-B9E6F4388358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1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Logistic Regression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Cross validated on test set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67" name="Straight Connector 2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5484240" y="1267560"/>
            <a:ext cx="6433200" cy="3971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D491F2-4EA8-43ED-AA04-A598E6630253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4F75A41-9207-4431-86DF-41239813EF63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2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SVM classifier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Linear kernel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One vs rest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K-fold cross-validation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K=5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1" name="Straight Connector 3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2" name=""/>
          <p:cNvGraphicFramePr/>
          <p:nvPr/>
        </p:nvGraphicFramePr>
        <p:xfrm>
          <a:off x="4830840" y="1941480"/>
          <a:ext cx="7149960" cy="2387880"/>
        </p:xfrm>
        <a:graphic>
          <a:graphicData uri="http://schemas.openxmlformats.org/drawingml/2006/table">
            <a:tbl>
              <a:tblPr/>
              <a:tblGrid>
                <a:gridCol w="1240200"/>
                <a:gridCol w="1143720"/>
                <a:gridCol w="1191960"/>
                <a:gridCol w="1191960"/>
                <a:gridCol w="1191960"/>
                <a:gridCol w="1190520"/>
              </a:tblGrid>
              <a:tr h="9097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Amacrine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Cone </a:t>
                      </a:r>
                      <a:r>
                        <a:rPr b="0" lang="en-US" sz="1800" spc="-1" strike="noStrike">
                          <a:latin typeface="Arial"/>
                        </a:rPr>
                        <a:t>Bipolar </a:t>
                      </a:r>
                      <a:r>
                        <a:rPr b="0" lang="en-US" sz="1800" spc="-1" strike="noStrike">
                          <a:latin typeface="Arial"/>
                        </a:rPr>
                        <a:t>OFF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Cone </a:t>
                      </a:r>
                      <a:r>
                        <a:rPr b="0" lang="en-US" sz="1800" spc="-1" strike="noStrike">
                          <a:latin typeface="Arial"/>
                        </a:rPr>
                        <a:t>Bipolar </a:t>
                      </a:r>
                      <a:r>
                        <a:rPr b="0" lang="en-US" sz="1800" spc="-1" strike="noStrike">
                          <a:latin typeface="Arial"/>
                        </a:rPr>
                        <a:t>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Rod </a:t>
                      </a:r>
                      <a:r>
                        <a:rPr b="0" lang="en-US" sz="1800" spc="-1" strike="noStrike">
                          <a:latin typeface="Arial"/>
                        </a:rPr>
                        <a:t>Bipolar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accuracy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69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precision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0.971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9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6936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f1-score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0.991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0.975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080">
                <a:tc>
                  <a:txBody>
                    <a:bodyPr lIns="90000" rIns="90000" tIns="46800" bIns="46800" anchor="t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support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25.8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331.6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287.4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100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pPr algn="r"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0.987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00AE0F-2368-4DFC-ABF9-6EBE37489FAB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BAD160D-86E5-4817-ABAA-C25292DFFEB1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</a:t>
            </a: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k 2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Lasso regression for prediction of </a:t>
            </a:r>
            <a:r>
              <a:rPr b="0" i="1" lang="en-NL" sz="2800" spc="-1" strike="noStrike">
                <a:solidFill>
                  <a:srgbClr val="000000"/>
                </a:solidFill>
                <a:latin typeface="Gill Sans"/>
              </a:rPr>
              <a:t>Calm1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K-fold cross-validation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k=5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400" spc="-1" strike="noStrike">
                <a:solidFill>
                  <a:srgbClr val="000000"/>
                </a:solidFill>
                <a:latin typeface="Gill Sans"/>
              </a:rPr>
              <a:t>Mean MSE = ~35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5" name="Straight Connector 1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943600" y="616680"/>
            <a:ext cx="5370840" cy="537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F4554-3362-4188-964D-4721237EDAD6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A61CB8E-6BC3-42D0-9796-F9E60003FE6C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2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SVM classification 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4 decision functions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20 important features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79" name="Straight Connector 7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745240" y="508680"/>
            <a:ext cx="5635800" cy="5854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DBC04D-E57F-4D41-9696-5FA286590FB5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AEC9E5E-B6D8-43BE-91EC-C044D23E0525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55520" y="549360"/>
            <a:ext cx="10080360" cy="718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NL" sz="3600" spc="-1" strike="noStrike">
                <a:solidFill>
                  <a:srgbClr val="000000"/>
                </a:solidFill>
                <a:latin typeface="Gill Sans"/>
              </a:rPr>
              <a:t>Week 2</a:t>
            </a:r>
            <a:endParaRPr b="0" lang="en-NL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55520" y="1636560"/>
            <a:ext cx="504000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“</a:t>
            </a:r>
            <a:r>
              <a:rPr b="0" lang="en-NL" sz="2800" spc="-1" strike="noStrike">
                <a:solidFill>
                  <a:srgbClr val="000000"/>
                </a:solidFill>
                <a:latin typeface="Gill Sans"/>
              </a:rPr>
              <a:t>Cone Bipolar ON” DAVID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Gill Sans"/>
              </a:rPr>
              <a:t>Positive features</a:t>
            </a:r>
            <a:endParaRPr b="0" lang="en-NL" sz="2800" spc="-1" strike="noStrike">
              <a:solidFill>
                <a:srgbClr val="000000"/>
              </a:solidFill>
              <a:latin typeface="Gill San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Gill Sans"/>
              </a:rPr>
              <a:t>Enrichment for “synapse”, “neuronal cell body”, “axonogenesis”, and “dendrite”</a:t>
            </a:r>
            <a:endParaRPr b="0" lang="en-NL" sz="2400" spc="-1" strike="noStrike">
              <a:solidFill>
                <a:srgbClr val="000000"/>
              </a:solidFill>
              <a:latin typeface="Gill Sans"/>
            </a:endParaRPr>
          </a:p>
        </p:txBody>
      </p:sp>
      <p:sp>
        <p:nvSpPr>
          <p:cNvPr id="83" name="Straight Connector 8"/>
          <p:cNvSpPr/>
          <p:nvPr/>
        </p:nvSpPr>
        <p:spPr>
          <a:xfrm>
            <a:off x="1055520" y="0"/>
            <a:ext cx="360" cy="126792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5745240" y="508680"/>
            <a:ext cx="5943600" cy="5430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L.P. Almendariz Garcia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6ED533-2980-4319-804A-48BDF068CFC6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29AC07D-A0CC-4236-A1B1-EB76089D257C}" type="datetime2">
              <a:rPr lang="en-US"/>
              <a:t>Monday, March 4, 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9853</TotalTime>
  <Application>LibreOffice/7.3.7.2$Linux_X86_64 LibreOffice_project/30$Build-2</Application>
  <AppVersion>15.0000</AppVersion>
  <Words>561</Words>
  <Paragraphs>120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2023-03-22T11:51:42Z</dcterms:created>
  <dc:creator>Llan Almendariz</dc:creator>
  <dc:description/>
  <dc:language>en-US</dc:language>
  <cp:lastModifiedBy/>
  <cp:lastPrinted>2023-03-24T08:00:36Z</cp:lastPrinted>
  <dcterms:modified xsi:type="dcterms:W3CDTF">2024-03-04T11:37:35Z</dcterms:modified>
  <cp:revision>6</cp:revision>
  <dc:subject/>
  <dc:title>Workflow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Breedbeeld</vt:lpwstr>
  </property>
  <property fmtid="{D5CDD505-2E9C-101B-9397-08002B2CF9AE}" pid="4" name="Slides">
    <vt:i4>4</vt:i4>
  </property>
</Properties>
</file>