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7" r:id="rId4"/>
    <p:sldId id="260" r:id="rId5"/>
    <p:sldId id="261" r:id="rId6"/>
    <p:sldId id="262" r:id="rId7"/>
    <p:sldId id="263" r:id="rId8"/>
    <p:sldId id="265" r:id="rId9"/>
    <p:sldId id="264" r:id="rId10"/>
    <p:sldId id="266" r:id="rId11"/>
    <p:sldId id="267" r:id="rId12"/>
    <p:sldId id="268" r:id="rId13"/>
    <p:sldId id="269" r:id="rId14"/>
    <p:sldId id="270"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8" d="100"/>
          <a:sy n="98" d="100"/>
        </p:scale>
        <p:origin x="2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ABF2-9A90-8484-CE79-1475CC37BF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a:extLst>
              <a:ext uri="{FF2B5EF4-FFF2-40B4-BE49-F238E27FC236}">
                <a16:creationId xmlns:a16="http://schemas.microsoft.com/office/drawing/2014/main" id="{645FA8D9-63AD-54BD-047D-82598BB8EF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D3DA17A4-642F-6522-740F-F1F3061E2C8B}"/>
              </a:ext>
            </a:extLst>
          </p:cNvPr>
          <p:cNvSpPr>
            <a:spLocks noGrp="1"/>
          </p:cNvSpPr>
          <p:nvPr>
            <p:ph type="dt" sz="half" idx="10"/>
          </p:nvPr>
        </p:nvSpPr>
        <p:spPr/>
        <p:txBody>
          <a:bodyPr/>
          <a:lstStyle/>
          <a:p>
            <a:fld id="{3FA57D94-8E9F-45BE-9391-3DABC19151ED}" type="datetimeFigureOut">
              <a:rPr lang="pt-BR" smtClean="0"/>
              <a:t>09/10/2024</a:t>
            </a:fld>
            <a:endParaRPr lang="pt-BR"/>
          </a:p>
        </p:txBody>
      </p:sp>
      <p:sp>
        <p:nvSpPr>
          <p:cNvPr id="5" name="Footer Placeholder 4">
            <a:extLst>
              <a:ext uri="{FF2B5EF4-FFF2-40B4-BE49-F238E27FC236}">
                <a16:creationId xmlns:a16="http://schemas.microsoft.com/office/drawing/2014/main" id="{7BFD257E-7F26-E07F-A3DB-44429D82116E}"/>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97B27603-7287-7279-B64C-C280D66142B8}"/>
              </a:ext>
            </a:extLst>
          </p:cNvPr>
          <p:cNvSpPr>
            <a:spLocks noGrp="1"/>
          </p:cNvSpPr>
          <p:nvPr>
            <p:ph type="sldNum" sz="quarter" idx="12"/>
          </p:nvPr>
        </p:nvSpPr>
        <p:spPr/>
        <p:txBody>
          <a:bodyPr/>
          <a:lstStyle/>
          <a:p>
            <a:fld id="{681BCF0D-33B7-4D17-A595-1FE122291E34}" type="slidenum">
              <a:rPr lang="pt-BR" smtClean="0"/>
              <a:t>‹#›</a:t>
            </a:fld>
            <a:endParaRPr lang="pt-BR"/>
          </a:p>
        </p:txBody>
      </p:sp>
    </p:spTree>
    <p:extLst>
      <p:ext uri="{BB962C8B-B14F-4D97-AF65-F5344CB8AC3E}">
        <p14:creationId xmlns:p14="http://schemas.microsoft.com/office/powerpoint/2010/main" val="3511655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783C-62B3-031A-C1D0-6E99AAB350BF}"/>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5E2410B4-88AB-602D-2A2F-701589C60D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931B4E08-102F-1378-D3CD-64E485132515}"/>
              </a:ext>
            </a:extLst>
          </p:cNvPr>
          <p:cNvSpPr>
            <a:spLocks noGrp="1"/>
          </p:cNvSpPr>
          <p:nvPr>
            <p:ph type="dt" sz="half" idx="10"/>
          </p:nvPr>
        </p:nvSpPr>
        <p:spPr/>
        <p:txBody>
          <a:bodyPr/>
          <a:lstStyle/>
          <a:p>
            <a:fld id="{3FA57D94-8E9F-45BE-9391-3DABC19151ED}" type="datetimeFigureOut">
              <a:rPr lang="pt-BR" smtClean="0"/>
              <a:t>09/10/2024</a:t>
            </a:fld>
            <a:endParaRPr lang="pt-BR"/>
          </a:p>
        </p:txBody>
      </p:sp>
      <p:sp>
        <p:nvSpPr>
          <p:cNvPr id="5" name="Footer Placeholder 4">
            <a:extLst>
              <a:ext uri="{FF2B5EF4-FFF2-40B4-BE49-F238E27FC236}">
                <a16:creationId xmlns:a16="http://schemas.microsoft.com/office/drawing/2014/main" id="{BA73ACE2-58E9-815B-1610-8F978CB8CFA3}"/>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E5358214-8F59-B11C-2D1D-68F887B01DD6}"/>
              </a:ext>
            </a:extLst>
          </p:cNvPr>
          <p:cNvSpPr>
            <a:spLocks noGrp="1"/>
          </p:cNvSpPr>
          <p:nvPr>
            <p:ph type="sldNum" sz="quarter" idx="12"/>
          </p:nvPr>
        </p:nvSpPr>
        <p:spPr/>
        <p:txBody>
          <a:bodyPr/>
          <a:lstStyle/>
          <a:p>
            <a:fld id="{681BCF0D-33B7-4D17-A595-1FE122291E34}" type="slidenum">
              <a:rPr lang="pt-BR" smtClean="0"/>
              <a:t>‹#›</a:t>
            </a:fld>
            <a:endParaRPr lang="pt-BR"/>
          </a:p>
        </p:txBody>
      </p:sp>
    </p:spTree>
    <p:extLst>
      <p:ext uri="{BB962C8B-B14F-4D97-AF65-F5344CB8AC3E}">
        <p14:creationId xmlns:p14="http://schemas.microsoft.com/office/powerpoint/2010/main" val="4288267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D49BD4-AB86-4817-F551-20A28E0318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B5B10E37-EE44-EAAE-993E-F2A617ED3A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5D921209-6476-7BDC-50BC-28B8C3B3980B}"/>
              </a:ext>
            </a:extLst>
          </p:cNvPr>
          <p:cNvSpPr>
            <a:spLocks noGrp="1"/>
          </p:cNvSpPr>
          <p:nvPr>
            <p:ph type="dt" sz="half" idx="10"/>
          </p:nvPr>
        </p:nvSpPr>
        <p:spPr/>
        <p:txBody>
          <a:bodyPr/>
          <a:lstStyle/>
          <a:p>
            <a:fld id="{3FA57D94-8E9F-45BE-9391-3DABC19151ED}" type="datetimeFigureOut">
              <a:rPr lang="pt-BR" smtClean="0"/>
              <a:t>09/10/2024</a:t>
            </a:fld>
            <a:endParaRPr lang="pt-BR"/>
          </a:p>
        </p:txBody>
      </p:sp>
      <p:sp>
        <p:nvSpPr>
          <p:cNvPr id="5" name="Footer Placeholder 4">
            <a:extLst>
              <a:ext uri="{FF2B5EF4-FFF2-40B4-BE49-F238E27FC236}">
                <a16:creationId xmlns:a16="http://schemas.microsoft.com/office/drawing/2014/main" id="{1EE1B3B6-19F1-3A3B-60DF-FAB98FB76609}"/>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9985A9B6-AC30-7D33-82FD-C3652000F78D}"/>
              </a:ext>
            </a:extLst>
          </p:cNvPr>
          <p:cNvSpPr>
            <a:spLocks noGrp="1"/>
          </p:cNvSpPr>
          <p:nvPr>
            <p:ph type="sldNum" sz="quarter" idx="12"/>
          </p:nvPr>
        </p:nvSpPr>
        <p:spPr/>
        <p:txBody>
          <a:bodyPr/>
          <a:lstStyle/>
          <a:p>
            <a:fld id="{681BCF0D-33B7-4D17-A595-1FE122291E34}" type="slidenum">
              <a:rPr lang="pt-BR" smtClean="0"/>
              <a:t>‹#›</a:t>
            </a:fld>
            <a:endParaRPr lang="pt-BR"/>
          </a:p>
        </p:txBody>
      </p:sp>
    </p:spTree>
    <p:extLst>
      <p:ext uri="{BB962C8B-B14F-4D97-AF65-F5344CB8AC3E}">
        <p14:creationId xmlns:p14="http://schemas.microsoft.com/office/powerpoint/2010/main" val="283181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D21C-FFF9-B6A1-1E08-262D429850F2}"/>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53A96DF5-EE86-61D0-7154-E9DE871062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87AA85D6-5795-74ED-4C39-4E0184462411}"/>
              </a:ext>
            </a:extLst>
          </p:cNvPr>
          <p:cNvSpPr>
            <a:spLocks noGrp="1"/>
          </p:cNvSpPr>
          <p:nvPr>
            <p:ph type="dt" sz="half" idx="10"/>
          </p:nvPr>
        </p:nvSpPr>
        <p:spPr/>
        <p:txBody>
          <a:bodyPr/>
          <a:lstStyle/>
          <a:p>
            <a:fld id="{3FA57D94-8E9F-45BE-9391-3DABC19151ED}" type="datetimeFigureOut">
              <a:rPr lang="pt-BR" smtClean="0"/>
              <a:t>09/10/2024</a:t>
            </a:fld>
            <a:endParaRPr lang="pt-BR"/>
          </a:p>
        </p:txBody>
      </p:sp>
      <p:sp>
        <p:nvSpPr>
          <p:cNvPr id="5" name="Footer Placeholder 4">
            <a:extLst>
              <a:ext uri="{FF2B5EF4-FFF2-40B4-BE49-F238E27FC236}">
                <a16:creationId xmlns:a16="http://schemas.microsoft.com/office/drawing/2014/main" id="{E1638343-9EC0-4283-A535-046FD3D3EF82}"/>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D05344DA-BDE5-1800-667D-87B86BCA3BEB}"/>
              </a:ext>
            </a:extLst>
          </p:cNvPr>
          <p:cNvSpPr>
            <a:spLocks noGrp="1"/>
          </p:cNvSpPr>
          <p:nvPr>
            <p:ph type="sldNum" sz="quarter" idx="12"/>
          </p:nvPr>
        </p:nvSpPr>
        <p:spPr/>
        <p:txBody>
          <a:bodyPr/>
          <a:lstStyle/>
          <a:p>
            <a:fld id="{681BCF0D-33B7-4D17-A595-1FE122291E34}" type="slidenum">
              <a:rPr lang="pt-BR" smtClean="0"/>
              <a:t>‹#›</a:t>
            </a:fld>
            <a:endParaRPr lang="pt-BR"/>
          </a:p>
        </p:txBody>
      </p:sp>
    </p:spTree>
    <p:extLst>
      <p:ext uri="{BB962C8B-B14F-4D97-AF65-F5344CB8AC3E}">
        <p14:creationId xmlns:p14="http://schemas.microsoft.com/office/powerpoint/2010/main" val="94207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475D-539B-4475-DC9A-A9442D66ED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A2A9F2A0-F2FE-9787-2EDF-37F968B265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C04037-0006-11CA-524E-4BCC7DAAE7EB}"/>
              </a:ext>
            </a:extLst>
          </p:cNvPr>
          <p:cNvSpPr>
            <a:spLocks noGrp="1"/>
          </p:cNvSpPr>
          <p:nvPr>
            <p:ph type="dt" sz="half" idx="10"/>
          </p:nvPr>
        </p:nvSpPr>
        <p:spPr/>
        <p:txBody>
          <a:bodyPr/>
          <a:lstStyle/>
          <a:p>
            <a:fld id="{3FA57D94-8E9F-45BE-9391-3DABC19151ED}" type="datetimeFigureOut">
              <a:rPr lang="pt-BR" smtClean="0"/>
              <a:t>09/10/2024</a:t>
            </a:fld>
            <a:endParaRPr lang="pt-BR"/>
          </a:p>
        </p:txBody>
      </p:sp>
      <p:sp>
        <p:nvSpPr>
          <p:cNvPr id="5" name="Footer Placeholder 4">
            <a:extLst>
              <a:ext uri="{FF2B5EF4-FFF2-40B4-BE49-F238E27FC236}">
                <a16:creationId xmlns:a16="http://schemas.microsoft.com/office/drawing/2014/main" id="{32B73C0C-080B-FC50-E913-4394DE083B43}"/>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F98BABD3-2AC0-0603-1900-AAD7EC8C6070}"/>
              </a:ext>
            </a:extLst>
          </p:cNvPr>
          <p:cNvSpPr>
            <a:spLocks noGrp="1"/>
          </p:cNvSpPr>
          <p:nvPr>
            <p:ph type="sldNum" sz="quarter" idx="12"/>
          </p:nvPr>
        </p:nvSpPr>
        <p:spPr/>
        <p:txBody>
          <a:bodyPr/>
          <a:lstStyle/>
          <a:p>
            <a:fld id="{681BCF0D-33B7-4D17-A595-1FE122291E34}" type="slidenum">
              <a:rPr lang="pt-BR" smtClean="0"/>
              <a:t>‹#›</a:t>
            </a:fld>
            <a:endParaRPr lang="pt-BR"/>
          </a:p>
        </p:txBody>
      </p:sp>
    </p:spTree>
    <p:extLst>
      <p:ext uri="{BB962C8B-B14F-4D97-AF65-F5344CB8AC3E}">
        <p14:creationId xmlns:p14="http://schemas.microsoft.com/office/powerpoint/2010/main" val="994664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4B9F-3C31-96E9-FBD5-70AF708F3265}"/>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99CD539E-34C8-76EE-D6F6-23F3282BCC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7FCE0C57-9271-B155-AEFF-95C17300E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B364FD0C-BC09-D90F-FDC6-74DEDD9F106E}"/>
              </a:ext>
            </a:extLst>
          </p:cNvPr>
          <p:cNvSpPr>
            <a:spLocks noGrp="1"/>
          </p:cNvSpPr>
          <p:nvPr>
            <p:ph type="dt" sz="half" idx="10"/>
          </p:nvPr>
        </p:nvSpPr>
        <p:spPr/>
        <p:txBody>
          <a:bodyPr/>
          <a:lstStyle/>
          <a:p>
            <a:fld id="{3FA57D94-8E9F-45BE-9391-3DABC19151ED}" type="datetimeFigureOut">
              <a:rPr lang="pt-BR" smtClean="0"/>
              <a:t>09/10/2024</a:t>
            </a:fld>
            <a:endParaRPr lang="pt-BR"/>
          </a:p>
        </p:txBody>
      </p:sp>
      <p:sp>
        <p:nvSpPr>
          <p:cNvPr id="6" name="Footer Placeholder 5">
            <a:extLst>
              <a:ext uri="{FF2B5EF4-FFF2-40B4-BE49-F238E27FC236}">
                <a16:creationId xmlns:a16="http://schemas.microsoft.com/office/drawing/2014/main" id="{ABAA8633-FA0E-8E83-C629-518D5380F54B}"/>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D0A7EE46-5556-9446-5300-0C089FF8E6AD}"/>
              </a:ext>
            </a:extLst>
          </p:cNvPr>
          <p:cNvSpPr>
            <a:spLocks noGrp="1"/>
          </p:cNvSpPr>
          <p:nvPr>
            <p:ph type="sldNum" sz="quarter" idx="12"/>
          </p:nvPr>
        </p:nvSpPr>
        <p:spPr/>
        <p:txBody>
          <a:bodyPr/>
          <a:lstStyle/>
          <a:p>
            <a:fld id="{681BCF0D-33B7-4D17-A595-1FE122291E34}" type="slidenum">
              <a:rPr lang="pt-BR" smtClean="0"/>
              <a:t>‹#›</a:t>
            </a:fld>
            <a:endParaRPr lang="pt-BR"/>
          </a:p>
        </p:txBody>
      </p:sp>
    </p:spTree>
    <p:extLst>
      <p:ext uri="{BB962C8B-B14F-4D97-AF65-F5344CB8AC3E}">
        <p14:creationId xmlns:p14="http://schemas.microsoft.com/office/powerpoint/2010/main" val="558371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654D-39B0-F30C-C402-8EC16F9B2625}"/>
              </a:ext>
            </a:extLst>
          </p:cNvPr>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18D99B87-D52D-48F1-D34B-549F2D2F73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B122AE-1CE9-97AA-2051-75E56998C1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5E6D8980-7586-D0AB-FBE6-279F6516F5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72E86A-82D4-1972-72AF-2E19934889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525D9196-900D-BD59-842B-01DCEF3A5C32}"/>
              </a:ext>
            </a:extLst>
          </p:cNvPr>
          <p:cNvSpPr>
            <a:spLocks noGrp="1"/>
          </p:cNvSpPr>
          <p:nvPr>
            <p:ph type="dt" sz="half" idx="10"/>
          </p:nvPr>
        </p:nvSpPr>
        <p:spPr/>
        <p:txBody>
          <a:bodyPr/>
          <a:lstStyle/>
          <a:p>
            <a:fld id="{3FA57D94-8E9F-45BE-9391-3DABC19151ED}" type="datetimeFigureOut">
              <a:rPr lang="pt-BR" smtClean="0"/>
              <a:t>09/10/2024</a:t>
            </a:fld>
            <a:endParaRPr lang="pt-BR"/>
          </a:p>
        </p:txBody>
      </p:sp>
      <p:sp>
        <p:nvSpPr>
          <p:cNvPr id="8" name="Footer Placeholder 7">
            <a:extLst>
              <a:ext uri="{FF2B5EF4-FFF2-40B4-BE49-F238E27FC236}">
                <a16:creationId xmlns:a16="http://schemas.microsoft.com/office/drawing/2014/main" id="{52CB790A-C347-DC27-C81E-B44A7B991C3B}"/>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86A6DDD4-2574-B0CA-E9D5-663A7364CBE2}"/>
              </a:ext>
            </a:extLst>
          </p:cNvPr>
          <p:cNvSpPr>
            <a:spLocks noGrp="1"/>
          </p:cNvSpPr>
          <p:nvPr>
            <p:ph type="sldNum" sz="quarter" idx="12"/>
          </p:nvPr>
        </p:nvSpPr>
        <p:spPr/>
        <p:txBody>
          <a:bodyPr/>
          <a:lstStyle/>
          <a:p>
            <a:fld id="{681BCF0D-33B7-4D17-A595-1FE122291E34}" type="slidenum">
              <a:rPr lang="pt-BR" smtClean="0"/>
              <a:t>‹#›</a:t>
            </a:fld>
            <a:endParaRPr lang="pt-BR"/>
          </a:p>
        </p:txBody>
      </p:sp>
    </p:spTree>
    <p:extLst>
      <p:ext uri="{BB962C8B-B14F-4D97-AF65-F5344CB8AC3E}">
        <p14:creationId xmlns:p14="http://schemas.microsoft.com/office/powerpoint/2010/main" val="1181233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732C-095F-A8DA-40C6-7A32B09391C3}"/>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8726D851-7B65-2CAE-8C9E-AB5BF0AC5B8E}"/>
              </a:ext>
            </a:extLst>
          </p:cNvPr>
          <p:cNvSpPr>
            <a:spLocks noGrp="1"/>
          </p:cNvSpPr>
          <p:nvPr>
            <p:ph type="dt" sz="half" idx="10"/>
          </p:nvPr>
        </p:nvSpPr>
        <p:spPr/>
        <p:txBody>
          <a:bodyPr/>
          <a:lstStyle/>
          <a:p>
            <a:fld id="{3FA57D94-8E9F-45BE-9391-3DABC19151ED}" type="datetimeFigureOut">
              <a:rPr lang="pt-BR" smtClean="0"/>
              <a:t>09/10/2024</a:t>
            </a:fld>
            <a:endParaRPr lang="pt-BR"/>
          </a:p>
        </p:txBody>
      </p:sp>
      <p:sp>
        <p:nvSpPr>
          <p:cNvPr id="4" name="Footer Placeholder 3">
            <a:extLst>
              <a:ext uri="{FF2B5EF4-FFF2-40B4-BE49-F238E27FC236}">
                <a16:creationId xmlns:a16="http://schemas.microsoft.com/office/drawing/2014/main" id="{A1D6132F-288C-16BA-7DE7-78838E83E2AC}"/>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736F3FF8-6282-A21C-8EC3-A35407EB4A10}"/>
              </a:ext>
            </a:extLst>
          </p:cNvPr>
          <p:cNvSpPr>
            <a:spLocks noGrp="1"/>
          </p:cNvSpPr>
          <p:nvPr>
            <p:ph type="sldNum" sz="quarter" idx="12"/>
          </p:nvPr>
        </p:nvSpPr>
        <p:spPr/>
        <p:txBody>
          <a:bodyPr/>
          <a:lstStyle/>
          <a:p>
            <a:fld id="{681BCF0D-33B7-4D17-A595-1FE122291E34}" type="slidenum">
              <a:rPr lang="pt-BR" smtClean="0"/>
              <a:t>‹#›</a:t>
            </a:fld>
            <a:endParaRPr lang="pt-BR"/>
          </a:p>
        </p:txBody>
      </p:sp>
    </p:spTree>
    <p:extLst>
      <p:ext uri="{BB962C8B-B14F-4D97-AF65-F5344CB8AC3E}">
        <p14:creationId xmlns:p14="http://schemas.microsoft.com/office/powerpoint/2010/main" val="245038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4740AA-15F8-5F7F-40F8-368F839B74F3}"/>
              </a:ext>
            </a:extLst>
          </p:cNvPr>
          <p:cNvSpPr>
            <a:spLocks noGrp="1"/>
          </p:cNvSpPr>
          <p:nvPr>
            <p:ph type="dt" sz="half" idx="10"/>
          </p:nvPr>
        </p:nvSpPr>
        <p:spPr/>
        <p:txBody>
          <a:bodyPr/>
          <a:lstStyle/>
          <a:p>
            <a:fld id="{3FA57D94-8E9F-45BE-9391-3DABC19151ED}" type="datetimeFigureOut">
              <a:rPr lang="pt-BR" smtClean="0"/>
              <a:t>09/10/2024</a:t>
            </a:fld>
            <a:endParaRPr lang="pt-BR"/>
          </a:p>
        </p:txBody>
      </p:sp>
      <p:sp>
        <p:nvSpPr>
          <p:cNvPr id="3" name="Footer Placeholder 2">
            <a:extLst>
              <a:ext uri="{FF2B5EF4-FFF2-40B4-BE49-F238E27FC236}">
                <a16:creationId xmlns:a16="http://schemas.microsoft.com/office/drawing/2014/main" id="{EC5C1193-C271-4174-6D91-FF7315D16203}"/>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0C1A2870-8B81-F399-AED9-5C93FA3781C6}"/>
              </a:ext>
            </a:extLst>
          </p:cNvPr>
          <p:cNvSpPr>
            <a:spLocks noGrp="1"/>
          </p:cNvSpPr>
          <p:nvPr>
            <p:ph type="sldNum" sz="quarter" idx="12"/>
          </p:nvPr>
        </p:nvSpPr>
        <p:spPr/>
        <p:txBody>
          <a:bodyPr/>
          <a:lstStyle/>
          <a:p>
            <a:fld id="{681BCF0D-33B7-4D17-A595-1FE122291E34}" type="slidenum">
              <a:rPr lang="pt-BR" smtClean="0"/>
              <a:t>‹#›</a:t>
            </a:fld>
            <a:endParaRPr lang="pt-BR"/>
          </a:p>
        </p:txBody>
      </p:sp>
    </p:spTree>
    <p:extLst>
      <p:ext uri="{BB962C8B-B14F-4D97-AF65-F5344CB8AC3E}">
        <p14:creationId xmlns:p14="http://schemas.microsoft.com/office/powerpoint/2010/main" val="1011076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746C-A8FC-B46C-3CF5-D4911E4EC7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D0ACAC12-0F83-7060-3E31-E7EF6AD02F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696D8F1B-F6F8-1596-929D-66A001800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7E9E69-504C-5BFC-1AD5-C21356AAE50B}"/>
              </a:ext>
            </a:extLst>
          </p:cNvPr>
          <p:cNvSpPr>
            <a:spLocks noGrp="1"/>
          </p:cNvSpPr>
          <p:nvPr>
            <p:ph type="dt" sz="half" idx="10"/>
          </p:nvPr>
        </p:nvSpPr>
        <p:spPr/>
        <p:txBody>
          <a:bodyPr/>
          <a:lstStyle/>
          <a:p>
            <a:fld id="{3FA57D94-8E9F-45BE-9391-3DABC19151ED}" type="datetimeFigureOut">
              <a:rPr lang="pt-BR" smtClean="0"/>
              <a:t>09/10/2024</a:t>
            </a:fld>
            <a:endParaRPr lang="pt-BR"/>
          </a:p>
        </p:txBody>
      </p:sp>
      <p:sp>
        <p:nvSpPr>
          <p:cNvPr id="6" name="Footer Placeholder 5">
            <a:extLst>
              <a:ext uri="{FF2B5EF4-FFF2-40B4-BE49-F238E27FC236}">
                <a16:creationId xmlns:a16="http://schemas.microsoft.com/office/drawing/2014/main" id="{131E68E1-F65D-A79E-8D45-DACA8BB0A9A6}"/>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54E7B884-D275-03FF-AED5-93FCC334E6A5}"/>
              </a:ext>
            </a:extLst>
          </p:cNvPr>
          <p:cNvSpPr>
            <a:spLocks noGrp="1"/>
          </p:cNvSpPr>
          <p:nvPr>
            <p:ph type="sldNum" sz="quarter" idx="12"/>
          </p:nvPr>
        </p:nvSpPr>
        <p:spPr/>
        <p:txBody>
          <a:bodyPr/>
          <a:lstStyle/>
          <a:p>
            <a:fld id="{681BCF0D-33B7-4D17-A595-1FE122291E34}" type="slidenum">
              <a:rPr lang="pt-BR" smtClean="0"/>
              <a:t>‹#›</a:t>
            </a:fld>
            <a:endParaRPr lang="pt-BR"/>
          </a:p>
        </p:txBody>
      </p:sp>
    </p:spTree>
    <p:extLst>
      <p:ext uri="{BB962C8B-B14F-4D97-AF65-F5344CB8AC3E}">
        <p14:creationId xmlns:p14="http://schemas.microsoft.com/office/powerpoint/2010/main" val="84717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E3A6-5984-C211-F47A-435F631917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4B7B092C-4236-AD92-7D38-3E8009BA02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841B7D72-3D7F-6EA1-C1D1-F78E56EB3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E37D3F-9CCA-3A72-094D-3A90F35A892A}"/>
              </a:ext>
            </a:extLst>
          </p:cNvPr>
          <p:cNvSpPr>
            <a:spLocks noGrp="1"/>
          </p:cNvSpPr>
          <p:nvPr>
            <p:ph type="dt" sz="half" idx="10"/>
          </p:nvPr>
        </p:nvSpPr>
        <p:spPr/>
        <p:txBody>
          <a:bodyPr/>
          <a:lstStyle/>
          <a:p>
            <a:fld id="{3FA57D94-8E9F-45BE-9391-3DABC19151ED}" type="datetimeFigureOut">
              <a:rPr lang="pt-BR" smtClean="0"/>
              <a:t>09/10/2024</a:t>
            </a:fld>
            <a:endParaRPr lang="pt-BR"/>
          </a:p>
        </p:txBody>
      </p:sp>
      <p:sp>
        <p:nvSpPr>
          <p:cNvPr id="6" name="Footer Placeholder 5">
            <a:extLst>
              <a:ext uri="{FF2B5EF4-FFF2-40B4-BE49-F238E27FC236}">
                <a16:creationId xmlns:a16="http://schemas.microsoft.com/office/drawing/2014/main" id="{F62B0270-9001-6BE7-68FB-90BAA66EF603}"/>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8028B16B-831D-7E4C-0BF3-A49A6869BE15}"/>
              </a:ext>
            </a:extLst>
          </p:cNvPr>
          <p:cNvSpPr>
            <a:spLocks noGrp="1"/>
          </p:cNvSpPr>
          <p:nvPr>
            <p:ph type="sldNum" sz="quarter" idx="12"/>
          </p:nvPr>
        </p:nvSpPr>
        <p:spPr/>
        <p:txBody>
          <a:bodyPr/>
          <a:lstStyle/>
          <a:p>
            <a:fld id="{681BCF0D-33B7-4D17-A595-1FE122291E34}" type="slidenum">
              <a:rPr lang="pt-BR" smtClean="0"/>
              <a:t>‹#›</a:t>
            </a:fld>
            <a:endParaRPr lang="pt-BR"/>
          </a:p>
        </p:txBody>
      </p:sp>
    </p:spTree>
    <p:extLst>
      <p:ext uri="{BB962C8B-B14F-4D97-AF65-F5344CB8AC3E}">
        <p14:creationId xmlns:p14="http://schemas.microsoft.com/office/powerpoint/2010/main" val="2945999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t="-11000" b="-1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C0C750-9BC6-B576-A150-C8168EAA3C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0C9B31AA-F745-BB4A-C3D2-34B393201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6456A5D0-6EC9-4E91-165F-285A93C6B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A57D94-8E9F-45BE-9391-3DABC19151ED}" type="datetimeFigureOut">
              <a:rPr lang="pt-BR" smtClean="0"/>
              <a:t>09/10/2024</a:t>
            </a:fld>
            <a:endParaRPr lang="pt-BR"/>
          </a:p>
        </p:txBody>
      </p:sp>
      <p:sp>
        <p:nvSpPr>
          <p:cNvPr id="5" name="Footer Placeholder 4">
            <a:extLst>
              <a:ext uri="{FF2B5EF4-FFF2-40B4-BE49-F238E27FC236}">
                <a16:creationId xmlns:a16="http://schemas.microsoft.com/office/drawing/2014/main" id="{107240C2-4234-AFC1-8F2E-BD2C60B4E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Slide Number Placeholder 5">
            <a:extLst>
              <a:ext uri="{FF2B5EF4-FFF2-40B4-BE49-F238E27FC236}">
                <a16:creationId xmlns:a16="http://schemas.microsoft.com/office/drawing/2014/main" id="{1F13CA53-ECBC-6073-29BA-BAB4AC1C2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1BCF0D-33B7-4D17-A595-1FE122291E34}" type="slidenum">
              <a:rPr lang="pt-BR" smtClean="0"/>
              <a:t>‹#›</a:t>
            </a:fld>
            <a:endParaRPr lang="pt-BR"/>
          </a:p>
        </p:txBody>
      </p:sp>
    </p:spTree>
    <p:extLst>
      <p:ext uri="{BB962C8B-B14F-4D97-AF65-F5344CB8AC3E}">
        <p14:creationId xmlns:p14="http://schemas.microsoft.com/office/powerpoint/2010/main" val="230858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201D69A-CFD3-4C83-1D8D-7AC04F2D3EE2}"/>
              </a:ext>
            </a:extLst>
          </p:cNvPr>
          <p:cNvSpPr/>
          <p:nvPr/>
        </p:nvSpPr>
        <p:spPr>
          <a:xfrm>
            <a:off x="6096000" y="1068858"/>
            <a:ext cx="5389123" cy="1026809"/>
          </a:xfrm>
          <a:prstGeom prst="roundRect">
            <a:avLst/>
          </a:prstGeom>
          <a:solidFill>
            <a:schemeClr val="bg1">
              <a:lumMod val="85000"/>
            </a:schemeClr>
          </a:solidFill>
          <a:ln>
            <a:solidFill>
              <a:schemeClr val="bg1">
                <a:lumMod val="85000"/>
              </a:schemeClr>
            </a:solidFill>
          </a:ln>
          <a:effectLst>
            <a:glow rad="635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800" dirty="0">
                <a:solidFill>
                  <a:schemeClr val="tx1"/>
                </a:solidFill>
              </a:rPr>
              <a:t>Aulas Senac</a:t>
            </a:r>
          </a:p>
        </p:txBody>
      </p:sp>
      <p:sp>
        <p:nvSpPr>
          <p:cNvPr id="8" name="Rectangle: Rounded Corners 7">
            <a:extLst>
              <a:ext uri="{FF2B5EF4-FFF2-40B4-BE49-F238E27FC236}">
                <a16:creationId xmlns:a16="http://schemas.microsoft.com/office/drawing/2014/main" id="{89C215D8-9C5E-6AF4-67D1-E667A3AA2811}"/>
              </a:ext>
            </a:extLst>
          </p:cNvPr>
          <p:cNvSpPr/>
          <p:nvPr/>
        </p:nvSpPr>
        <p:spPr>
          <a:xfrm>
            <a:off x="1079771" y="3715967"/>
            <a:ext cx="5564220" cy="1559770"/>
          </a:xfrm>
          <a:prstGeom prst="roundRect">
            <a:avLst/>
          </a:prstGeom>
          <a:solidFill>
            <a:schemeClr val="bg1">
              <a:lumMod val="85000"/>
            </a:schemeClr>
          </a:solidFill>
          <a:ln>
            <a:solidFill>
              <a:schemeClr val="bg1">
                <a:lumMod val="85000"/>
              </a:schemeClr>
            </a:solidFill>
          </a:ln>
          <a:effectLst>
            <a:glow rad="635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dirty="0">
                <a:solidFill>
                  <a:schemeClr val="tx1"/>
                </a:solidFill>
              </a:rPr>
              <a:t>Desenvolvimento Web para Adolescentes</a:t>
            </a:r>
          </a:p>
          <a:p>
            <a:pPr algn="ctr"/>
            <a:r>
              <a:rPr lang="pt-BR" sz="2000" dirty="0">
                <a:solidFill>
                  <a:schemeClr val="tx1"/>
                </a:solidFill>
              </a:rPr>
              <a:t>Pablo Garcia</a:t>
            </a:r>
          </a:p>
          <a:p>
            <a:pPr algn="ctr"/>
            <a:r>
              <a:rPr lang="pt-BR" sz="2000" dirty="0">
                <a:solidFill>
                  <a:schemeClr val="tx1"/>
                </a:solidFill>
              </a:rPr>
              <a:t>Linguagem de Programação</a:t>
            </a:r>
          </a:p>
        </p:txBody>
      </p:sp>
      <p:pic>
        <p:nvPicPr>
          <p:cNvPr id="9" name="Picture 8" descr="A blue and orange logo">
            <a:extLst>
              <a:ext uri="{FF2B5EF4-FFF2-40B4-BE49-F238E27FC236}">
                <a16:creationId xmlns:a16="http://schemas.microsoft.com/office/drawing/2014/main" id="{D00048B2-B8A5-D5C8-6BF7-FE60116F38CC}"/>
              </a:ext>
            </a:extLst>
          </p:cNvPr>
          <p:cNvPicPr>
            <a:picLocks noChangeAspect="1"/>
          </p:cNvPicPr>
          <p:nvPr/>
        </p:nvPicPr>
        <p:blipFill>
          <a:blip r:embed="rId2">
            <a:extLst>
              <a:ext uri="{28A0092B-C50C-407E-A947-70E740481C1C}">
                <a14:useLocalDpi xmlns:a14="http://schemas.microsoft.com/office/drawing/2010/main" val="0"/>
              </a:ext>
            </a:extLst>
          </a:blip>
          <a:srcRect r="40990"/>
          <a:stretch/>
        </p:blipFill>
        <p:spPr>
          <a:xfrm>
            <a:off x="10668000" y="5735637"/>
            <a:ext cx="1429966" cy="986828"/>
          </a:xfrm>
          <a:prstGeom prst="rect">
            <a:avLst/>
          </a:prstGeom>
        </p:spPr>
      </p:pic>
    </p:spTree>
    <p:extLst>
      <p:ext uri="{BB962C8B-B14F-4D97-AF65-F5344CB8AC3E}">
        <p14:creationId xmlns:p14="http://schemas.microsoft.com/office/powerpoint/2010/main" val="283157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95BDE-0345-CA9C-5644-A0BC316C0E60}"/>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65A112E-26FA-8ECF-112B-81F96A8BD459}"/>
              </a:ext>
            </a:extLst>
          </p:cNvPr>
          <p:cNvSpPr/>
          <p:nvPr/>
        </p:nvSpPr>
        <p:spPr>
          <a:xfrm>
            <a:off x="496096" y="526883"/>
            <a:ext cx="6258128" cy="873900"/>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000"/>
          </a:p>
        </p:txBody>
      </p:sp>
      <p:sp>
        <p:nvSpPr>
          <p:cNvPr id="7" name="Content Placeholder 4">
            <a:extLst>
              <a:ext uri="{FF2B5EF4-FFF2-40B4-BE49-F238E27FC236}">
                <a16:creationId xmlns:a16="http://schemas.microsoft.com/office/drawing/2014/main" id="{0083CF18-EA61-D81B-7C70-E02151B35100}"/>
              </a:ext>
            </a:extLst>
          </p:cNvPr>
          <p:cNvSpPr txBox="1">
            <a:spLocks/>
          </p:cNvSpPr>
          <p:nvPr/>
        </p:nvSpPr>
        <p:spPr>
          <a:xfrm>
            <a:off x="496095" y="526883"/>
            <a:ext cx="6258129" cy="8739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000" dirty="0">
                <a:solidFill>
                  <a:srgbClr val="89F3FD"/>
                </a:solidFill>
              </a:rPr>
              <a:t>Pilares da POO</a:t>
            </a:r>
          </a:p>
        </p:txBody>
      </p:sp>
      <p:sp>
        <p:nvSpPr>
          <p:cNvPr id="2" name="Rectangle: Rounded Corners 1">
            <a:extLst>
              <a:ext uri="{FF2B5EF4-FFF2-40B4-BE49-F238E27FC236}">
                <a16:creationId xmlns:a16="http://schemas.microsoft.com/office/drawing/2014/main" id="{15D15F1A-4DDF-6072-64EE-2634896366B9}"/>
              </a:ext>
            </a:extLst>
          </p:cNvPr>
          <p:cNvSpPr/>
          <p:nvPr/>
        </p:nvSpPr>
        <p:spPr>
          <a:xfrm>
            <a:off x="499338" y="1740028"/>
            <a:ext cx="3151762" cy="582866"/>
          </a:xfrm>
          <a:prstGeom prst="roundRect">
            <a:avLst>
              <a:gd name="adj" fmla="val 11700"/>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a:p>
        </p:txBody>
      </p:sp>
      <p:sp>
        <p:nvSpPr>
          <p:cNvPr id="4" name="Content Placeholder 4">
            <a:extLst>
              <a:ext uri="{FF2B5EF4-FFF2-40B4-BE49-F238E27FC236}">
                <a16:creationId xmlns:a16="http://schemas.microsoft.com/office/drawing/2014/main" id="{B2CED15C-7BB8-A11A-3FEB-DEE77E059478}"/>
              </a:ext>
            </a:extLst>
          </p:cNvPr>
          <p:cNvSpPr txBox="1">
            <a:spLocks/>
          </p:cNvSpPr>
          <p:nvPr/>
        </p:nvSpPr>
        <p:spPr>
          <a:xfrm>
            <a:off x="499337" y="1740028"/>
            <a:ext cx="3151762" cy="58286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400" dirty="0">
                <a:solidFill>
                  <a:srgbClr val="89F3FD"/>
                </a:solidFill>
              </a:rPr>
              <a:t>Herança</a:t>
            </a:r>
          </a:p>
        </p:txBody>
      </p:sp>
      <p:sp>
        <p:nvSpPr>
          <p:cNvPr id="11" name="Rectangle: Rounded Corners 10">
            <a:extLst>
              <a:ext uri="{FF2B5EF4-FFF2-40B4-BE49-F238E27FC236}">
                <a16:creationId xmlns:a16="http://schemas.microsoft.com/office/drawing/2014/main" id="{459F9A88-5FC3-BB70-1B09-BD6850F5A140}"/>
              </a:ext>
            </a:extLst>
          </p:cNvPr>
          <p:cNvSpPr/>
          <p:nvPr/>
        </p:nvSpPr>
        <p:spPr>
          <a:xfrm>
            <a:off x="515549" y="2427451"/>
            <a:ext cx="3151762" cy="582866"/>
          </a:xfrm>
          <a:prstGeom prst="roundRect">
            <a:avLst>
              <a:gd name="adj" fmla="val 11700"/>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a:p>
        </p:txBody>
      </p:sp>
      <p:sp>
        <p:nvSpPr>
          <p:cNvPr id="12" name="Content Placeholder 4">
            <a:extLst>
              <a:ext uri="{FF2B5EF4-FFF2-40B4-BE49-F238E27FC236}">
                <a16:creationId xmlns:a16="http://schemas.microsoft.com/office/drawing/2014/main" id="{E6C1A460-4C62-419D-D4A0-0F624F2193EE}"/>
              </a:ext>
            </a:extLst>
          </p:cNvPr>
          <p:cNvSpPr txBox="1">
            <a:spLocks/>
          </p:cNvSpPr>
          <p:nvPr/>
        </p:nvSpPr>
        <p:spPr>
          <a:xfrm>
            <a:off x="515548" y="2427451"/>
            <a:ext cx="3151762" cy="58286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400" dirty="0">
                <a:solidFill>
                  <a:srgbClr val="89F3FD"/>
                </a:solidFill>
              </a:rPr>
              <a:t>Polimorfismo</a:t>
            </a:r>
          </a:p>
        </p:txBody>
      </p:sp>
      <p:sp>
        <p:nvSpPr>
          <p:cNvPr id="13" name="Rectangle: Rounded Corners 12">
            <a:extLst>
              <a:ext uri="{FF2B5EF4-FFF2-40B4-BE49-F238E27FC236}">
                <a16:creationId xmlns:a16="http://schemas.microsoft.com/office/drawing/2014/main" id="{FBD7AC86-AE84-7B8B-EF48-A882F1B54B69}"/>
              </a:ext>
            </a:extLst>
          </p:cNvPr>
          <p:cNvSpPr/>
          <p:nvPr/>
        </p:nvSpPr>
        <p:spPr>
          <a:xfrm>
            <a:off x="496095" y="3137567"/>
            <a:ext cx="3151762" cy="582866"/>
          </a:xfrm>
          <a:prstGeom prst="roundRect">
            <a:avLst>
              <a:gd name="adj" fmla="val 11700"/>
            </a:avLst>
          </a:prstGeom>
          <a:solidFill>
            <a:srgbClr val="021022"/>
          </a:solidFill>
          <a:ln>
            <a:solidFill>
              <a:srgbClr val="89F3F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a:p>
        </p:txBody>
      </p:sp>
      <p:sp>
        <p:nvSpPr>
          <p:cNvPr id="14" name="Content Placeholder 4">
            <a:extLst>
              <a:ext uri="{FF2B5EF4-FFF2-40B4-BE49-F238E27FC236}">
                <a16:creationId xmlns:a16="http://schemas.microsoft.com/office/drawing/2014/main" id="{38A6068E-3C02-4DE1-E100-88F3E1D0626C}"/>
              </a:ext>
            </a:extLst>
          </p:cNvPr>
          <p:cNvSpPr txBox="1">
            <a:spLocks/>
          </p:cNvSpPr>
          <p:nvPr/>
        </p:nvSpPr>
        <p:spPr>
          <a:xfrm>
            <a:off x="496094" y="3137567"/>
            <a:ext cx="3151762" cy="58286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400" dirty="0">
                <a:solidFill>
                  <a:srgbClr val="89F3FD"/>
                </a:solidFill>
              </a:rPr>
              <a:t>Abstração</a:t>
            </a:r>
          </a:p>
        </p:txBody>
      </p:sp>
      <p:sp>
        <p:nvSpPr>
          <p:cNvPr id="15" name="Rectangle: Rounded Corners 14">
            <a:extLst>
              <a:ext uri="{FF2B5EF4-FFF2-40B4-BE49-F238E27FC236}">
                <a16:creationId xmlns:a16="http://schemas.microsoft.com/office/drawing/2014/main" id="{DF056230-13AB-C66F-2AEB-A84F435ACD09}"/>
              </a:ext>
            </a:extLst>
          </p:cNvPr>
          <p:cNvSpPr/>
          <p:nvPr/>
        </p:nvSpPr>
        <p:spPr>
          <a:xfrm>
            <a:off x="512306" y="3824990"/>
            <a:ext cx="3151762" cy="582866"/>
          </a:xfrm>
          <a:prstGeom prst="roundRect">
            <a:avLst>
              <a:gd name="adj" fmla="val 11700"/>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a:p>
        </p:txBody>
      </p:sp>
      <p:sp>
        <p:nvSpPr>
          <p:cNvPr id="16" name="Content Placeholder 4">
            <a:extLst>
              <a:ext uri="{FF2B5EF4-FFF2-40B4-BE49-F238E27FC236}">
                <a16:creationId xmlns:a16="http://schemas.microsoft.com/office/drawing/2014/main" id="{2F7826F8-5A59-9483-F5A9-B6AEBE3DF9D0}"/>
              </a:ext>
            </a:extLst>
          </p:cNvPr>
          <p:cNvSpPr txBox="1">
            <a:spLocks/>
          </p:cNvSpPr>
          <p:nvPr/>
        </p:nvSpPr>
        <p:spPr>
          <a:xfrm>
            <a:off x="512305" y="3824990"/>
            <a:ext cx="3151762" cy="58286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400" dirty="0">
                <a:solidFill>
                  <a:srgbClr val="89F3FD"/>
                </a:solidFill>
              </a:rPr>
              <a:t>Encapsulamento</a:t>
            </a:r>
          </a:p>
        </p:txBody>
      </p:sp>
      <p:sp>
        <p:nvSpPr>
          <p:cNvPr id="19" name="Rectangle: Rounded Corners 18">
            <a:extLst>
              <a:ext uri="{FF2B5EF4-FFF2-40B4-BE49-F238E27FC236}">
                <a16:creationId xmlns:a16="http://schemas.microsoft.com/office/drawing/2014/main" id="{BEA76718-E4C5-28E7-4D7F-54031880B8CC}"/>
              </a:ext>
            </a:extLst>
          </p:cNvPr>
          <p:cNvSpPr/>
          <p:nvPr/>
        </p:nvSpPr>
        <p:spPr>
          <a:xfrm>
            <a:off x="5024336" y="1634248"/>
            <a:ext cx="6911501" cy="1984441"/>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ontent Placeholder 4">
            <a:extLst>
              <a:ext uri="{FF2B5EF4-FFF2-40B4-BE49-F238E27FC236}">
                <a16:creationId xmlns:a16="http://schemas.microsoft.com/office/drawing/2014/main" id="{CC5A3674-6555-A1D1-2827-ADA6C97A5E40}"/>
              </a:ext>
            </a:extLst>
          </p:cNvPr>
          <p:cNvSpPr>
            <a:spLocks noGrp="1"/>
          </p:cNvSpPr>
          <p:nvPr>
            <p:ph sz="half" idx="1"/>
          </p:nvPr>
        </p:nvSpPr>
        <p:spPr>
          <a:xfrm>
            <a:off x="5024335" y="1634248"/>
            <a:ext cx="6551579" cy="1984442"/>
          </a:xfrm>
        </p:spPr>
        <p:txBody>
          <a:bodyPr>
            <a:normAutofit/>
          </a:bodyPr>
          <a:lstStyle/>
          <a:p>
            <a:pPr marL="0" indent="0">
              <a:lnSpc>
                <a:spcPct val="100000"/>
              </a:lnSpc>
              <a:buNone/>
            </a:pPr>
            <a:r>
              <a:rPr lang="pt-BR" dirty="0">
                <a:solidFill>
                  <a:schemeClr val="bg1"/>
                </a:solidFill>
              </a:rPr>
              <a:t>Já a abstração permite que uma classe (classe abstrata) seja gerada com um único objetivo: ser base para outras classes.</a:t>
            </a:r>
          </a:p>
        </p:txBody>
      </p:sp>
      <p:pic>
        <p:nvPicPr>
          <p:cNvPr id="3" name="Picture 2" descr="A blue and orange logo">
            <a:extLst>
              <a:ext uri="{FF2B5EF4-FFF2-40B4-BE49-F238E27FC236}">
                <a16:creationId xmlns:a16="http://schemas.microsoft.com/office/drawing/2014/main" id="{52F17B3C-F2E4-E215-2F2E-B0F1667CF6BB}"/>
              </a:ext>
            </a:extLst>
          </p:cNvPr>
          <p:cNvPicPr>
            <a:picLocks noChangeAspect="1"/>
          </p:cNvPicPr>
          <p:nvPr/>
        </p:nvPicPr>
        <p:blipFill>
          <a:blip r:embed="rId2">
            <a:extLst>
              <a:ext uri="{28A0092B-C50C-407E-A947-70E740481C1C}">
                <a14:useLocalDpi xmlns:a14="http://schemas.microsoft.com/office/drawing/2010/main" val="0"/>
              </a:ext>
            </a:extLst>
          </a:blip>
          <a:srcRect r="40990"/>
          <a:stretch/>
        </p:blipFill>
        <p:spPr>
          <a:xfrm>
            <a:off x="10668000" y="5735637"/>
            <a:ext cx="1429966" cy="986828"/>
          </a:xfrm>
          <a:prstGeom prst="rect">
            <a:avLst/>
          </a:prstGeom>
        </p:spPr>
      </p:pic>
    </p:spTree>
    <p:extLst>
      <p:ext uri="{BB962C8B-B14F-4D97-AF65-F5344CB8AC3E}">
        <p14:creationId xmlns:p14="http://schemas.microsoft.com/office/powerpoint/2010/main" val="794119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A698A-B897-254A-D73F-55E9E4ABD98E}"/>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5E3BFBA-037D-0578-1C1B-C6C2B3E37CAF}"/>
              </a:ext>
            </a:extLst>
          </p:cNvPr>
          <p:cNvSpPr/>
          <p:nvPr/>
        </p:nvSpPr>
        <p:spPr>
          <a:xfrm>
            <a:off x="496096" y="526883"/>
            <a:ext cx="6258128" cy="873900"/>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000"/>
          </a:p>
        </p:txBody>
      </p:sp>
      <p:sp>
        <p:nvSpPr>
          <p:cNvPr id="7" name="Content Placeholder 4">
            <a:extLst>
              <a:ext uri="{FF2B5EF4-FFF2-40B4-BE49-F238E27FC236}">
                <a16:creationId xmlns:a16="http://schemas.microsoft.com/office/drawing/2014/main" id="{AFEF71A9-CEF7-84F7-0AD6-126C2015216F}"/>
              </a:ext>
            </a:extLst>
          </p:cNvPr>
          <p:cNvSpPr txBox="1">
            <a:spLocks/>
          </p:cNvSpPr>
          <p:nvPr/>
        </p:nvSpPr>
        <p:spPr>
          <a:xfrm>
            <a:off x="496095" y="526883"/>
            <a:ext cx="6258129" cy="8739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000" dirty="0">
                <a:solidFill>
                  <a:srgbClr val="89F3FD"/>
                </a:solidFill>
              </a:rPr>
              <a:t>Pilares da POO</a:t>
            </a:r>
          </a:p>
        </p:txBody>
      </p:sp>
      <p:sp>
        <p:nvSpPr>
          <p:cNvPr id="2" name="Rectangle: Rounded Corners 1">
            <a:extLst>
              <a:ext uri="{FF2B5EF4-FFF2-40B4-BE49-F238E27FC236}">
                <a16:creationId xmlns:a16="http://schemas.microsoft.com/office/drawing/2014/main" id="{7BC13E3C-9FC4-1275-5F4F-9746BF16222C}"/>
              </a:ext>
            </a:extLst>
          </p:cNvPr>
          <p:cNvSpPr/>
          <p:nvPr/>
        </p:nvSpPr>
        <p:spPr>
          <a:xfrm>
            <a:off x="499338" y="1740028"/>
            <a:ext cx="3151762" cy="582866"/>
          </a:xfrm>
          <a:prstGeom prst="roundRect">
            <a:avLst>
              <a:gd name="adj" fmla="val 11700"/>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a:p>
        </p:txBody>
      </p:sp>
      <p:sp>
        <p:nvSpPr>
          <p:cNvPr id="4" name="Content Placeholder 4">
            <a:extLst>
              <a:ext uri="{FF2B5EF4-FFF2-40B4-BE49-F238E27FC236}">
                <a16:creationId xmlns:a16="http://schemas.microsoft.com/office/drawing/2014/main" id="{F7D587D0-81EC-987F-5B83-BCB878316600}"/>
              </a:ext>
            </a:extLst>
          </p:cNvPr>
          <p:cNvSpPr txBox="1">
            <a:spLocks/>
          </p:cNvSpPr>
          <p:nvPr/>
        </p:nvSpPr>
        <p:spPr>
          <a:xfrm>
            <a:off x="499337" y="1740028"/>
            <a:ext cx="3151762" cy="58286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400" dirty="0">
                <a:solidFill>
                  <a:srgbClr val="89F3FD"/>
                </a:solidFill>
              </a:rPr>
              <a:t>Herança</a:t>
            </a:r>
          </a:p>
        </p:txBody>
      </p:sp>
      <p:sp>
        <p:nvSpPr>
          <p:cNvPr id="11" name="Rectangle: Rounded Corners 10">
            <a:extLst>
              <a:ext uri="{FF2B5EF4-FFF2-40B4-BE49-F238E27FC236}">
                <a16:creationId xmlns:a16="http://schemas.microsoft.com/office/drawing/2014/main" id="{74FB8625-AC78-6430-8E4A-9B61941519B8}"/>
              </a:ext>
            </a:extLst>
          </p:cNvPr>
          <p:cNvSpPr/>
          <p:nvPr/>
        </p:nvSpPr>
        <p:spPr>
          <a:xfrm>
            <a:off x="515549" y="2427451"/>
            <a:ext cx="3151762" cy="582866"/>
          </a:xfrm>
          <a:prstGeom prst="roundRect">
            <a:avLst>
              <a:gd name="adj" fmla="val 11700"/>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a:p>
        </p:txBody>
      </p:sp>
      <p:sp>
        <p:nvSpPr>
          <p:cNvPr id="12" name="Content Placeholder 4">
            <a:extLst>
              <a:ext uri="{FF2B5EF4-FFF2-40B4-BE49-F238E27FC236}">
                <a16:creationId xmlns:a16="http://schemas.microsoft.com/office/drawing/2014/main" id="{A479D203-0732-6419-B188-222C68A86A4D}"/>
              </a:ext>
            </a:extLst>
          </p:cNvPr>
          <p:cNvSpPr txBox="1">
            <a:spLocks/>
          </p:cNvSpPr>
          <p:nvPr/>
        </p:nvSpPr>
        <p:spPr>
          <a:xfrm>
            <a:off x="515548" y="2427451"/>
            <a:ext cx="3151762" cy="58286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400" dirty="0">
                <a:solidFill>
                  <a:srgbClr val="89F3FD"/>
                </a:solidFill>
              </a:rPr>
              <a:t>Polimorfismo</a:t>
            </a:r>
          </a:p>
        </p:txBody>
      </p:sp>
      <p:sp>
        <p:nvSpPr>
          <p:cNvPr id="13" name="Rectangle: Rounded Corners 12">
            <a:extLst>
              <a:ext uri="{FF2B5EF4-FFF2-40B4-BE49-F238E27FC236}">
                <a16:creationId xmlns:a16="http://schemas.microsoft.com/office/drawing/2014/main" id="{28594FD4-E45E-B63A-E4A0-5109737B8DEB}"/>
              </a:ext>
            </a:extLst>
          </p:cNvPr>
          <p:cNvSpPr/>
          <p:nvPr/>
        </p:nvSpPr>
        <p:spPr>
          <a:xfrm>
            <a:off x="496095" y="3137567"/>
            <a:ext cx="3151762" cy="582866"/>
          </a:xfrm>
          <a:prstGeom prst="roundRect">
            <a:avLst>
              <a:gd name="adj" fmla="val 11700"/>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a:p>
        </p:txBody>
      </p:sp>
      <p:sp>
        <p:nvSpPr>
          <p:cNvPr id="14" name="Content Placeholder 4">
            <a:extLst>
              <a:ext uri="{FF2B5EF4-FFF2-40B4-BE49-F238E27FC236}">
                <a16:creationId xmlns:a16="http://schemas.microsoft.com/office/drawing/2014/main" id="{EA41654A-0231-21E0-038D-6CD8E2BAB731}"/>
              </a:ext>
            </a:extLst>
          </p:cNvPr>
          <p:cNvSpPr txBox="1">
            <a:spLocks/>
          </p:cNvSpPr>
          <p:nvPr/>
        </p:nvSpPr>
        <p:spPr>
          <a:xfrm>
            <a:off x="496094" y="3137567"/>
            <a:ext cx="3151762" cy="58286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400" dirty="0">
                <a:solidFill>
                  <a:srgbClr val="89F3FD"/>
                </a:solidFill>
              </a:rPr>
              <a:t>Abstração</a:t>
            </a:r>
          </a:p>
        </p:txBody>
      </p:sp>
      <p:sp>
        <p:nvSpPr>
          <p:cNvPr id="15" name="Rectangle: Rounded Corners 14">
            <a:extLst>
              <a:ext uri="{FF2B5EF4-FFF2-40B4-BE49-F238E27FC236}">
                <a16:creationId xmlns:a16="http://schemas.microsoft.com/office/drawing/2014/main" id="{4C74E9EF-52EF-4A92-EABF-2C145F1D0C83}"/>
              </a:ext>
            </a:extLst>
          </p:cNvPr>
          <p:cNvSpPr/>
          <p:nvPr/>
        </p:nvSpPr>
        <p:spPr>
          <a:xfrm>
            <a:off x="512306" y="3824990"/>
            <a:ext cx="3151762" cy="582866"/>
          </a:xfrm>
          <a:prstGeom prst="roundRect">
            <a:avLst>
              <a:gd name="adj" fmla="val 11700"/>
            </a:avLst>
          </a:prstGeom>
          <a:solidFill>
            <a:srgbClr val="021022"/>
          </a:solidFill>
          <a:ln>
            <a:solidFill>
              <a:srgbClr val="89F3F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a:p>
        </p:txBody>
      </p:sp>
      <p:sp>
        <p:nvSpPr>
          <p:cNvPr id="16" name="Content Placeholder 4">
            <a:extLst>
              <a:ext uri="{FF2B5EF4-FFF2-40B4-BE49-F238E27FC236}">
                <a16:creationId xmlns:a16="http://schemas.microsoft.com/office/drawing/2014/main" id="{14AB9AED-96A7-37CB-3524-2440AC8E9E98}"/>
              </a:ext>
            </a:extLst>
          </p:cNvPr>
          <p:cNvSpPr txBox="1">
            <a:spLocks/>
          </p:cNvSpPr>
          <p:nvPr/>
        </p:nvSpPr>
        <p:spPr>
          <a:xfrm>
            <a:off x="512305" y="3824990"/>
            <a:ext cx="3151762" cy="58286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400" dirty="0">
                <a:solidFill>
                  <a:srgbClr val="89F3FD"/>
                </a:solidFill>
              </a:rPr>
              <a:t>Encapsulamento</a:t>
            </a:r>
          </a:p>
        </p:txBody>
      </p:sp>
      <p:sp>
        <p:nvSpPr>
          <p:cNvPr id="19" name="Rectangle: Rounded Corners 18">
            <a:extLst>
              <a:ext uri="{FF2B5EF4-FFF2-40B4-BE49-F238E27FC236}">
                <a16:creationId xmlns:a16="http://schemas.microsoft.com/office/drawing/2014/main" id="{9A271DED-FAFE-D6E4-B0BE-DFFBD7A9ADDA}"/>
              </a:ext>
            </a:extLst>
          </p:cNvPr>
          <p:cNvSpPr/>
          <p:nvPr/>
        </p:nvSpPr>
        <p:spPr>
          <a:xfrm>
            <a:off x="5024336" y="1634249"/>
            <a:ext cx="6911501" cy="2490280"/>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ontent Placeholder 4">
            <a:extLst>
              <a:ext uri="{FF2B5EF4-FFF2-40B4-BE49-F238E27FC236}">
                <a16:creationId xmlns:a16="http://schemas.microsoft.com/office/drawing/2014/main" id="{9A2FD35C-D827-9776-FB45-8DDA9DA1052B}"/>
              </a:ext>
            </a:extLst>
          </p:cNvPr>
          <p:cNvSpPr>
            <a:spLocks noGrp="1"/>
          </p:cNvSpPr>
          <p:nvPr>
            <p:ph sz="half" idx="1"/>
          </p:nvPr>
        </p:nvSpPr>
        <p:spPr>
          <a:xfrm>
            <a:off x="5024335" y="1634249"/>
            <a:ext cx="6911501" cy="2490280"/>
          </a:xfrm>
        </p:spPr>
        <p:txBody>
          <a:bodyPr>
            <a:normAutofit/>
          </a:bodyPr>
          <a:lstStyle/>
          <a:p>
            <a:pPr marL="0" indent="0">
              <a:buNone/>
            </a:pPr>
            <a:r>
              <a:rPr lang="pt-BR" dirty="0">
                <a:solidFill>
                  <a:schemeClr val="bg1"/>
                </a:solidFill>
              </a:rPr>
              <a:t>Por fim, o encapsulamento permite que a uma classe definir restrições de visualização e acessos aos seus atributos e métodos. Logo é possível definir métodos que apenas o próprio objeto tenha permissão de chamar.</a:t>
            </a:r>
          </a:p>
        </p:txBody>
      </p:sp>
      <p:pic>
        <p:nvPicPr>
          <p:cNvPr id="3" name="Picture 2" descr="A blue and orange logo">
            <a:extLst>
              <a:ext uri="{FF2B5EF4-FFF2-40B4-BE49-F238E27FC236}">
                <a16:creationId xmlns:a16="http://schemas.microsoft.com/office/drawing/2014/main" id="{8C59B9F8-6A49-B425-3A01-27BDA2B54255}"/>
              </a:ext>
            </a:extLst>
          </p:cNvPr>
          <p:cNvPicPr>
            <a:picLocks noChangeAspect="1"/>
          </p:cNvPicPr>
          <p:nvPr/>
        </p:nvPicPr>
        <p:blipFill>
          <a:blip r:embed="rId2">
            <a:extLst>
              <a:ext uri="{28A0092B-C50C-407E-A947-70E740481C1C}">
                <a14:useLocalDpi xmlns:a14="http://schemas.microsoft.com/office/drawing/2010/main" val="0"/>
              </a:ext>
            </a:extLst>
          </a:blip>
          <a:srcRect r="40990"/>
          <a:stretch/>
        </p:blipFill>
        <p:spPr>
          <a:xfrm>
            <a:off x="10668000" y="5735637"/>
            <a:ext cx="1429966" cy="986828"/>
          </a:xfrm>
          <a:prstGeom prst="rect">
            <a:avLst/>
          </a:prstGeom>
        </p:spPr>
      </p:pic>
    </p:spTree>
    <p:extLst>
      <p:ext uri="{BB962C8B-B14F-4D97-AF65-F5344CB8AC3E}">
        <p14:creationId xmlns:p14="http://schemas.microsoft.com/office/powerpoint/2010/main" val="534271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3B9EB-3320-842A-1F4E-CD1E11D364AF}"/>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A4D3A0A-3D84-C878-7CF2-D5B347D24BC1}"/>
              </a:ext>
            </a:extLst>
          </p:cNvPr>
          <p:cNvSpPr/>
          <p:nvPr/>
        </p:nvSpPr>
        <p:spPr>
          <a:xfrm>
            <a:off x="496096" y="526883"/>
            <a:ext cx="6258128" cy="873900"/>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000"/>
          </a:p>
        </p:txBody>
      </p:sp>
      <p:sp>
        <p:nvSpPr>
          <p:cNvPr id="7" name="Content Placeholder 4">
            <a:extLst>
              <a:ext uri="{FF2B5EF4-FFF2-40B4-BE49-F238E27FC236}">
                <a16:creationId xmlns:a16="http://schemas.microsoft.com/office/drawing/2014/main" id="{5F806B2B-CDD2-B8E5-60C8-25D2D18EED1C}"/>
              </a:ext>
            </a:extLst>
          </p:cNvPr>
          <p:cNvSpPr txBox="1">
            <a:spLocks/>
          </p:cNvSpPr>
          <p:nvPr/>
        </p:nvSpPr>
        <p:spPr>
          <a:xfrm>
            <a:off x="496095" y="526883"/>
            <a:ext cx="6258129" cy="8739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000" dirty="0">
                <a:solidFill>
                  <a:srgbClr val="89F3FD"/>
                </a:solidFill>
              </a:rPr>
              <a:t>Representação de dados</a:t>
            </a:r>
          </a:p>
        </p:txBody>
      </p:sp>
      <p:sp>
        <p:nvSpPr>
          <p:cNvPr id="19" name="Rectangle: Rounded Corners 18">
            <a:extLst>
              <a:ext uri="{FF2B5EF4-FFF2-40B4-BE49-F238E27FC236}">
                <a16:creationId xmlns:a16="http://schemas.microsoft.com/office/drawing/2014/main" id="{9DF340BA-DF32-4CF2-9A8E-9F2043A41B70}"/>
              </a:ext>
            </a:extLst>
          </p:cNvPr>
          <p:cNvSpPr/>
          <p:nvPr/>
        </p:nvSpPr>
        <p:spPr>
          <a:xfrm>
            <a:off x="5121616" y="1857986"/>
            <a:ext cx="6911501" cy="919664"/>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20" name="Content Placeholder 4">
            <a:extLst>
              <a:ext uri="{FF2B5EF4-FFF2-40B4-BE49-F238E27FC236}">
                <a16:creationId xmlns:a16="http://schemas.microsoft.com/office/drawing/2014/main" id="{B9F95109-6611-6D0A-9C3D-30A7763CDF24}"/>
              </a:ext>
            </a:extLst>
          </p:cNvPr>
          <p:cNvSpPr>
            <a:spLocks noGrp="1"/>
          </p:cNvSpPr>
          <p:nvPr>
            <p:ph sz="half" idx="1"/>
          </p:nvPr>
        </p:nvSpPr>
        <p:spPr>
          <a:xfrm>
            <a:off x="5121615" y="1857985"/>
            <a:ext cx="6911501" cy="919664"/>
          </a:xfrm>
        </p:spPr>
        <p:txBody>
          <a:bodyPr>
            <a:normAutofit lnSpcReduction="10000"/>
          </a:bodyPr>
          <a:lstStyle/>
          <a:p>
            <a:pPr>
              <a:lnSpc>
                <a:spcPct val="100000"/>
              </a:lnSpc>
            </a:pPr>
            <a:r>
              <a:rPr lang="pt-BR" dirty="0">
                <a:solidFill>
                  <a:schemeClr val="bg1"/>
                </a:solidFill>
              </a:rPr>
              <a:t>representa um valor de forma isolada, como uma observação rasa.</a:t>
            </a:r>
          </a:p>
        </p:txBody>
      </p:sp>
      <p:pic>
        <p:nvPicPr>
          <p:cNvPr id="8" name="Picture 7" descr="A colorful funnel with text&#10;&#10;Description automatically generated with medium confidence">
            <a:extLst>
              <a:ext uri="{FF2B5EF4-FFF2-40B4-BE49-F238E27FC236}">
                <a16:creationId xmlns:a16="http://schemas.microsoft.com/office/drawing/2014/main" id="{DE18976E-93A2-3EC3-08F4-4857665D9C1C}"/>
              </a:ext>
            </a:extLst>
          </p:cNvPr>
          <p:cNvPicPr>
            <a:picLocks noChangeAspect="1"/>
          </p:cNvPicPr>
          <p:nvPr/>
        </p:nvPicPr>
        <p:blipFill>
          <a:blip r:embed="rId2">
            <a:extLst>
              <a:ext uri="{28A0092B-C50C-407E-A947-70E740481C1C}">
                <a14:useLocalDpi xmlns:a14="http://schemas.microsoft.com/office/drawing/2010/main" val="0"/>
              </a:ext>
            </a:extLst>
          </a:blip>
          <a:srcRect b="13060"/>
          <a:stretch/>
        </p:blipFill>
        <p:spPr>
          <a:xfrm>
            <a:off x="353440" y="1634248"/>
            <a:ext cx="4468942" cy="4837524"/>
          </a:xfrm>
          <a:prstGeom prst="rect">
            <a:avLst/>
          </a:prstGeom>
        </p:spPr>
      </p:pic>
      <p:sp>
        <p:nvSpPr>
          <p:cNvPr id="9" name="Rectangle: Rounded Corners 8">
            <a:extLst>
              <a:ext uri="{FF2B5EF4-FFF2-40B4-BE49-F238E27FC236}">
                <a16:creationId xmlns:a16="http://schemas.microsoft.com/office/drawing/2014/main" id="{8B0619C6-350E-F713-3E4C-EE335B488146}"/>
              </a:ext>
            </a:extLst>
          </p:cNvPr>
          <p:cNvSpPr/>
          <p:nvPr/>
        </p:nvSpPr>
        <p:spPr>
          <a:xfrm>
            <a:off x="158883" y="1678422"/>
            <a:ext cx="4831406" cy="1750577"/>
          </a:xfrm>
          <a:prstGeom prst="roundRect">
            <a:avLst/>
          </a:prstGeom>
          <a:noFill/>
          <a:ln w="28575">
            <a:solidFill>
              <a:srgbClr val="89F3F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Picture 1" descr="A blue and orange logo">
            <a:extLst>
              <a:ext uri="{FF2B5EF4-FFF2-40B4-BE49-F238E27FC236}">
                <a16:creationId xmlns:a16="http://schemas.microsoft.com/office/drawing/2014/main" id="{8DC92B80-F386-E196-35F5-2FB1ACF29CF1}"/>
              </a:ext>
            </a:extLst>
          </p:cNvPr>
          <p:cNvPicPr>
            <a:picLocks noChangeAspect="1"/>
          </p:cNvPicPr>
          <p:nvPr/>
        </p:nvPicPr>
        <p:blipFill>
          <a:blip r:embed="rId3">
            <a:extLst>
              <a:ext uri="{28A0092B-C50C-407E-A947-70E740481C1C}">
                <a14:useLocalDpi xmlns:a14="http://schemas.microsoft.com/office/drawing/2010/main" val="0"/>
              </a:ext>
            </a:extLst>
          </a:blip>
          <a:srcRect r="40990"/>
          <a:stretch/>
        </p:blipFill>
        <p:spPr>
          <a:xfrm>
            <a:off x="10668000" y="5735637"/>
            <a:ext cx="1429966" cy="986828"/>
          </a:xfrm>
          <a:prstGeom prst="rect">
            <a:avLst/>
          </a:prstGeom>
        </p:spPr>
      </p:pic>
    </p:spTree>
    <p:extLst>
      <p:ext uri="{BB962C8B-B14F-4D97-AF65-F5344CB8AC3E}">
        <p14:creationId xmlns:p14="http://schemas.microsoft.com/office/powerpoint/2010/main" val="4031631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402721-6B58-96F1-75AB-8E8E37B2E5D6}"/>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A3F1DC0-A330-0127-EB60-9368875AC0CB}"/>
              </a:ext>
            </a:extLst>
          </p:cNvPr>
          <p:cNvSpPr/>
          <p:nvPr/>
        </p:nvSpPr>
        <p:spPr>
          <a:xfrm>
            <a:off x="496096" y="526883"/>
            <a:ext cx="6258128" cy="873900"/>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000"/>
          </a:p>
        </p:txBody>
      </p:sp>
      <p:sp>
        <p:nvSpPr>
          <p:cNvPr id="7" name="Content Placeholder 4">
            <a:extLst>
              <a:ext uri="{FF2B5EF4-FFF2-40B4-BE49-F238E27FC236}">
                <a16:creationId xmlns:a16="http://schemas.microsoft.com/office/drawing/2014/main" id="{AA11BA5D-180B-9741-E5C4-FB20574E5897}"/>
              </a:ext>
            </a:extLst>
          </p:cNvPr>
          <p:cNvSpPr txBox="1">
            <a:spLocks/>
          </p:cNvSpPr>
          <p:nvPr/>
        </p:nvSpPr>
        <p:spPr>
          <a:xfrm>
            <a:off x="496095" y="526883"/>
            <a:ext cx="6258129" cy="8739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000" dirty="0">
                <a:solidFill>
                  <a:srgbClr val="89F3FD"/>
                </a:solidFill>
              </a:rPr>
              <a:t>Representação de dados</a:t>
            </a:r>
          </a:p>
        </p:txBody>
      </p:sp>
      <p:sp>
        <p:nvSpPr>
          <p:cNvPr id="19" name="Rectangle: Rounded Corners 18">
            <a:extLst>
              <a:ext uri="{FF2B5EF4-FFF2-40B4-BE49-F238E27FC236}">
                <a16:creationId xmlns:a16="http://schemas.microsoft.com/office/drawing/2014/main" id="{144E0891-4186-27DA-43DD-E883B3C2647F}"/>
              </a:ext>
            </a:extLst>
          </p:cNvPr>
          <p:cNvSpPr/>
          <p:nvPr/>
        </p:nvSpPr>
        <p:spPr>
          <a:xfrm>
            <a:off x="5121616" y="1857986"/>
            <a:ext cx="6911501" cy="919664"/>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ontent Placeholder 4">
            <a:extLst>
              <a:ext uri="{FF2B5EF4-FFF2-40B4-BE49-F238E27FC236}">
                <a16:creationId xmlns:a16="http://schemas.microsoft.com/office/drawing/2014/main" id="{D64C6975-57F2-6AAA-E0E7-D662D1EAC9FC}"/>
              </a:ext>
            </a:extLst>
          </p:cNvPr>
          <p:cNvSpPr>
            <a:spLocks noGrp="1"/>
          </p:cNvSpPr>
          <p:nvPr>
            <p:ph sz="half" idx="1"/>
          </p:nvPr>
        </p:nvSpPr>
        <p:spPr>
          <a:xfrm>
            <a:off x="5121615" y="1857985"/>
            <a:ext cx="6911501" cy="919664"/>
          </a:xfrm>
        </p:spPr>
        <p:txBody>
          <a:bodyPr>
            <a:normAutofit/>
          </a:bodyPr>
          <a:lstStyle/>
          <a:p>
            <a:r>
              <a:rPr lang="pt-BR" dirty="0">
                <a:solidFill>
                  <a:srgbClr val="89F3FD"/>
                </a:solidFill>
              </a:rPr>
              <a:t>representa um valor de forma isolada, como uma observação rasa.</a:t>
            </a:r>
          </a:p>
        </p:txBody>
      </p:sp>
      <p:pic>
        <p:nvPicPr>
          <p:cNvPr id="8" name="Picture 7" descr="A colorful funnel with text&#10;&#10;Description automatically generated with medium confidence">
            <a:extLst>
              <a:ext uri="{FF2B5EF4-FFF2-40B4-BE49-F238E27FC236}">
                <a16:creationId xmlns:a16="http://schemas.microsoft.com/office/drawing/2014/main" id="{9890E9F1-29FF-CD4C-3A48-1DDC55B89F4D}"/>
              </a:ext>
            </a:extLst>
          </p:cNvPr>
          <p:cNvPicPr>
            <a:picLocks noChangeAspect="1"/>
          </p:cNvPicPr>
          <p:nvPr/>
        </p:nvPicPr>
        <p:blipFill>
          <a:blip r:embed="rId2">
            <a:extLst>
              <a:ext uri="{28A0092B-C50C-407E-A947-70E740481C1C}">
                <a14:useLocalDpi xmlns:a14="http://schemas.microsoft.com/office/drawing/2010/main" val="0"/>
              </a:ext>
            </a:extLst>
          </a:blip>
          <a:srcRect b="13060"/>
          <a:stretch/>
        </p:blipFill>
        <p:spPr>
          <a:xfrm>
            <a:off x="353440" y="1634248"/>
            <a:ext cx="4468942" cy="4837524"/>
          </a:xfrm>
          <a:prstGeom prst="rect">
            <a:avLst/>
          </a:prstGeom>
        </p:spPr>
      </p:pic>
      <p:sp>
        <p:nvSpPr>
          <p:cNvPr id="9" name="Rectangle: Rounded Corners 8">
            <a:extLst>
              <a:ext uri="{FF2B5EF4-FFF2-40B4-BE49-F238E27FC236}">
                <a16:creationId xmlns:a16="http://schemas.microsoft.com/office/drawing/2014/main" id="{E0E83B45-2E14-0750-175F-5510E6DD5770}"/>
              </a:ext>
            </a:extLst>
          </p:cNvPr>
          <p:cNvSpPr/>
          <p:nvPr/>
        </p:nvSpPr>
        <p:spPr>
          <a:xfrm>
            <a:off x="158883" y="1678422"/>
            <a:ext cx="4831406" cy="2757391"/>
          </a:xfrm>
          <a:prstGeom prst="roundRect">
            <a:avLst/>
          </a:prstGeom>
          <a:noFill/>
          <a:ln w="28575">
            <a:solidFill>
              <a:srgbClr val="89F3F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ctangle: Rounded Corners 1">
            <a:extLst>
              <a:ext uri="{FF2B5EF4-FFF2-40B4-BE49-F238E27FC236}">
                <a16:creationId xmlns:a16="http://schemas.microsoft.com/office/drawing/2014/main" id="{23029236-E7D5-0881-36EC-C4B965894250}"/>
              </a:ext>
            </a:extLst>
          </p:cNvPr>
          <p:cNvSpPr/>
          <p:nvPr/>
        </p:nvSpPr>
        <p:spPr>
          <a:xfrm>
            <a:off x="5128100" y="2963699"/>
            <a:ext cx="6911500" cy="1297016"/>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ontent Placeholder 4">
            <a:extLst>
              <a:ext uri="{FF2B5EF4-FFF2-40B4-BE49-F238E27FC236}">
                <a16:creationId xmlns:a16="http://schemas.microsoft.com/office/drawing/2014/main" id="{5DAC9C4A-6ADC-9887-C27C-2ABAA67093C9}"/>
              </a:ext>
            </a:extLst>
          </p:cNvPr>
          <p:cNvSpPr txBox="1">
            <a:spLocks/>
          </p:cNvSpPr>
          <p:nvPr/>
        </p:nvSpPr>
        <p:spPr>
          <a:xfrm>
            <a:off x="5128098" y="2963698"/>
            <a:ext cx="6911501" cy="12970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pt-BR" dirty="0">
                <a:solidFill>
                  <a:schemeClr val="bg1"/>
                </a:solidFill>
              </a:rPr>
              <a:t>Já um conjunto de dados pode ser interpretado para que se crie uma informação sobre o contexto analisado.</a:t>
            </a:r>
          </a:p>
        </p:txBody>
      </p:sp>
      <p:pic>
        <p:nvPicPr>
          <p:cNvPr id="4" name="Picture 3" descr="A blue and orange logo">
            <a:extLst>
              <a:ext uri="{FF2B5EF4-FFF2-40B4-BE49-F238E27FC236}">
                <a16:creationId xmlns:a16="http://schemas.microsoft.com/office/drawing/2014/main" id="{B5F77EA6-EAD1-E914-225F-69909706792B}"/>
              </a:ext>
            </a:extLst>
          </p:cNvPr>
          <p:cNvPicPr>
            <a:picLocks noChangeAspect="1"/>
          </p:cNvPicPr>
          <p:nvPr/>
        </p:nvPicPr>
        <p:blipFill>
          <a:blip r:embed="rId3">
            <a:extLst>
              <a:ext uri="{28A0092B-C50C-407E-A947-70E740481C1C}">
                <a14:useLocalDpi xmlns:a14="http://schemas.microsoft.com/office/drawing/2010/main" val="0"/>
              </a:ext>
            </a:extLst>
          </a:blip>
          <a:srcRect r="40990"/>
          <a:stretch/>
        </p:blipFill>
        <p:spPr>
          <a:xfrm>
            <a:off x="10668000" y="5735637"/>
            <a:ext cx="1429966" cy="986828"/>
          </a:xfrm>
          <a:prstGeom prst="rect">
            <a:avLst/>
          </a:prstGeom>
        </p:spPr>
      </p:pic>
    </p:spTree>
    <p:extLst>
      <p:ext uri="{BB962C8B-B14F-4D97-AF65-F5344CB8AC3E}">
        <p14:creationId xmlns:p14="http://schemas.microsoft.com/office/powerpoint/2010/main" val="3481313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27E90-5B25-2479-61E9-E296C089A8A1}"/>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ED48224-A97F-29AB-C8D5-7D1B56E31134}"/>
              </a:ext>
            </a:extLst>
          </p:cNvPr>
          <p:cNvSpPr/>
          <p:nvPr/>
        </p:nvSpPr>
        <p:spPr>
          <a:xfrm>
            <a:off x="496096" y="526883"/>
            <a:ext cx="6258128" cy="873900"/>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000"/>
          </a:p>
        </p:txBody>
      </p:sp>
      <p:sp>
        <p:nvSpPr>
          <p:cNvPr id="7" name="Content Placeholder 4">
            <a:extLst>
              <a:ext uri="{FF2B5EF4-FFF2-40B4-BE49-F238E27FC236}">
                <a16:creationId xmlns:a16="http://schemas.microsoft.com/office/drawing/2014/main" id="{F277F186-37EB-3CBA-F777-A2695B602EE5}"/>
              </a:ext>
            </a:extLst>
          </p:cNvPr>
          <p:cNvSpPr txBox="1">
            <a:spLocks/>
          </p:cNvSpPr>
          <p:nvPr/>
        </p:nvSpPr>
        <p:spPr>
          <a:xfrm>
            <a:off x="496095" y="526883"/>
            <a:ext cx="6258129" cy="8739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000" dirty="0">
                <a:solidFill>
                  <a:srgbClr val="89F3FD"/>
                </a:solidFill>
              </a:rPr>
              <a:t>Representação de dados</a:t>
            </a:r>
          </a:p>
        </p:txBody>
      </p:sp>
      <p:sp>
        <p:nvSpPr>
          <p:cNvPr id="19" name="Rectangle: Rounded Corners 18">
            <a:extLst>
              <a:ext uri="{FF2B5EF4-FFF2-40B4-BE49-F238E27FC236}">
                <a16:creationId xmlns:a16="http://schemas.microsoft.com/office/drawing/2014/main" id="{1E6EEC97-0EE0-FF8B-1075-4D90255FF3F2}"/>
              </a:ext>
            </a:extLst>
          </p:cNvPr>
          <p:cNvSpPr/>
          <p:nvPr/>
        </p:nvSpPr>
        <p:spPr>
          <a:xfrm>
            <a:off x="5121616" y="1857986"/>
            <a:ext cx="6911501" cy="369648"/>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ontent Placeholder 4">
            <a:extLst>
              <a:ext uri="{FF2B5EF4-FFF2-40B4-BE49-F238E27FC236}">
                <a16:creationId xmlns:a16="http://schemas.microsoft.com/office/drawing/2014/main" id="{A7AB61CA-7CFF-C8D1-373B-B730D78DD531}"/>
              </a:ext>
            </a:extLst>
          </p:cNvPr>
          <p:cNvSpPr>
            <a:spLocks noGrp="1"/>
          </p:cNvSpPr>
          <p:nvPr>
            <p:ph sz="half" idx="1"/>
          </p:nvPr>
        </p:nvSpPr>
        <p:spPr>
          <a:xfrm>
            <a:off x="5121615" y="1857985"/>
            <a:ext cx="6911501" cy="369649"/>
          </a:xfrm>
        </p:spPr>
        <p:txBody>
          <a:bodyPr>
            <a:normAutofit/>
          </a:bodyPr>
          <a:lstStyle/>
          <a:p>
            <a:r>
              <a:rPr lang="pt-BR" sz="1600" dirty="0">
                <a:solidFill>
                  <a:srgbClr val="89F3FD"/>
                </a:solidFill>
              </a:rPr>
              <a:t>representa um valor de forma isolada, como uma observação rasa.</a:t>
            </a:r>
          </a:p>
        </p:txBody>
      </p:sp>
      <p:pic>
        <p:nvPicPr>
          <p:cNvPr id="8" name="Picture 7" descr="A colorful funnel with text&#10;&#10;Description automatically generated with medium confidence">
            <a:extLst>
              <a:ext uri="{FF2B5EF4-FFF2-40B4-BE49-F238E27FC236}">
                <a16:creationId xmlns:a16="http://schemas.microsoft.com/office/drawing/2014/main" id="{CC29AEFB-FA9A-D35B-6C3C-6D0A55D0D3B0}"/>
              </a:ext>
            </a:extLst>
          </p:cNvPr>
          <p:cNvPicPr>
            <a:picLocks noChangeAspect="1"/>
          </p:cNvPicPr>
          <p:nvPr/>
        </p:nvPicPr>
        <p:blipFill>
          <a:blip r:embed="rId2">
            <a:extLst>
              <a:ext uri="{28A0092B-C50C-407E-A947-70E740481C1C}">
                <a14:useLocalDpi xmlns:a14="http://schemas.microsoft.com/office/drawing/2010/main" val="0"/>
              </a:ext>
            </a:extLst>
          </a:blip>
          <a:srcRect b="13060"/>
          <a:stretch/>
        </p:blipFill>
        <p:spPr>
          <a:xfrm>
            <a:off x="353440" y="1634248"/>
            <a:ext cx="4468942" cy="4837524"/>
          </a:xfrm>
          <a:prstGeom prst="rect">
            <a:avLst/>
          </a:prstGeom>
        </p:spPr>
      </p:pic>
      <p:sp>
        <p:nvSpPr>
          <p:cNvPr id="9" name="Rectangle: Rounded Corners 8">
            <a:extLst>
              <a:ext uri="{FF2B5EF4-FFF2-40B4-BE49-F238E27FC236}">
                <a16:creationId xmlns:a16="http://schemas.microsoft.com/office/drawing/2014/main" id="{A837A7C9-9AE2-D986-513A-89C0847AC4F3}"/>
              </a:ext>
            </a:extLst>
          </p:cNvPr>
          <p:cNvSpPr/>
          <p:nvPr/>
        </p:nvSpPr>
        <p:spPr>
          <a:xfrm>
            <a:off x="158883" y="1678422"/>
            <a:ext cx="4831406" cy="4837524"/>
          </a:xfrm>
          <a:prstGeom prst="roundRect">
            <a:avLst/>
          </a:prstGeom>
          <a:noFill/>
          <a:ln w="28575">
            <a:solidFill>
              <a:srgbClr val="89F3F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ctangle: Rounded Corners 1">
            <a:extLst>
              <a:ext uri="{FF2B5EF4-FFF2-40B4-BE49-F238E27FC236}">
                <a16:creationId xmlns:a16="http://schemas.microsoft.com/office/drawing/2014/main" id="{07D37553-4318-061C-A3FD-9821F76D932B}"/>
              </a:ext>
            </a:extLst>
          </p:cNvPr>
          <p:cNvSpPr/>
          <p:nvPr/>
        </p:nvSpPr>
        <p:spPr>
          <a:xfrm>
            <a:off x="5128100" y="2282760"/>
            <a:ext cx="6911500" cy="538258"/>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600"/>
          </a:p>
        </p:txBody>
      </p:sp>
      <p:sp>
        <p:nvSpPr>
          <p:cNvPr id="3" name="Content Placeholder 4">
            <a:extLst>
              <a:ext uri="{FF2B5EF4-FFF2-40B4-BE49-F238E27FC236}">
                <a16:creationId xmlns:a16="http://schemas.microsoft.com/office/drawing/2014/main" id="{3C451FC8-F070-7D92-31C4-9D67F47D1748}"/>
              </a:ext>
            </a:extLst>
          </p:cNvPr>
          <p:cNvSpPr txBox="1">
            <a:spLocks/>
          </p:cNvSpPr>
          <p:nvPr/>
        </p:nvSpPr>
        <p:spPr>
          <a:xfrm>
            <a:off x="5128098" y="2282759"/>
            <a:ext cx="6911501" cy="5382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1600" dirty="0">
                <a:solidFill>
                  <a:srgbClr val="89F3FD"/>
                </a:solidFill>
              </a:rPr>
              <a:t>Já um conjunto de dados pode ser interpretado para que se crie uma informação sobre o contexto analisado.</a:t>
            </a:r>
          </a:p>
        </p:txBody>
      </p:sp>
      <p:sp>
        <p:nvSpPr>
          <p:cNvPr id="4" name="Rectangle: Rounded Corners 3">
            <a:extLst>
              <a:ext uri="{FF2B5EF4-FFF2-40B4-BE49-F238E27FC236}">
                <a16:creationId xmlns:a16="http://schemas.microsoft.com/office/drawing/2014/main" id="{ACD78468-C9DC-F932-DA90-CF3AF9FF8848}"/>
              </a:ext>
            </a:extLst>
          </p:cNvPr>
          <p:cNvSpPr/>
          <p:nvPr/>
        </p:nvSpPr>
        <p:spPr>
          <a:xfrm>
            <a:off x="5144308" y="2931271"/>
            <a:ext cx="6911500" cy="2701044"/>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ontent Placeholder 4">
            <a:extLst>
              <a:ext uri="{FF2B5EF4-FFF2-40B4-BE49-F238E27FC236}">
                <a16:creationId xmlns:a16="http://schemas.microsoft.com/office/drawing/2014/main" id="{4794A701-8F55-4CD0-E500-7602326AF714}"/>
              </a:ext>
            </a:extLst>
          </p:cNvPr>
          <p:cNvSpPr txBox="1">
            <a:spLocks/>
          </p:cNvSpPr>
          <p:nvPr/>
        </p:nvSpPr>
        <p:spPr>
          <a:xfrm>
            <a:off x="5144306" y="2931264"/>
            <a:ext cx="6911501" cy="27010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pt-BR" sz="2400" dirty="0">
                <a:solidFill>
                  <a:schemeClr val="bg1"/>
                </a:solidFill>
              </a:rPr>
              <a:t>Com os dados puros e uma série de informações coletadas, é possível gerar conhecimento. Esse conhecimento pode ser obtido através de processos de análise de dados, auxiliando algoritmos de inteligência artificial, induzindo decisões estratégicas em empresas, gerando relatórios, entre diversas outras aplicações.</a:t>
            </a:r>
          </a:p>
        </p:txBody>
      </p:sp>
      <p:pic>
        <p:nvPicPr>
          <p:cNvPr id="10" name="Picture 9" descr="A blue and orange logo">
            <a:extLst>
              <a:ext uri="{FF2B5EF4-FFF2-40B4-BE49-F238E27FC236}">
                <a16:creationId xmlns:a16="http://schemas.microsoft.com/office/drawing/2014/main" id="{B8DFC1F8-6CA6-788C-026E-FC58D2A38E51}"/>
              </a:ext>
            </a:extLst>
          </p:cNvPr>
          <p:cNvPicPr>
            <a:picLocks noChangeAspect="1"/>
          </p:cNvPicPr>
          <p:nvPr/>
        </p:nvPicPr>
        <p:blipFill>
          <a:blip r:embed="rId3">
            <a:extLst>
              <a:ext uri="{28A0092B-C50C-407E-A947-70E740481C1C}">
                <a14:useLocalDpi xmlns:a14="http://schemas.microsoft.com/office/drawing/2010/main" val="0"/>
              </a:ext>
            </a:extLst>
          </a:blip>
          <a:srcRect r="40990"/>
          <a:stretch/>
        </p:blipFill>
        <p:spPr>
          <a:xfrm>
            <a:off x="10668000" y="5735637"/>
            <a:ext cx="1429966" cy="986828"/>
          </a:xfrm>
          <a:prstGeom prst="rect">
            <a:avLst/>
          </a:prstGeom>
        </p:spPr>
      </p:pic>
    </p:spTree>
    <p:extLst>
      <p:ext uri="{BB962C8B-B14F-4D97-AF65-F5344CB8AC3E}">
        <p14:creationId xmlns:p14="http://schemas.microsoft.com/office/powerpoint/2010/main" val="974865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6623F-6D4F-58CE-3CF2-C1C0A465090D}"/>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7D0DD06-776C-F9F4-B59D-41BF60AA5E00}"/>
              </a:ext>
            </a:extLst>
          </p:cNvPr>
          <p:cNvSpPr/>
          <p:nvPr/>
        </p:nvSpPr>
        <p:spPr>
          <a:xfrm>
            <a:off x="491246" y="2312568"/>
            <a:ext cx="5958191" cy="2042808"/>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ctangle: Rounded Corners 1">
            <a:extLst>
              <a:ext uri="{FF2B5EF4-FFF2-40B4-BE49-F238E27FC236}">
                <a16:creationId xmlns:a16="http://schemas.microsoft.com/office/drawing/2014/main" id="{E55554DD-9FBF-3EDE-44D7-609D2934F9BF}"/>
              </a:ext>
            </a:extLst>
          </p:cNvPr>
          <p:cNvSpPr/>
          <p:nvPr/>
        </p:nvSpPr>
        <p:spPr>
          <a:xfrm>
            <a:off x="716607" y="489346"/>
            <a:ext cx="5958190" cy="1077120"/>
          </a:xfrm>
          <a:prstGeom prst="roundRect">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itle 3">
            <a:extLst>
              <a:ext uri="{FF2B5EF4-FFF2-40B4-BE49-F238E27FC236}">
                <a16:creationId xmlns:a16="http://schemas.microsoft.com/office/drawing/2014/main" id="{5313DCCB-25D6-FA33-3693-679F59324EA9}"/>
              </a:ext>
            </a:extLst>
          </p:cNvPr>
          <p:cNvSpPr>
            <a:spLocks noGrp="1"/>
          </p:cNvSpPr>
          <p:nvPr>
            <p:ph type="title"/>
          </p:nvPr>
        </p:nvSpPr>
        <p:spPr>
          <a:xfrm>
            <a:off x="716607" y="489345"/>
            <a:ext cx="5958190" cy="1077121"/>
          </a:xfrm>
        </p:spPr>
        <p:txBody>
          <a:bodyPr>
            <a:normAutofit fontScale="90000"/>
          </a:bodyPr>
          <a:lstStyle/>
          <a:p>
            <a:r>
              <a:rPr lang="pt-BR" dirty="0">
                <a:solidFill>
                  <a:srgbClr val="89F3FD"/>
                </a:solidFill>
              </a:rPr>
              <a:t>Linguagem de Programação</a:t>
            </a:r>
          </a:p>
        </p:txBody>
      </p:sp>
      <p:sp>
        <p:nvSpPr>
          <p:cNvPr id="5" name="Content Placeholder 4">
            <a:extLst>
              <a:ext uri="{FF2B5EF4-FFF2-40B4-BE49-F238E27FC236}">
                <a16:creationId xmlns:a16="http://schemas.microsoft.com/office/drawing/2014/main" id="{46EF57C3-E1F0-9534-A13A-792F93B4E597}"/>
              </a:ext>
            </a:extLst>
          </p:cNvPr>
          <p:cNvSpPr>
            <a:spLocks noGrp="1"/>
          </p:cNvSpPr>
          <p:nvPr>
            <p:ph sz="half" idx="1"/>
          </p:nvPr>
        </p:nvSpPr>
        <p:spPr>
          <a:xfrm>
            <a:off x="491246" y="2312568"/>
            <a:ext cx="5958190" cy="2042808"/>
          </a:xfrm>
        </p:spPr>
        <p:txBody>
          <a:bodyPr>
            <a:normAutofit/>
          </a:bodyPr>
          <a:lstStyle/>
          <a:p>
            <a:r>
              <a:rPr lang="pt-BR" dirty="0">
                <a:solidFill>
                  <a:srgbClr val="89F3FD"/>
                </a:solidFill>
              </a:rPr>
              <a:t>As linguagens de programação criam uma camada de abstração entre uma linguagem de máquina e outra que seja de melhor entendimento para humanos.</a:t>
            </a:r>
          </a:p>
        </p:txBody>
      </p:sp>
      <p:sp>
        <p:nvSpPr>
          <p:cNvPr id="6" name="Rectangle: Rounded Corners 5">
            <a:extLst>
              <a:ext uri="{FF2B5EF4-FFF2-40B4-BE49-F238E27FC236}">
                <a16:creationId xmlns:a16="http://schemas.microsoft.com/office/drawing/2014/main" id="{C1A3DEBE-51F1-957E-9B7C-E52C5DFD1231}"/>
              </a:ext>
            </a:extLst>
          </p:cNvPr>
          <p:cNvSpPr/>
          <p:nvPr/>
        </p:nvSpPr>
        <p:spPr>
          <a:xfrm>
            <a:off x="6820711" y="2657247"/>
            <a:ext cx="4213697" cy="489626"/>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ontent Placeholder 4">
            <a:extLst>
              <a:ext uri="{FF2B5EF4-FFF2-40B4-BE49-F238E27FC236}">
                <a16:creationId xmlns:a16="http://schemas.microsoft.com/office/drawing/2014/main" id="{7645B1A3-CF35-D0C1-A570-859078BE7BEF}"/>
              </a:ext>
            </a:extLst>
          </p:cNvPr>
          <p:cNvSpPr txBox="1">
            <a:spLocks/>
          </p:cNvSpPr>
          <p:nvPr/>
        </p:nvSpPr>
        <p:spPr>
          <a:xfrm>
            <a:off x="6820711" y="2657247"/>
            <a:ext cx="4213697" cy="489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dirty="0">
                <a:solidFill>
                  <a:srgbClr val="89F3FD"/>
                </a:solidFill>
              </a:rPr>
              <a:t>Linguagem de Baixo Nível</a:t>
            </a:r>
          </a:p>
        </p:txBody>
      </p:sp>
      <p:sp>
        <p:nvSpPr>
          <p:cNvPr id="8" name="Rectangle: Rounded Corners 7">
            <a:extLst>
              <a:ext uri="{FF2B5EF4-FFF2-40B4-BE49-F238E27FC236}">
                <a16:creationId xmlns:a16="http://schemas.microsoft.com/office/drawing/2014/main" id="{75A0ED9E-03D9-9F31-06B3-2808ABA66900}"/>
              </a:ext>
            </a:extLst>
          </p:cNvPr>
          <p:cNvSpPr/>
          <p:nvPr/>
        </p:nvSpPr>
        <p:spPr>
          <a:xfrm>
            <a:off x="6820711" y="3333972"/>
            <a:ext cx="4213697" cy="489626"/>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ontent Placeholder 4">
            <a:extLst>
              <a:ext uri="{FF2B5EF4-FFF2-40B4-BE49-F238E27FC236}">
                <a16:creationId xmlns:a16="http://schemas.microsoft.com/office/drawing/2014/main" id="{3C62AFD6-1547-AC54-C695-4D918342FA9B}"/>
              </a:ext>
            </a:extLst>
          </p:cNvPr>
          <p:cNvSpPr txBox="1">
            <a:spLocks/>
          </p:cNvSpPr>
          <p:nvPr/>
        </p:nvSpPr>
        <p:spPr>
          <a:xfrm>
            <a:off x="6820711" y="3333972"/>
            <a:ext cx="4213697" cy="489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dirty="0">
                <a:solidFill>
                  <a:srgbClr val="89F3FD"/>
                </a:solidFill>
              </a:rPr>
              <a:t>Linguagem de Alto Nível</a:t>
            </a:r>
          </a:p>
        </p:txBody>
      </p:sp>
      <p:pic>
        <p:nvPicPr>
          <p:cNvPr id="14" name="Picture 13">
            <a:extLst>
              <a:ext uri="{FF2B5EF4-FFF2-40B4-BE49-F238E27FC236}">
                <a16:creationId xmlns:a16="http://schemas.microsoft.com/office/drawing/2014/main" id="{55EA2343-239F-5FFB-6FA7-84EF44A8B78E}"/>
              </a:ext>
            </a:extLst>
          </p:cNvPr>
          <p:cNvPicPr>
            <a:picLocks noChangeAspect="1"/>
          </p:cNvPicPr>
          <p:nvPr/>
        </p:nvPicPr>
        <p:blipFill>
          <a:blip r:embed="rId2"/>
          <a:stretch>
            <a:fillRect/>
          </a:stretch>
        </p:blipFill>
        <p:spPr>
          <a:xfrm>
            <a:off x="7260182" y="83892"/>
            <a:ext cx="3181794" cy="2467319"/>
          </a:xfrm>
          <a:prstGeom prst="rect">
            <a:avLst/>
          </a:prstGeom>
        </p:spPr>
      </p:pic>
      <p:pic>
        <p:nvPicPr>
          <p:cNvPr id="16" name="Picture 15">
            <a:extLst>
              <a:ext uri="{FF2B5EF4-FFF2-40B4-BE49-F238E27FC236}">
                <a16:creationId xmlns:a16="http://schemas.microsoft.com/office/drawing/2014/main" id="{A070AB96-78EB-A27E-DB02-01C502797286}"/>
              </a:ext>
            </a:extLst>
          </p:cNvPr>
          <p:cNvPicPr>
            <a:picLocks noChangeAspect="1"/>
          </p:cNvPicPr>
          <p:nvPr/>
        </p:nvPicPr>
        <p:blipFill>
          <a:blip r:embed="rId3"/>
          <a:stretch>
            <a:fillRect/>
          </a:stretch>
        </p:blipFill>
        <p:spPr>
          <a:xfrm>
            <a:off x="7093471" y="4010697"/>
            <a:ext cx="3515216" cy="2438740"/>
          </a:xfrm>
          <a:prstGeom prst="rect">
            <a:avLst/>
          </a:prstGeom>
        </p:spPr>
      </p:pic>
      <p:pic>
        <p:nvPicPr>
          <p:cNvPr id="10" name="Picture 9" descr="A blue and orange logo">
            <a:extLst>
              <a:ext uri="{FF2B5EF4-FFF2-40B4-BE49-F238E27FC236}">
                <a16:creationId xmlns:a16="http://schemas.microsoft.com/office/drawing/2014/main" id="{96FE5F10-6F23-4753-988D-752077A64899}"/>
              </a:ext>
            </a:extLst>
          </p:cNvPr>
          <p:cNvPicPr>
            <a:picLocks noChangeAspect="1"/>
          </p:cNvPicPr>
          <p:nvPr/>
        </p:nvPicPr>
        <p:blipFill>
          <a:blip r:embed="rId4">
            <a:extLst>
              <a:ext uri="{28A0092B-C50C-407E-A947-70E740481C1C}">
                <a14:useLocalDpi xmlns:a14="http://schemas.microsoft.com/office/drawing/2010/main" val="0"/>
              </a:ext>
            </a:extLst>
          </a:blip>
          <a:srcRect r="40990"/>
          <a:stretch/>
        </p:blipFill>
        <p:spPr>
          <a:xfrm>
            <a:off x="10668000" y="5735637"/>
            <a:ext cx="1429966" cy="986828"/>
          </a:xfrm>
          <a:prstGeom prst="rect">
            <a:avLst/>
          </a:prstGeom>
        </p:spPr>
      </p:pic>
    </p:spTree>
    <p:extLst>
      <p:ext uri="{BB962C8B-B14F-4D97-AF65-F5344CB8AC3E}">
        <p14:creationId xmlns:p14="http://schemas.microsoft.com/office/powerpoint/2010/main" val="432353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CB5C7-563F-7681-3747-FE6326D899BD}"/>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5D73DA6-57EC-23FF-5641-6735A81993C8}"/>
              </a:ext>
            </a:extLst>
          </p:cNvPr>
          <p:cNvSpPr/>
          <p:nvPr/>
        </p:nvSpPr>
        <p:spPr>
          <a:xfrm>
            <a:off x="491246" y="2312567"/>
            <a:ext cx="5958191" cy="3835313"/>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Rectangle: Rounded Corners 1">
            <a:extLst>
              <a:ext uri="{FF2B5EF4-FFF2-40B4-BE49-F238E27FC236}">
                <a16:creationId xmlns:a16="http://schemas.microsoft.com/office/drawing/2014/main" id="{32E06D98-0503-716D-0711-7CE5F7BA462D}"/>
              </a:ext>
            </a:extLst>
          </p:cNvPr>
          <p:cNvSpPr/>
          <p:nvPr/>
        </p:nvSpPr>
        <p:spPr>
          <a:xfrm>
            <a:off x="716607" y="489346"/>
            <a:ext cx="5958190" cy="1077120"/>
          </a:xfrm>
          <a:prstGeom prst="roundRect">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itle 3">
            <a:extLst>
              <a:ext uri="{FF2B5EF4-FFF2-40B4-BE49-F238E27FC236}">
                <a16:creationId xmlns:a16="http://schemas.microsoft.com/office/drawing/2014/main" id="{D493D4F4-E919-1D53-EB75-D6F641F7C5AD}"/>
              </a:ext>
            </a:extLst>
          </p:cNvPr>
          <p:cNvSpPr>
            <a:spLocks noGrp="1"/>
          </p:cNvSpPr>
          <p:nvPr>
            <p:ph type="title"/>
          </p:nvPr>
        </p:nvSpPr>
        <p:spPr>
          <a:xfrm>
            <a:off x="716607" y="489345"/>
            <a:ext cx="5958190" cy="1077121"/>
          </a:xfrm>
        </p:spPr>
        <p:txBody>
          <a:bodyPr>
            <a:normAutofit fontScale="90000"/>
          </a:bodyPr>
          <a:lstStyle/>
          <a:p>
            <a:r>
              <a:rPr lang="pt-BR" dirty="0">
                <a:solidFill>
                  <a:srgbClr val="89F3FD"/>
                </a:solidFill>
              </a:rPr>
              <a:t>Linguagem de Programação</a:t>
            </a:r>
          </a:p>
        </p:txBody>
      </p:sp>
      <p:sp>
        <p:nvSpPr>
          <p:cNvPr id="5" name="Content Placeholder 4">
            <a:extLst>
              <a:ext uri="{FF2B5EF4-FFF2-40B4-BE49-F238E27FC236}">
                <a16:creationId xmlns:a16="http://schemas.microsoft.com/office/drawing/2014/main" id="{9BB866F0-90F3-1A93-97FA-5AB9E2B113EA}"/>
              </a:ext>
            </a:extLst>
          </p:cNvPr>
          <p:cNvSpPr>
            <a:spLocks noGrp="1"/>
          </p:cNvSpPr>
          <p:nvPr>
            <p:ph sz="half" idx="1"/>
          </p:nvPr>
        </p:nvSpPr>
        <p:spPr>
          <a:xfrm>
            <a:off x="491246" y="2312568"/>
            <a:ext cx="5958190" cy="3835312"/>
          </a:xfrm>
        </p:spPr>
        <p:txBody>
          <a:bodyPr>
            <a:normAutofit fontScale="77500" lnSpcReduction="20000"/>
          </a:bodyPr>
          <a:lstStyle/>
          <a:p>
            <a:pPr marL="0" indent="0">
              <a:lnSpc>
                <a:spcPct val="120000"/>
              </a:lnSpc>
              <a:buNone/>
            </a:pPr>
            <a:r>
              <a:rPr lang="pt-BR" dirty="0">
                <a:solidFill>
                  <a:schemeClr val="bg1"/>
                </a:solidFill>
              </a:rPr>
              <a:t>Quando estamos programando em uma linguagem de programação específica devemos nos atentar às suas próprias </a:t>
            </a:r>
            <a:r>
              <a:rPr lang="pt-BR" b="1" dirty="0">
                <a:solidFill>
                  <a:schemeClr val="bg1"/>
                </a:solidFill>
              </a:rPr>
              <a:t>regras de sintaxe </a:t>
            </a:r>
            <a:r>
              <a:rPr lang="pt-BR" dirty="0">
                <a:solidFill>
                  <a:schemeClr val="bg1"/>
                </a:solidFill>
              </a:rPr>
              <a:t>(estrutura para escrita) e semântica (significado dado aos símbolos e comandos). </a:t>
            </a:r>
          </a:p>
          <a:p>
            <a:pPr marL="0" indent="0">
              <a:lnSpc>
                <a:spcPct val="120000"/>
              </a:lnSpc>
              <a:buNone/>
            </a:pPr>
            <a:r>
              <a:rPr lang="pt-BR" dirty="0">
                <a:solidFill>
                  <a:schemeClr val="bg1"/>
                </a:solidFill>
              </a:rPr>
              <a:t>É importante ressaltar que a linguagem de programação é somente mais uma ferramenta que você, enquanto pessoa desenvolvedora, precisará conhecer. A ideia do algoritmo não é ligada a nenhuma linguagem em específico.</a:t>
            </a:r>
          </a:p>
        </p:txBody>
      </p:sp>
      <p:pic>
        <p:nvPicPr>
          <p:cNvPr id="11" name="Picture 10">
            <a:extLst>
              <a:ext uri="{FF2B5EF4-FFF2-40B4-BE49-F238E27FC236}">
                <a16:creationId xmlns:a16="http://schemas.microsoft.com/office/drawing/2014/main" id="{20F3B282-6AFD-5E9A-C47E-DD36CDEF754A}"/>
              </a:ext>
            </a:extLst>
          </p:cNvPr>
          <p:cNvPicPr>
            <a:picLocks noChangeAspect="1"/>
          </p:cNvPicPr>
          <p:nvPr/>
        </p:nvPicPr>
        <p:blipFill>
          <a:blip r:embed="rId2"/>
          <a:stretch>
            <a:fillRect/>
          </a:stretch>
        </p:blipFill>
        <p:spPr>
          <a:xfrm>
            <a:off x="7022532" y="1043876"/>
            <a:ext cx="4825285" cy="5201281"/>
          </a:xfrm>
          <a:prstGeom prst="rect">
            <a:avLst/>
          </a:prstGeom>
        </p:spPr>
      </p:pic>
      <p:pic>
        <p:nvPicPr>
          <p:cNvPr id="6" name="Picture 5" descr="A blue and orange logo">
            <a:extLst>
              <a:ext uri="{FF2B5EF4-FFF2-40B4-BE49-F238E27FC236}">
                <a16:creationId xmlns:a16="http://schemas.microsoft.com/office/drawing/2014/main" id="{81105A6F-83E4-7EFA-13E3-129B4D696FF6}"/>
              </a:ext>
            </a:extLst>
          </p:cNvPr>
          <p:cNvPicPr>
            <a:picLocks noChangeAspect="1"/>
          </p:cNvPicPr>
          <p:nvPr/>
        </p:nvPicPr>
        <p:blipFill>
          <a:blip r:embed="rId3">
            <a:extLst>
              <a:ext uri="{28A0092B-C50C-407E-A947-70E740481C1C}">
                <a14:useLocalDpi xmlns:a14="http://schemas.microsoft.com/office/drawing/2010/main" val="0"/>
              </a:ext>
            </a:extLst>
          </a:blip>
          <a:srcRect r="40990"/>
          <a:stretch/>
        </p:blipFill>
        <p:spPr>
          <a:xfrm>
            <a:off x="10668000" y="5735637"/>
            <a:ext cx="1429966" cy="986828"/>
          </a:xfrm>
          <a:prstGeom prst="rect">
            <a:avLst/>
          </a:prstGeom>
        </p:spPr>
      </p:pic>
    </p:spTree>
    <p:extLst>
      <p:ext uri="{BB962C8B-B14F-4D97-AF65-F5344CB8AC3E}">
        <p14:creationId xmlns:p14="http://schemas.microsoft.com/office/powerpoint/2010/main" val="868696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BB6BD-80FE-6067-A90C-371BBD672D5D}"/>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E60E89F-3ABC-995F-2F78-D9A433FD38EB}"/>
              </a:ext>
            </a:extLst>
          </p:cNvPr>
          <p:cNvSpPr/>
          <p:nvPr/>
        </p:nvSpPr>
        <p:spPr>
          <a:xfrm>
            <a:off x="491246" y="2312568"/>
            <a:ext cx="5958191" cy="3562938"/>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2" name="Rectangle: Rounded Corners 1">
            <a:extLst>
              <a:ext uri="{FF2B5EF4-FFF2-40B4-BE49-F238E27FC236}">
                <a16:creationId xmlns:a16="http://schemas.microsoft.com/office/drawing/2014/main" id="{D0B59BDD-4198-027D-1F0B-A6BC6F07B4B4}"/>
              </a:ext>
            </a:extLst>
          </p:cNvPr>
          <p:cNvSpPr/>
          <p:nvPr/>
        </p:nvSpPr>
        <p:spPr>
          <a:xfrm>
            <a:off x="716607" y="489346"/>
            <a:ext cx="6297036" cy="1077120"/>
          </a:xfrm>
          <a:prstGeom prst="roundRect">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Title 3">
            <a:extLst>
              <a:ext uri="{FF2B5EF4-FFF2-40B4-BE49-F238E27FC236}">
                <a16:creationId xmlns:a16="http://schemas.microsoft.com/office/drawing/2014/main" id="{DF119E99-D524-F719-2A7D-B8AA65BCABDC}"/>
              </a:ext>
            </a:extLst>
          </p:cNvPr>
          <p:cNvSpPr>
            <a:spLocks noGrp="1"/>
          </p:cNvSpPr>
          <p:nvPr>
            <p:ph type="title"/>
          </p:nvPr>
        </p:nvSpPr>
        <p:spPr>
          <a:xfrm>
            <a:off x="716607" y="489345"/>
            <a:ext cx="6462406" cy="1077121"/>
          </a:xfrm>
        </p:spPr>
        <p:txBody>
          <a:bodyPr>
            <a:normAutofit fontScale="90000"/>
          </a:bodyPr>
          <a:lstStyle/>
          <a:p>
            <a:r>
              <a:rPr lang="pt-BR" dirty="0">
                <a:solidFill>
                  <a:srgbClr val="89F3FD"/>
                </a:solidFill>
              </a:rPr>
              <a:t>Paradigmas de Programação</a:t>
            </a:r>
          </a:p>
        </p:txBody>
      </p:sp>
      <p:sp>
        <p:nvSpPr>
          <p:cNvPr id="5" name="Content Placeholder 4">
            <a:extLst>
              <a:ext uri="{FF2B5EF4-FFF2-40B4-BE49-F238E27FC236}">
                <a16:creationId xmlns:a16="http://schemas.microsoft.com/office/drawing/2014/main" id="{20511DED-5FFF-2DA4-425B-541DF24A8C57}"/>
              </a:ext>
            </a:extLst>
          </p:cNvPr>
          <p:cNvSpPr>
            <a:spLocks noGrp="1"/>
          </p:cNvSpPr>
          <p:nvPr>
            <p:ph sz="half" idx="1"/>
          </p:nvPr>
        </p:nvSpPr>
        <p:spPr>
          <a:xfrm>
            <a:off x="491246" y="2312568"/>
            <a:ext cx="5958190" cy="3562938"/>
          </a:xfrm>
        </p:spPr>
        <p:txBody>
          <a:bodyPr>
            <a:normAutofit lnSpcReduction="10000"/>
          </a:bodyPr>
          <a:lstStyle/>
          <a:p>
            <a:pPr>
              <a:lnSpc>
                <a:spcPct val="100000"/>
              </a:lnSpc>
            </a:pPr>
            <a:r>
              <a:rPr lang="pt-BR" dirty="0">
                <a:solidFill>
                  <a:schemeClr val="bg1"/>
                </a:solidFill>
              </a:rPr>
              <a:t>São conjuntos de regras e metodologias de desenvolvimento que podem ser aplicados a linguagens de programação. Isto é, um paradigma determina um padrão de código a ser seguido em uma linguagem, incluindo regras de sintaxe, semântica ou boas práticas de desenvolvimento.</a:t>
            </a:r>
          </a:p>
        </p:txBody>
      </p:sp>
      <p:sp>
        <p:nvSpPr>
          <p:cNvPr id="6" name="Rectangle: Rounded Corners 5">
            <a:extLst>
              <a:ext uri="{FF2B5EF4-FFF2-40B4-BE49-F238E27FC236}">
                <a16:creationId xmlns:a16="http://schemas.microsoft.com/office/drawing/2014/main" id="{80593635-FABD-B7A4-A2AB-DD8671C07C7B}"/>
              </a:ext>
            </a:extLst>
          </p:cNvPr>
          <p:cNvSpPr/>
          <p:nvPr/>
        </p:nvSpPr>
        <p:spPr>
          <a:xfrm>
            <a:off x="6820711" y="2657247"/>
            <a:ext cx="4213697" cy="489626"/>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ontent Placeholder 4">
            <a:extLst>
              <a:ext uri="{FF2B5EF4-FFF2-40B4-BE49-F238E27FC236}">
                <a16:creationId xmlns:a16="http://schemas.microsoft.com/office/drawing/2014/main" id="{B9D3C647-3448-15AF-DB2B-0BC3885E4849}"/>
              </a:ext>
            </a:extLst>
          </p:cNvPr>
          <p:cNvSpPr txBox="1">
            <a:spLocks/>
          </p:cNvSpPr>
          <p:nvPr/>
        </p:nvSpPr>
        <p:spPr>
          <a:xfrm>
            <a:off x="6820711" y="2657247"/>
            <a:ext cx="4213697" cy="489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dirty="0">
                <a:solidFill>
                  <a:srgbClr val="89F3FD"/>
                </a:solidFill>
              </a:rPr>
              <a:t>Procedural</a:t>
            </a:r>
          </a:p>
        </p:txBody>
      </p:sp>
      <p:sp>
        <p:nvSpPr>
          <p:cNvPr id="8" name="Rectangle: Rounded Corners 7">
            <a:extLst>
              <a:ext uri="{FF2B5EF4-FFF2-40B4-BE49-F238E27FC236}">
                <a16:creationId xmlns:a16="http://schemas.microsoft.com/office/drawing/2014/main" id="{06720C23-F0E9-8187-D7B3-165D98E9C406}"/>
              </a:ext>
            </a:extLst>
          </p:cNvPr>
          <p:cNvSpPr/>
          <p:nvPr/>
        </p:nvSpPr>
        <p:spPr>
          <a:xfrm>
            <a:off x="6820711" y="3333972"/>
            <a:ext cx="4213697" cy="489626"/>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ontent Placeholder 4">
            <a:extLst>
              <a:ext uri="{FF2B5EF4-FFF2-40B4-BE49-F238E27FC236}">
                <a16:creationId xmlns:a16="http://schemas.microsoft.com/office/drawing/2014/main" id="{8575B0B0-4726-A755-0EDF-8F6150EBB2EC}"/>
              </a:ext>
            </a:extLst>
          </p:cNvPr>
          <p:cNvSpPr txBox="1">
            <a:spLocks/>
          </p:cNvSpPr>
          <p:nvPr/>
        </p:nvSpPr>
        <p:spPr>
          <a:xfrm>
            <a:off x="6820711" y="3333972"/>
            <a:ext cx="4213697" cy="489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dirty="0">
                <a:solidFill>
                  <a:srgbClr val="89F3FD"/>
                </a:solidFill>
              </a:rPr>
              <a:t>Funcional</a:t>
            </a:r>
          </a:p>
        </p:txBody>
      </p:sp>
      <p:sp>
        <p:nvSpPr>
          <p:cNvPr id="10" name="Rectangle: Rounded Corners 9">
            <a:extLst>
              <a:ext uri="{FF2B5EF4-FFF2-40B4-BE49-F238E27FC236}">
                <a16:creationId xmlns:a16="http://schemas.microsoft.com/office/drawing/2014/main" id="{7CB35640-BD8D-54CC-863E-23C10F6F3CD7}"/>
              </a:ext>
            </a:extLst>
          </p:cNvPr>
          <p:cNvSpPr/>
          <p:nvPr/>
        </p:nvSpPr>
        <p:spPr>
          <a:xfrm>
            <a:off x="6817463" y="4060307"/>
            <a:ext cx="4213697" cy="489626"/>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ontent Placeholder 4">
            <a:extLst>
              <a:ext uri="{FF2B5EF4-FFF2-40B4-BE49-F238E27FC236}">
                <a16:creationId xmlns:a16="http://schemas.microsoft.com/office/drawing/2014/main" id="{CD8A9814-5F2C-7286-B5EE-53B78D4BE65B}"/>
              </a:ext>
            </a:extLst>
          </p:cNvPr>
          <p:cNvSpPr txBox="1">
            <a:spLocks/>
          </p:cNvSpPr>
          <p:nvPr/>
        </p:nvSpPr>
        <p:spPr>
          <a:xfrm>
            <a:off x="6817463" y="4060307"/>
            <a:ext cx="4213697" cy="489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dirty="0">
                <a:solidFill>
                  <a:srgbClr val="89F3FD"/>
                </a:solidFill>
              </a:rPr>
              <a:t>Orientado a Objetos</a:t>
            </a:r>
          </a:p>
        </p:txBody>
      </p:sp>
      <p:pic>
        <p:nvPicPr>
          <p:cNvPr id="12" name="Picture 11" descr="A blue and orange logo">
            <a:extLst>
              <a:ext uri="{FF2B5EF4-FFF2-40B4-BE49-F238E27FC236}">
                <a16:creationId xmlns:a16="http://schemas.microsoft.com/office/drawing/2014/main" id="{CF23C14C-F987-F5C8-921E-22D1B65A1E10}"/>
              </a:ext>
            </a:extLst>
          </p:cNvPr>
          <p:cNvPicPr>
            <a:picLocks noChangeAspect="1"/>
          </p:cNvPicPr>
          <p:nvPr/>
        </p:nvPicPr>
        <p:blipFill>
          <a:blip r:embed="rId2">
            <a:extLst>
              <a:ext uri="{28A0092B-C50C-407E-A947-70E740481C1C}">
                <a14:useLocalDpi xmlns:a14="http://schemas.microsoft.com/office/drawing/2010/main" val="0"/>
              </a:ext>
            </a:extLst>
          </a:blip>
          <a:srcRect r="40990"/>
          <a:stretch/>
        </p:blipFill>
        <p:spPr>
          <a:xfrm>
            <a:off x="10668000" y="5735637"/>
            <a:ext cx="1429966" cy="986828"/>
          </a:xfrm>
          <a:prstGeom prst="rect">
            <a:avLst/>
          </a:prstGeom>
        </p:spPr>
      </p:pic>
    </p:spTree>
    <p:extLst>
      <p:ext uri="{BB962C8B-B14F-4D97-AF65-F5344CB8AC3E}">
        <p14:creationId xmlns:p14="http://schemas.microsoft.com/office/powerpoint/2010/main" val="391354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18E41-A895-5EB3-4EAF-87C91B07F8ED}"/>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7473D12-740B-46CF-3996-0C026417AE5B}"/>
              </a:ext>
            </a:extLst>
          </p:cNvPr>
          <p:cNvSpPr/>
          <p:nvPr/>
        </p:nvSpPr>
        <p:spPr>
          <a:xfrm>
            <a:off x="491246" y="1855367"/>
            <a:ext cx="5958191" cy="1014292"/>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5" name="Content Placeholder 4">
            <a:extLst>
              <a:ext uri="{FF2B5EF4-FFF2-40B4-BE49-F238E27FC236}">
                <a16:creationId xmlns:a16="http://schemas.microsoft.com/office/drawing/2014/main" id="{E14DFF05-9E92-A997-2B95-191E05428327}"/>
              </a:ext>
            </a:extLst>
          </p:cNvPr>
          <p:cNvSpPr>
            <a:spLocks noGrp="1"/>
          </p:cNvSpPr>
          <p:nvPr>
            <p:ph sz="half" idx="1"/>
          </p:nvPr>
        </p:nvSpPr>
        <p:spPr>
          <a:xfrm>
            <a:off x="491246" y="1855367"/>
            <a:ext cx="5958190" cy="1014292"/>
          </a:xfrm>
        </p:spPr>
        <p:txBody>
          <a:bodyPr>
            <a:normAutofit/>
          </a:bodyPr>
          <a:lstStyle/>
          <a:p>
            <a:r>
              <a:rPr lang="pt-BR" dirty="0">
                <a:solidFill>
                  <a:schemeClr val="bg1"/>
                </a:solidFill>
              </a:rPr>
              <a:t>Determina “como” um determinado problema deve ser resolvido.</a:t>
            </a:r>
          </a:p>
        </p:txBody>
      </p:sp>
      <p:sp>
        <p:nvSpPr>
          <p:cNvPr id="6" name="Rectangle: Rounded Corners 5">
            <a:extLst>
              <a:ext uri="{FF2B5EF4-FFF2-40B4-BE49-F238E27FC236}">
                <a16:creationId xmlns:a16="http://schemas.microsoft.com/office/drawing/2014/main" id="{9CDB43A4-0DD1-CC7E-B282-5572E030A372}"/>
              </a:ext>
            </a:extLst>
          </p:cNvPr>
          <p:cNvSpPr/>
          <p:nvPr/>
        </p:nvSpPr>
        <p:spPr>
          <a:xfrm>
            <a:off x="6820711" y="526883"/>
            <a:ext cx="4213697" cy="873900"/>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000"/>
          </a:p>
        </p:txBody>
      </p:sp>
      <p:sp>
        <p:nvSpPr>
          <p:cNvPr id="7" name="Content Placeholder 4">
            <a:extLst>
              <a:ext uri="{FF2B5EF4-FFF2-40B4-BE49-F238E27FC236}">
                <a16:creationId xmlns:a16="http://schemas.microsoft.com/office/drawing/2014/main" id="{7869961C-3BDE-5D34-2ED0-C6365A330A77}"/>
              </a:ext>
            </a:extLst>
          </p:cNvPr>
          <p:cNvSpPr txBox="1">
            <a:spLocks/>
          </p:cNvSpPr>
          <p:nvPr/>
        </p:nvSpPr>
        <p:spPr>
          <a:xfrm>
            <a:off x="6820711" y="526883"/>
            <a:ext cx="4213697" cy="873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5400" dirty="0">
                <a:solidFill>
                  <a:srgbClr val="89F3FD"/>
                </a:solidFill>
              </a:rPr>
              <a:t>Procedural</a:t>
            </a:r>
          </a:p>
        </p:txBody>
      </p:sp>
      <p:pic>
        <p:nvPicPr>
          <p:cNvPr id="19" name="Picture 18">
            <a:extLst>
              <a:ext uri="{FF2B5EF4-FFF2-40B4-BE49-F238E27FC236}">
                <a16:creationId xmlns:a16="http://schemas.microsoft.com/office/drawing/2014/main" id="{32D4F3A3-19A3-1E93-151F-BB82083D1A35}"/>
              </a:ext>
            </a:extLst>
          </p:cNvPr>
          <p:cNvPicPr>
            <a:picLocks noChangeAspect="1"/>
          </p:cNvPicPr>
          <p:nvPr/>
        </p:nvPicPr>
        <p:blipFill>
          <a:blip r:embed="rId2"/>
          <a:stretch>
            <a:fillRect/>
          </a:stretch>
        </p:blipFill>
        <p:spPr>
          <a:xfrm>
            <a:off x="2729729" y="3048032"/>
            <a:ext cx="6732541" cy="3283085"/>
          </a:xfrm>
          <a:prstGeom prst="rect">
            <a:avLst/>
          </a:prstGeom>
        </p:spPr>
      </p:pic>
      <p:pic>
        <p:nvPicPr>
          <p:cNvPr id="2" name="Picture 1" descr="A blue and orange logo">
            <a:extLst>
              <a:ext uri="{FF2B5EF4-FFF2-40B4-BE49-F238E27FC236}">
                <a16:creationId xmlns:a16="http://schemas.microsoft.com/office/drawing/2014/main" id="{29CCBD29-40C5-21D7-AF66-572FAF027853}"/>
              </a:ext>
            </a:extLst>
          </p:cNvPr>
          <p:cNvPicPr>
            <a:picLocks noChangeAspect="1"/>
          </p:cNvPicPr>
          <p:nvPr/>
        </p:nvPicPr>
        <p:blipFill>
          <a:blip r:embed="rId3">
            <a:extLst>
              <a:ext uri="{28A0092B-C50C-407E-A947-70E740481C1C}">
                <a14:useLocalDpi xmlns:a14="http://schemas.microsoft.com/office/drawing/2010/main" val="0"/>
              </a:ext>
            </a:extLst>
          </a:blip>
          <a:srcRect r="40990"/>
          <a:stretch/>
        </p:blipFill>
        <p:spPr>
          <a:xfrm>
            <a:off x="10668000" y="5735637"/>
            <a:ext cx="1429966" cy="986828"/>
          </a:xfrm>
          <a:prstGeom prst="rect">
            <a:avLst/>
          </a:prstGeom>
        </p:spPr>
      </p:pic>
    </p:spTree>
    <p:extLst>
      <p:ext uri="{BB962C8B-B14F-4D97-AF65-F5344CB8AC3E}">
        <p14:creationId xmlns:p14="http://schemas.microsoft.com/office/powerpoint/2010/main" val="597926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3E422-172B-4F14-0398-EF51FE97BDD2}"/>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18169C7-7E21-2618-B7C5-D9782B92DA80}"/>
              </a:ext>
            </a:extLst>
          </p:cNvPr>
          <p:cNvSpPr/>
          <p:nvPr/>
        </p:nvSpPr>
        <p:spPr>
          <a:xfrm>
            <a:off x="491246" y="1935806"/>
            <a:ext cx="5958191" cy="1916348"/>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ontent Placeholder 4">
            <a:extLst>
              <a:ext uri="{FF2B5EF4-FFF2-40B4-BE49-F238E27FC236}">
                <a16:creationId xmlns:a16="http://schemas.microsoft.com/office/drawing/2014/main" id="{62FE2EE3-C681-69DC-A22B-4710DCC6E454}"/>
              </a:ext>
            </a:extLst>
          </p:cNvPr>
          <p:cNvSpPr>
            <a:spLocks noGrp="1"/>
          </p:cNvSpPr>
          <p:nvPr>
            <p:ph sz="half" idx="1"/>
          </p:nvPr>
        </p:nvSpPr>
        <p:spPr>
          <a:xfrm>
            <a:off x="491246" y="1935806"/>
            <a:ext cx="5958190" cy="1916348"/>
          </a:xfrm>
        </p:spPr>
        <p:txBody>
          <a:bodyPr>
            <a:normAutofit fontScale="70000" lnSpcReduction="20000"/>
          </a:bodyPr>
          <a:lstStyle/>
          <a:p>
            <a:pPr>
              <a:lnSpc>
                <a:spcPct val="120000"/>
              </a:lnSpc>
            </a:pPr>
            <a:r>
              <a:rPr lang="pt-BR" dirty="0">
                <a:solidFill>
                  <a:schemeClr val="bg1"/>
                </a:solidFill>
              </a:rPr>
              <a:t>Determinar “o que” deve ser feito – ao invés do “como” do paradigma procedural. No caso funcional, as instruções são baseadas no resultado esperado e o foco do desenvolvimento está mais voltado para as definições lógicas.</a:t>
            </a:r>
          </a:p>
        </p:txBody>
      </p:sp>
      <p:sp>
        <p:nvSpPr>
          <p:cNvPr id="6" name="Rectangle: Rounded Corners 5">
            <a:extLst>
              <a:ext uri="{FF2B5EF4-FFF2-40B4-BE49-F238E27FC236}">
                <a16:creationId xmlns:a16="http://schemas.microsoft.com/office/drawing/2014/main" id="{33FD8058-EE50-8B99-3B0B-B9285AD5E4B2}"/>
              </a:ext>
            </a:extLst>
          </p:cNvPr>
          <p:cNvSpPr/>
          <p:nvPr/>
        </p:nvSpPr>
        <p:spPr>
          <a:xfrm>
            <a:off x="6820711" y="526883"/>
            <a:ext cx="4213697" cy="873900"/>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000"/>
          </a:p>
        </p:txBody>
      </p:sp>
      <p:sp>
        <p:nvSpPr>
          <p:cNvPr id="7" name="Content Placeholder 4">
            <a:extLst>
              <a:ext uri="{FF2B5EF4-FFF2-40B4-BE49-F238E27FC236}">
                <a16:creationId xmlns:a16="http://schemas.microsoft.com/office/drawing/2014/main" id="{7C1CAB06-6737-3E8D-5293-BABF77B50111}"/>
              </a:ext>
            </a:extLst>
          </p:cNvPr>
          <p:cNvSpPr txBox="1">
            <a:spLocks/>
          </p:cNvSpPr>
          <p:nvPr/>
        </p:nvSpPr>
        <p:spPr>
          <a:xfrm>
            <a:off x="6820711" y="526883"/>
            <a:ext cx="4213697" cy="873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5400" dirty="0">
                <a:solidFill>
                  <a:srgbClr val="89F3FD"/>
                </a:solidFill>
              </a:rPr>
              <a:t>Funcional</a:t>
            </a:r>
          </a:p>
        </p:txBody>
      </p:sp>
      <p:pic>
        <p:nvPicPr>
          <p:cNvPr id="4" name="Picture 3">
            <a:extLst>
              <a:ext uri="{FF2B5EF4-FFF2-40B4-BE49-F238E27FC236}">
                <a16:creationId xmlns:a16="http://schemas.microsoft.com/office/drawing/2014/main" id="{289D2ED5-6BEC-443F-E29A-99F532DE254A}"/>
              </a:ext>
            </a:extLst>
          </p:cNvPr>
          <p:cNvPicPr>
            <a:picLocks noChangeAspect="1"/>
          </p:cNvPicPr>
          <p:nvPr/>
        </p:nvPicPr>
        <p:blipFill>
          <a:blip r:embed="rId2"/>
          <a:stretch>
            <a:fillRect/>
          </a:stretch>
        </p:blipFill>
        <p:spPr>
          <a:xfrm>
            <a:off x="2289956" y="4113787"/>
            <a:ext cx="7431089" cy="2452383"/>
          </a:xfrm>
          <a:prstGeom prst="rect">
            <a:avLst/>
          </a:prstGeom>
        </p:spPr>
      </p:pic>
      <p:pic>
        <p:nvPicPr>
          <p:cNvPr id="2" name="Picture 1" descr="A blue and orange logo">
            <a:extLst>
              <a:ext uri="{FF2B5EF4-FFF2-40B4-BE49-F238E27FC236}">
                <a16:creationId xmlns:a16="http://schemas.microsoft.com/office/drawing/2014/main" id="{74DA5B6E-D621-9DFD-8764-47EED4FFDBE9}"/>
              </a:ext>
            </a:extLst>
          </p:cNvPr>
          <p:cNvPicPr>
            <a:picLocks noChangeAspect="1"/>
          </p:cNvPicPr>
          <p:nvPr/>
        </p:nvPicPr>
        <p:blipFill>
          <a:blip r:embed="rId3">
            <a:extLst>
              <a:ext uri="{28A0092B-C50C-407E-A947-70E740481C1C}">
                <a14:useLocalDpi xmlns:a14="http://schemas.microsoft.com/office/drawing/2010/main" val="0"/>
              </a:ext>
            </a:extLst>
          </a:blip>
          <a:srcRect r="40990"/>
          <a:stretch/>
        </p:blipFill>
        <p:spPr>
          <a:xfrm>
            <a:off x="10668000" y="5735637"/>
            <a:ext cx="1429966" cy="986828"/>
          </a:xfrm>
          <a:prstGeom prst="rect">
            <a:avLst/>
          </a:prstGeom>
        </p:spPr>
      </p:pic>
    </p:spTree>
    <p:extLst>
      <p:ext uri="{BB962C8B-B14F-4D97-AF65-F5344CB8AC3E}">
        <p14:creationId xmlns:p14="http://schemas.microsoft.com/office/powerpoint/2010/main" val="317261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5F67D-FF84-8D9E-BDE4-A85CB974F152}"/>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A8E6030-85C6-9264-99C6-1EBD48BF7C9D}"/>
              </a:ext>
            </a:extLst>
          </p:cNvPr>
          <p:cNvSpPr/>
          <p:nvPr/>
        </p:nvSpPr>
        <p:spPr>
          <a:xfrm>
            <a:off x="491247" y="1935805"/>
            <a:ext cx="4644958" cy="3180943"/>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ontent Placeholder 4">
            <a:extLst>
              <a:ext uri="{FF2B5EF4-FFF2-40B4-BE49-F238E27FC236}">
                <a16:creationId xmlns:a16="http://schemas.microsoft.com/office/drawing/2014/main" id="{E05A54B8-6D4B-2A5D-C0C2-79972E96529E}"/>
              </a:ext>
            </a:extLst>
          </p:cNvPr>
          <p:cNvSpPr>
            <a:spLocks noGrp="1"/>
          </p:cNvSpPr>
          <p:nvPr>
            <p:ph sz="half" idx="1"/>
          </p:nvPr>
        </p:nvSpPr>
        <p:spPr>
          <a:xfrm>
            <a:off x="491246" y="1935805"/>
            <a:ext cx="4644958" cy="3180943"/>
          </a:xfrm>
        </p:spPr>
        <p:txBody>
          <a:bodyPr>
            <a:normAutofit/>
          </a:bodyPr>
          <a:lstStyle/>
          <a:p>
            <a:pPr marL="0" indent="0">
              <a:lnSpc>
                <a:spcPct val="100000"/>
              </a:lnSpc>
              <a:buNone/>
            </a:pPr>
            <a:r>
              <a:rPr lang="pt-BR" dirty="0">
                <a:solidFill>
                  <a:schemeClr val="bg1"/>
                </a:solidFill>
              </a:rPr>
              <a:t>O objetivo desta metodologia é criar abstrações de elementos do mundo real para o código, através do conceito de classes, objetos, atributos e métodos.</a:t>
            </a:r>
          </a:p>
        </p:txBody>
      </p:sp>
      <p:sp>
        <p:nvSpPr>
          <p:cNvPr id="6" name="Rectangle: Rounded Corners 5">
            <a:extLst>
              <a:ext uri="{FF2B5EF4-FFF2-40B4-BE49-F238E27FC236}">
                <a16:creationId xmlns:a16="http://schemas.microsoft.com/office/drawing/2014/main" id="{7AFCCB6C-9085-CD27-F762-CC2561044226}"/>
              </a:ext>
            </a:extLst>
          </p:cNvPr>
          <p:cNvSpPr/>
          <p:nvPr/>
        </p:nvSpPr>
        <p:spPr>
          <a:xfrm>
            <a:off x="4776281" y="526883"/>
            <a:ext cx="6258128" cy="873900"/>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000"/>
          </a:p>
        </p:txBody>
      </p:sp>
      <p:sp>
        <p:nvSpPr>
          <p:cNvPr id="7" name="Content Placeholder 4">
            <a:extLst>
              <a:ext uri="{FF2B5EF4-FFF2-40B4-BE49-F238E27FC236}">
                <a16:creationId xmlns:a16="http://schemas.microsoft.com/office/drawing/2014/main" id="{DB31CF95-3CB6-0F88-C110-DFA8787C6FE9}"/>
              </a:ext>
            </a:extLst>
          </p:cNvPr>
          <p:cNvSpPr txBox="1">
            <a:spLocks/>
          </p:cNvSpPr>
          <p:nvPr/>
        </p:nvSpPr>
        <p:spPr>
          <a:xfrm>
            <a:off x="4776281" y="526883"/>
            <a:ext cx="6258128" cy="8739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000" dirty="0">
                <a:solidFill>
                  <a:srgbClr val="89F3FD"/>
                </a:solidFill>
              </a:rPr>
              <a:t>Orientada a Objetos (POO)</a:t>
            </a:r>
          </a:p>
        </p:txBody>
      </p:sp>
      <p:pic>
        <p:nvPicPr>
          <p:cNvPr id="8" name="Picture 7">
            <a:extLst>
              <a:ext uri="{FF2B5EF4-FFF2-40B4-BE49-F238E27FC236}">
                <a16:creationId xmlns:a16="http://schemas.microsoft.com/office/drawing/2014/main" id="{18B8000B-4CA0-1E04-FCE4-8148EBEFE142}"/>
              </a:ext>
            </a:extLst>
          </p:cNvPr>
          <p:cNvPicPr>
            <a:picLocks noChangeAspect="1"/>
          </p:cNvPicPr>
          <p:nvPr/>
        </p:nvPicPr>
        <p:blipFill>
          <a:blip r:embed="rId2"/>
          <a:stretch>
            <a:fillRect/>
          </a:stretch>
        </p:blipFill>
        <p:spPr>
          <a:xfrm>
            <a:off x="5568379" y="1935805"/>
            <a:ext cx="6083166" cy="4484450"/>
          </a:xfrm>
          <a:prstGeom prst="rect">
            <a:avLst/>
          </a:prstGeom>
        </p:spPr>
      </p:pic>
      <p:pic>
        <p:nvPicPr>
          <p:cNvPr id="2" name="Picture 1" descr="A blue and orange logo">
            <a:extLst>
              <a:ext uri="{FF2B5EF4-FFF2-40B4-BE49-F238E27FC236}">
                <a16:creationId xmlns:a16="http://schemas.microsoft.com/office/drawing/2014/main" id="{196B867C-E8B8-0A5C-FB26-D496D5C48529}"/>
              </a:ext>
            </a:extLst>
          </p:cNvPr>
          <p:cNvPicPr>
            <a:picLocks noChangeAspect="1"/>
          </p:cNvPicPr>
          <p:nvPr/>
        </p:nvPicPr>
        <p:blipFill>
          <a:blip r:embed="rId3">
            <a:extLst>
              <a:ext uri="{28A0092B-C50C-407E-A947-70E740481C1C}">
                <a14:useLocalDpi xmlns:a14="http://schemas.microsoft.com/office/drawing/2010/main" val="0"/>
              </a:ext>
            </a:extLst>
          </a:blip>
          <a:srcRect r="40990"/>
          <a:stretch/>
        </p:blipFill>
        <p:spPr>
          <a:xfrm>
            <a:off x="10668000" y="5735637"/>
            <a:ext cx="1429966" cy="986828"/>
          </a:xfrm>
          <a:prstGeom prst="rect">
            <a:avLst/>
          </a:prstGeom>
        </p:spPr>
      </p:pic>
    </p:spTree>
    <p:extLst>
      <p:ext uri="{BB962C8B-B14F-4D97-AF65-F5344CB8AC3E}">
        <p14:creationId xmlns:p14="http://schemas.microsoft.com/office/powerpoint/2010/main" val="3775642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43231-F8F4-2A84-DD19-03A698D228DE}"/>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AF504C8-8815-1984-B06B-F5A03C436502}"/>
              </a:ext>
            </a:extLst>
          </p:cNvPr>
          <p:cNvSpPr/>
          <p:nvPr/>
        </p:nvSpPr>
        <p:spPr>
          <a:xfrm>
            <a:off x="496096" y="526883"/>
            <a:ext cx="6258128" cy="873900"/>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000"/>
          </a:p>
        </p:txBody>
      </p:sp>
      <p:sp>
        <p:nvSpPr>
          <p:cNvPr id="7" name="Content Placeholder 4">
            <a:extLst>
              <a:ext uri="{FF2B5EF4-FFF2-40B4-BE49-F238E27FC236}">
                <a16:creationId xmlns:a16="http://schemas.microsoft.com/office/drawing/2014/main" id="{0EE2035D-9198-11C9-C970-6FA9A22E797C}"/>
              </a:ext>
            </a:extLst>
          </p:cNvPr>
          <p:cNvSpPr txBox="1">
            <a:spLocks/>
          </p:cNvSpPr>
          <p:nvPr/>
        </p:nvSpPr>
        <p:spPr>
          <a:xfrm>
            <a:off x="496095" y="526883"/>
            <a:ext cx="6258129" cy="8739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000" dirty="0">
                <a:solidFill>
                  <a:srgbClr val="89F3FD"/>
                </a:solidFill>
              </a:rPr>
              <a:t>Pilares da POO</a:t>
            </a:r>
          </a:p>
        </p:txBody>
      </p:sp>
      <p:sp>
        <p:nvSpPr>
          <p:cNvPr id="2" name="Rectangle: Rounded Corners 1">
            <a:extLst>
              <a:ext uri="{FF2B5EF4-FFF2-40B4-BE49-F238E27FC236}">
                <a16:creationId xmlns:a16="http://schemas.microsoft.com/office/drawing/2014/main" id="{597F643F-9C9F-DF17-E00B-455028171820}"/>
              </a:ext>
            </a:extLst>
          </p:cNvPr>
          <p:cNvSpPr/>
          <p:nvPr/>
        </p:nvSpPr>
        <p:spPr>
          <a:xfrm>
            <a:off x="499338" y="1740028"/>
            <a:ext cx="3151762" cy="582866"/>
          </a:xfrm>
          <a:prstGeom prst="roundRect">
            <a:avLst>
              <a:gd name="adj" fmla="val 11700"/>
            </a:avLst>
          </a:prstGeom>
          <a:solidFill>
            <a:srgbClr val="021022"/>
          </a:solidFill>
          <a:ln>
            <a:solidFill>
              <a:srgbClr val="89F3F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a:p>
        </p:txBody>
      </p:sp>
      <p:sp>
        <p:nvSpPr>
          <p:cNvPr id="4" name="Content Placeholder 4">
            <a:extLst>
              <a:ext uri="{FF2B5EF4-FFF2-40B4-BE49-F238E27FC236}">
                <a16:creationId xmlns:a16="http://schemas.microsoft.com/office/drawing/2014/main" id="{DC1252D9-8F2E-9AA8-DF59-80D636665F19}"/>
              </a:ext>
            </a:extLst>
          </p:cNvPr>
          <p:cNvSpPr txBox="1">
            <a:spLocks/>
          </p:cNvSpPr>
          <p:nvPr/>
        </p:nvSpPr>
        <p:spPr>
          <a:xfrm>
            <a:off x="499337" y="1740028"/>
            <a:ext cx="3151762" cy="58286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400" dirty="0">
                <a:solidFill>
                  <a:srgbClr val="89F3FD"/>
                </a:solidFill>
              </a:rPr>
              <a:t>Herança</a:t>
            </a:r>
          </a:p>
        </p:txBody>
      </p:sp>
      <p:sp>
        <p:nvSpPr>
          <p:cNvPr id="11" name="Rectangle: Rounded Corners 10">
            <a:extLst>
              <a:ext uri="{FF2B5EF4-FFF2-40B4-BE49-F238E27FC236}">
                <a16:creationId xmlns:a16="http://schemas.microsoft.com/office/drawing/2014/main" id="{337B2A13-DE2B-441F-9530-B2B470D3A243}"/>
              </a:ext>
            </a:extLst>
          </p:cNvPr>
          <p:cNvSpPr/>
          <p:nvPr/>
        </p:nvSpPr>
        <p:spPr>
          <a:xfrm>
            <a:off x="515549" y="2427451"/>
            <a:ext cx="3151762" cy="582866"/>
          </a:xfrm>
          <a:prstGeom prst="roundRect">
            <a:avLst>
              <a:gd name="adj" fmla="val 11700"/>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a:p>
        </p:txBody>
      </p:sp>
      <p:sp>
        <p:nvSpPr>
          <p:cNvPr id="12" name="Content Placeholder 4">
            <a:extLst>
              <a:ext uri="{FF2B5EF4-FFF2-40B4-BE49-F238E27FC236}">
                <a16:creationId xmlns:a16="http://schemas.microsoft.com/office/drawing/2014/main" id="{6225F2FB-DB2E-EF30-3743-F869D643790E}"/>
              </a:ext>
            </a:extLst>
          </p:cNvPr>
          <p:cNvSpPr txBox="1">
            <a:spLocks/>
          </p:cNvSpPr>
          <p:nvPr/>
        </p:nvSpPr>
        <p:spPr>
          <a:xfrm>
            <a:off x="515548" y="2427451"/>
            <a:ext cx="3151762" cy="58286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400" dirty="0">
                <a:solidFill>
                  <a:srgbClr val="89F3FD"/>
                </a:solidFill>
              </a:rPr>
              <a:t>Polimorfismo</a:t>
            </a:r>
          </a:p>
        </p:txBody>
      </p:sp>
      <p:sp>
        <p:nvSpPr>
          <p:cNvPr id="13" name="Rectangle: Rounded Corners 12">
            <a:extLst>
              <a:ext uri="{FF2B5EF4-FFF2-40B4-BE49-F238E27FC236}">
                <a16:creationId xmlns:a16="http://schemas.microsoft.com/office/drawing/2014/main" id="{E19BF502-4915-701D-8AC6-DD4E27E68F68}"/>
              </a:ext>
            </a:extLst>
          </p:cNvPr>
          <p:cNvSpPr/>
          <p:nvPr/>
        </p:nvSpPr>
        <p:spPr>
          <a:xfrm>
            <a:off x="496095" y="3137567"/>
            <a:ext cx="3151762" cy="582866"/>
          </a:xfrm>
          <a:prstGeom prst="roundRect">
            <a:avLst>
              <a:gd name="adj" fmla="val 11700"/>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a:p>
        </p:txBody>
      </p:sp>
      <p:sp>
        <p:nvSpPr>
          <p:cNvPr id="14" name="Content Placeholder 4">
            <a:extLst>
              <a:ext uri="{FF2B5EF4-FFF2-40B4-BE49-F238E27FC236}">
                <a16:creationId xmlns:a16="http://schemas.microsoft.com/office/drawing/2014/main" id="{F6B4910A-B4E6-AA76-F3AF-21775FBDC5BE}"/>
              </a:ext>
            </a:extLst>
          </p:cNvPr>
          <p:cNvSpPr txBox="1">
            <a:spLocks/>
          </p:cNvSpPr>
          <p:nvPr/>
        </p:nvSpPr>
        <p:spPr>
          <a:xfrm>
            <a:off x="496094" y="3137567"/>
            <a:ext cx="3151762" cy="58286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400" dirty="0">
                <a:solidFill>
                  <a:srgbClr val="89F3FD"/>
                </a:solidFill>
              </a:rPr>
              <a:t>Abstração</a:t>
            </a:r>
          </a:p>
        </p:txBody>
      </p:sp>
      <p:sp>
        <p:nvSpPr>
          <p:cNvPr id="15" name="Rectangle: Rounded Corners 14">
            <a:extLst>
              <a:ext uri="{FF2B5EF4-FFF2-40B4-BE49-F238E27FC236}">
                <a16:creationId xmlns:a16="http://schemas.microsoft.com/office/drawing/2014/main" id="{ED9EBB05-A6CC-839F-6BE8-551E3B64D628}"/>
              </a:ext>
            </a:extLst>
          </p:cNvPr>
          <p:cNvSpPr/>
          <p:nvPr/>
        </p:nvSpPr>
        <p:spPr>
          <a:xfrm>
            <a:off x="512306" y="3824990"/>
            <a:ext cx="3151762" cy="582866"/>
          </a:xfrm>
          <a:prstGeom prst="roundRect">
            <a:avLst>
              <a:gd name="adj" fmla="val 11700"/>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a:p>
        </p:txBody>
      </p:sp>
      <p:sp>
        <p:nvSpPr>
          <p:cNvPr id="16" name="Content Placeholder 4">
            <a:extLst>
              <a:ext uri="{FF2B5EF4-FFF2-40B4-BE49-F238E27FC236}">
                <a16:creationId xmlns:a16="http://schemas.microsoft.com/office/drawing/2014/main" id="{235886BE-D8DF-B96A-40F5-DD98F1A0B9B7}"/>
              </a:ext>
            </a:extLst>
          </p:cNvPr>
          <p:cNvSpPr txBox="1">
            <a:spLocks/>
          </p:cNvSpPr>
          <p:nvPr/>
        </p:nvSpPr>
        <p:spPr>
          <a:xfrm>
            <a:off x="512305" y="3824990"/>
            <a:ext cx="3151762" cy="58286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400" dirty="0">
                <a:solidFill>
                  <a:srgbClr val="89F3FD"/>
                </a:solidFill>
              </a:rPr>
              <a:t>Encapsulamento</a:t>
            </a:r>
          </a:p>
        </p:txBody>
      </p:sp>
      <p:sp>
        <p:nvSpPr>
          <p:cNvPr id="19" name="Rectangle: Rounded Corners 18">
            <a:extLst>
              <a:ext uri="{FF2B5EF4-FFF2-40B4-BE49-F238E27FC236}">
                <a16:creationId xmlns:a16="http://schemas.microsoft.com/office/drawing/2014/main" id="{91B8B5A0-30C1-8B2A-EB19-3D88755D7E81}"/>
              </a:ext>
            </a:extLst>
          </p:cNvPr>
          <p:cNvSpPr/>
          <p:nvPr/>
        </p:nvSpPr>
        <p:spPr>
          <a:xfrm>
            <a:off x="5024337" y="1634249"/>
            <a:ext cx="6551578" cy="2937752"/>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bg1"/>
              </a:solidFill>
            </a:endParaRPr>
          </a:p>
        </p:txBody>
      </p:sp>
      <p:sp>
        <p:nvSpPr>
          <p:cNvPr id="20" name="Content Placeholder 4">
            <a:extLst>
              <a:ext uri="{FF2B5EF4-FFF2-40B4-BE49-F238E27FC236}">
                <a16:creationId xmlns:a16="http://schemas.microsoft.com/office/drawing/2014/main" id="{5C2FEE5A-78F8-A704-BE36-17C23EAF59EF}"/>
              </a:ext>
            </a:extLst>
          </p:cNvPr>
          <p:cNvSpPr>
            <a:spLocks noGrp="1"/>
          </p:cNvSpPr>
          <p:nvPr>
            <p:ph sz="half" idx="1"/>
          </p:nvPr>
        </p:nvSpPr>
        <p:spPr>
          <a:xfrm>
            <a:off x="5024335" y="1634250"/>
            <a:ext cx="6551579" cy="2937752"/>
          </a:xfrm>
        </p:spPr>
        <p:txBody>
          <a:bodyPr>
            <a:normAutofit/>
          </a:bodyPr>
          <a:lstStyle/>
          <a:p>
            <a:r>
              <a:rPr lang="pt-BR" sz="3200" dirty="0">
                <a:solidFill>
                  <a:schemeClr val="bg1"/>
                </a:solidFill>
              </a:rPr>
              <a:t>Permite que uma classe (classe pai, ou superclasse) possa se tornar base para outras classes (classes filhas), de modo que os atributos e comportamentos são herdados do pai.</a:t>
            </a:r>
          </a:p>
        </p:txBody>
      </p:sp>
      <p:pic>
        <p:nvPicPr>
          <p:cNvPr id="3" name="Picture 2" descr="A blue and orange logo">
            <a:extLst>
              <a:ext uri="{FF2B5EF4-FFF2-40B4-BE49-F238E27FC236}">
                <a16:creationId xmlns:a16="http://schemas.microsoft.com/office/drawing/2014/main" id="{30630F13-F7F6-1D6B-3F34-1115F6F0BE79}"/>
              </a:ext>
            </a:extLst>
          </p:cNvPr>
          <p:cNvPicPr>
            <a:picLocks noChangeAspect="1"/>
          </p:cNvPicPr>
          <p:nvPr/>
        </p:nvPicPr>
        <p:blipFill>
          <a:blip r:embed="rId2">
            <a:extLst>
              <a:ext uri="{28A0092B-C50C-407E-A947-70E740481C1C}">
                <a14:useLocalDpi xmlns:a14="http://schemas.microsoft.com/office/drawing/2010/main" val="0"/>
              </a:ext>
            </a:extLst>
          </a:blip>
          <a:srcRect r="40990"/>
          <a:stretch/>
        </p:blipFill>
        <p:spPr>
          <a:xfrm>
            <a:off x="10668000" y="5735637"/>
            <a:ext cx="1429966" cy="986828"/>
          </a:xfrm>
          <a:prstGeom prst="rect">
            <a:avLst/>
          </a:prstGeom>
        </p:spPr>
      </p:pic>
    </p:spTree>
    <p:extLst>
      <p:ext uri="{BB962C8B-B14F-4D97-AF65-F5344CB8AC3E}">
        <p14:creationId xmlns:p14="http://schemas.microsoft.com/office/powerpoint/2010/main" val="3198812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7A314-3A73-2B90-E838-07AC1798AE12}"/>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359048E-9EE1-202A-DB83-9E54793492DA}"/>
              </a:ext>
            </a:extLst>
          </p:cNvPr>
          <p:cNvSpPr/>
          <p:nvPr/>
        </p:nvSpPr>
        <p:spPr>
          <a:xfrm>
            <a:off x="496096" y="526883"/>
            <a:ext cx="6258128" cy="873900"/>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000"/>
          </a:p>
        </p:txBody>
      </p:sp>
      <p:sp>
        <p:nvSpPr>
          <p:cNvPr id="7" name="Content Placeholder 4">
            <a:extLst>
              <a:ext uri="{FF2B5EF4-FFF2-40B4-BE49-F238E27FC236}">
                <a16:creationId xmlns:a16="http://schemas.microsoft.com/office/drawing/2014/main" id="{52CEADE8-8C30-1FE8-3981-962717BB04BE}"/>
              </a:ext>
            </a:extLst>
          </p:cNvPr>
          <p:cNvSpPr txBox="1">
            <a:spLocks/>
          </p:cNvSpPr>
          <p:nvPr/>
        </p:nvSpPr>
        <p:spPr>
          <a:xfrm>
            <a:off x="496095" y="526883"/>
            <a:ext cx="6258129" cy="87390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000" dirty="0">
                <a:solidFill>
                  <a:srgbClr val="89F3FD"/>
                </a:solidFill>
              </a:rPr>
              <a:t>Pilares da POO</a:t>
            </a:r>
          </a:p>
        </p:txBody>
      </p:sp>
      <p:sp>
        <p:nvSpPr>
          <p:cNvPr id="2" name="Rectangle: Rounded Corners 1">
            <a:extLst>
              <a:ext uri="{FF2B5EF4-FFF2-40B4-BE49-F238E27FC236}">
                <a16:creationId xmlns:a16="http://schemas.microsoft.com/office/drawing/2014/main" id="{44A9827B-CBEF-1082-D619-68163C90BF5F}"/>
              </a:ext>
            </a:extLst>
          </p:cNvPr>
          <p:cNvSpPr/>
          <p:nvPr/>
        </p:nvSpPr>
        <p:spPr>
          <a:xfrm>
            <a:off x="499338" y="1740028"/>
            <a:ext cx="3151762" cy="582866"/>
          </a:xfrm>
          <a:prstGeom prst="roundRect">
            <a:avLst>
              <a:gd name="adj" fmla="val 11700"/>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a:p>
        </p:txBody>
      </p:sp>
      <p:sp>
        <p:nvSpPr>
          <p:cNvPr id="4" name="Content Placeholder 4">
            <a:extLst>
              <a:ext uri="{FF2B5EF4-FFF2-40B4-BE49-F238E27FC236}">
                <a16:creationId xmlns:a16="http://schemas.microsoft.com/office/drawing/2014/main" id="{2C3D7A1A-3403-0F95-EBDD-F322BA9649B9}"/>
              </a:ext>
            </a:extLst>
          </p:cNvPr>
          <p:cNvSpPr txBox="1">
            <a:spLocks/>
          </p:cNvSpPr>
          <p:nvPr/>
        </p:nvSpPr>
        <p:spPr>
          <a:xfrm>
            <a:off x="499337" y="1740028"/>
            <a:ext cx="3151762" cy="58286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400" dirty="0">
                <a:solidFill>
                  <a:srgbClr val="89F3FD"/>
                </a:solidFill>
              </a:rPr>
              <a:t>Herança</a:t>
            </a:r>
          </a:p>
        </p:txBody>
      </p:sp>
      <p:sp>
        <p:nvSpPr>
          <p:cNvPr id="11" name="Rectangle: Rounded Corners 10">
            <a:extLst>
              <a:ext uri="{FF2B5EF4-FFF2-40B4-BE49-F238E27FC236}">
                <a16:creationId xmlns:a16="http://schemas.microsoft.com/office/drawing/2014/main" id="{EBD65281-BE78-899E-BE73-E6237EFC1C3E}"/>
              </a:ext>
            </a:extLst>
          </p:cNvPr>
          <p:cNvSpPr/>
          <p:nvPr/>
        </p:nvSpPr>
        <p:spPr>
          <a:xfrm>
            <a:off x="515549" y="2427451"/>
            <a:ext cx="3151762" cy="582866"/>
          </a:xfrm>
          <a:prstGeom prst="roundRect">
            <a:avLst>
              <a:gd name="adj" fmla="val 11700"/>
            </a:avLst>
          </a:prstGeom>
          <a:solidFill>
            <a:srgbClr val="021022"/>
          </a:solidFill>
          <a:ln>
            <a:solidFill>
              <a:srgbClr val="89F3F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a:p>
        </p:txBody>
      </p:sp>
      <p:sp>
        <p:nvSpPr>
          <p:cNvPr id="12" name="Content Placeholder 4">
            <a:extLst>
              <a:ext uri="{FF2B5EF4-FFF2-40B4-BE49-F238E27FC236}">
                <a16:creationId xmlns:a16="http://schemas.microsoft.com/office/drawing/2014/main" id="{E39A6E3E-9A07-BA6F-D9DA-1D46487D8D20}"/>
              </a:ext>
            </a:extLst>
          </p:cNvPr>
          <p:cNvSpPr txBox="1">
            <a:spLocks/>
          </p:cNvSpPr>
          <p:nvPr/>
        </p:nvSpPr>
        <p:spPr>
          <a:xfrm>
            <a:off x="515548" y="2427451"/>
            <a:ext cx="3151762" cy="58286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400" dirty="0">
                <a:solidFill>
                  <a:srgbClr val="89F3FD"/>
                </a:solidFill>
              </a:rPr>
              <a:t>Polimorfismo</a:t>
            </a:r>
          </a:p>
        </p:txBody>
      </p:sp>
      <p:sp>
        <p:nvSpPr>
          <p:cNvPr id="13" name="Rectangle: Rounded Corners 12">
            <a:extLst>
              <a:ext uri="{FF2B5EF4-FFF2-40B4-BE49-F238E27FC236}">
                <a16:creationId xmlns:a16="http://schemas.microsoft.com/office/drawing/2014/main" id="{BE815E1D-E0EB-14F6-D486-B84E409574A9}"/>
              </a:ext>
            </a:extLst>
          </p:cNvPr>
          <p:cNvSpPr/>
          <p:nvPr/>
        </p:nvSpPr>
        <p:spPr>
          <a:xfrm>
            <a:off x="496095" y="3137567"/>
            <a:ext cx="3151762" cy="582866"/>
          </a:xfrm>
          <a:prstGeom prst="roundRect">
            <a:avLst>
              <a:gd name="adj" fmla="val 11700"/>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a:p>
        </p:txBody>
      </p:sp>
      <p:sp>
        <p:nvSpPr>
          <p:cNvPr id="14" name="Content Placeholder 4">
            <a:extLst>
              <a:ext uri="{FF2B5EF4-FFF2-40B4-BE49-F238E27FC236}">
                <a16:creationId xmlns:a16="http://schemas.microsoft.com/office/drawing/2014/main" id="{6AC6855C-2114-3E18-6CA8-D0AD18CD2CAC}"/>
              </a:ext>
            </a:extLst>
          </p:cNvPr>
          <p:cNvSpPr txBox="1">
            <a:spLocks/>
          </p:cNvSpPr>
          <p:nvPr/>
        </p:nvSpPr>
        <p:spPr>
          <a:xfrm>
            <a:off x="496094" y="3137567"/>
            <a:ext cx="3151762" cy="58286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400" dirty="0">
                <a:solidFill>
                  <a:srgbClr val="89F3FD"/>
                </a:solidFill>
              </a:rPr>
              <a:t>Abstração</a:t>
            </a:r>
          </a:p>
        </p:txBody>
      </p:sp>
      <p:sp>
        <p:nvSpPr>
          <p:cNvPr id="15" name="Rectangle: Rounded Corners 14">
            <a:extLst>
              <a:ext uri="{FF2B5EF4-FFF2-40B4-BE49-F238E27FC236}">
                <a16:creationId xmlns:a16="http://schemas.microsoft.com/office/drawing/2014/main" id="{44289DE7-3569-6E54-B5E3-986598EA8C34}"/>
              </a:ext>
            </a:extLst>
          </p:cNvPr>
          <p:cNvSpPr/>
          <p:nvPr/>
        </p:nvSpPr>
        <p:spPr>
          <a:xfrm>
            <a:off x="512306" y="3824990"/>
            <a:ext cx="3151762" cy="582866"/>
          </a:xfrm>
          <a:prstGeom prst="roundRect">
            <a:avLst>
              <a:gd name="adj" fmla="val 11700"/>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a:p>
        </p:txBody>
      </p:sp>
      <p:sp>
        <p:nvSpPr>
          <p:cNvPr id="16" name="Content Placeholder 4">
            <a:extLst>
              <a:ext uri="{FF2B5EF4-FFF2-40B4-BE49-F238E27FC236}">
                <a16:creationId xmlns:a16="http://schemas.microsoft.com/office/drawing/2014/main" id="{00FDA6F7-6B03-268E-5D13-F32973254392}"/>
              </a:ext>
            </a:extLst>
          </p:cNvPr>
          <p:cNvSpPr txBox="1">
            <a:spLocks/>
          </p:cNvSpPr>
          <p:nvPr/>
        </p:nvSpPr>
        <p:spPr>
          <a:xfrm>
            <a:off x="512305" y="3824990"/>
            <a:ext cx="3151762" cy="58286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2400" dirty="0">
                <a:solidFill>
                  <a:srgbClr val="89F3FD"/>
                </a:solidFill>
              </a:rPr>
              <a:t>Encapsulamento</a:t>
            </a:r>
          </a:p>
        </p:txBody>
      </p:sp>
      <p:sp>
        <p:nvSpPr>
          <p:cNvPr id="19" name="Rectangle: Rounded Corners 18">
            <a:extLst>
              <a:ext uri="{FF2B5EF4-FFF2-40B4-BE49-F238E27FC236}">
                <a16:creationId xmlns:a16="http://schemas.microsoft.com/office/drawing/2014/main" id="{B1068249-D528-41FE-E7C2-DC990B89E26C}"/>
              </a:ext>
            </a:extLst>
          </p:cNvPr>
          <p:cNvSpPr/>
          <p:nvPr/>
        </p:nvSpPr>
        <p:spPr>
          <a:xfrm>
            <a:off x="5024336" y="1634248"/>
            <a:ext cx="6911501" cy="3249037"/>
          </a:xfrm>
          <a:prstGeom prst="roundRect">
            <a:avLst>
              <a:gd name="adj" fmla="val 6693"/>
            </a:avLst>
          </a:prstGeom>
          <a:solidFill>
            <a:srgbClr val="021022"/>
          </a:solidFill>
          <a:ln>
            <a:solidFill>
              <a:srgbClr val="0210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ontent Placeholder 4">
            <a:extLst>
              <a:ext uri="{FF2B5EF4-FFF2-40B4-BE49-F238E27FC236}">
                <a16:creationId xmlns:a16="http://schemas.microsoft.com/office/drawing/2014/main" id="{8E0BAA87-8DF5-6D5A-5B34-CA5D1A564B4B}"/>
              </a:ext>
            </a:extLst>
          </p:cNvPr>
          <p:cNvSpPr>
            <a:spLocks noGrp="1"/>
          </p:cNvSpPr>
          <p:nvPr>
            <p:ph sz="half" idx="1"/>
          </p:nvPr>
        </p:nvSpPr>
        <p:spPr>
          <a:xfrm>
            <a:off x="5024335" y="1634249"/>
            <a:ext cx="6911501" cy="3326857"/>
          </a:xfrm>
        </p:spPr>
        <p:txBody>
          <a:bodyPr>
            <a:normAutofit lnSpcReduction="10000"/>
          </a:bodyPr>
          <a:lstStyle/>
          <a:p>
            <a:pPr marL="0" indent="0">
              <a:lnSpc>
                <a:spcPct val="100000"/>
              </a:lnSpc>
              <a:buNone/>
            </a:pPr>
            <a:r>
              <a:rPr lang="pt-BR" dirty="0">
                <a:solidFill>
                  <a:schemeClr val="bg1"/>
                </a:solidFill>
              </a:rPr>
              <a:t>O polimorfismo passa uma ideia de múltiplas formas. Na programação orientada a objetos, o termo polimorfismo se refere à relação de uma classe filha com sua classe pai quanto aos métodos herdados. O filho pode aproveitar um método do pai, bem como pode reescrever o comportamento do zero.</a:t>
            </a:r>
          </a:p>
        </p:txBody>
      </p:sp>
      <p:pic>
        <p:nvPicPr>
          <p:cNvPr id="3" name="Picture 2" descr="A blue and orange logo">
            <a:extLst>
              <a:ext uri="{FF2B5EF4-FFF2-40B4-BE49-F238E27FC236}">
                <a16:creationId xmlns:a16="http://schemas.microsoft.com/office/drawing/2014/main" id="{C26C61EB-D302-C640-11B9-CA1A3F58C7D4}"/>
              </a:ext>
            </a:extLst>
          </p:cNvPr>
          <p:cNvPicPr>
            <a:picLocks noChangeAspect="1"/>
          </p:cNvPicPr>
          <p:nvPr/>
        </p:nvPicPr>
        <p:blipFill>
          <a:blip r:embed="rId2">
            <a:extLst>
              <a:ext uri="{28A0092B-C50C-407E-A947-70E740481C1C}">
                <a14:useLocalDpi xmlns:a14="http://schemas.microsoft.com/office/drawing/2010/main" val="0"/>
              </a:ext>
            </a:extLst>
          </a:blip>
          <a:srcRect r="40990"/>
          <a:stretch/>
        </p:blipFill>
        <p:spPr>
          <a:xfrm>
            <a:off x="10668000" y="5735637"/>
            <a:ext cx="1429966" cy="986828"/>
          </a:xfrm>
          <a:prstGeom prst="rect">
            <a:avLst/>
          </a:prstGeom>
        </p:spPr>
      </p:pic>
    </p:spTree>
    <p:extLst>
      <p:ext uri="{BB962C8B-B14F-4D97-AF65-F5344CB8AC3E}">
        <p14:creationId xmlns:p14="http://schemas.microsoft.com/office/powerpoint/2010/main" val="2969419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TotalTime>
  <Words>570</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PowerPoint Presentation</vt:lpstr>
      <vt:lpstr>Linguagem de Programação</vt:lpstr>
      <vt:lpstr>Linguagem de Programação</vt:lpstr>
      <vt:lpstr>Paradigmas de Programação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Pablo Garcia</dc:creator>
  <cp:lastModifiedBy>Pablo Garcia</cp:lastModifiedBy>
  <cp:revision>1</cp:revision>
  <dcterms:created xsi:type="dcterms:W3CDTF">2024-10-10T01:29:21Z</dcterms:created>
  <dcterms:modified xsi:type="dcterms:W3CDTF">2024-10-10T01:42:22Z</dcterms:modified>
</cp:coreProperties>
</file>