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4BA6EC8-3A0E-939E-2177-1B7E81D8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9C4C5-61F0-EF5F-5F25-9DBE4C229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pt-BR" sz="8800" dirty="0"/>
              <a:t>Aulas Senac</a:t>
            </a:r>
            <a:endParaRPr lang="pt-BR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18C1A-B68E-7B90-FDAE-507FF3570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 fontScale="47500" lnSpcReduction="20000"/>
          </a:bodyPr>
          <a:lstStyle/>
          <a:p>
            <a:r>
              <a:rPr lang="pt-BR" sz="3200" dirty="0"/>
              <a:t>Desenvolvimento Web para Adolescentes</a:t>
            </a:r>
          </a:p>
          <a:p>
            <a:r>
              <a:rPr lang="pt-BR" sz="3200" dirty="0"/>
              <a:t>Pablo Garcia</a:t>
            </a:r>
          </a:p>
          <a:p>
            <a:r>
              <a:rPr lang="pt-BR" sz="3200" dirty="0"/>
              <a:t>Tipos de dados e variáveis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0850D17-0300-F07B-37EC-57D9C4B1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31CF4-825B-672F-652B-98CFC6D7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C3B8F2-5897-A498-FDA1-D333A8C0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F2123DB2-314D-9766-39BB-E6F3649F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B80802-C74B-5BB7-EC55-217552A82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817B8-63A4-EF97-1DB5-E3088498A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0" y="898373"/>
            <a:ext cx="6263403" cy="3474720"/>
          </a:xfrm>
        </p:spPr>
        <p:txBody>
          <a:bodyPr anchor="b">
            <a:normAutofit/>
          </a:bodyPr>
          <a:lstStyle/>
          <a:p>
            <a:pPr algn="l"/>
            <a:r>
              <a:rPr lang="pt-BR" sz="8800" dirty="0"/>
              <a:t>Obrigado</a:t>
            </a:r>
            <a:endParaRPr lang="pt-BR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009C-DACC-7BCF-EEC5-935B2F3ED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 fontScale="47500" lnSpcReduction="20000"/>
          </a:bodyPr>
          <a:lstStyle/>
          <a:p>
            <a:r>
              <a:rPr lang="pt-BR" sz="3200" dirty="0"/>
              <a:t>Desenvolvimento Web para Adolescentes</a:t>
            </a:r>
          </a:p>
          <a:p>
            <a:r>
              <a:rPr lang="pt-BR" sz="3200" dirty="0"/>
              <a:t>Pablo Garcia</a:t>
            </a:r>
          </a:p>
          <a:p>
            <a:r>
              <a:rPr lang="pt-BR" sz="3200" dirty="0"/>
              <a:t>Tipos de dados e variáveis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A50356D-987F-26B2-2B0A-EF012BC1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75B72-6921-7182-875B-8EAA53D81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497DA6DB-A3BA-4DAE-E9EC-1E45F230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2B912ADD-F88A-7684-C894-AF3CE1C55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0C88C-D689-C07F-1AEB-EE4100AD0E70}"/>
              </a:ext>
            </a:extLst>
          </p:cNvPr>
          <p:cNvSpPr/>
          <p:nvPr/>
        </p:nvSpPr>
        <p:spPr>
          <a:xfrm>
            <a:off x="612648" y="496111"/>
            <a:ext cx="6257904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/>
              <a:t>Introdução aos Tipos de Dados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94FB9E-AAAD-7C43-6C06-2685DBFFBF29}"/>
              </a:ext>
            </a:extLst>
          </p:cNvPr>
          <p:cNvSpPr/>
          <p:nvPr/>
        </p:nvSpPr>
        <p:spPr>
          <a:xfrm>
            <a:off x="612647" y="1605082"/>
            <a:ext cx="6148075" cy="914400"/>
          </a:xfrm>
          <a:prstGeom prst="roundRect">
            <a:avLst>
              <a:gd name="adj" fmla="val 6330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Definição de Tipos de Dados: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E7C74F-9BB7-CBEA-ABEB-CD31E0CBFF83}"/>
              </a:ext>
            </a:extLst>
          </p:cNvPr>
          <p:cNvSpPr/>
          <p:nvPr/>
        </p:nvSpPr>
        <p:spPr>
          <a:xfrm>
            <a:off x="612649" y="2704316"/>
            <a:ext cx="5856246" cy="3073922"/>
          </a:xfrm>
          <a:prstGeom prst="roundRect">
            <a:avLst>
              <a:gd name="adj" fmla="val 6330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/>
              <a:t>Em programação, um </a:t>
            </a:r>
            <a:r>
              <a:rPr lang="pt-BR" sz="2800" b="1" dirty="0"/>
              <a:t>tipo de dado</a:t>
            </a:r>
            <a:r>
              <a:rPr lang="pt-BR" sz="2800" dirty="0"/>
              <a:t> define que tipo de valor uma variável pode armazenar e quais operações podem ser realizadas sobre esse valor.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4A5E4F-1489-C702-136F-8DAFDF72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52" y="2704316"/>
            <a:ext cx="4947334" cy="2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5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3CC41-11C0-4F17-E997-404478DD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2528BF4F-F612-A2B9-D3F6-8215B444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7B212A67-880C-9C5B-E6E1-F2F6C1C62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AEAD52-1EA9-2FD4-7761-BD681C69327F}"/>
              </a:ext>
            </a:extLst>
          </p:cNvPr>
          <p:cNvSpPr/>
          <p:nvPr/>
        </p:nvSpPr>
        <p:spPr>
          <a:xfrm>
            <a:off x="612648" y="496111"/>
            <a:ext cx="6319762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/>
              <a:t>Introdução aos Tipos de Dados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2D9172-B412-6854-33F8-E01D64334446}"/>
              </a:ext>
            </a:extLst>
          </p:cNvPr>
          <p:cNvSpPr/>
          <p:nvPr/>
        </p:nvSpPr>
        <p:spPr>
          <a:xfrm>
            <a:off x="612647" y="1605082"/>
            <a:ext cx="6965200" cy="914400"/>
          </a:xfrm>
          <a:prstGeom prst="roundRect">
            <a:avLst>
              <a:gd name="adj" fmla="val 6330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Importância dos Tipos de Dados: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D4FEA1-086E-ECEE-4987-AE248E41B24D}"/>
              </a:ext>
            </a:extLst>
          </p:cNvPr>
          <p:cNvSpPr/>
          <p:nvPr/>
        </p:nvSpPr>
        <p:spPr>
          <a:xfrm>
            <a:off x="612646" y="2782110"/>
            <a:ext cx="5972979" cy="3180944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São essenciais para a correta execução e desempenho de um programa. Eles ajudam o compilador ou o interpretador a gerenciar a memória e executar as operações de maneira eficiente.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Evitam erros lógicos. Por exemplo, tentar somar um número com uma </a:t>
            </a:r>
            <a:r>
              <a:rPr lang="pt-BR" sz="2000" dirty="0" err="1"/>
              <a:t>string</a:t>
            </a:r>
            <a:r>
              <a:rPr lang="pt-BR" sz="2000" dirty="0"/>
              <a:t> pode resultar em comportamento inesperado.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BEE17-81C7-91A9-720E-4A034DD7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193" y="3015583"/>
            <a:ext cx="4042067" cy="2021033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65F56-4DC0-5F9B-2B59-29F7CDA4D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028" y="2879044"/>
            <a:ext cx="4055274" cy="202103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4A320-8717-C2AC-687E-7128FC35A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410" y="2687165"/>
            <a:ext cx="4188517" cy="202103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96075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68877-CCBE-2436-ECFA-416CCA68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B6834586-80B4-2354-E617-88EDDF3B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92D7E1CB-8DCF-A3D3-6660-52B55C47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833F22-6538-D9EA-8D2E-6C6B092788BF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/>
              <a:t>Introdução aos Tipos de Dados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66659B-B3FE-A8D0-C9B7-3E0C30C1DFE8}"/>
              </a:ext>
            </a:extLst>
          </p:cNvPr>
          <p:cNvSpPr/>
          <p:nvPr/>
        </p:nvSpPr>
        <p:spPr>
          <a:xfrm>
            <a:off x="612646" y="1605082"/>
            <a:ext cx="7548859" cy="914400"/>
          </a:xfrm>
          <a:prstGeom prst="roundRect">
            <a:avLst>
              <a:gd name="adj" fmla="val 6330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Exemplos em Diferentes Linguagens: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AEF40-788C-050A-61E9-18EBF59BE82D}"/>
              </a:ext>
            </a:extLst>
          </p:cNvPr>
          <p:cNvSpPr/>
          <p:nvPr/>
        </p:nvSpPr>
        <p:spPr>
          <a:xfrm>
            <a:off x="612646" y="2782110"/>
            <a:ext cx="5972979" cy="2568103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Em Java, tipos de dados como </a:t>
            </a:r>
            <a:r>
              <a:rPr lang="pt-BR" sz="2000" b="1" dirty="0" err="1"/>
              <a:t>int</a:t>
            </a:r>
            <a:r>
              <a:rPr lang="pt-BR" sz="2000" b="1" dirty="0"/>
              <a:t>, </a:t>
            </a:r>
            <a:r>
              <a:rPr lang="pt-BR" sz="2000" b="1" dirty="0" err="1"/>
              <a:t>float</a:t>
            </a:r>
            <a:r>
              <a:rPr lang="pt-BR" sz="2000" b="1" dirty="0"/>
              <a:t>, </a:t>
            </a:r>
            <a:r>
              <a:rPr lang="pt-BR" sz="2000" b="1" dirty="0" err="1"/>
              <a:t>boolean</a:t>
            </a:r>
            <a:r>
              <a:rPr lang="pt-BR" sz="2000" dirty="0"/>
              <a:t> são fortemente </a:t>
            </a:r>
            <a:r>
              <a:rPr lang="pt-BR" sz="2000" dirty="0" err="1"/>
              <a:t>tipados</a:t>
            </a:r>
            <a:r>
              <a:rPr lang="pt-BR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Já em </a:t>
            </a:r>
            <a:r>
              <a:rPr lang="pt-BR" sz="2000" dirty="0" err="1"/>
              <a:t>JavaScript</a:t>
            </a:r>
            <a:r>
              <a:rPr lang="pt-BR" sz="2000" dirty="0"/>
              <a:t>, temos a tipagem dinâmica, ou seja, a variável pode mudar seu tipo de dado conforme o valor atribuído: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5D103-4394-AA72-1EAD-F64A0E9D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056"/>
          <a:stretch/>
        </p:blipFill>
        <p:spPr>
          <a:xfrm>
            <a:off x="6809272" y="2782110"/>
            <a:ext cx="5159080" cy="17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576BA-7258-5817-0723-8A38611F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F9846FF8-A10B-A429-B96A-9CD59539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239ABFDE-04DE-FD60-CED3-FF8BF37B7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3D165E-8D6E-224F-B5CE-DA7A300CAE7C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Tipos Primitivos em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263F3F-7DA2-CDED-45AA-9E1E63FC4AA9}"/>
              </a:ext>
            </a:extLst>
          </p:cNvPr>
          <p:cNvSpPr/>
          <p:nvPr/>
        </p:nvSpPr>
        <p:spPr>
          <a:xfrm>
            <a:off x="612646" y="1605082"/>
            <a:ext cx="4163635" cy="3073922"/>
          </a:xfrm>
          <a:prstGeom prst="roundRect">
            <a:avLst>
              <a:gd name="adj" fmla="val 6330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Em </a:t>
            </a:r>
            <a:r>
              <a:rPr lang="pt-BR" sz="2400" dirty="0" err="1"/>
              <a:t>JavaScript</a:t>
            </a:r>
            <a:r>
              <a:rPr lang="pt-BR" sz="2400" dirty="0"/>
              <a:t>, os tipos primitivos são os mais básicos e imutáveis. Vamos detalhar cada um: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A972F-9520-3EDF-94BA-EB8F4422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16" y="1605082"/>
            <a:ext cx="3239920" cy="14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38390-4C9B-3BA6-3FA3-9E6F52D5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4BD8A622-D4CC-C155-66F9-FC533256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03AC5955-1D4F-B40B-2BD5-ECA4AF157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87A3-DBE9-5BD0-15FB-BF22AE1BB573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Tipos Primitivos em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046145-97E9-C7F5-EBD3-90197403081C}"/>
              </a:ext>
            </a:extLst>
          </p:cNvPr>
          <p:cNvSpPr/>
          <p:nvPr/>
        </p:nvSpPr>
        <p:spPr>
          <a:xfrm>
            <a:off x="612648" y="2098742"/>
            <a:ext cx="5729699" cy="3329292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Number</a:t>
            </a:r>
            <a:r>
              <a:rPr lang="pt-BR" sz="2400" dirty="0"/>
              <a:t>: Representa tanto números inteiros quanto de ponto flutuante (decimais).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JavaScript</a:t>
            </a:r>
            <a:r>
              <a:rPr lang="pt-BR" sz="2400" dirty="0"/>
              <a:t> não diferencia entre inteiros e decimais (não existe </a:t>
            </a:r>
            <a:r>
              <a:rPr lang="pt-BR" sz="2400" dirty="0" err="1"/>
              <a:t>int</a:t>
            </a:r>
            <a:r>
              <a:rPr lang="pt-BR" sz="2400" dirty="0"/>
              <a:t> ou </a:t>
            </a:r>
            <a:r>
              <a:rPr lang="pt-BR" sz="2400" dirty="0" err="1"/>
              <a:t>float</a:t>
            </a:r>
            <a:r>
              <a:rPr lang="pt-BR" sz="2400" dirty="0"/>
              <a:t>, é tudo </a:t>
            </a:r>
            <a:r>
              <a:rPr lang="pt-BR" sz="2400" dirty="0" err="1"/>
              <a:t>Number</a:t>
            </a:r>
            <a:r>
              <a:rPr lang="pt-BR" sz="24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FBF28-F7A5-1FA3-E235-027ECD510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60" y="2782110"/>
            <a:ext cx="4993027" cy="21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883FC-C430-2064-839D-C0B3D99C6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38B5A493-746B-4F99-4DDD-F3F86E2B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E47E2E00-8844-6756-5BBC-7CE284973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19BEF7-BC6E-2EE1-B9FE-0C14D483317D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Tipos Primitivos em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171C54-F392-3EAD-2980-B6E4C52366BE}"/>
              </a:ext>
            </a:extLst>
          </p:cNvPr>
          <p:cNvSpPr/>
          <p:nvPr/>
        </p:nvSpPr>
        <p:spPr>
          <a:xfrm>
            <a:off x="612648" y="2334638"/>
            <a:ext cx="5972979" cy="2966936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String</a:t>
            </a:r>
            <a:r>
              <a:rPr lang="pt-BR" sz="2400" dirty="0"/>
              <a:t>: Utilizado para armazenar textos.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Strings</a:t>
            </a:r>
            <a:r>
              <a:rPr lang="pt-BR" sz="2400" dirty="0"/>
              <a:t> podem ser delimitadas por aspas simples, duplas ou crase (para </a:t>
            </a:r>
            <a:r>
              <a:rPr lang="pt-BR" sz="2400" i="1" dirty="0" err="1"/>
              <a:t>template</a:t>
            </a:r>
            <a:r>
              <a:rPr lang="pt-BR" sz="2400" i="1" dirty="0"/>
              <a:t> </a:t>
            </a:r>
            <a:r>
              <a:rPr lang="pt-BR" sz="2400" i="1" dirty="0" err="1"/>
              <a:t>strings</a:t>
            </a:r>
            <a:r>
              <a:rPr lang="pt-BR" sz="2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CBFFA-57F0-CAD9-33AB-015B5FB3B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04" y="2830715"/>
            <a:ext cx="4584248" cy="18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BE4B6-6801-3DF0-CF89-897E1E15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32C73525-4F7A-03E4-71F6-AFA26FFC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01875EB5-A0CB-7FF4-B6BC-DC38E253C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454694-A7C0-9903-9208-69656609AC93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Tipos Primitivos em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8C8693-0671-B839-50CF-CA2B0DF1484A}"/>
              </a:ext>
            </a:extLst>
          </p:cNvPr>
          <p:cNvSpPr/>
          <p:nvPr/>
        </p:nvSpPr>
        <p:spPr>
          <a:xfrm>
            <a:off x="612648" y="2334638"/>
            <a:ext cx="5972979" cy="1481988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Boolean</a:t>
            </a:r>
            <a:r>
              <a:rPr lang="pt-BR" sz="2400" b="1" dirty="0"/>
              <a:t>: </a:t>
            </a:r>
            <a:r>
              <a:rPr lang="pt-BR" sz="2400" dirty="0"/>
              <a:t>Representa valores lógicos: </a:t>
            </a:r>
            <a:r>
              <a:rPr lang="pt-BR" sz="2400" b="1" dirty="0" err="1"/>
              <a:t>true</a:t>
            </a:r>
            <a:r>
              <a:rPr lang="pt-BR" sz="2400" dirty="0"/>
              <a:t> ou </a:t>
            </a:r>
            <a:r>
              <a:rPr lang="pt-BR" sz="2400" b="1" dirty="0"/>
              <a:t>false</a:t>
            </a:r>
            <a:r>
              <a:rPr lang="pt-BR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FEBF2-48E2-4EFC-0CEF-90523565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777" y="2092127"/>
            <a:ext cx="3528127" cy="19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8BA49-B0CE-CAF2-7172-C80A440A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5750DC8E-733C-161B-FF8C-028F564D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3B764E59-949E-9E44-EB1F-94285870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F9DB8E-E5BB-D393-2BD6-94A3A1DD9BC0}"/>
              </a:ext>
            </a:extLst>
          </p:cNvPr>
          <p:cNvSpPr/>
          <p:nvPr/>
        </p:nvSpPr>
        <p:spPr>
          <a:xfrm>
            <a:off x="612648" y="496111"/>
            <a:ext cx="6352356" cy="914400"/>
          </a:xfrm>
          <a:prstGeom prst="roundRect">
            <a:avLst/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Tipos Primitivos em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671F32-97A7-9F20-68B7-43ACA0676773}"/>
              </a:ext>
            </a:extLst>
          </p:cNvPr>
          <p:cNvSpPr/>
          <p:nvPr/>
        </p:nvSpPr>
        <p:spPr>
          <a:xfrm>
            <a:off x="612648" y="1828800"/>
            <a:ext cx="5972979" cy="2416266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Undefined</a:t>
            </a:r>
            <a:r>
              <a:rPr lang="pt-BR" sz="2400" b="1" dirty="0"/>
              <a:t>: </a:t>
            </a:r>
            <a:r>
              <a:rPr lang="pt-BR" sz="2400" dirty="0"/>
              <a:t>Uma variável que foi declarada, mas ainda não recebeu um valor, possui o valor </a:t>
            </a:r>
            <a:r>
              <a:rPr lang="pt-BR" sz="2400" b="1" dirty="0" err="1"/>
              <a:t>undefined</a:t>
            </a:r>
            <a:r>
              <a:rPr lang="pt-BR" sz="24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Null</a:t>
            </a:r>
            <a:r>
              <a:rPr lang="pt-BR" sz="2400" dirty="0"/>
              <a:t>: Representa intencionalmente a ausência de valor.</a:t>
            </a:r>
            <a:endParaRPr lang="pt-BR" sz="2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7C20D6-49F5-3A3C-49D2-39C72D0A7912}"/>
              </a:ext>
            </a:extLst>
          </p:cNvPr>
          <p:cNvSpPr/>
          <p:nvPr/>
        </p:nvSpPr>
        <p:spPr>
          <a:xfrm>
            <a:off x="612648" y="4537486"/>
            <a:ext cx="8871820" cy="1691565"/>
          </a:xfrm>
          <a:prstGeom prst="roundRect">
            <a:avLst>
              <a:gd name="adj" fmla="val 2263"/>
            </a:avLst>
          </a:prstGeom>
          <a:solidFill>
            <a:srgbClr val="25365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/>
              <a:t>Diferença entre </a:t>
            </a:r>
            <a:r>
              <a:rPr lang="pt-BR" sz="2000" u="sng" dirty="0" err="1"/>
              <a:t>Undefined</a:t>
            </a:r>
            <a:r>
              <a:rPr lang="pt-BR" sz="2000" u="sng" dirty="0"/>
              <a:t> e </a:t>
            </a:r>
            <a:r>
              <a:rPr lang="pt-BR" sz="2000" u="sng" dirty="0" err="1"/>
              <a:t>Null</a:t>
            </a:r>
            <a:r>
              <a:rPr lang="pt-BR" sz="2000" u="sng" dirty="0"/>
              <a:t>:</a:t>
            </a:r>
          </a:p>
          <a:p>
            <a:pPr algn="ctr"/>
            <a:endParaRPr lang="pt-BR" sz="20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 err="1"/>
              <a:t>Undefined</a:t>
            </a:r>
            <a:r>
              <a:rPr lang="pt-BR" sz="2000" b="1" dirty="0"/>
              <a:t>: </a:t>
            </a:r>
            <a:r>
              <a:rPr lang="pt-BR" sz="2000" dirty="0"/>
              <a:t>Automático quando uma variável é declarada sem valor.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 err="1"/>
              <a:t>Null</a:t>
            </a:r>
            <a:r>
              <a:rPr lang="pt-BR" sz="2000" b="1" dirty="0"/>
              <a:t>: </a:t>
            </a:r>
            <a:r>
              <a:rPr lang="pt-BR" sz="2000" dirty="0"/>
              <a:t>Usado pelo desenvolvedor para definir que a variável não tem valor.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24B45-8F5A-2598-0B48-F6827134D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255" y="1204321"/>
            <a:ext cx="3524800" cy="1558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9109C-7E06-53AE-7C34-65E29AAFE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006" y="2982498"/>
            <a:ext cx="5263545" cy="13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Aulas Senac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2024-10-16T12:33:36Z</dcterms:created>
  <dcterms:modified xsi:type="dcterms:W3CDTF">2024-10-16T13:22:47Z</dcterms:modified>
</cp:coreProperties>
</file>