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4" r:id="rId11"/>
    <p:sldId id="265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96D79-52B4-4C18-9ECD-6593713ECD66}" v="1" dt="2024-11-07T04:02:17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C9C96D79-52B4-4C18-9ECD-6593713ECD66}"/>
    <pc:docChg chg="undo custSel addSld delSld modSld sldOrd">
      <pc:chgData name="Pablo Garcia" userId="45d086511dae29ac" providerId="LiveId" clId="{C9C96D79-52B4-4C18-9ECD-6593713ECD66}" dt="2024-11-07T04:03:32.423" v="452" actId="1037"/>
      <pc:docMkLst>
        <pc:docMk/>
      </pc:docMkLst>
      <pc:sldChg chg="del">
        <pc:chgData name="Pablo Garcia" userId="45d086511dae29ac" providerId="LiveId" clId="{C9C96D79-52B4-4C18-9ECD-6593713ECD66}" dt="2024-11-07T03:45:06.784" v="400" actId="47"/>
        <pc:sldMkLst>
          <pc:docMk/>
          <pc:sldMk cId="1993709416" sldId="262"/>
        </pc:sldMkLst>
      </pc:sldChg>
      <pc:sldChg chg="addSp delSp modSp add mod ord">
        <pc:chgData name="Pablo Garcia" userId="45d086511dae29ac" providerId="LiveId" clId="{C9C96D79-52B4-4C18-9ECD-6593713ECD66}" dt="2024-11-07T03:03:25.389" v="399" actId="1076"/>
        <pc:sldMkLst>
          <pc:docMk/>
          <pc:sldMk cId="786747109" sldId="269"/>
        </pc:sldMkLst>
        <pc:spChg chg="del">
          <ac:chgData name="Pablo Garcia" userId="45d086511dae29ac" providerId="LiveId" clId="{C9C96D79-52B4-4C18-9ECD-6593713ECD66}" dt="2024-11-06T13:18:40.854" v="16" actId="478"/>
          <ac:spMkLst>
            <pc:docMk/>
            <pc:sldMk cId="786747109" sldId="269"/>
            <ac:spMk id="4" creationId="{E925326B-38DD-5679-4405-3C4F20ED361D}"/>
          </ac:spMkLst>
        </pc:spChg>
        <pc:spChg chg="mod">
          <ac:chgData name="Pablo Garcia" userId="45d086511dae29ac" providerId="LiveId" clId="{C9C96D79-52B4-4C18-9ECD-6593713ECD66}" dt="2024-11-07T03:03:15.541" v="395" actId="14100"/>
          <ac:spMkLst>
            <pc:docMk/>
            <pc:sldMk cId="786747109" sldId="269"/>
            <ac:spMk id="6" creationId="{ED913002-49AD-9B14-9388-5ABDA103C290}"/>
          </ac:spMkLst>
        </pc:spChg>
        <pc:spChg chg="add del mod">
          <ac:chgData name="Pablo Garcia" userId="45d086511dae29ac" providerId="LiveId" clId="{C9C96D79-52B4-4C18-9ECD-6593713ECD66}" dt="2024-11-06T13:21:11.634" v="306" actId="14100"/>
          <ac:spMkLst>
            <pc:docMk/>
            <pc:sldMk cId="786747109" sldId="269"/>
            <ac:spMk id="8" creationId="{F9742BAF-05C1-B356-EE08-416A68150345}"/>
          </ac:spMkLst>
        </pc:spChg>
        <pc:picChg chg="del">
          <ac:chgData name="Pablo Garcia" userId="45d086511dae29ac" providerId="LiveId" clId="{C9C96D79-52B4-4C18-9ECD-6593713ECD66}" dt="2024-11-06T13:18:47.192" v="19" actId="478"/>
          <ac:picMkLst>
            <pc:docMk/>
            <pc:sldMk cId="786747109" sldId="269"/>
            <ac:picMk id="3" creationId="{7E20FE8E-2ECC-FC55-EE0D-9D23B986F37B}"/>
          </ac:picMkLst>
        </pc:picChg>
        <pc:picChg chg="add del mod modCrop">
          <ac:chgData name="Pablo Garcia" userId="45d086511dae29ac" providerId="LiveId" clId="{C9C96D79-52B4-4C18-9ECD-6593713ECD66}" dt="2024-11-07T03:02:42.242" v="344" actId="22"/>
          <ac:picMkLst>
            <pc:docMk/>
            <pc:sldMk cId="786747109" sldId="269"/>
            <ac:picMk id="3" creationId="{D20FD90F-BD44-73B6-6115-3547F47B0406}"/>
          </ac:picMkLst>
        </pc:picChg>
        <pc:picChg chg="add del mod">
          <ac:chgData name="Pablo Garcia" userId="45d086511dae29ac" providerId="LiveId" clId="{C9C96D79-52B4-4C18-9ECD-6593713ECD66}" dt="2024-11-07T03:03:25.389" v="399" actId="1076"/>
          <ac:picMkLst>
            <pc:docMk/>
            <pc:sldMk cId="786747109" sldId="269"/>
            <ac:picMk id="7" creationId="{EA7245D4-E54A-342B-9FD6-2105D47BD2A0}"/>
          </ac:picMkLst>
        </pc:picChg>
      </pc:sldChg>
      <pc:sldChg chg="addSp delSp modSp add mod ord">
        <pc:chgData name="Pablo Garcia" userId="45d086511dae29ac" providerId="LiveId" clId="{C9C96D79-52B4-4C18-9ECD-6593713ECD66}" dt="2024-11-07T04:03:32.423" v="452" actId="1037"/>
        <pc:sldMkLst>
          <pc:docMk/>
          <pc:sldMk cId="347869449" sldId="270"/>
        </pc:sldMkLst>
        <pc:spChg chg="del">
          <ac:chgData name="Pablo Garcia" userId="45d086511dae29ac" providerId="LiveId" clId="{C9C96D79-52B4-4C18-9ECD-6593713ECD66}" dt="2024-11-07T03:58:32.270" v="418" actId="478"/>
          <ac:spMkLst>
            <pc:docMk/>
            <pc:sldMk cId="347869449" sldId="270"/>
            <ac:spMk id="4" creationId="{1110E649-8F22-F499-CB29-FF159D49007B}"/>
          </ac:spMkLst>
        </pc:spChg>
        <pc:spChg chg="mod">
          <ac:chgData name="Pablo Garcia" userId="45d086511dae29ac" providerId="LiveId" clId="{C9C96D79-52B4-4C18-9ECD-6593713ECD66}" dt="2024-11-07T03:58:29.636" v="417" actId="20577"/>
          <ac:spMkLst>
            <pc:docMk/>
            <pc:sldMk cId="347869449" sldId="270"/>
            <ac:spMk id="6" creationId="{CB6644BD-B3F3-77D4-F769-E12433101E28}"/>
          </ac:spMkLst>
        </pc:spChg>
        <pc:spChg chg="add mod">
          <ac:chgData name="Pablo Garcia" userId="45d086511dae29ac" providerId="LiveId" clId="{C9C96D79-52B4-4C18-9ECD-6593713ECD66}" dt="2024-11-07T04:03:32.423" v="452" actId="1037"/>
          <ac:spMkLst>
            <pc:docMk/>
            <pc:sldMk cId="347869449" sldId="270"/>
            <ac:spMk id="8" creationId="{A264FFE8-F56D-1DA4-A474-3E1B23A82B47}"/>
          </ac:spMkLst>
        </pc:spChg>
        <pc:picChg chg="add mod">
          <ac:chgData name="Pablo Garcia" userId="45d086511dae29ac" providerId="LiveId" clId="{C9C96D79-52B4-4C18-9ECD-6593713ECD66}" dt="2024-11-07T04:02:10.440" v="423" actId="14100"/>
          <ac:picMkLst>
            <pc:docMk/>
            <pc:sldMk cId="347869449" sldId="270"/>
            <ac:picMk id="3" creationId="{328969E0-8411-20B3-2D05-11AE8F8C0C78}"/>
          </ac:picMkLst>
        </pc:picChg>
        <pc:picChg chg="del">
          <ac:chgData name="Pablo Garcia" userId="45d086511dae29ac" providerId="LiveId" clId="{C9C96D79-52B4-4C18-9ECD-6593713ECD66}" dt="2024-11-07T03:58:33.107" v="419" actId="478"/>
          <ac:picMkLst>
            <pc:docMk/>
            <pc:sldMk cId="347869449" sldId="270"/>
            <ac:picMk id="7" creationId="{5D313A93-A06D-E8FF-E08B-5877E13673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7BD1-EB34-5C9D-7EA6-C1CF4BED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A4DFD-F975-1DAF-EC9D-A1B596D0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882F-5938-1834-87EA-45DD7F14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1D5C-863D-59E4-3A93-6C3D544E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BAD7-B275-D536-5F86-0D61CE0B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2781-E638-C19E-E534-FD54BABD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B525-1500-FFFD-DE5E-E7294AB9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0B70-6723-9EB9-5A0A-3455739F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788B-3749-A02C-88A0-4F7B7724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6457-DF67-1F0D-A311-0C858E77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D37CB-2C90-A3C0-A195-7737C639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D6972-C6EE-F6A8-2488-0BC7499D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8F8F-10B1-E624-0741-FA9EA572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6E36-5F80-8CC6-8CAA-4CE4C933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1E91-1F68-9314-FAB6-AC823B6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76C-AD72-6A42-FE29-77B4B923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4628-9318-1CCA-7DC3-978C8B15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BC56-1527-DCA7-088D-D436543F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1614-CFB7-1CF5-F9D1-8ACA694B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31B9-D30C-F339-495A-16BD9704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6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422E-BEBF-0FFD-2A46-F756018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C13F-357E-06A6-D92B-DB753617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61A5-699E-C646-40C9-13EA5DEE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C944-6514-3BF5-0086-14BE3B13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54D6-C56A-991F-DB5E-4E619331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D96-83E6-70D2-3045-6C1B550B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D460-2847-670F-3190-85F42F582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D8DE2-0C61-9DA7-941A-CC0593193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46F9-D3D6-2BD7-58A1-A3EB19D4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A2C5-5C41-0E61-3DBE-A1ED3AAE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631B-69C0-E32A-25FC-0870CA09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07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6D86-204C-4CED-C351-E0E175E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108D6-B41B-B5A3-4D02-877F01CB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BA01D-B2C2-E3D3-45BF-7BCEA150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CA3B-66AF-33E5-BC7A-ACBE5758C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E9AAD-7FF2-B61A-F512-18E8A65F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2C5D6-CAD9-471A-FE97-532848B8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A0E1B-D38E-A20C-DEFF-A788C203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AA2ED-8A95-97F9-57BB-747F62E0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CF82-1E7D-B880-0004-5F606E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82B14-714D-053F-A3C8-99084E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51A52-09BF-F0C4-232E-708EC378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D00C0-6D72-D709-32D1-6780DFF4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9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E3D3D-4C03-8292-AA14-9522B96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591E2-5C1A-D3F4-6B4C-DE820BF7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A6C65-46A4-8299-64DA-9A9FAB96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7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D883-C435-82D6-D661-E992EB72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68D7-CE5B-26EB-BE0E-67F68447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4005D-76C5-447A-DA34-AD26C380E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C5FC-EC7D-8648-F99F-C50D2894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3B84-B768-AD8F-51B8-4317C0E9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83F05-3E2F-6D5B-5F2F-ED7EFFC6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98C-1380-0D3C-7BD2-A8ABAB9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5C6CC-17A8-20D9-A261-3A0700DD7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8D152-F6AF-FF82-0174-34EB3D6DE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6C6E1-44BD-0692-D3D9-9E28B3F5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A79E-3B1C-AE99-7403-114D00EA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5CE6-962E-584B-92FA-E2EA30C2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6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79B09-42BF-7F65-CF47-21D517E5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DCDF-4D97-071E-955F-C9595AA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DB7E-CDA5-B901-448D-88F492B35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EE873-310C-4F57-8539-A553124A7367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6AEF-3FB9-6E96-94B4-C643CAA93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7699-5E96-8B6B-4213-6B5ADDD9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FE6BF-CBAB-4576-D537-FC80592AE958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Posicionamentos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9F679F14-3D0A-433D-9396-201B2F891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18401-D950-FB37-26F6-3B0B30631A7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15696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89A07-D9E3-8CCE-1F0D-DBA74BF27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0CD960-4144-9BA5-F59D-8A2063CD5397}"/>
              </a:ext>
            </a:extLst>
          </p:cNvPr>
          <p:cNvSpPr/>
          <p:nvPr/>
        </p:nvSpPr>
        <p:spPr>
          <a:xfrm>
            <a:off x="450713" y="1809346"/>
            <a:ext cx="7477435" cy="765788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O </a:t>
            </a:r>
            <a:r>
              <a:rPr lang="pt-BR" dirty="0" err="1"/>
              <a:t>Flexbox</a:t>
            </a:r>
            <a:r>
              <a:rPr lang="pt-BR" dirty="0"/>
              <a:t> permite organizar elementos dentro de um container (que chamamos de "container </a:t>
            </a:r>
            <a:r>
              <a:rPr lang="pt-BR" dirty="0" err="1"/>
              <a:t>flex</a:t>
            </a:r>
            <a:r>
              <a:rPr lang="pt-BR" dirty="0"/>
              <a:t>") e alinhar itens em uma linha ou coluna.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DCF17B7A-972B-1F4D-083A-D53B0DC6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09EDB7-8AAD-0703-97CC-5AAC9B1CBDDD}"/>
              </a:ext>
            </a:extLst>
          </p:cNvPr>
          <p:cNvSpPr/>
          <p:nvPr/>
        </p:nvSpPr>
        <p:spPr>
          <a:xfrm>
            <a:off x="450714" y="634994"/>
            <a:ext cx="6154367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com </a:t>
            </a:r>
            <a:r>
              <a:rPr lang="pt-BR" sz="3600" dirty="0" err="1"/>
              <a:t>Flexbox</a:t>
            </a:r>
            <a:endParaRPr lang="pt-BR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4C30E-B3F2-D8CD-63FF-D5CECBE67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9" y="3030453"/>
            <a:ext cx="11071221" cy="30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B3345A-AD35-3485-2E04-75C64C64E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F75888-17A0-B808-10D7-CC38C7D3D9EB}"/>
              </a:ext>
            </a:extLst>
          </p:cNvPr>
          <p:cNvSpPr/>
          <p:nvPr/>
        </p:nvSpPr>
        <p:spPr>
          <a:xfrm>
            <a:off x="450713" y="1809346"/>
            <a:ext cx="7477435" cy="765788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CSS Grid é mais versátil para layouts de grade, organizando elementos em linhas e colunas. Aqui estão algumas propriedades importantes: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21C6DF10-178D-037E-3593-486C4D70E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57D473-8E3A-F598-9CD8-D3CF4B48888B}"/>
              </a:ext>
            </a:extLst>
          </p:cNvPr>
          <p:cNvSpPr/>
          <p:nvPr/>
        </p:nvSpPr>
        <p:spPr>
          <a:xfrm>
            <a:off x="450714" y="634994"/>
            <a:ext cx="5444248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com Grid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36F04-9F32-FFC0-AF62-143F3A1BE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196" y="2757303"/>
            <a:ext cx="6501102" cy="385370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5AAD89-A3B3-6820-B38F-A79205CF6998}"/>
              </a:ext>
            </a:extLst>
          </p:cNvPr>
          <p:cNvSpPr/>
          <p:nvPr/>
        </p:nvSpPr>
        <p:spPr>
          <a:xfrm>
            <a:off x="450714" y="3090041"/>
            <a:ext cx="4481209" cy="2312276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display: grid; : Define o container como uma grade.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grid-</a:t>
            </a:r>
            <a:r>
              <a:rPr lang="pt-BR" sz="1500" dirty="0" err="1"/>
              <a:t>template</a:t>
            </a:r>
            <a:r>
              <a:rPr lang="pt-BR" sz="1500" dirty="0"/>
              <a:t>-</a:t>
            </a:r>
            <a:r>
              <a:rPr lang="pt-BR" sz="1500" dirty="0" err="1"/>
              <a:t>columns</a:t>
            </a:r>
            <a:r>
              <a:rPr lang="pt-BR" sz="1500" dirty="0"/>
              <a:t>: Define o número de colunas e suas larguras.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/>
              <a:t>gap: Define o espaçamento entre os itens na grade.</a:t>
            </a:r>
          </a:p>
        </p:txBody>
      </p:sp>
    </p:spTree>
    <p:extLst>
      <p:ext uri="{BB962C8B-B14F-4D97-AF65-F5344CB8AC3E}">
        <p14:creationId xmlns:p14="http://schemas.microsoft.com/office/powerpoint/2010/main" val="279502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553D3-1E5A-664A-1466-F8F5D69F5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C199BC4D-971E-2DB9-1E4E-F74C41BB3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913002-49AD-9B14-9388-5ABDA103C290}"/>
              </a:ext>
            </a:extLst>
          </p:cNvPr>
          <p:cNvSpPr/>
          <p:nvPr/>
        </p:nvSpPr>
        <p:spPr>
          <a:xfrm>
            <a:off x="450714" y="634994"/>
            <a:ext cx="7402966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 posicionamento com 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742BAF-05C1-B356-EE08-416A68150345}"/>
              </a:ext>
            </a:extLst>
          </p:cNvPr>
          <p:cNvSpPr/>
          <p:nvPr/>
        </p:nvSpPr>
        <p:spPr>
          <a:xfrm>
            <a:off x="450714" y="2661920"/>
            <a:ext cx="4481209" cy="3200399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Criar um site do seu portifólio, conforme modelo ao lado.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Deve conter no mínimo duas páginas HTML e uma </a:t>
            </a:r>
            <a:r>
              <a:rPr lang="pt-BR" sz="2000" dirty="0" err="1"/>
              <a:t>css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Separe as secções em &lt;</a:t>
            </a:r>
            <a:r>
              <a:rPr lang="pt-BR" sz="2000" dirty="0" err="1"/>
              <a:t>div</a:t>
            </a:r>
            <a:r>
              <a:rPr lang="pt-BR" sz="2000" dirty="0"/>
              <a:t>&gt;, utilize borda e margem para separá-las.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245D4-E54A-342B-9FD6-2105D47BD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20" y="1920604"/>
            <a:ext cx="5932950" cy="46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E258D-7FAE-97B1-A3CA-78BEDBCD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8591107B-81E3-7087-20EF-AF97B60FB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6644BD-B3F3-77D4-F769-E12433101E28}"/>
              </a:ext>
            </a:extLst>
          </p:cNvPr>
          <p:cNvSpPr/>
          <p:nvPr/>
        </p:nvSpPr>
        <p:spPr>
          <a:xfrm>
            <a:off x="450714" y="634994"/>
            <a:ext cx="6154367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Flexbox</a:t>
            </a:r>
            <a:r>
              <a:rPr lang="pt-BR" sz="3600" dirty="0"/>
              <a:t> Propriedades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969E0-8411-20B3-2D05-11AE8F8C0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0" y="1741047"/>
            <a:ext cx="4157956" cy="497191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4FFE8-F56D-1DA4-A474-3E1B23A82B47}"/>
              </a:ext>
            </a:extLst>
          </p:cNvPr>
          <p:cNvSpPr/>
          <p:nvPr/>
        </p:nvSpPr>
        <p:spPr>
          <a:xfrm>
            <a:off x="314522" y="1741048"/>
            <a:ext cx="7067686" cy="4971910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1. Explicar filhos e pai no </a:t>
            </a:r>
            <a:r>
              <a:rPr lang="pt-BR" sz="1300" dirty="0" err="1"/>
              <a:t>flex</a:t>
            </a:r>
            <a:r>
              <a:rPr lang="pt-BR" sz="1300" dirty="0"/>
              <a:t>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2. No item pai ocupa toda a tela, no filho ocupa somente o espaço necessário do que tem dentro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OPÇÕES NO 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3. GAP, forma de colocar o espaço entre as </a:t>
            </a:r>
            <a:r>
              <a:rPr lang="pt-BR" sz="1300" dirty="0" err="1"/>
              <a:t>divs</a:t>
            </a:r>
            <a:r>
              <a:rPr lang="pt-BR" sz="1300" dirty="0"/>
              <a:t>, tanto na horizontal, quanto na vertical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4. Explicar </a:t>
            </a:r>
            <a:r>
              <a:rPr lang="pt-BR" sz="1300" dirty="0" err="1"/>
              <a:t>flex</a:t>
            </a:r>
            <a:r>
              <a:rPr lang="pt-BR" sz="1300" dirty="0"/>
              <a:t> </a:t>
            </a:r>
            <a:r>
              <a:rPr lang="pt-BR" sz="1300" dirty="0" err="1"/>
              <a:t>directions</a:t>
            </a:r>
            <a:r>
              <a:rPr lang="pt-BR" sz="1300" dirty="0"/>
              <a:t> (</a:t>
            </a:r>
            <a:r>
              <a:rPr lang="pt-BR" sz="1300" dirty="0" err="1"/>
              <a:t>rows</a:t>
            </a:r>
            <a:r>
              <a:rPr lang="pt-BR" sz="1300" dirty="0"/>
              <a:t> e </a:t>
            </a:r>
            <a:r>
              <a:rPr lang="pt-BR" sz="1300" dirty="0" err="1"/>
              <a:t>columns</a:t>
            </a:r>
            <a:r>
              <a:rPr lang="pt-BR" sz="13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5. Flex wrap - Trabalhar no tamanho dos itens e no tamanho do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6. </a:t>
            </a:r>
            <a:r>
              <a:rPr lang="pt-BR" sz="1300" dirty="0" err="1"/>
              <a:t>Justfy-content</a:t>
            </a:r>
            <a:r>
              <a:rPr lang="pt-BR" sz="1300" dirty="0"/>
              <a:t> é no </a:t>
            </a:r>
            <a:r>
              <a:rPr lang="pt-BR" sz="1300" dirty="0" err="1"/>
              <a:t>parent</a:t>
            </a:r>
            <a:r>
              <a:rPr lang="pt-BR" sz="1300" dirty="0"/>
              <a:t> e alinha horizontalmente </a:t>
            </a:r>
            <a:r>
              <a:rPr lang="pt-BR" sz="1300" dirty="0" err="1"/>
              <a:t>explcar</a:t>
            </a:r>
            <a:r>
              <a:rPr lang="pt-BR" sz="1300" dirty="0"/>
              <a:t> os tipos;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7. </a:t>
            </a:r>
            <a:r>
              <a:rPr lang="pt-BR" sz="1300" dirty="0" err="1"/>
              <a:t>Align</a:t>
            </a:r>
            <a:r>
              <a:rPr lang="pt-BR" sz="1300" dirty="0"/>
              <a:t>-itens mostrar os tipos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8. Gap diferenciado entre colunas e linhas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OPÇÕES NA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9. </a:t>
            </a:r>
            <a:r>
              <a:rPr lang="pt-BR" sz="1300" dirty="0" err="1"/>
              <a:t>flex-grow</a:t>
            </a:r>
            <a:r>
              <a:rPr lang="pt-BR" sz="1300" dirty="0"/>
              <a:t> é a capacidade do item de aumentar de tamanho, ocupando os espaços vazios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10. </a:t>
            </a:r>
            <a:r>
              <a:rPr lang="pt-BR" sz="1300" dirty="0" err="1"/>
              <a:t>flex-shrink</a:t>
            </a:r>
            <a:r>
              <a:rPr lang="pt-BR" sz="1300" dirty="0"/>
              <a:t> é a capacidade que o item tem de diminuir.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11. </a:t>
            </a:r>
            <a:r>
              <a:rPr lang="pt-BR" sz="1300" dirty="0" err="1"/>
              <a:t>flex-basis</a:t>
            </a:r>
            <a:r>
              <a:rPr lang="pt-BR" sz="1300" dirty="0"/>
              <a:t>: é o tamanho definido do item, ele assume este tamanho, antes do espaço ser distribuído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12. </a:t>
            </a:r>
            <a:r>
              <a:rPr lang="pt-BR" sz="1300" dirty="0" err="1"/>
              <a:t>align</a:t>
            </a:r>
            <a:r>
              <a:rPr lang="pt-BR" sz="1300" dirty="0"/>
              <a:t>-self: é para alinhar somente este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300" dirty="0"/>
              <a:t>13. Ordem dos elementos</a:t>
            </a:r>
          </a:p>
        </p:txBody>
      </p:sp>
    </p:spTree>
    <p:extLst>
      <p:ext uri="{BB962C8B-B14F-4D97-AF65-F5344CB8AC3E}">
        <p14:creationId xmlns:p14="http://schemas.microsoft.com/office/powerpoint/2010/main" val="347869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2334E-BB44-C18E-2428-85067DB8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63A03C-EE94-4B35-B331-850325C6D92E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Posicionamentos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31FC5B4D-D8D4-EEC1-9497-530EADAE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5D9169-16D8-2D34-2450-A8954E778307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8091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76B11B-0514-30D2-C4BE-EAE013D3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D12F74-6CB3-0005-9C05-F5BCD9454F22}"/>
              </a:ext>
            </a:extLst>
          </p:cNvPr>
          <p:cNvSpPr/>
          <p:nvPr/>
        </p:nvSpPr>
        <p:spPr>
          <a:xfrm>
            <a:off x="450714" y="2110902"/>
            <a:ext cx="6485108" cy="3005847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Posicionamento padrão (estático), ele organiza os elementos no fluxo normal da página.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“position: </a:t>
            </a:r>
            <a:r>
              <a:rPr lang="pt-BR" sz="2400" dirty="0" err="1"/>
              <a:t>relative</a:t>
            </a:r>
            <a:r>
              <a:rPr lang="pt-BR" sz="2400" dirty="0"/>
              <a:t>”; Ele permite ajustar um elemento sem tirá-lo do fluxo normal.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Exemplo: mover um card para cima/direita usando top e </a:t>
            </a:r>
            <a:r>
              <a:rPr lang="pt-BR" sz="2400" dirty="0" err="1"/>
              <a:t>left</a:t>
            </a:r>
            <a:r>
              <a:rPr lang="pt-BR" sz="2400" dirty="0"/>
              <a:t>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828EC338-C1BD-6E90-7205-8B823A516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51199E-3D7F-6416-DC84-832815597721}"/>
              </a:ext>
            </a:extLst>
          </p:cNvPr>
          <p:cNvSpPr/>
          <p:nvPr/>
        </p:nvSpPr>
        <p:spPr>
          <a:xfrm>
            <a:off x="450713" y="634994"/>
            <a:ext cx="7321687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Estático e Relativo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AEFA5-91D5-8B58-D92B-FE3F21E0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486" y="2164790"/>
            <a:ext cx="399153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4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D5868-E27F-7DF6-F0B8-C3F52258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B5C6D4-589E-46DF-983A-7196A27EA6D7}"/>
              </a:ext>
            </a:extLst>
          </p:cNvPr>
          <p:cNvSpPr/>
          <p:nvPr/>
        </p:nvSpPr>
        <p:spPr>
          <a:xfrm>
            <a:off x="450714" y="2110902"/>
            <a:ext cx="5035686" cy="3005847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Para esse exercício você precisará criar 5 &lt;</a:t>
            </a:r>
            <a:r>
              <a:rPr lang="pt-BR" sz="2400" dirty="0" err="1"/>
              <a:t>div</a:t>
            </a:r>
            <a:r>
              <a:rPr lang="pt-BR" sz="2400" dirty="0"/>
              <a:t>&gt; (azul, vermelha, preta, verde e amarela). Configure os tamanhos e posicionamento dos elementos para que a página </a:t>
            </a:r>
            <a:r>
              <a:rPr lang="pt-BR" sz="2400" dirty="0" err="1"/>
              <a:t>html</a:t>
            </a:r>
            <a:r>
              <a:rPr lang="pt-BR" sz="2400" dirty="0"/>
              <a:t> replique a imagem abaixo no navegador: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0ADEE020-D287-4F6E-ED41-EAD29BB68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B9EFF8-45DB-E5B4-1E2F-6D6573478196}"/>
              </a:ext>
            </a:extLst>
          </p:cNvPr>
          <p:cNvSpPr/>
          <p:nvPr/>
        </p:nvSpPr>
        <p:spPr>
          <a:xfrm>
            <a:off x="450713" y="634994"/>
            <a:ext cx="9383952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Exercício: Posicionamento Estático e Relativo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4C70D-05E5-C5E9-25E6-530A6F20D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331" y="1995288"/>
            <a:ext cx="4577219" cy="4037278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35675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ADE29-1447-44B5-74CE-DFBC1270E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9CB01B-5928-E912-65AF-165BF6B64158}"/>
              </a:ext>
            </a:extLst>
          </p:cNvPr>
          <p:cNvSpPr/>
          <p:nvPr/>
        </p:nvSpPr>
        <p:spPr>
          <a:xfrm>
            <a:off x="450714" y="1809345"/>
            <a:ext cx="6485108" cy="4854102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Esse tipo de posicionamento permite que o elemento seja retirado do fluxo normal da página e posicionado em relação ao seu elemento pai mais próximo que tenha posicionamento definido (ou seja, position definido como </a:t>
            </a:r>
            <a:r>
              <a:rPr lang="pt-BR" sz="2000" dirty="0" err="1"/>
              <a:t>relative</a:t>
            </a:r>
            <a:r>
              <a:rPr lang="pt-BR" sz="2000" dirty="0"/>
              <a:t>, </a:t>
            </a:r>
            <a:r>
              <a:rPr lang="pt-BR" sz="2000" dirty="0" err="1"/>
              <a:t>absolute</a:t>
            </a:r>
            <a:r>
              <a:rPr lang="pt-BR" sz="2000" dirty="0"/>
              <a:t>, ou </a:t>
            </a:r>
            <a:r>
              <a:rPr lang="pt-BR" sz="2000" dirty="0" err="1"/>
              <a:t>fixed</a:t>
            </a:r>
            <a:r>
              <a:rPr lang="pt-BR" sz="2000" dirty="0"/>
              <a:t>). Caso não exista um elemento pai posicionado, o elemento será posicionado em relação ao body (</a:t>
            </a:r>
            <a:r>
              <a:rPr lang="pt-BR" sz="2000" dirty="0" err="1"/>
              <a:t>viewport</a:t>
            </a:r>
            <a:r>
              <a:rPr lang="pt-BR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Usamos position: </a:t>
            </a:r>
            <a:r>
              <a:rPr lang="pt-BR" sz="2000" dirty="0" err="1"/>
              <a:t>absolute</a:t>
            </a:r>
            <a:r>
              <a:rPr lang="pt-BR" sz="2000" dirty="0"/>
              <a:t>; em casos </a:t>
            </a:r>
            <a:r>
              <a:rPr lang="pt-BR" sz="2000" dirty="0" err="1"/>
              <a:t>como:Colocar</a:t>
            </a:r>
            <a:r>
              <a:rPr lang="pt-BR" sz="2000" dirty="0"/>
              <a:t> uma </a:t>
            </a:r>
            <a:r>
              <a:rPr lang="pt-BR" sz="2000" dirty="0" err="1"/>
              <a:t>tag</a:t>
            </a:r>
            <a:r>
              <a:rPr lang="pt-BR" sz="2000" dirty="0"/>
              <a:t> de "desconto" em um canto de uma imagem ou </a:t>
            </a:r>
            <a:r>
              <a:rPr lang="pt-BR" sz="2000" dirty="0" err="1"/>
              <a:t>card.Posicionar</a:t>
            </a:r>
            <a:r>
              <a:rPr lang="pt-BR" sz="2000" dirty="0"/>
              <a:t> ícones em cantos específicos de um elemento, como um "x" para fechar um modal.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2BD574C2-F217-F793-4358-B3F5411B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05146-093F-021C-4D2B-0E21AC2C997A}"/>
              </a:ext>
            </a:extLst>
          </p:cNvPr>
          <p:cNvSpPr/>
          <p:nvPr/>
        </p:nvSpPr>
        <p:spPr>
          <a:xfrm>
            <a:off x="450713" y="634994"/>
            <a:ext cx="5483159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Absoluto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7F003-4B36-20ED-BD5E-F1F9321F6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446" y="1477153"/>
            <a:ext cx="3688780" cy="47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2C396-7CB9-50EC-B885-04F8C4A62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25E8F6-2BC6-33AB-3C15-DDC12C93FDED}"/>
              </a:ext>
            </a:extLst>
          </p:cNvPr>
          <p:cNvSpPr/>
          <p:nvPr/>
        </p:nvSpPr>
        <p:spPr>
          <a:xfrm>
            <a:off x="450714" y="2110902"/>
            <a:ext cx="5035686" cy="2538919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Para esse exercício você precisará de 4 &lt;</a:t>
            </a:r>
            <a:r>
              <a:rPr lang="pt-BR" sz="2400" dirty="0" err="1"/>
              <a:t>div</a:t>
            </a:r>
            <a:r>
              <a:rPr lang="pt-BR" sz="2400" dirty="0"/>
              <a:t>&gt;. Configure os</a:t>
            </a:r>
          </a:p>
          <a:p>
            <a:r>
              <a:rPr lang="pt-BR" sz="2400" dirty="0"/>
              <a:t>tamanhos e posicionamento dos elementos para que a página </a:t>
            </a:r>
            <a:r>
              <a:rPr lang="pt-BR" sz="2400" dirty="0" err="1"/>
              <a:t>html</a:t>
            </a:r>
            <a:endParaRPr lang="pt-BR" sz="2400" dirty="0"/>
          </a:p>
          <a:p>
            <a:r>
              <a:rPr lang="pt-BR" sz="2400" dirty="0"/>
              <a:t>replique a imagem abaixo no navegador: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BE826F08-18FE-EE5C-5C67-CA8D54D5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01B70F-719E-B598-030E-47567916BD2A}"/>
              </a:ext>
            </a:extLst>
          </p:cNvPr>
          <p:cNvSpPr/>
          <p:nvPr/>
        </p:nvSpPr>
        <p:spPr>
          <a:xfrm>
            <a:off x="450712" y="634994"/>
            <a:ext cx="7525969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Exercício: Posicionamento Absoluto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51339-E4DF-B390-F937-77FBA4CB3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89" y="2422187"/>
            <a:ext cx="5624694" cy="3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67D6E-ADF6-7E60-7540-85D788EE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52DBD-C5DC-A37D-CE74-A586AE7BD555}"/>
              </a:ext>
            </a:extLst>
          </p:cNvPr>
          <p:cNvSpPr/>
          <p:nvPr/>
        </p:nvSpPr>
        <p:spPr>
          <a:xfrm>
            <a:off x="450714" y="1809345"/>
            <a:ext cx="6485108" cy="1517515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dirty="0"/>
              <a:t>Esse tipo de posicionamento permite que um elemento fique fixo em relação à janela de visualização (</a:t>
            </a:r>
            <a:r>
              <a:rPr lang="pt-BR" sz="2000" dirty="0" err="1"/>
              <a:t>viewport</a:t>
            </a:r>
            <a:r>
              <a:rPr lang="pt-BR" sz="2000" dirty="0"/>
              <a:t>), mantendo sua posição visível mesmo quando o usuário rola a página para cima ou para baixo.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AC4794F8-24EC-0FE7-8FB8-181CE99B3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FED10-35B0-53B8-D1B3-9297127440FC}"/>
              </a:ext>
            </a:extLst>
          </p:cNvPr>
          <p:cNvSpPr/>
          <p:nvPr/>
        </p:nvSpPr>
        <p:spPr>
          <a:xfrm>
            <a:off x="450713" y="634994"/>
            <a:ext cx="4461755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Fixo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61D84B-B424-60DB-C107-74A1B0EE6EF8}"/>
              </a:ext>
            </a:extLst>
          </p:cNvPr>
          <p:cNvSpPr/>
          <p:nvPr/>
        </p:nvSpPr>
        <p:spPr>
          <a:xfrm>
            <a:off x="450714" y="3531140"/>
            <a:ext cx="6485108" cy="2976664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Menus de navegação fixos: Menus que permanecem visíveis no topo da página enquanto o usuário rola o conteúdo.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Botões "voltar ao topo": Um botão que aparece no canto inferior direito da tela e facilita o retorno ao topo da página.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Pop-ups e banners fixos: Mensagens importantes ou promoções que ficam visíveis na tela enquanto o usuário navega.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CF8A2-13A9-BEDF-F933-E3FC842F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46" y="1809345"/>
            <a:ext cx="4884511" cy="43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D8CF2-B127-A687-7360-F10DFFF7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63FC5A-ABD0-CDC9-E60A-B240E14D490E}"/>
              </a:ext>
            </a:extLst>
          </p:cNvPr>
          <p:cNvSpPr/>
          <p:nvPr/>
        </p:nvSpPr>
        <p:spPr>
          <a:xfrm>
            <a:off x="450714" y="2110902"/>
            <a:ext cx="5035686" cy="2538919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Para esse exercício você precisará de 2 &lt;</a:t>
            </a:r>
            <a:r>
              <a:rPr lang="pt-BR" sz="2400" dirty="0" err="1"/>
              <a:t>div</a:t>
            </a:r>
            <a:r>
              <a:rPr lang="pt-BR" sz="2400" dirty="0"/>
              <a:t>&gt;. Configure os</a:t>
            </a:r>
          </a:p>
          <a:p>
            <a:r>
              <a:rPr lang="pt-BR" sz="2400" dirty="0"/>
              <a:t>tamanhos e posicionamento dos elementos para que a página </a:t>
            </a:r>
            <a:r>
              <a:rPr lang="pt-BR" sz="2400" dirty="0" err="1"/>
              <a:t>html</a:t>
            </a:r>
            <a:endParaRPr lang="pt-BR" sz="2400" dirty="0"/>
          </a:p>
          <a:p>
            <a:r>
              <a:rPr lang="pt-BR" sz="2400" dirty="0"/>
              <a:t>replique a imagem abaixo no navegador: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5F747DDB-769D-77DC-E9BE-DAF6AE08D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782B2E-7F1C-D81F-59E7-5C6C3F409679}"/>
              </a:ext>
            </a:extLst>
          </p:cNvPr>
          <p:cNvSpPr/>
          <p:nvPr/>
        </p:nvSpPr>
        <p:spPr>
          <a:xfrm>
            <a:off x="450713" y="634994"/>
            <a:ext cx="5645288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 complementares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15E25-E48C-8267-6941-9DAEB72F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771" y="2040113"/>
            <a:ext cx="6468707" cy="38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C56E99-4C3E-0C27-A13B-00151C28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D1191-CE1E-CE11-7F06-11CA49703B91}"/>
              </a:ext>
            </a:extLst>
          </p:cNvPr>
          <p:cNvSpPr/>
          <p:nvPr/>
        </p:nvSpPr>
        <p:spPr>
          <a:xfrm>
            <a:off x="450714" y="2110902"/>
            <a:ext cx="5035686" cy="2538919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Para esse exercício você precisará de 12 &lt;</a:t>
            </a:r>
            <a:r>
              <a:rPr lang="pt-BR" sz="2400" dirty="0" err="1"/>
              <a:t>div</a:t>
            </a:r>
            <a:r>
              <a:rPr lang="pt-BR" sz="2400" dirty="0"/>
              <a:t>&gt;. Configure os</a:t>
            </a:r>
          </a:p>
          <a:p>
            <a:r>
              <a:rPr lang="pt-BR" sz="2400" dirty="0"/>
              <a:t>tamanhos e posicionamento dos elementos para que a página </a:t>
            </a:r>
            <a:r>
              <a:rPr lang="pt-BR" sz="2400" dirty="0" err="1"/>
              <a:t>html</a:t>
            </a:r>
            <a:endParaRPr lang="pt-BR" sz="2400" dirty="0"/>
          </a:p>
          <a:p>
            <a:r>
              <a:rPr lang="pt-BR" sz="2400" dirty="0"/>
              <a:t>replique a imagem abaixo no navegador: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07FD2A6F-ECAF-3309-12FE-2B4037E2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8962E-6F99-196B-3008-AD2672482A32}"/>
              </a:ext>
            </a:extLst>
          </p:cNvPr>
          <p:cNvSpPr/>
          <p:nvPr/>
        </p:nvSpPr>
        <p:spPr>
          <a:xfrm>
            <a:off x="450713" y="634994"/>
            <a:ext cx="5645288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Exercício complementares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95180-7CAC-BCC3-2D78-98ADC183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877" y="2396941"/>
            <a:ext cx="5842409" cy="34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0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360B7-A4B9-D265-083B-E9E81E53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74F353-F0AD-D7EA-C1EE-E6ACB325632C}"/>
              </a:ext>
            </a:extLst>
          </p:cNvPr>
          <p:cNvSpPr/>
          <p:nvPr/>
        </p:nvSpPr>
        <p:spPr>
          <a:xfrm>
            <a:off x="450714" y="1809345"/>
            <a:ext cx="4053192" cy="2286000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Esses dois métodos são altamente recomendados para construir layouts mais responsivos e dinâmicos. Ambos facilitam o alinhamento e o posicionamento de elementos dentro de um container, mas possuem abordagens ligeiramente diferentes: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2B902A59-7B67-F3E3-B1F6-0F81B5155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EDE1D2-879C-F22C-9BDE-EFD5454EAE44}"/>
              </a:ext>
            </a:extLst>
          </p:cNvPr>
          <p:cNvSpPr/>
          <p:nvPr/>
        </p:nvSpPr>
        <p:spPr>
          <a:xfrm>
            <a:off x="450714" y="634994"/>
            <a:ext cx="7360598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Posicionamento com </a:t>
            </a:r>
            <a:r>
              <a:rPr lang="pt-BR" sz="3600" dirty="0" err="1"/>
              <a:t>Flexbox</a:t>
            </a:r>
            <a:r>
              <a:rPr lang="pt-BR" sz="3600" dirty="0"/>
              <a:t> e Grid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D2E17A-F19C-32BE-95A7-C3330B960981}"/>
              </a:ext>
            </a:extLst>
          </p:cNvPr>
          <p:cNvSpPr/>
          <p:nvPr/>
        </p:nvSpPr>
        <p:spPr>
          <a:xfrm>
            <a:off x="450714" y="4282867"/>
            <a:ext cx="4481209" cy="2003898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b="1" dirty="0" err="1"/>
              <a:t>Flexbox</a:t>
            </a:r>
            <a:r>
              <a:rPr lang="pt-BR" sz="1500" dirty="0"/>
              <a:t> é ideal para layouts unidimensionais (uma linha ou uma coluna).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b="1" dirty="0"/>
              <a:t>Grid</a:t>
            </a:r>
            <a:r>
              <a:rPr lang="pt-BR" sz="1500" dirty="0"/>
              <a:t> é mais potente para layouts bidimensionais, permitindo organizar elementos em linhas e colunas simultaneamente.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40B3E-91AB-58BC-2577-46F90C9A7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078" y="1721796"/>
            <a:ext cx="6852098" cy="36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797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2024-11-05T12:59:34Z</dcterms:created>
  <dcterms:modified xsi:type="dcterms:W3CDTF">2024-11-07T04:03:38Z</dcterms:modified>
</cp:coreProperties>
</file>