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75" r:id="rId3"/>
    <p:sldId id="276" r:id="rId4"/>
    <p:sldId id="278" r:id="rId5"/>
    <p:sldId id="280" r:id="rId6"/>
    <p:sldId id="281" r:id="rId7"/>
    <p:sldId id="289" r:id="rId8"/>
    <p:sldId id="282" r:id="rId9"/>
    <p:sldId id="290" r:id="rId10"/>
    <p:sldId id="283" r:id="rId11"/>
    <p:sldId id="284" r:id="rId12"/>
    <p:sldId id="285" r:id="rId13"/>
    <p:sldId id="286" r:id="rId14"/>
    <p:sldId id="266" r:id="rId15"/>
    <p:sldId id="288" r:id="rId16"/>
    <p:sldId id="267" r:id="rId17"/>
    <p:sldId id="287" r:id="rId18"/>
    <p:sldId id="269" r:id="rId19"/>
    <p:sldId id="270" r:id="rId20"/>
    <p:sldId id="272" r:id="rId21"/>
    <p:sldId id="274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13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5121da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5121da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55121da3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55121da3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55121da3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55121da3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7561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55121da3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55121da3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55121da3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55121da3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55121da3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55121da3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55121da3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55121da3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caret.org/demo/" TargetMode="External"/><Relationship Id="rId2" Type="http://schemas.openxmlformats.org/officeDocument/2006/relationships/hyperlink" Target="https://www.github.com/pycaret/pycaret-demo-dataractio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xlab.com/blog/things-to-consider-while-managing-machine-learning-projects/machine-learning-and-project-management-life-cycle-2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://stackoverflow.com/questions/36575097/image-inside-of-artwork/36575381" TargetMode="Externa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caret.org/contribu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moez_62905/" TargetMode="External"/><Relationship Id="rId3" Type="http://schemas.openxmlformats.org/officeDocument/2006/relationships/hyperlink" Target="https://www.linkedin.com/in/profile-moez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oezpycaretorg1" TargetMode="External"/><Relationship Id="rId5" Type="http://schemas.openxmlformats.org/officeDocument/2006/relationships/image" Target="../media/image4.jpg"/><Relationship Id="rId10" Type="http://schemas.openxmlformats.org/officeDocument/2006/relationships/hyperlink" Target="mailto:moez@pycaret.or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0.png"/><Relationship Id="rId7" Type="http://schemas.openxmlformats.org/officeDocument/2006/relationships/hyperlink" Target="https://www.pycaret.org/smit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an01.safelinks.protection.outlook.com/?url=https%3A%2F%2Fwww.pycaret.org%2Finstall&amp;data=02%7C01%7Cmoez.ali%40queensu.ca%7C4c58d8ef437b455756eb08d7f8f4e141%7Cd61ecb3b38b142d582c4efb2838b925c%7C1%7C0%7C637251602941044227&amp;sdata=eb0t%2BWFWkreaJK3%2Bh%2BWGU%2B7bjbr3nCndOAXzFLFjP%2BE%3D&amp;reserved=0" TargetMode="External"/><Relationship Id="rId5" Type="http://schemas.openxmlformats.org/officeDocument/2006/relationships/hyperlink" Target="https://github.com/pycaret/pycaret-demo-dataraction" TargetMode="External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github.com/pycaret/pycaret" TargetMode="External"/><Relationship Id="rId7" Type="http://schemas.openxmlformats.org/officeDocument/2006/relationships/hyperlink" Target="https://www.github.com/pycaret/pycaret-demo-dataraction" TargetMode="External"/><Relationship Id="rId2" Type="http://schemas.openxmlformats.org/officeDocument/2006/relationships/hyperlink" Target="https://www.pycar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moez_62905/" TargetMode="External"/><Relationship Id="rId5" Type="http://schemas.openxmlformats.org/officeDocument/2006/relationships/hyperlink" Target="https://www.youtube.com/channel/UCxA1YTYJ9BEeo50lxyI_B3g" TargetMode="External"/><Relationship Id="rId4" Type="http://schemas.openxmlformats.org/officeDocument/2006/relationships/hyperlink" Target="https://www.linkedin.com/company/pycar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how-to-implement-clustering-in-power-bi-using-pycaret-4b5e34b1405b" TargetMode="External"/><Relationship Id="rId4" Type="http://schemas.openxmlformats.org/officeDocument/2006/relationships/hyperlink" Target="https://towardsdatascience.com/deploy-machine-learning-model-on-google-kubernetes-engine-94daac85108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your-first-anomaly-detector-in-power-bi-using-pycaret-2b41b363244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deploy-machine-learning-pipeline-on-cloud-using-docker-container-bec64458dc01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and-deploy-your-first-machine-learning-web-app-e020db344a99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machine-learning-in-power-bi-using-pycaret-34307f09394a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oxLDir7foQ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youtube.com/watch?v=2xAgLKUN6X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XYAGwts5qGw" TargetMode="External"/><Relationship Id="rId5" Type="http://schemas.openxmlformats.org/officeDocument/2006/relationships/hyperlink" Target="https://www.youtube.com/watch?v=G6ShuoM3T1M" TargetMode="External"/><Relationship Id="rId4" Type="http://schemas.openxmlformats.org/officeDocument/2006/relationships/hyperlink" Target="https://www.youtube.com/watch?v=q0dxYDq1A40&amp;t=2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tableau-with-pycaret-166ffac9b22e" TargetMode="External"/><Relationship Id="rId2" Type="http://schemas.openxmlformats.org/officeDocument/2006/relationships/hyperlink" Target="https://towardsdatascience.com/machine-learning-in-sql-using-pycaret-87aff377d90c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machine-learning-to-predict-gold-price-returns-4bdb0506b132" TargetMode="External"/><Relationship Id="rId4" Type="http://schemas.openxmlformats.org/officeDocument/2006/relationships/hyperlink" Target="https://towardsdatascience.com/predicting-crashes-in-gold-prices-using-machine-learning-5769f54849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uFNmhgM9ghVrtqN3MXaofxDlLePb3yIi#scrollTo=sYsHyY8uH6tb" TargetMode="External"/><Relationship Id="rId2" Type="http://schemas.openxmlformats.org/officeDocument/2006/relationships/hyperlink" Target="https://colab.research.google.com/drive/1W6ZYw5oAN7V85utFkXkCQq3iBWjqP1WB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www.youtube.com/watch?v=ZeQVkEWo2x0" TargetMode="External"/><Relationship Id="rId4" Type="http://schemas.openxmlformats.org/officeDocument/2006/relationships/hyperlink" Target="https://www.analyticsvidhya.com/blog/2020/05/pycaret-machine-learning-model-secon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607343"/>
            <a:ext cx="8520600" cy="821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Introducing PyCaret 1.0.0</a:t>
            </a:r>
            <a:endParaRPr sz="3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354044"/>
            <a:ext cx="8520600" cy="59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/>
              <a:t>June 1</a:t>
            </a:r>
            <a:r>
              <a:rPr lang="en" sz="1800" dirty="0"/>
              <a:t>, 2020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CB66A060-FC47-404C-A5DD-FCD827DB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050" y="424808"/>
            <a:ext cx="1903762" cy="2790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9E57-EDE8-4B2E-A008-BE83ADA0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get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AF820-FA06-4353-8A76-8F662862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45356"/>
            <a:ext cx="8520600" cy="3740994"/>
          </a:xfrm>
        </p:spPr>
        <p:txBody>
          <a:bodyPr/>
          <a:lstStyle/>
          <a:p>
            <a:pPr marL="114300" indent="0">
              <a:buNone/>
            </a:pPr>
            <a:r>
              <a:rPr lang="en-CA" dirty="0"/>
              <a:t>If you plan to follow-along the demo part. You can clone the following GitHub repository:</a:t>
            </a:r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CA" dirty="0">
                <a:hlinkClick r:id="rId2"/>
              </a:rPr>
              <a:t>https://www.github.com/pycaret/pycaret-demo-dataraction</a:t>
            </a:r>
            <a:endParaRPr lang="en-CA" dirty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CA" dirty="0"/>
              <a:t>Alternatively, you can run the notebooks on Google Colab. Follow the link below:</a:t>
            </a:r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CA" dirty="0">
                <a:hlinkClick r:id="rId3"/>
              </a:rPr>
              <a:t>https://pycaret.org/demo/</a:t>
            </a:r>
            <a:endParaRPr lang="en-CA" dirty="0"/>
          </a:p>
          <a:p>
            <a:pPr marL="114300" indent="0">
              <a:buNone/>
            </a:pPr>
            <a:endParaRPr lang="en-CA" b="1" dirty="0"/>
          </a:p>
          <a:p>
            <a:pPr marL="114300" indent="0">
              <a:buNone/>
            </a:pPr>
            <a:r>
              <a:rPr lang="en-CA" b="1" dirty="0"/>
              <a:t>To install pycaret on your local machine type “pip install pycaret” in Jupyter Notebook or Anaconda Prompt. Installation will take 5-10 minutes.</a:t>
            </a:r>
          </a:p>
          <a:p>
            <a:pPr marL="114300" indent="0">
              <a:buNone/>
            </a:pPr>
            <a:endParaRPr lang="en-CA" b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E1FB8D32-7C6F-4D63-83B7-26669A0451D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633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7DE340-9B9A-4CE2-93B7-F640CC1DF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94" y="429861"/>
            <a:ext cx="8143418" cy="42837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289786-3C03-4706-AB46-3346677AB865}"/>
              </a:ext>
            </a:extLst>
          </p:cNvPr>
          <p:cNvSpPr/>
          <p:nvPr/>
        </p:nvSpPr>
        <p:spPr>
          <a:xfrm>
            <a:off x="135730" y="4669455"/>
            <a:ext cx="8872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hlinkClick r:id="rId3"/>
              </a:rPr>
              <a:t>https://cloudxlab.com/blog/things-to-consider-while-managing-machine-learning-projects/machine-learning-and-project-management-life-cycle-2/</a:t>
            </a:r>
            <a:endParaRPr lang="en-CA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B127D-CE7A-4A7B-906A-521877574EEA}"/>
              </a:ext>
            </a:extLst>
          </p:cNvPr>
          <p:cNvSpPr/>
          <p:nvPr/>
        </p:nvSpPr>
        <p:spPr>
          <a:xfrm>
            <a:off x="4486503" y="814387"/>
            <a:ext cx="4157207" cy="2407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Picture 15" descr="A person holding a necklace&#10;&#10;Description automatically generated">
            <a:extLst>
              <a:ext uri="{FF2B5EF4-FFF2-40B4-BE49-F238E27FC236}">
                <a16:creationId xmlns:a16="http://schemas.microsoft.com/office/drawing/2014/main" id="{7D0BC7DF-CA6F-4DC6-8469-16362D135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15087" y="252721"/>
            <a:ext cx="492919" cy="492919"/>
          </a:xfrm>
          <a:prstGeom prst="rect">
            <a:avLst/>
          </a:prstGeom>
        </p:spPr>
      </p:pic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938905A5-6EAA-49FE-B23B-47FA290507F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0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90508"/>
            <a:ext cx="8520600" cy="572700"/>
          </a:xfrm>
        </p:spPr>
        <p:txBody>
          <a:bodyPr/>
          <a:lstStyle/>
          <a:p>
            <a:r>
              <a:rPr lang="en-CA" dirty="0"/>
              <a:t>Granular ML Life Cycle of a supervised experiment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1EB188B-EB91-4216-80FB-AB2C2EDF4D9C}"/>
              </a:ext>
            </a:extLst>
          </p:cNvPr>
          <p:cNvGrpSpPr/>
          <p:nvPr/>
        </p:nvGrpSpPr>
        <p:grpSpPr>
          <a:xfrm>
            <a:off x="378619" y="1485900"/>
            <a:ext cx="8147456" cy="572700"/>
            <a:chOff x="378619" y="1485900"/>
            <a:chExt cx="8147456" cy="5727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62BCC7-6A22-4799-8DC5-DEFC31A59E17}"/>
                </a:ext>
              </a:extLst>
            </p:cNvPr>
            <p:cNvSpPr/>
            <p:nvPr/>
          </p:nvSpPr>
          <p:spPr>
            <a:xfrm>
              <a:off x="378619" y="1485900"/>
              <a:ext cx="978693" cy="572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Business Problem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419E4D-59A1-41F2-86A3-3B2245774953}"/>
                </a:ext>
              </a:extLst>
            </p:cNvPr>
            <p:cNvSpPr/>
            <p:nvPr/>
          </p:nvSpPr>
          <p:spPr>
            <a:xfrm>
              <a:off x="1566860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Define ML Objective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13B654-E65E-457D-8B71-B1BB8A906CFA}"/>
                </a:ext>
              </a:extLst>
            </p:cNvPr>
            <p:cNvSpPr/>
            <p:nvPr/>
          </p:nvSpPr>
          <p:spPr>
            <a:xfrm>
              <a:off x="2755105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Collect 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B63F48-8FF5-4355-ADC1-F3E94BE31216}"/>
                </a:ext>
              </a:extLst>
            </p:cNvPr>
            <p:cNvSpPr/>
            <p:nvPr/>
          </p:nvSpPr>
          <p:spPr>
            <a:xfrm>
              <a:off x="3950494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Analyze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45DF40-A6F9-4189-A268-D6F49463FF85}"/>
                </a:ext>
              </a:extLst>
            </p:cNvPr>
            <p:cNvSpPr/>
            <p:nvPr/>
          </p:nvSpPr>
          <p:spPr>
            <a:xfrm>
              <a:off x="7547382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Impute Missing Values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A847B6-8044-498F-8A42-49EDC3486A7C}"/>
                </a:ext>
              </a:extLst>
            </p:cNvPr>
            <p:cNvSpPr/>
            <p:nvPr/>
          </p:nvSpPr>
          <p:spPr>
            <a:xfrm>
              <a:off x="5145883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Train Test Split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94477E-56A5-4536-AD28-014908421BB4}"/>
                </a:ext>
              </a:extLst>
            </p:cNvPr>
            <p:cNvSpPr/>
            <p:nvPr/>
          </p:nvSpPr>
          <p:spPr>
            <a:xfrm>
              <a:off x="6341272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Handle Datatypes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88B5473-4DAD-45DE-A13D-21F9274ADB0D}"/>
                </a:ext>
              </a:extLst>
            </p:cNvPr>
            <p:cNvCxnSpPr>
              <a:stCxn id="2" idx="3"/>
              <a:endCxn id="9" idx="1"/>
            </p:cNvCxnSpPr>
            <p:nvPr/>
          </p:nvCxnSpPr>
          <p:spPr>
            <a:xfrm>
              <a:off x="1357312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270DBCB-D34E-4678-9C8F-51B794EED25A}"/>
                </a:ext>
              </a:extLst>
            </p:cNvPr>
            <p:cNvCxnSpPr/>
            <p:nvPr/>
          </p:nvCxnSpPr>
          <p:spPr>
            <a:xfrm>
              <a:off x="2545553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2AFFA63-A035-4094-997B-EB613F4C62E9}"/>
                </a:ext>
              </a:extLst>
            </p:cNvPr>
            <p:cNvCxnSpPr/>
            <p:nvPr/>
          </p:nvCxnSpPr>
          <p:spPr>
            <a:xfrm>
              <a:off x="374094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801832D-8E44-4C80-9042-9B35336B2373}"/>
                </a:ext>
              </a:extLst>
            </p:cNvPr>
            <p:cNvCxnSpPr/>
            <p:nvPr/>
          </p:nvCxnSpPr>
          <p:spPr>
            <a:xfrm>
              <a:off x="493633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546E73B-CB72-41E0-A9E7-06ACFD651062}"/>
                </a:ext>
              </a:extLst>
            </p:cNvPr>
            <p:cNvCxnSpPr/>
            <p:nvPr/>
          </p:nvCxnSpPr>
          <p:spPr>
            <a:xfrm>
              <a:off x="613172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DE4F428-9630-4D65-B204-7F1327D754B2}"/>
                </a:ext>
              </a:extLst>
            </p:cNvPr>
            <p:cNvCxnSpPr/>
            <p:nvPr/>
          </p:nvCxnSpPr>
          <p:spPr>
            <a:xfrm>
              <a:off x="7319965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3AE3ABE-9C56-4461-8E4F-6BE1B3BEA431}"/>
              </a:ext>
            </a:extLst>
          </p:cNvPr>
          <p:cNvGrpSpPr/>
          <p:nvPr/>
        </p:nvGrpSpPr>
        <p:grpSpPr>
          <a:xfrm>
            <a:off x="371464" y="2058600"/>
            <a:ext cx="8154610" cy="867295"/>
            <a:chOff x="371464" y="2058600"/>
            <a:chExt cx="8154610" cy="86729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CC0236-D80B-49B6-9D60-3E754F5BBEC0}"/>
                </a:ext>
              </a:extLst>
            </p:cNvPr>
            <p:cNvSpPr/>
            <p:nvPr/>
          </p:nvSpPr>
          <p:spPr>
            <a:xfrm>
              <a:off x="7547381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Encodings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4EB048-8256-45FF-9BFD-377E9FC4B236}"/>
                </a:ext>
              </a:extLst>
            </p:cNvPr>
            <p:cNvSpPr/>
            <p:nvPr/>
          </p:nvSpPr>
          <p:spPr>
            <a:xfrm>
              <a:off x="6341272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Scaling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EE03FB4-FFFD-4809-A1E9-E7894E6690AC}"/>
                </a:ext>
              </a:extLst>
            </p:cNvPr>
            <p:cNvSpPr/>
            <p:nvPr/>
          </p:nvSpPr>
          <p:spPr>
            <a:xfrm>
              <a:off x="5145882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Transformations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75DC17-A532-4103-B7EC-E0CF2B10B1C3}"/>
                </a:ext>
              </a:extLst>
            </p:cNvPr>
            <p:cNvSpPr/>
            <p:nvPr/>
          </p:nvSpPr>
          <p:spPr>
            <a:xfrm>
              <a:off x="3950492" y="2339238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Engineering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3D4FF4-DD66-417F-B8E0-BD1C69E9C61D}"/>
                </a:ext>
              </a:extLst>
            </p:cNvPr>
            <p:cNvSpPr/>
            <p:nvPr/>
          </p:nvSpPr>
          <p:spPr>
            <a:xfrm>
              <a:off x="2755099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Interaction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36D39B-188D-44DB-8B9E-EEEC6BC6B69A}"/>
                </a:ext>
              </a:extLst>
            </p:cNvPr>
            <p:cNvSpPr/>
            <p:nvPr/>
          </p:nvSpPr>
          <p:spPr>
            <a:xfrm>
              <a:off x="1566857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Selection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209AAF-9A51-4B74-B791-64C2E0BE2C2B}"/>
                </a:ext>
              </a:extLst>
            </p:cNvPr>
            <p:cNvSpPr/>
            <p:nvPr/>
          </p:nvSpPr>
          <p:spPr>
            <a:xfrm>
              <a:off x="371464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i="1" dirty="0">
                  <a:solidFill>
                    <a:schemeClr val="tx1"/>
                  </a:solidFill>
                </a:rPr>
                <a:t>… zillion other things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4B399E0-A0E7-456B-8353-5BB00084D6D8}"/>
                </a:ext>
              </a:extLst>
            </p:cNvPr>
            <p:cNvCxnSpPr>
              <a:stCxn id="15" idx="1"/>
              <a:endCxn id="20" idx="3"/>
            </p:cNvCxnSpPr>
            <p:nvPr/>
          </p:nvCxnSpPr>
          <p:spPr>
            <a:xfrm flipH="1">
              <a:off x="7319965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80FC2F-D9B7-4D9D-BF96-3C34CE54E8AD}"/>
                </a:ext>
              </a:extLst>
            </p:cNvPr>
            <p:cNvCxnSpPr/>
            <p:nvPr/>
          </p:nvCxnSpPr>
          <p:spPr>
            <a:xfrm flipH="1">
              <a:off x="6113856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F6528AB-ED3A-467A-BCBD-F2D705CB16DF}"/>
                </a:ext>
              </a:extLst>
            </p:cNvPr>
            <p:cNvCxnSpPr/>
            <p:nvPr/>
          </p:nvCxnSpPr>
          <p:spPr>
            <a:xfrm flipH="1">
              <a:off x="4918466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17D117-C708-4321-802F-14633CECE32C}"/>
                </a:ext>
              </a:extLst>
            </p:cNvPr>
            <p:cNvCxnSpPr/>
            <p:nvPr/>
          </p:nvCxnSpPr>
          <p:spPr>
            <a:xfrm flipH="1">
              <a:off x="3723076" y="2639545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50DF3D9-A5D8-463C-B9EF-AF7A9D40CA1B}"/>
                </a:ext>
              </a:extLst>
            </p:cNvPr>
            <p:cNvCxnSpPr/>
            <p:nvPr/>
          </p:nvCxnSpPr>
          <p:spPr>
            <a:xfrm flipH="1">
              <a:off x="2545553" y="2617513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E3F0A3C-5187-4A89-BE48-1DFC3B76093E}"/>
                </a:ext>
              </a:extLst>
            </p:cNvPr>
            <p:cNvCxnSpPr/>
            <p:nvPr/>
          </p:nvCxnSpPr>
          <p:spPr>
            <a:xfrm flipH="1">
              <a:off x="1319213" y="2639545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2AD410B-3085-43AF-98FB-0E0CDD5D38CE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8036728" y="2058600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F512C0E-7D07-40BB-A01B-011BE423F1F3}"/>
              </a:ext>
            </a:extLst>
          </p:cNvPr>
          <p:cNvGrpSpPr/>
          <p:nvPr/>
        </p:nvGrpSpPr>
        <p:grpSpPr>
          <a:xfrm>
            <a:off x="378619" y="2943084"/>
            <a:ext cx="8156966" cy="853338"/>
            <a:chOff x="378619" y="2943084"/>
            <a:chExt cx="8156966" cy="85333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E3613B1-9884-42C6-9B22-68E25F6592DE}"/>
                </a:ext>
              </a:extLst>
            </p:cNvPr>
            <p:cNvSpPr/>
            <p:nvPr/>
          </p:nvSpPr>
          <p:spPr>
            <a:xfrm>
              <a:off x="378619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Model Training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6F7F68A-611A-4D5E-BE78-68FAED708E4A}"/>
                </a:ext>
              </a:extLst>
            </p:cNvPr>
            <p:cNvCxnSpPr/>
            <p:nvPr/>
          </p:nvCxnSpPr>
          <p:spPr>
            <a:xfrm flipH="1">
              <a:off x="867964" y="2943084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F1BB1E5-1AD2-481F-AAFA-5161543C2DB4}"/>
                </a:ext>
              </a:extLst>
            </p:cNvPr>
            <p:cNvSpPr/>
            <p:nvPr/>
          </p:nvSpPr>
          <p:spPr>
            <a:xfrm>
              <a:off x="1566857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Cross Validation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5090A3-2373-4739-AD3B-27A5DA1260CE}"/>
                </a:ext>
              </a:extLst>
            </p:cNvPr>
            <p:cNvSpPr/>
            <p:nvPr/>
          </p:nvSpPr>
          <p:spPr>
            <a:xfrm>
              <a:off x="2755099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5BFFD83-EE8D-404E-9153-0AFE491B8B45}"/>
                </a:ext>
              </a:extLst>
            </p:cNvPr>
            <p:cNvSpPr/>
            <p:nvPr/>
          </p:nvSpPr>
          <p:spPr>
            <a:xfrm>
              <a:off x="3957638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Hyperparameter tuning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D27CEF-00C4-49C0-A7EB-5CD342345990}"/>
                </a:ext>
              </a:extLst>
            </p:cNvPr>
            <p:cNvSpPr/>
            <p:nvPr/>
          </p:nvSpPr>
          <p:spPr>
            <a:xfrm>
              <a:off x="5135160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3A04AF-AECD-45EA-B8B2-2D0EE0315278}"/>
                </a:ext>
              </a:extLst>
            </p:cNvPr>
            <p:cNvSpPr/>
            <p:nvPr/>
          </p:nvSpPr>
          <p:spPr>
            <a:xfrm>
              <a:off x="6359140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Ensemble Model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58406A9-5696-467A-98E4-F3B16EBD6322}"/>
                </a:ext>
              </a:extLst>
            </p:cNvPr>
            <p:cNvSpPr/>
            <p:nvPr/>
          </p:nvSpPr>
          <p:spPr>
            <a:xfrm>
              <a:off x="7556889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61BB147-45D6-467F-BC20-468784D2A570}"/>
                </a:ext>
              </a:extLst>
            </p:cNvPr>
            <p:cNvCxnSpPr/>
            <p:nvPr/>
          </p:nvCxnSpPr>
          <p:spPr>
            <a:xfrm>
              <a:off x="1357312" y="3479483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0FA5FBE-35DB-411C-93C4-D7C931C10832}"/>
                </a:ext>
              </a:extLst>
            </p:cNvPr>
            <p:cNvCxnSpPr/>
            <p:nvPr/>
          </p:nvCxnSpPr>
          <p:spPr>
            <a:xfrm>
              <a:off x="2563421" y="3482464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43EE9-FE26-4D49-805B-405C5E5E9EB2}"/>
                </a:ext>
              </a:extLst>
            </p:cNvPr>
            <p:cNvCxnSpPr/>
            <p:nvPr/>
          </p:nvCxnSpPr>
          <p:spPr>
            <a:xfrm>
              <a:off x="3740944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E77728C-C70F-45DD-8CC4-EAF3CC32A9FE}"/>
                </a:ext>
              </a:extLst>
            </p:cNvPr>
            <p:cNvCxnSpPr/>
            <p:nvPr/>
          </p:nvCxnSpPr>
          <p:spPr>
            <a:xfrm>
              <a:off x="4936334" y="3513053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5211A57-CCBE-476E-8CBD-EBC0AF72AF85}"/>
                </a:ext>
              </a:extLst>
            </p:cNvPr>
            <p:cNvCxnSpPr/>
            <p:nvPr/>
          </p:nvCxnSpPr>
          <p:spPr>
            <a:xfrm>
              <a:off x="6131724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9E177C9-AE27-4A9F-AD88-1DB8C85D93BA}"/>
                </a:ext>
              </a:extLst>
            </p:cNvPr>
            <p:cNvCxnSpPr/>
            <p:nvPr/>
          </p:nvCxnSpPr>
          <p:spPr>
            <a:xfrm>
              <a:off x="7347341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7F3152E-6894-499C-B78C-83AF246668FC}"/>
              </a:ext>
            </a:extLst>
          </p:cNvPr>
          <p:cNvGrpSpPr/>
          <p:nvPr/>
        </p:nvGrpSpPr>
        <p:grpSpPr>
          <a:xfrm>
            <a:off x="369082" y="3799654"/>
            <a:ext cx="8166503" cy="891598"/>
            <a:chOff x="369082" y="3799654"/>
            <a:chExt cx="8166503" cy="891598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1EED6EF-966C-41A2-87EC-1FF2FED3D86A}"/>
                </a:ext>
              </a:extLst>
            </p:cNvPr>
            <p:cNvCxnSpPr/>
            <p:nvPr/>
          </p:nvCxnSpPr>
          <p:spPr>
            <a:xfrm flipH="1">
              <a:off x="8046237" y="3799654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E07638-B198-4942-B048-D51DA76152D8}"/>
                </a:ext>
              </a:extLst>
            </p:cNvPr>
            <p:cNvSpPr/>
            <p:nvPr/>
          </p:nvSpPr>
          <p:spPr>
            <a:xfrm>
              <a:off x="7556889" y="410820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Blend Models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3A701B-7CEE-43C7-AA90-C7AA2CF76A32}"/>
                </a:ext>
              </a:extLst>
            </p:cNvPr>
            <p:cNvSpPr/>
            <p:nvPr/>
          </p:nvSpPr>
          <p:spPr>
            <a:xfrm>
              <a:off x="5135160" y="410820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Stack Models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2D9316C-94C5-41DE-8766-C9324499B778}"/>
                </a:ext>
              </a:extLst>
            </p:cNvPr>
            <p:cNvCxnSpPr/>
            <p:nvPr/>
          </p:nvCxnSpPr>
          <p:spPr>
            <a:xfrm flipH="1">
              <a:off x="7323529" y="4393624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364727-8EEA-422B-B412-BF027307841D}"/>
                </a:ext>
              </a:extLst>
            </p:cNvPr>
            <p:cNvSpPr/>
            <p:nvPr/>
          </p:nvSpPr>
          <p:spPr>
            <a:xfrm>
              <a:off x="6366268" y="411855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B2091AA-AE39-4407-9E22-7F80D7C30C02}"/>
                </a:ext>
              </a:extLst>
            </p:cNvPr>
            <p:cNvCxnSpPr/>
            <p:nvPr/>
          </p:nvCxnSpPr>
          <p:spPr>
            <a:xfrm flipH="1">
              <a:off x="6124575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003F45C-6B17-425A-9397-FE9756E265D1}"/>
                </a:ext>
              </a:extLst>
            </p:cNvPr>
            <p:cNvSpPr/>
            <p:nvPr/>
          </p:nvSpPr>
          <p:spPr>
            <a:xfrm>
              <a:off x="1553759" y="411855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i="1" dirty="0">
                  <a:solidFill>
                    <a:schemeClr val="tx1"/>
                  </a:solidFill>
                </a:rPr>
                <a:t>… zillion other things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59AA74F-481E-4700-9F02-26565D9FFEFE}"/>
                </a:ext>
              </a:extLst>
            </p:cNvPr>
            <p:cNvSpPr/>
            <p:nvPr/>
          </p:nvSpPr>
          <p:spPr>
            <a:xfrm>
              <a:off x="3957638" y="4107274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8432CF0-A6E4-4680-944A-BFDD9603F75E}"/>
                </a:ext>
              </a:extLst>
            </p:cNvPr>
            <p:cNvCxnSpPr/>
            <p:nvPr/>
          </p:nvCxnSpPr>
          <p:spPr>
            <a:xfrm flipH="1">
              <a:off x="4907744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10CC2EC-13CE-4A52-8C38-5038E97DFE26}"/>
                </a:ext>
              </a:extLst>
            </p:cNvPr>
            <p:cNvSpPr/>
            <p:nvPr/>
          </p:nvSpPr>
          <p:spPr>
            <a:xfrm>
              <a:off x="369082" y="4107274"/>
              <a:ext cx="978696" cy="572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Deploy Model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865FD68-4700-4A88-BE65-F815BC8F36EF}"/>
                </a:ext>
              </a:extLst>
            </p:cNvPr>
            <p:cNvSpPr/>
            <p:nvPr/>
          </p:nvSpPr>
          <p:spPr>
            <a:xfrm>
              <a:off x="2744380" y="4107274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Analyze Plots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6F454C7-18AD-4503-96F0-84BA24EA26B3}"/>
                </a:ext>
              </a:extLst>
            </p:cNvPr>
            <p:cNvCxnSpPr/>
            <p:nvPr/>
          </p:nvCxnSpPr>
          <p:spPr>
            <a:xfrm flipH="1">
              <a:off x="3723076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387DCEC-9CF7-4929-B871-7695F536E22D}"/>
                </a:ext>
              </a:extLst>
            </p:cNvPr>
            <p:cNvCxnSpPr/>
            <p:nvPr/>
          </p:nvCxnSpPr>
          <p:spPr>
            <a:xfrm flipH="1">
              <a:off x="2516964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194551D-3B30-4A3B-A4AA-44A761F26919}"/>
                </a:ext>
              </a:extLst>
            </p:cNvPr>
            <p:cNvCxnSpPr/>
            <p:nvPr/>
          </p:nvCxnSpPr>
          <p:spPr>
            <a:xfrm flipH="1">
              <a:off x="1326343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3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D247-0C07-480F-A3BD-DD3A3965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the challenge?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4DB4D-41FA-4CDE-9693-388074BF4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406" y="1282075"/>
            <a:ext cx="8520600" cy="3416400"/>
          </a:xfrm>
        </p:spPr>
        <p:txBody>
          <a:bodyPr/>
          <a:lstStyle/>
          <a:p>
            <a:r>
              <a:rPr lang="en-CA" dirty="0"/>
              <a:t>Machine Learning is an iterative process. It takes a lot of time.</a:t>
            </a:r>
          </a:p>
          <a:p>
            <a:endParaRPr lang="en-CA" dirty="0"/>
          </a:p>
          <a:p>
            <a:r>
              <a:rPr lang="en-CA" dirty="0"/>
              <a:t>It’s about asking the right questions and in order to get to right questions it’s important to remain focused.</a:t>
            </a:r>
            <a:endParaRPr lang="en-CA" b="1" dirty="0"/>
          </a:p>
          <a:p>
            <a:endParaRPr lang="en-CA" dirty="0"/>
          </a:p>
          <a:p>
            <a:r>
              <a:rPr lang="en-CA" dirty="0"/>
              <a:t>Creating a seamless pipeline is hard. Managing it is harder. </a:t>
            </a:r>
          </a:p>
          <a:p>
            <a:endParaRPr lang="en-CA" dirty="0"/>
          </a:p>
          <a:p>
            <a:r>
              <a:rPr lang="en-CA" dirty="0"/>
              <a:t> Current tools are </a:t>
            </a:r>
            <a:r>
              <a:rPr lang="en-CA" u="sng" dirty="0"/>
              <a:t>not</a:t>
            </a:r>
            <a:r>
              <a:rPr lang="en-CA" dirty="0"/>
              <a:t> business-friendly. Domain expertise play big role in ML experiments, however they are not empowered.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00035326-03F3-41B4-8DE4-831D315C8F1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31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Here comes </a:t>
            </a:r>
            <a:r>
              <a:rPr lang="en" dirty="0"/>
              <a:t>PyCaret.</a:t>
            </a:r>
            <a:endParaRPr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1204862"/>
            <a:ext cx="8520600" cy="17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PyCaret is an open source, low-code machine learning library in Python that aims to reduce the cycle time from hypothesis to insights. PyCaret can be used for rapidly developing and deploying machine learning pipeline. </a:t>
            </a:r>
            <a:endParaRPr sz="2000" dirty="0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23"/>
          <p:cNvGrpSpPr/>
          <p:nvPr/>
        </p:nvGrpSpPr>
        <p:grpSpPr>
          <a:xfrm>
            <a:off x="698025" y="2958300"/>
            <a:ext cx="7747938" cy="1493500"/>
            <a:chOff x="1147838" y="3086875"/>
            <a:chExt cx="7747938" cy="1493500"/>
          </a:xfrm>
        </p:grpSpPr>
        <p:pic>
          <p:nvPicPr>
            <p:cNvPr id="152" name="Google Shape;15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27575" y="3229075"/>
              <a:ext cx="1026326" cy="89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3"/>
            <p:cNvSpPr txBox="1"/>
            <p:nvPr/>
          </p:nvSpPr>
          <p:spPr>
            <a:xfrm>
              <a:off x="1147838" y="4119700"/>
              <a:ext cx="1585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EASY TO USE</a:t>
              </a:r>
              <a:endParaRPr b="1"/>
            </a:p>
          </p:txBody>
        </p:sp>
        <p:pic>
          <p:nvPicPr>
            <p:cNvPr id="154" name="Google Shape;154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27899" y="3086875"/>
              <a:ext cx="1175002" cy="1175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3"/>
            <p:cNvSpPr txBox="1"/>
            <p:nvPr/>
          </p:nvSpPr>
          <p:spPr>
            <a:xfrm>
              <a:off x="3833400" y="4173275"/>
              <a:ext cx="20709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PRODUCTIVITY TOOL</a:t>
              </a:r>
              <a:endParaRPr b="1"/>
            </a:p>
          </p:txBody>
        </p:sp>
        <p:sp>
          <p:nvSpPr>
            <p:cNvPr id="156" name="Google Shape;156;p23"/>
            <p:cNvSpPr txBox="1"/>
            <p:nvPr/>
          </p:nvSpPr>
          <p:spPr>
            <a:xfrm>
              <a:off x="7048975" y="4173275"/>
              <a:ext cx="1846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BUSINESS READY</a:t>
              </a:r>
              <a:endParaRPr b="1"/>
            </a:p>
          </p:txBody>
        </p:sp>
        <p:pic>
          <p:nvPicPr>
            <p:cNvPr id="157" name="Google Shape;157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06875" y="3229075"/>
              <a:ext cx="944227" cy="944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6802-181D-4548-A8F3-41F6864D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25" y="356588"/>
            <a:ext cx="8520600" cy="572700"/>
          </a:xfrm>
        </p:spPr>
        <p:txBody>
          <a:bodyPr/>
          <a:lstStyle/>
          <a:p>
            <a:r>
              <a:rPr lang="en-CA" dirty="0"/>
              <a:t>Difference of using PyCaret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5B9D3-BD7C-418E-8E26-D18BCECD91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8837" y="1414462"/>
            <a:ext cx="3981694" cy="2493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A49F8-5587-49DA-9CC7-C583CC147B6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71987" y="1414462"/>
            <a:ext cx="4050506" cy="2493170"/>
          </a:xfrm>
          <a:prstGeom prst="rect">
            <a:avLst/>
          </a:prstGeom>
        </p:spPr>
      </p:pic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B2D45FE9-9FC1-4927-8A5A-89D939093B5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2805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Facts</a:t>
            </a:r>
            <a:endParaRPr dirty="0"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Started in summer of 2019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311700" y="2484238"/>
            <a:ext cx="8520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Project took approximately 1 year to complete.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302175" y="3054538"/>
            <a:ext cx="8520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Self-funded.</a:t>
            </a:r>
            <a:endParaRPr dirty="0"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311700" y="3639237"/>
            <a:ext cx="8610844" cy="805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Supported by team of brilliant people. </a:t>
            </a:r>
            <a:r>
              <a:rPr lang="en-CA" dirty="0"/>
              <a:t>To contribute please visit </a:t>
            </a:r>
            <a:r>
              <a:rPr lang="en-CA" dirty="0">
                <a:hlinkClick r:id="rId3"/>
              </a:rPr>
              <a:t>https://www.pycaret.org/contribute</a:t>
            </a:r>
            <a:endParaRPr lang="en-CA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311700" y="191153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W</a:t>
            </a:r>
            <a:r>
              <a:rPr lang="en" dirty="0"/>
              <a:t>ritten in Python. </a:t>
            </a:r>
            <a:r>
              <a:rPr lang="en-CA" dirty="0"/>
              <a:t>Future versions may include wrappers in other langs.</a:t>
            </a:r>
            <a:endParaRPr dirty="0"/>
          </a:p>
        </p:txBody>
      </p:sp>
      <p:pic>
        <p:nvPicPr>
          <p:cNvPr id="8" name="Google Shape;150;p23">
            <a:extLst>
              <a:ext uri="{FF2B5EF4-FFF2-40B4-BE49-F238E27FC236}">
                <a16:creationId xmlns:a16="http://schemas.microsoft.com/office/drawing/2014/main" id="{6C958B57-C3F6-42C5-8A2D-A0D0C064449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Who should use PyCaret?</a:t>
            </a:r>
            <a:endParaRPr dirty="0"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311700" y="1440607"/>
            <a:ext cx="8520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Data scientists who wants to increase their productivity.</a:t>
            </a:r>
            <a:endParaRPr lang="en-CA" dirty="0"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311700" y="2612826"/>
            <a:ext cx="8520600" cy="546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Students no prior background in computer science.</a:t>
            </a:r>
            <a:endParaRPr lang="en-CA" dirty="0"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311700" y="20186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Consultants / Data Science teams for rapid prototyping and POC projects. </a:t>
            </a:r>
            <a:endParaRPr dirty="0"/>
          </a:p>
        </p:txBody>
      </p:sp>
      <p:sp>
        <p:nvSpPr>
          <p:cNvPr id="8" name="Google Shape;165;p24">
            <a:extLst>
              <a:ext uri="{FF2B5EF4-FFF2-40B4-BE49-F238E27FC236}">
                <a16:creationId xmlns:a16="http://schemas.microsoft.com/office/drawing/2014/main" id="{D8F4D16A-1024-4D61-8C12-D1BBEFC2EFBD}"/>
              </a:ext>
            </a:extLst>
          </p:cNvPr>
          <p:cNvSpPr txBox="1">
            <a:spLocks/>
          </p:cNvSpPr>
          <p:nvPr/>
        </p:nvSpPr>
        <p:spPr>
          <a:xfrm>
            <a:off x="311700" y="3206972"/>
            <a:ext cx="8520600" cy="75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/>
              <a:t>Data science professionals seeking to combine simplicity of R language with power of Python.</a:t>
            </a:r>
            <a:endParaRPr lang="en-CA" dirty="0"/>
          </a:p>
        </p:txBody>
      </p:sp>
      <p:sp>
        <p:nvSpPr>
          <p:cNvPr id="11" name="Google Shape;164;p24">
            <a:extLst>
              <a:ext uri="{FF2B5EF4-FFF2-40B4-BE49-F238E27FC236}">
                <a16:creationId xmlns:a16="http://schemas.microsoft.com/office/drawing/2014/main" id="{45A4114A-5F54-4D57-856A-D335D1BEBC8E}"/>
              </a:ext>
            </a:extLst>
          </p:cNvPr>
          <p:cNvSpPr txBox="1">
            <a:spLocks/>
          </p:cNvSpPr>
          <p:nvPr/>
        </p:nvSpPr>
        <p:spPr>
          <a:xfrm>
            <a:off x="311700" y="4076105"/>
            <a:ext cx="8520600" cy="54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Data Science Professional's who compete on platforms like Kaggle.</a:t>
            </a:r>
            <a:endParaRPr lang="en-CA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9A000658-E03B-439E-BB72-338DC901DF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562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585800" y="373581"/>
            <a:ext cx="8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Last 30 days:</a:t>
            </a:r>
            <a:endParaRPr dirty="0"/>
          </a:p>
        </p:txBody>
      </p:sp>
      <p:sp>
        <p:nvSpPr>
          <p:cNvPr id="178" name="Google Shape;178;p26"/>
          <p:cNvSpPr txBox="1"/>
          <p:nvPr/>
        </p:nvSpPr>
        <p:spPr>
          <a:xfrm>
            <a:off x="642950" y="2014400"/>
            <a:ext cx="1585800" cy="857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0.6M+</a:t>
            </a:r>
            <a:endParaRPr sz="3900" dirty="0"/>
          </a:p>
        </p:txBody>
      </p:sp>
      <p:sp>
        <p:nvSpPr>
          <p:cNvPr id="179" name="Google Shape;179;p26"/>
          <p:cNvSpPr txBox="1"/>
          <p:nvPr/>
        </p:nvSpPr>
        <p:spPr>
          <a:xfrm>
            <a:off x="642950" y="2844400"/>
            <a:ext cx="15858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Reached Out</a:t>
            </a:r>
            <a:endParaRPr b="1"/>
          </a:p>
        </p:txBody>
      </p:sp>
      <p:sp>
        <p:nvSpPr>
          <p:cNvPr id="180" name="Google Shape;180;p26"/>
          <p:cNvSpPr txBox="1"/>
          <p:nvPr/>
        </p:nvSpPr>
        <p:spPr>
          <a:xfrm>
            <a:off x="2648700" y="2014400"/>
            <a:ext cx="1585800" cy="857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70K+</a:t>
            </a:r>
            <a:endParaRPr sz="3900" dirty="0"/>
          </a:p>
        </p:txBody>
      </p:sp>
      <p:sp>
        <p:nvSpPr>
          <p:cNvPr id="181" name="Google Shape;181;p26"/>
          <p:cNvSpPr txBox="1"/>
          <p:nvPr/>
        </p:nvSpPr>
        <p:spPr>
          <a:xfrm>
            <a:off x="2648700" y="2844400"/>
            <a:ext cx="15858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Downloads</a:t>
            </a:r>
            <a:endParaRPr b="1"/>
          </a:p>
        </p:txBody>
      </p:sp>
      <p:sp>
        <p:nvSpPr>
          <p:cNvPr id="182" name="Google Shape;182;p26"/>
          <p:cNvSpPr txBox="1"/>
          <p:nvPr/>
        </p:nvSpPr>
        <p:spPr>
          <a:xfrm>
            <a:off x="4796850" y="2844400"/>
            <a:ext cx="15858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Readers</a:t>
            </a:r>
            <a:endParaRPr b="1" dirty="0"/>
          </a:p>
        </p:txBody>
      </p:sp>
      <p:sp>
        <p:nvSpPr>
          <p:cNvPr id="183" name="Google Shape;183;p26"/>
          <p:cNvSpPr txBox="1"/>
          <p:nvPr/>
        </p:nvSpPr>
        <p:spPr>
          <a:xfrm>
            <a:off x="4764100" y="2014400"/>
            <a:ext cx="1683600" cy="857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100K+</a:t>
            </a:r>
            <a:endParaRPr sz="3900" dirty="0"/>
          </a:p>
        </p:txBody>
      </p:sp>
      <p:sp>
        <p:nvSpPr>
          <p:cNvPr id="184" name="Google Shape;184;p26"/>
          <p:cNvSpPr txBox="1"/>
          <p:nvPr/>
        </p:nvSpPr>
        <p:spPr>
          <a:xfrm>
            <a:off x="6945000" y="2014400"/>
            <a:ext cx="1683600" cy="857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300K+</a:t>
            </a:r>
            <a:endParaRPr sz="3900" dirty="0"/>
          </a:p>
        </p:txBody>
      </p:sp>
      <p:sp>
        <p:nvSpPr>
          <p:cNvPr id="185" name="Google Shape;185;p26"/>
          <p:cNvSpPr txBox="1"/>
          <p:nvPr/>
        </p:nvSpPr>
        <p:spPr>
          <a:xfrm>
            <a:off x="6977300" y="2844400"/>
            <a:ext cx="15858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Website Visits</a:t>
            </a:r>
            <a:endParaRPr b="1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B8115B59-C77B-4A21-9EF5-F1DBD8CF89D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PyCaret 1.0.1 is coming!</a:t>
            </a:r>
            <a:endParaRPr dirty="0"/>
          </a:p>
        </p:txBody>
      </p:sp>
      <p:sp>
        <p:nvSpPr>
          <p:cNvPr id="191" name="Google Shape;191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Command line </a:t>
            </a:r>
            <a:r>
              <a:rPr lang="en-CA" dirty="0"/>
              <a:t>support</a:t>
            </a:r>
            <a:r>
              <a:rPr lang="en" dirty="0"/>
              <a:t>. </a:t>
            </a:r>
            <a:endParaRPr dirty="0"/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345025" y="230801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Modular AutoML will be released </a:t>
            </a:r>
            <a:r>
              <a:rPr lang="en-CA" dirty="0"/>
              <a:t>in beta</a:t>
            </a:r>
            <a:r>
              <a:rPr lang="en" dirty="0"/>
              <a:t>.</a:t>
            </a:r>
            <a:endParaRPr dirty="0"/>
          </a:p>
        </p:txBody>
      </p:sp>
      <p:sp>
        <p:nvSpPr>
          <p:cNvPr id="193" name="Google Shape;193;p27"/>
          <p:cNvSpPr txBox="1">
            <a:spLocks noGrp="1"/>
          </p:cNvSpPr>
          <p:nvPr>
            <p:ph type="body" idx="1"/>
          </p:nvPr>
        </p:nvSpPr>
        <p:spPr>
          <a:xfrm>
            <a:off x="345025" y="28664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Major scalability improvements. Fully supporting Azure Databricks.</a:t>
            </a:r>
            <a:endParaRPr dirty="0"/>
          </a:p>
        </p:txBody>
      </p:sp>
      <p:sp>
        <p:nvSpPr>
          <p:cNvPr id="194" name="Google Shape;194;p27"/>
          <p:cNvSpPr txBox="1">
            <a:spLocks noGrp="1"/>
          </p:cNvSpPr>
          <p:nvPr>
            <p:ph type="body" idx="1"/>
          </p:nvPr>
        </p:nvSpPr>
        <p:spPr>
          <a:xfrm>
            <a:off x="345025" y="34391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Bug fixes + improvement in documentation + CI/C</a:t>
            </a:r>
            <a:r>
              <a:rPr lang="en-CA" dirty="0"/>
              <a:t>D</a:t>
            </a:r>
            <a:r>
              <a:rPr lang="en" dirty="0"/>
              <a:t>.</a:t>
            </a:r>
            <a:endParaRPr dirty="0"/>
          </a:p>
        </p:txBody>
      </p:sp>
      <p:sp>
        <p:nvSpPr>
          <p:cNvPr id="7" name="Google Shape;191;p27">
            <a:extLst>
              <a:ext uri="{FF2B5EF4-FFF2-40B4-BE49-F238E27FC236}">
                <a16:creationId xmlns:a16="http://schemas.microsoft.com/office/drawing/2014/main" id="{EEB7B574-848F-4DA7-8232-7299FDAF043B}"/>
              </a:ext>
            </a:extLst>
          </p:cNvPr>
          <p:cNvSpPr txBox="1">
            <a:spLocks/>
          </p:cNvSpPr>
          <p:nvPr/>
        </p:nvSpPr>
        <p:spPr>
          <a:xfrm>
            <a:off x="309305" y="1749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dirty="0"/>
              <a:t>UI for tracking will be released in beta. </a:t>
            </a:r>
          </a:p>
        </p:txBody>
      </p:sp>
      <p:pic>
        <p:nvPicPr>
          <p:cNvPr id="8" name="Google Shape;150;p23">
            <a:extLst>
              <a:ext uri="{FF2B5EF4-FFF2-40B4-BE49-F238E27FC236}">
                <a16:creationId xmlns:a16="http://schemas.microsoft.com/office/drawing/2014/main" id="{C5915299-DD17-4BDC-ACC7-E0F218150B3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27" y="437513"/>
            <a:ext cx="2587504" cy="628068"/>
          </a:xfrm>
        </p:spPr>
        <p:txBody>
          <a:bodyPr/>
          <a:lstStyle/>
          <a:p>
            <a:pPr algn="l"/>
            <a:r>
              <a:rPr lang="en-CA" dirty="0"/>
              <a:t>About 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A4A56F-0271-41A9-9063-C674F371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519" y="315492"/>
            <a:ext cx="753080" cy="753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33119" y="1190343"/>
            <a:ext cx="74866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 Analytics Leader by day and passionate Data Scientist by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Active open-source contributor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Member of CPA, CMA, Canada and ACMA, UK CGMA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Lived and worked in Asia, Middle East, East Africa, North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Currently based in Toronto, Canada</a:t>
            </a:r>
          </a:p>
          <a:p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ED692-BFED-43BE-8C81-1974DF099332}"/>
              </a:ext>
            </a:extLst>
          </p:cNvPr>
          <p:cNvSpPr/>
          <p:nvPr/>
        </p:nvSpPr>
        <p:spPr>
          <a:xfrm>
            <a:off x="885599" y="3736685"/>
            <a:ext cx="3429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3"/>
              </a:rPr>
              <a:t>https://www.linkedin.com/in/profile-moez/</a:t>
            </a:r>
            <a:endParaRPr lang="en-CA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6475EB-F33B-4A3F-B8D3-A8FD75127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19" y="3728442"/>
            <a:ext cx="586242" cy="307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636C95-F555-466D-9ECF-054D162971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346560" y="4140801"/>
            <a:ext cx="359359" cy="3586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AD6D18-6B39-4821-969E-CBD54FF2EE22}"/>
              </a:ext>
            </a:extLst>
          </p:cNvPr>
          <p:cNvSpPr/>
          <p:nvPr/>
        </p:nvSpPr>
        <p:spPr>
          <a:xfrm>
            <a:off x="885599" y="4166233"/>
            <a:ext cx="3018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6"/>
              </a:rPr>
              <a:t>https://twitter.com/moezpycaretorg1</a:t>
            </a:r>
            <a:endParaRPr lang="en-C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7E2016-CDC3-427A-97F1-87FFA4616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7377" y="3823638"/>
            <a:ext cx="586242" cy="1632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01313C-376C-44E9-8B0D-8E76E7E6E94F}"/>
              </a:ext>
            </a:extLst>
          </p:cNvPr>
          <p:cNvSpPr/>
          <p:nvPr/>
        </p:nvSpPr>
        <p:spPr>
          <a:xfrm>
            <a:off x="5343299" y="3728442"/>
            <a:ext cx="30620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8"/>
              </a:rPr>
              <a:t>https://medium.com/@moez_62905/</a:t>
            </a:r>
            <a:endParaRPr lang="en-CA" dirty="0"/>
          </a:p>
        </p:txBody>
      </p:sp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C8CD2394-B976-4F83-8B85-2FA9951C8B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4580" y="4044462"/>
            <a:ext cx="335756" cy="3357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DA01FB2-E014-42AE-AE53-DEE6022F4DFA}"/>
              </a:ext>
            </a:extLst>
          </p:cNvPr>
          <p:cNvSpPr/>
          <p:nvPr/>
        </p:nvSpPr>
        <p:spPr>
          <a:xfrm>
            <a:off x="5343299" y="4054968"/>
            <a:ext cx="1699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10"/>
              </a:rPr>
              <a:t>moez@pycaret.org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6167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300" y="1006087"/>
            <a:ext cx="1119375" cy="10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1625" y="1125750"/>
            <a:ext cx="1977075" cy="8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 txBox="1"/>
          <p:nvPr/>
        </p:nvSpPr>
        <p:spPr>
          <a:xfrm>
            <a:off x="204737" y="2149425"/>
            <a:ext cx="4739875" cy="2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Clone repository from </a:t>
            </a:r>
            <a:r>
              <a:rPr lang="en" u="sng" dirty="0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https://github.com/pycaret/</a:t>
            </a:r>
            <a:r>
              <a:rPr lang="en-CA" u="sng" dirty="0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pycaret-demo-</a:t>
            </a:r>
            <a:r>
              <a:rPr lang="en-CA" u="sng" dirty="0" err="1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dataraction</a:t>
            </a: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  <a:hlinkClick r:id="rId5"/>
              </a:rPr>
              <a:t>  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Install PyCaret by running "pip install pycaret" in Notebook or in Anaconda prompt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If you are using MAC OS, you might have to install LightGBM separately. Follow instructions on this link: </a:t>
            </a:r>
            <a:r>
              <a:rPr lang="en" u="sng" dirty="0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https://www.pycaret.org/install</a:t>
            </a:r>
            <a:endParaRPr u="sng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  <p:sp>
        <p:nvSpPr>
          <p:cNvPr id="208" name="Google Shape;208;p29"/>
          <p:cNvSpPr txBox="1"/>
          <p:nvPr/>
        </p:nvSpPr>
        <p:spPr>
          <a:xfrm>
            <a:off x="5154200" y="2237175"/>
            <a:ext cx="3686100" cy="24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Links to demo notebook at </a:t>
            </a:r>
            <a:r>
              <a:rPr lang="en" u="sng" dirty="0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https://www.pycaret.org/</a:t>
            </a:r>
            <a:r>
              <a:rPr lang="en-CA" u="sng" dirty="0">
                <a:solidFill>
                  <a:schemeClr val="hlink"/>
                </a:solidFill>
                <a:highlight>
                  <a:srgbClr val="FFFFFF"/>
                </a:highlight>
              </a:rPr>
              <a:t>demo</a:t>
            </a:r>
            <a:endParaRPr u="sng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You can also execute the notebook in playground mode by installing pycaret on colab by using "!pip install pycaret". 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You must have a google account to use Google colab.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</p:txBody>
      </p:sp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Demo</a:t>
            </a:r>
            <a:endParaRPr dirty="0"/>
          </a:p>
        </p:txBody>
      </p:sp>
      <p:pic>
        <p:nvPicPr>
          <p:cNvPr id="7" name="Google Shape;150;p23">
            <a:extLst>
              <a:ext uri="{FF2B5EF4-FFF2-40B4-BE49-F238E27FC236}">
                <a16:creationId xmlns:a16="http://schemas.microsoft.com/office/drawing/2014/main" id="{22BD25F4-EA7A-4B88-B119-BA6A728066C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Thank you</a:t>
            </a:r>
            <a:endParaRPr dirty="0"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988ACAF2-62A0-44A0-9C0F-9B93F08FAED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213975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Important Links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71464" y="1058719"/>
            <a:ext cx="87296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Official : </a:t>
            </a:r>
            <a:r>
              <a:rPr lang="en-CA" sz="1800" dirty="0">
                <a:hlinkClick r:id="rId2"/>
              </a:rPr>
              <a:t>https://www.pycaret.org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PyCaret GitHub : </a:t>
            </a:r>
            <a:r>
              <a:rPr lang="en-CA" sz="1800" dirty="0">
                <a:hlinkClick r:id="rId3"/>
              </a:rPr>
              <a:t>https://www.github.com/pycaret/pycaret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LinkedIn : </a:t>
            </a:r>
            <a:r>
              <a:rPr lang="en-CA" sz="1800" dirty="0">
                <a:hlinkClick r:id="rId4"/>
              </a:rPr>
              <a:t>https://www.linkedin.com/company/pycaret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YouTube : </a:t>
            </a:r>
            <a:r>
              <a:rPr lang="en-CA" sz="1800" dirty="0">
                <a:hlinkClick r:id="rId5"/>
              </a:rPr>
              <a:t>https://www.youtube.com/channel/UCxA1YTYJ9BEeo50lxyI_B3g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Medium : </a:t>
            </a:r>
            <a:r>
              <a:rPr lang="en-CA" sz="1800" dirty="0">
                <a:hlinkClick r:id="rId6"/>
              </a:rPr>
              <a:t>https://medium.com/@moez_62905/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>
                <a:highlight>
                  <a:srgbClr val="FFFF00"/>
                </a:highlight>
              </a:rPr>
              <a:t>Today’s Presentation and Demo : </a:t>
            </a:r>
            <a:r>
              <a:rPr lang="en-CA" sz="1800" dirty="0">
                <a:highlight>
                  <a:srgbClr val="FFFF00"/>
                </a:highlight>
                <a:hlinkClick r:id="rId7"/>
              </a:rPr>
              <a:t>https://www.github.com/pycaret/pycaret-demo-dataraction</a:t>
            </a:r>
            <a:endParaRPr lang="en-CA" sz="1800" dirty="0"/>
          </a:p>
          <a:p>
            <a:endParaRPr lang="en-CA" sz="1800" dirty="0"/>
          </a:p>
        </p:txBody>
      </p:sp>
      <p:pic>
        <p:nvPicPr>
          <p:cNvPr id="15" name="Google Shape;150;p23">
            <a:extLst>
              <a:ext uri="{FF2B5EF4-FFF2-40B4-BE49-F238E27FC236}">
                <a16:creationId xmlns:a16="http://schemas.microsoft.com/office/drawing/2014/main" id="{3883FA62-688E-40ED-8D5E-0CEAA3085B9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F499159-91A5-49B4-A96B-65376CC4751D}"/>
              </a:ext>
            </a:extLst>
          </p:cNvPr>
          <p:cNvSpPr/>
          <p:nvPr/>
        </p:nvSpPr>
        <p:spPr>
          <a:xfrm>
            <a:off x="498288" y="4696993"/>
            <a:ext cx="40334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dirty="0"/>
              <a:t>Follow hashtag #pycaret on LinkedIn and Twitter</a:t>
            </a:r>
          </a:p>
        </p:txBody>
      </p:sp>
    </p:spTree>
    <p:extLst>
      <p:ext uri="{BB962C8B-B14F-4D97-AF65-F5344CB8AC3E}">
        <p14:creationId xmlns:p14="http://schemas.microsoft.com/office/powerpoint/2010/main" val="89182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F2063-3F6F-4622-847F-CEEBE674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26" y="1138967"/>
            <a:ext cx="4067418" cy="28317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A3A1F9-8EDC-4036-80B6-A693F9A60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820" y="1138967"/>
            <a:ext cx="4352047" cy="28609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485CE1-1800-476C-AB26-796350A8F32F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https://towardsdatascience.com/deploy-machine-learning-model-on-google-kubernetes-engine-94daac85108b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CB277-C75F-4748-A9E3-F9183F905B63}"/>
              </a:ext>
            </a:extLst>
          </p:cNvPr>
          <p:cNvSpPr/>
          <p:nvPr/>
        </p:nvSpPr>
        <p:spPr>
          <a:xfrm>
            <a:off x="4396030" y="4052650"/>
            <a:ext cx="441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5"/>
              </a:rPr>
              <a:t>https://towardsdatascience.com/how-to-implement-clustering-in-power-bi-using-pycaret-4b5e34b1405b</a:t>
            </a:r>
            <a:endParaRPr lang="en-CA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565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F997D-4E72-463C-9248-C2ED40A5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8" y="995969"/>
            <a:ext cx="4174650" cy="29473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8B6B06-CF93-496C-9BC7-157966B09EBB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https://towardsdatascience.com/build-your-first-anomaly-detector-in-power-bi-using-pycaret-2b41b363244e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F0416F-F388-45EB-A269-A72F8BE8D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87" y="995969"/>
            <a:ext cx="4260301" cy="29841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4783F3-C14E-438C-8B70-D5A147C89090}"/>
              </a:ext>
            </a:extLst>
          </p:cNvPr>
          <p:cNvSpPr/>
          <p:nvPr/>
        </p:nvSpPr>
        <p:spPr>
          <a:xfrm>
            <a:off x="4414837" y="40526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https://towardsdatascience.com/deploy-machine-learning-pipeline-on-cloud-using-docker-container-bec64458dc01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537360FB-C459-4D85-9120-104CA9E3C32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15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2" y="295933"/>
            <a:ext cx="8960889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2A2A1-C9FC-4A10-8B50-0FD02DCC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8" y="995969"/>
            <a:ext cx="4232103" cy="2984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E7E271-553D-4A68-AE56-4A3E6BFF20AF}"/>
              </a:ext>
            </a:extLst>
          </p:cNvPr>
          <p:cNvSpPr/>
          <p:nvPr/>
        </p:nvSpPr>
        <p:spPr>
          <a:xfrm>
            <a:off x="107156" y="4147531"/>
            <a:ext cx="42321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https://towardsdatascience.com/build-and-deploy-your-first-machine-learning-web-app-e020db344a99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BB95-953F-4DE5-B601-D1D112F73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269" y="995969"/>
            <a:ext cx="4650581" cy="3007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C0D188-5CFD-4DF8-BE11-5E61E058FA0E}"/>
              </a:ext>
            </a:extLst>
          </p:cNvPr>
          <p:cNvSpPr/>
          <p:nvPr/>
        </p:nvSpPr>
        <p:spPr>
          <a:xfrm>
            <a:off x="4421980" y="414753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https://towardsdatascience.com/machine-learning-in-power-bi-using-pycaret-34307f09394a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75779399-2B4B-48C5-9108-77203F1FEEA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72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 – Official Video Tutorials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Binary Classification Video Tutorial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https://www.youtube.com/watch?v=2xAgLKUN6Xs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Clustering in PyCaret Video Tutorial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https://www.youtube.com/watch?v=2oxLDir7foQ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Anomaly Detection in PyCaret Video Tutorial</a:t>
            </a:r>
            <a:endParaRPr lang="en-US" sz="1200" i="1" dirty="0"/>
          </a:p>
          <a:p>
            <a:pPr marL="114300" indent="0">
              <a:buNone/>
            </a:pPr>
            <a:r>
              <a:rPr lang="en-CA" sz="1200" dirty="0">
                <a:hlinkClick r:id="rId4"/>
              </a:rPr>
              <a:t>https://www.youtube.com/watch?v=q0dxYDq1A40&amp;t=2s</a:t>
            </a:r>
            <a:endParaRPr lang="en-CA" sz="1200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Topic Modeling in PyCaret Video Tutorial</a:t>
            </a:r>
            <a:endParaRPr lang="en-US" sz="1600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https://www.youtube.com/watch?v=G6ShuoM3T1M</a:t>
            </a:r>
            <a:endParaRPr lang="en-CA" sz="1200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Association Rule Mining in PyCaret Video Tutorial</a:t>
            </a:r>
            <a:endParaRPr lang="en-US" sz="1600" i="1" dirty="0"/>
          </a:p>
          <a:p>
            <a:pPr marL="114300" indent="0">
              <a:buNone/>
            </a:pPr>
            <a:r>
              <a:rPr lang="en-CA" sz="1200" dirty="0">
                <a:hlinkClick r:id="rId6"/>
              </a:rPr>
              <a:t>https://www.youtube.com/watch?v=XYAGwts5qGw</a:t>
            </a: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5" name="Google Shape;150;p23">
            <a:extLst>
              <a:ext uri="{FF2B5EF4-FFF2-40B4-BE49-F238E27FC236}">
                <a16:creationId xmlns:a16="http://schemas.microsoft.com/office/drawing/2014/main" id="{7D2C2692-5428-44D8-ACB5-849E3EF0E82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5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Machine Learning in SQL by </a:t>
            </a:r>
            <a:r>
              <a:rPr lang="en-US" sz="1600" b="1" i="1" dirty="0"/>
              <a:t>Umar Farooque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https://towardsdatascience.com/machine-learning-in-sql-using-pycaret-87aff377d90c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Tableau by </a:t>
            </a:r>
            <a:r>
              <a:rPr lang="en-US" sz="1600" b="1" i="1" dirty="0"/>
              <a:t>Andrew Cowan-Nagora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https://towardsdatascience.com/machine-learning-in-tableau-with-pycaret-166ffac9b22e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NLP Classification using PyCaret by </a:t>
            </a:r>
            <a:r>
              <a:rPr lang="en-US" sz="1600" b="1" i="1" dirty="0"/>
              <a:t>Prateek Baghel</a:t>
            </a:r>
            <a:endParaRPr lang="en-US" sz="1200" b="1" i="1" dirty="0"/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Predict Gold Price Returns using PyCaret by </a:t>
            </a:r>
            <a:r>
              <a:rPr lang="en-US" sz="1600" b="1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5"/>
              </a:rPr>
              <a:t>https://towardsdatascience.com/machine-learning-to-predict-gold-price-returns-4bdb0506b132</a:t>
            </a:r>
            <a:endParaRPr lang="en-CA" sz="1200" u="sng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Predict Crashes in Gold Price using PyCaret by </a:t>
            </a:r>
            <a:r>
              <a:rPr lang="en-US" sz="1600" b="1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5397BD35-B094-46CC-B719-C4A76C5EB8D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68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Binary Classification Notebook by </a:t>
            </a:r>
            <a:r>
              <a:rPr lang="en-US" sz="1600" b="1" i="1" dirty="0"/>
              <a:t>Murali Tedla</a:t>
            </a:r>
            <a:endParaRPr lang="en-US" b="1" i="1" dirty="0"/>
          </a:p>
          <a:p>
            <a:pPr marL="114300" indent="0">
              <a:buNone/>
            </a:pPr>
            <a:r>
              <a:rPr lang="en-CA" sz="1200" u="sng" dirty="0">
                <a:hlinkClick r:id="rId2"/>
              </a:rPr>
              <a:t>https://colab.research.google.com/drive/1W6ZYw5oAN7V85utFkXkCQq3iBWjqP1WB</a:t>
            </a:r>
            <a:endParaRPr lang="en-CA" sz="1200" u="sng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Wine Quality Prediction by </a:t>
            </a:r>
            <a:r>
              <a:rPr lang="en-US" sz="1600" b="1" i="1" dirty="0"/>
              <a:t>Abhinav Arora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https://colab.research.google.com/drive/1uFNmhgM9ghVrtqN3MXaofxDlLePb3yIi#scrollTo=sYsHyY8uH6tb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Build your machine learning models by </a:t>
            </a:r>
            <a:r>
              <a:rPr lang="en-US" sz="1600" b="1" i="1" dirty="0"/>
              <a:t>Lakshay Arora</a:t>
            </a:r>
          </a:p>
          <a:p>
            <a:pPr marL="114300" indent="0">
              <a:buNone/>
            </a:pPr>
            <a:r>
              <a:rPr lang="en-CA" sz="1200" dirty="0">
                <a:hlinkClick r:id="rId4"/>
              </a:rPr>
              <a:t>https://www.analyticsvidhya.com/blog/2020/05/pycaret-machine-learning-model-seconds/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Power BI (1 Hour Video Tutorial)</a:t>
            </a:r>
            <a:endParaRPr lang="en-US" sz="1600" b="1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https://www.youtube.com/watch?v=ZeQVkEWo2x0</a:t>
            </a:r>
            <a:endParaRPr lang="en-CA" sz="1200" dirty="0"/>
          </a:p>
          <a:p>
            <a:pPr marL="114300" indent="0">
              <a:buNone/>
            </a:pPr>
            <a:endParaRPr lang="en-CA" sz="1200" i="1" dirty="0"/>
          </a:p>
          <a:p>
            <a:r>
              <a:rPr lang="en-US" sz="1600" dirty="0"/>
              <a:t>Anomaly Detection using PyCaret by </a:t>
            </a:r>
            <a:r>
              <a:rPr lang="en-US" sz="1600" b="1" i="1" dirty="0"/>
              <a:t>Krish Naik</a:t>
            </a:r>
            <a:r>
              <a:rPr lang="en-US" sz="1600" dirty="0"/>
              <a:t> (Video Tutorial)</a:t>
            </a:r>
            <a:endParaRPr lang="en-US" sz="1600" b="1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https://www.youtube.com/watch?v=ZeQVkEWo2x0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pPr marL="114300" indent="0">
              <a:buNone/>
            </a:pPr>
            <a:endParaRPr lang="en-US" sz="12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4636B985-9DEF-48C0-B618-F9501A95E3F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0142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1101</Words>
  <Application>Microsoft Office PowerPoint</Application>
  <PresentationFormat>On-screen Show (16:9)</PresentationFormat>
  <Paragraphs>181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Introducing PyCaret 1.0.0</vt:lpstr>
      <vt:lpstr>About me</vt:lpstr>
      <vt:lpstr>Important Links</vt:lpstr>
      <vt:lpstr>Resources</vt:lpstr>
      <vt:lpstr>Resources (cont.)</vt:lpstr>
      <vt:lpstr>Resources (cont.)</vt:lpstr>
      <vt:lpstr>Resources (cont.) – Official Video Tutorials</vt:lpstr>
      <vt:lpstr>Resources (cont.)</vt:lpstr>
      <vt:lpstr>Resources (cont.)</vt:lpstr>
      <vt:lpstr>Let’s get started</vt:lpstr>
      <vt:lpstr>PowerPoint Presentation</vt:lpstr>
      <vt:lpstr>Granular ML Life Cycle of a supervised experiment</vt:lpstr>
      <vt:lpstr>What’s the challenge?</vt:lpstr>
      <vt:lpstr>Here comes PyCaret.</vt:lpstr>
      <vt:lpstr>Difference of using PyCaret</vt:lpstr>
      <vt:lpstr>Facts</vt:lpstr>
      <vt:lpstr>Who should use PyCaret?</vt:lpstr>
      <vt:lpstr>Last 30 days:</vt:lpstr>
      <vt:lpstr>PyCaret 1.0.1 is coming!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PyCaret 1.0.0</dc:title>
  <cp:lastModifiedBy>Moez Sajwani</cp:lastModifiedBy>
  <cp:revision>40</cp:revision>
  <dcterms:modified xsi:type="dcterms:W3CDTF">2020-06-01T23:22:38Z</dcterms:modified>
</cp:coreProperties>
</file>