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18"/>
    <a:srgbClr val="F1F8EC"/>
    <a:srgbClr val="FBFDF9"/>
    <a:srgbClr val="FFFFFF"/>
    <a:srgbClr val="75B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7" autoAdjust="0"/>
    <p:restoredTop sz="68063" autoAdjust="0"/>
  </p:normalViewPr>
  <p:slideViewPr>
    <p:cSldViewPr snapToGrid="0">
      <p:cViewPr varScale="1">
        <p:scale>
          <a:sx n="80" d="100"/>
          <a:sy n="80" d="100"/>
        </p:scale>
        <p:origin x="2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BEA52-752D-4737-AF2B-10FD98640EE3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EFB2-4286-483A-9581-61CD0D223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92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EFB2-4286-483A-9581-61CD0D2236E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3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EFB2-4286-483A-9581-61CD0D2236E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08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EFB2-4286-483A-9581-61CD0D2236E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83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EFB2-4286-483A-9581-61CD0D2236E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02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EFB2-4286-483A-9581-61CD0D2236E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24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3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5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29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0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34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8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49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2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783">
              <a:srgbClr val="91D897"/>
            </a:gs>
            <a:gs pos="31154">
              <a:schemeClr val="bg1"/>
            </a:gs>
            <a:gs pos="20437">
              <a:srgbClr val="FFFFFF"/>
            </a:gs>
            <a:gs pos="0">
              <a:schemeClr val="bg1"/>
            </a:gs>
            <a:gs pos="29000">
              <a:schemeClr val="bg1"/>
            </a:gs>
            <a:gs pos="52706">
              <a:schemeClr val="bg1"/>
            </a:gs>
            <a:gs pos="74000">
              <a:srgbClr val="FBFDF9"/>
            </a:gs>
            <a:gs pos="80000">
              <a:srgbClr val="F1F8EC"/>
            </a:gs>
            <a:gs pos="100000">
              <a:srgbClr val="00A81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3A4A-269B-474F-8DD0-5A8923D3D697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765C-A754-4ACA-BEB0-AF4116A9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5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413" y="4505354"/>
            <a:ext cx="9144000" cy="1655762"/>
          </a:xfrm>
        </p:spPr>
        <p:txBody>
          <a:bodyPr/>
          <a:lstStyle/>
          <a:p>
            <a:r>
              <a:rPr lang="es-ES" dirty="0" smtClean="0"/>
              <a:t>FOR END TO END TESTING</a:t>
            </a:r>
            <a:endParaRPr lang="es-ES" dirty="0"/>
          </a:p>
        </p:txBody>
      </p:sp>
      <p:pic>
        <p:nvPicPr>
          <p:cNvPr id="1028" name="Picture 4" descr="Cucumber and WebDriverJS: Writing browser automation BDD tests | JavaScript 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49" y="1366056"/>
            <a:ext cx="9618576" cy="31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2. Cucumber JVM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86" y="833185"/>
            <a:ext cx="9495311" cy="46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end-to-end testing perspective, we’ll interact with the public REST API -the exposed </a:t>
            </a:r>
            <a:r>
              <a:rPr lang="en-US" dirty="0" smtClean="0"/>
              <a:t>endpoints (in the future this will be exposed </a:t>
            </a:r>
            <a:r>
              <a:rPr lang="en-US" dirty="0"/>
              <a:t>by the </a:t>
            </a:r>
            <a:r>
              <a:rPr lang="en-US" dirty="0" smtClean="0"/>
              <a:t>Gateway ) </a:t>
            </a:r>
            <a:r>
              <a:rPr lang="en-US" dirty="0"/>
              <a:t>to simulate the user’s behavior. </a:t>
            </a:r>
            <a:endParaRPr lang="en-US" dirty="0" smtClean="0"/>
          </a:p>
          <a:p>
            <a:r>
              <a:rPr lang="en-US" dirty="0" smtClean="0"/>
              <a:t>We will test the scenarios cover in the requirements and catch those which wasn’t covered.</a:t>
            </a:r>
            <a:br>
              <a:rPr lang="en-U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Concepts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 smtClean="0"/>
              <a:t>BBD (</a:t>
            </a:r>
            <a:r>
              <a:rPr lang="es-ES" dirty="0" err="1" smtClean="0"/>
              <a:t>Behaviour-Driven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Cucumber</a:t>
            </a:r>
            <a:endParaRPr lang="es-ES" dirty="0" smtClean="0"/>
          </a:p>
          <a:p>
            <a:r>
              <a:rPr lang="es-ES" dirty="0" err="1" smtClean="0"/>
              <a:t>Gherkin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7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BDD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evolves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TDD.</a:t>
            </a:r>
          </a:p>
          <a:p>
            <a:r>
              <a:rPr lang="es-ES" dirty="0" err="1" smtClean="0"/>
              <a:t>Helps</a:t>
            </a:r>
            <a:r>
              <a:rPr lang="es-ES" dirty="0" smtClean="0"/>
              <a:t> to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business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r>
              <a:rPr lang="es-ES" dirty="0" smtClean="0"/>
              <a:t> to software </a:t>
            </a:r>
            <a:r>
              <a:rPr lang="es-ES" dirty="0" err="1" smtClean="0"/>
              <a:t>implementation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Helps</a:t>
            </a:r>
            <a:r>
              <a:rPr lang="es-ES" dirty="0" smtClean="0"/>
              <a:t> define </a:t>
            </a:r>
            <a:r>
              <a:rPr lang="es-ES" dirty="0" err="1" smtClean="0"/>
              <a:t>high-level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Improves</a:t>
            </a:r>
            <a:r>
              <a:rPr lang="es-ES" dirty="0" smtClean="0"/>
              <a:t> </a:t>
            </a:r>
            <a:r>
              <a:rPr lang="es-ES" dirty="0" err="1" smtClean="0"/>
              <a:t>readbility</a:t>
            </a:r>
            <a:r>
              <a:rPr lang="es-ES" dirty="0" smtClean="0"/>
              <a:t> of </a:t>
            </a:r>
            <a:r>
              <a:rPr lang="es-ES" dirty="0" err="1" smtClean="0"/>
              <a:t>tests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Can </a:t>
            </a:r>
            <a:r>
              <a:rPr lang="es-ES" dirty="0" err="1" smtClean="0"/>
              <a:t>act</a:t>
            </a:r>
            <a:r>
              <a:rPr lang="es-ES" dirty="0" smtClean="0"/>
              <a:t> as </a:t>
            </a:r>
            <a:r>
              <a:rPr lang="es-ES" dirty="0" err="1" smtClean="0"/>
              <a:t>eye-opener</a:t>
            </a:r>
            <a:r>
              <a:rPr lang="es-ES" dirty="0" smtClean="0"/>
              <a:t> to catch </a:t>
            </a:r>
            <a:r>
              <a:rPr lang="es-ES" dirty="0" err="1" smtClean="0"/>
              <a:t>scenarios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covered</a:t>
            </a:r>
            <a:r>
              <a:rPr lang="es-ES" dirty="0" smtClean="0"/>
              <a:t> in </a:t>
            </a:r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1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Cucumber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supports</a:t>
            </a:r>
            <a:r>
              <a:rPr lang="es-ES" dirty="0" smtClean="0"/>
              <a:t> BDD.</a:t>
            </a:r>
          </a:p>
          <a:p>
            <a:r>
              <a:rPr lang="es-ES" dirty="0" err="1" smtClean="0"/>
              <a:t>Reads</a:t>
            </a:r>
            <a:r>
              <a:rPr lang="es-ES" dirty="0" smtClean="0"/>
              <a:t> </a:t>
            </a:r>
            <a:r>
              <a:rPr lang="es-ES" dirty="0" err="1" smtClean="0"/>
              <a:t>executable</a:t>
            </a:r>
            <a:r>
              <a:rPr lang="es-ES" dirty="0" smtClean="0"/>
              <a:t> </a:t>
            </a:r>
            <a:r>
              <a:rPr lang="es-ES" dirty="0" err="1" smtClean="0"/>
              <a:t>specifications</a:t>
            </a:r>
            <a:r>
              <a:rPr lang="es-ES" dirty="0" smtClean="0"/>
              <a:t> </a:t>
            </a:r>
            <a:r>
              <a:rPr lang="es-ES" dirty="0" err="1" smtClean="0"/>
              <a:t>written</a:t>
            </a:r>
            <a:r>
              <a:rPr lang="es-ES" dirty="0" smtClean="0"/>
              <a:t> in </a:t>
            </a:r>
            <a:r>
              <a:rPr lang="es-ES" dirty="0" err="1" smtClean="0"/>
              <a:t>plain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and </a:t>
            </a:r>
            <a:r>
              <a:rPr lang="es-ES" dirty="0" err="1" smtClean="0"/>
              <a:t>validates</a:t>
            </a:r>
            <a:r>
              <a:rPr lang="es-ES" dirty="0" smtClean="0"/>
              <a:t> software </a:t>
            </a:r>
            <a:r>
              <a:rPr lang="es-ES" dirty="0" err="1" smtClean="0"/>
              <a:t>against</a:t>
            </a:r>
            <a:r>
              <a:rPr lang="es-ES" dirty="0" smtClean="0"/>
              <a:t> </a:t>
            </a:r>
            <a:r>
              <a:rPr lang="es-ES" dirty="0" err="1" smtClean="0"/>
              <a:t>specifications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Generates</a:t>
            </a:r>
            <a:r>
              <a:rPr lang="es-ES" dirty="0" smtClean="0"/>
              <a:t> </a:t>
            </a:r>
            <a:r>
              <a:rPr lang="es-ES" dirty="0" err="1" smtClean="0"/>
              <a:t>reports</a:t>
            </a:r>
            <a:r>
              <a:rPr lang="es-ES" dirty="0" smtClean="0"/>
              <a:t> </a:t>
            </a:r>
            <a:r>
              <a:rPr lang="es-ES" dirty="0" err="1" smtClean="0"/>
              <a:t>inidicating</a:t>
            </a:r>
            <a:r>
              <a:rPr lang="es-ES" dirty="0" smtClean="0"/>
              <a:t> </a:t>
            </a:r>
            <a:r>
              <a:rPr lang="es-ES" dirty="0" err="1" smtClean="0"/>
              <a:t>success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r>
              <a:rPr lang="es-ES" dirty="0" smtClean="0"/>
              <a:t> of </a:t>
            </a:r>
            <a:r>
              <a:rPr lang="es-ES" dirty="0" err="1" smtClean="0"/>
              <a:t>scenarios</a:t>
            </a:r>
            <a:r>
              <a:rPr lang="es-ES" dirty="0" smtClean="0"/>
              <a:t> </a:t>
            </a:r>
            <a:r>
              <a:rPr lang="es-ES" dirty="0" err="1" smtClean="0"/>
              <a:t>written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9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Gherkin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Gherkin is a human-readable language to define Cucumber’s test cases.</a:t>
            </a:r>
          </a:p>
          <a:p>
            <a:r>
              <a:rPr lang="en-US" dirty="0" smtClean="0"/>
              <a:t>Syntax </a:t>
            </a:r>
            <a:r>
              <a:rPr lang="en-US" dirty="0" smtClean="0"/>
              <a:t>follows the Given-When-Then pattern to write Scenarios.</a:t>
            </a:r>
          </a:p>
          <a:p>
            <a:pPr lvl="1"/>
            <a:r>
              <a:rPr lang="en-US" b="1" i="1" dirty="0" smtClean="0"/>
              <a:t>Given</a:t>
            </a:r>
            <a:r>
              <a:rPr lang="en-US" dirty="0" smtClean="0"/>
              <a:t> defines the initial context of the system.</a:t>
            </a:r>
          </a:p>
          <a:p>
            <a:pPr lvl="1"/>
            <a:r>
              <a:rPr lang="en-US" b="1" i="1" dirty="0" smtClean="0"/>
              <a:t>When</a:t>
            </a:r>
            <a:r>
              <a:rPr lang="en-US" dirty="0" smtClean="0"/>
              <a:t> describes the interaction of the user.</a:t>
            </a:r>
          </a:p>
          <a:p>
            <a:pPr lvl="1"/>
            <a:r>
              <a:rPr lang="en-US" b="1" i="1" dirty="0" smtClean="0"/>
              <a:t>Then</a:t>
            </a:r>
            <a:r>
              <a:rPr lang="en-US" dirty="0" smtClean="0"/>
              <a:t> defines the expected outcome of the interaction.</a:t>
            </a:r>
          </a:p>
          <a:p>
            <a:r>
              <a:rPr lang="es-ES" dirty="0" err="1" smtClean="0"/>
              <a:t>Keeps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non-</a:t>
            </a:r>
            <a:r>
              <a:rPr lang="es-ES" dirty="0" err="1" smtClean="0"/>
              <a:t>technical</a:t>
            </a:r>
            <a:r>
              <a:rPr lang="es-ES" dirty="0" smtClean="0"/>
              <a:t>, can be </a:t>
            </a:r>
            <a:r>
              <a:rPr lang="es-ES" dirty="0" err="1" smtClean="0"/>
              <a:t>used</a:t>
            </a:r>
            <a:r>
              <a:rPr lang="es-ES" dirty="0" smtClean="0"/>
              <a:t> as </a:t>
            </a:r>
            <a:r>
              <a:rPr lang="es-ES" dirty="0" err="1" smtClean="0"/>
              <a:t>documentation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2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Cucumber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Basic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85517" cy="41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Cucumber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Basic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91" y="1548972"/>
            <a:ext cx="10515600" cy="4351338"/>
          </a:xfrm>
        </p:spPr>
        <p:txBody>
          <a:bodyPr/>
          <a:lstStyle/>
          <a:p>
            <a:r>
              <a:rPr lang="es-ES" dirty="0" err="1" smtClean="0"/>
              <a:t>Cucumber</a:t>
            </a:r>
            <a:r>
              <a:rPr lang="es-ES" dirty="0" smtClean="0"/>
              <a:t> runner file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2" y="2333991"/>
            <a:ext cx="6591300" cy="27813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32261" y="1869897"/>
            <a:ext cx="4787757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35056" y="4017196"/>
            <a:ext cx="2236353" cy="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20018" y="1548972"/>
            <a:ext cx="331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Cucumber.class</a:t>
            </a:r>
            <a:r>
              <a:rPr lang="en-US" dirty="0" smtClean="0"/>
              <a:t> is a Junit Runner implementation that load the .feature files and looks for Step definition annotations. 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9171409" y="3832530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Configures </a:t>
            </a:r>
            <a:r>
              <a:rPr lang="es-ES" dirty="0" err="1" smtClean="0"/>
              <a:t>the</a:t>
            </a:r>
            <a:r>
              <a:rPr lang="es-ES" dirty="0" smtClean="0"/>
              <a:t> runner.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Cucumber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Basic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91" y="1548972"/>
            <a:ext cx="10515600" cy="4351338"/>
          </a:xfrm>
        </p:spPr>
        <p:txBody>
          <a:bodyPr/>
          <a:lstStyle/>
          <a:p>
            <a:r>
              <a:rPr lang="es-ES" dirty="0" err="1" smtClean="0"/>
              <a:t>Feature</a:t>
            </a:r>
            <a:r>
              <a:rPr lang="es-ES" dirty="0" smtClean="0"/>
              <a:t> file</a:t>
            </a:r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61" y="2219690"/>
            <a:ext cx="5076248" cy="38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Cucumber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Basic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91" y="1548972"/>
            <a:ext cx="10515600" cy="4351338"/>
          </a:xfrm>
        </p:spPr>
        <p:txBody>
          <a:bodyPr/>
          <a:lstStyle/>
          <a:p>
            <a:r>
              <a:rPr lang="es-ES" dirty="0" err="1" smtClean="0"/>
              <a:t>Steps</a:t>
            </a:r>
            <a:r>
              <a:rPr lang="es-ES" dirty="0" smtClean="0"/>
              <a:t> </a:t>
            </a:r>
            <a:r>
              <a:rPr lang="es-ES" dirty="0" err="1"/>
              <a:t>D</a:t>
            </a:r>
            <a:r>
              <a:rPr lang="es-ES" dirty="0" err="1" smtClean="0"/>
              <a:t>efinition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0" y="2327150"/>
            <a:ext cx="5257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246</Words>
  <Application>Microsoft Office PowerPoint</Application>
  <PresentationFormat>Widescreen</PresentationFormat>
  <Paragraphs>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Important Concepts</vt:lpstr>
      <vt:lpstr>BDD</vt:lpstr>
      <vt:lpstr>Cucumber</vt:lpstr>
      <vt:lpstr>Gherkin</vt:lpstr>
      <vt:lpstr>Cucumber Basic Structure </vt:lpstr>
      <vt:lpstr>Cucumber Basic Structure </vt:lpstr>
      <vt:lpstr>Cucumber Basic Structure </vt:lpstr>
      <vt:lpstr>Cucumber Basic Structure </vt:lpstr>
      <vt:lpstr>PowerPoint Presentation</vt:lpstr>
      <vt:lpstr>How does it fit in our project?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Lescano, Micaela (Cognizant)</dc:creator>
  <cp:lastModifiedBy>Lescano, Micaela (Cognizant)</cp:lastModifiedBy>
  <cp:revision>25</cp:revision>
  <dcterms:created xsi:type="dcterms:W3CDTF">2021-04-22T06:20:47Z</dcterms:created>
  <dcterms:modified xsi:type="dcterms:W3CDTF">2021-04-26T09:37:54Z</dcterms:modified>
</cp:coreProperties>
</file>