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57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6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9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4DAA-D867-4034-B5C3-B1B6AD67F893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9F12-3B53-41CA-81BB-D9DCA9657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meter.io/docs" TargetMode="External"/><Relationship Id="rId2" Type="http://schemas.openxmlformats.org/officeDocument/2006/relationships/hyperlink" Target="https://docs.spring.io/spring-boot/docs/current-SNAPSHOT/reference/html/actuator.html#actuato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grafana.com/docs/grafana/latest/" TargetMode="External"/><Relationship Id="rId4" Type="http://schemas.openxmlformats.org/officeDocument/2006/relationships/hyperlink" Target="https://prometheus.io/docs/introduction/overvie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Monitoring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Spring Boot Actuator to monitoring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Appendix 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347401" cy="823912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Prometheus standalone configuration with </a:t>
            </a:r>
            <a:r>
              <a:rPr lang="en-GB" dirty="0" smtClean="0">
                <a:solidFill>
                  <a:schemeClr val="accent1"/>
                </a:solidFill>
              </a:rPr>
              <a:t>Docker: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469041" y="3209596"/>
            <a:ext cx="5573797" cy="501651"/>
          </a:xfrm>
        </p:spPr>
        <p:txBody>
          <a:bodyPr>
            <a:normAutofit/>
          </a:bodyPr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Docker run image from Prometheus</a:t>
            </a: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376840"/>
            <a:ext cx="8239818" cy="501651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Prometheus configuration (</a:t>
            </a:r>
            <a:r>
              <a:rPr lang="en-GB" sz="1400" dirty="0" err="1" smtClean="0">
                <a:solidFill>
                  <a:schemeClr val="accent1"/>
                </a:solidFill>
              </a:rPr>
              <a:t>prometheus.yml</a:t>
            </a:r>
            <a:r>
              <a:rPr lang="en-GB" dirty="0" smtClean="0">
                <a:solidFill>
                  <a:schemeClr val="accent1"/>
                </a:solidFill>
              </a:rPr>
              <a:t>) </a:t>
            </a:r>
            <a:endParaRPr lang="en-GB" sz="1200" dirty="0" smtClean="0">
              <a:solidFill>
                <a:schemeClr val="accent1"/>
              </a:solidFill>
            </a:endParaRP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88" y="3793882"/>
            <a:ext cx="5010150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39" y="2878491"/>
            <a:ext cx="4639805" cy="23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Appendix 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347401" cy="823912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Grafana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>
                <a:solidFill>
                  <a:schemeClr val="accent1"/>
                </a:solidFill>
              </a:rPr>
              <a:t>configuration: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501651"/>
          </a:xfrm>
        </p:spPr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Docker </a:t>
            </a:r>
            <a:r>
              <a:rPr lang="en-GB" dirty="0" err="1" smtClean="0">
                <a:solidFill>
                  <a:schemeClr val="accent1"/>
                </a:solidFill>
              </a:rPr>
              <a:t>Grafana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839788" y="3759315"/>
            <a:ext cx="7325418" cy="501651"/>
          </a:xfrm>
        </p:spPr>
        <p:txBody>
          <a:bodyPr>
            <a:normAutofit/>
          </a:bodyPr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Connected with Prometheus data source</a:t>
            </a:r>
            <a:endParaRPr lang="en-GB" sz="1200" dirty="0" smtClean="0">
              <a:solidFill>
                <a:schemeClr val="accent1"/>
              </a:solidFill>
            </a:endParaRP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6147" y="2958853"/>
            <a:ext cx="428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docker run -d -p 3000:3000 grafana/grafana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14015" y="4260966"/>
            <a:ext cx="340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http://localhost:3000/datasources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63" y="3893565"/>
            <a:ext cx="3781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INTODUCTION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60483" y="2685788"/>
            <a:ext cx="6842049" cy="3681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74319" y="1825625"/>
            <a:ext cx="11528213" cy="1100455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</a:t>
            </a:r>
            <a:r>
              <a:rPr lang="en-GB" dirty="0" smtClean="0">
                <a:solidFill>
                  <a:schemeClr val="accent1"/>
                </a:solidFill>
              </a:rPr>
              <a:t> is an activity performed in an application,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Observability</a:t>
            </a:r>
            <a:r>
              <a:rPr lang="en-GB" dirty="0" smtClean="0">
                <a:solidFill>
                  <a:schemeClr val="accent1"/>
                </a:solidFill>
              </a:rPr>
              <a:t> is the analysis of system infrastructure behaviour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274318" y="3786242"/>
            <a:ext cx="4686165" cy="131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1"/>
                </a:solidFill>
              </a:rPr>
              <a:t>White box vs Black box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Pull and Push strategy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MONITORING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92224" y="1825625"/>
            <a:ext cx="4227576" cy="1905127"/>
          </a:xfrm>
        </p:spPr>
        <p:txBody>
          <a:bodyPr/>
          <a:lstStyle/>
          <a:p>
            <a:r>
              <a:rPr lang="en-GB" sz="2000" dirty="0" smtClean="0">
                <a:solidFill>
                  <a:schemeClr val="accent1"/>
                </a:solidFill>
              </a:rPr>
              <a:t>Automated</a:t>
            </a:r>
          </a:p>
          <a:p>
            <a:r>
              <a:rPr lang="en-GB" sz="2000" dirty="0" smtClean="0">
                <a:solidFill>
                  <a:schemeClr val="accent1"/>
                </a:solidFill>
              </a:rPr>
              <a:t>Monitoring and Alerting</a:t>
            </a:r>
          </a:p>
          <a:p>
            <a:r>
              <a:rPr lang="en-GB" sz="2000" dirty="0" smtClean="0">
                <a:solidFill>
                  <a:schemeClr val="accent1"/>
                </a:solidFill>
              </a:rPr>
              <a:t>Identify possible anomalies</a:t>
            </a:r>
          </a:p>
          <a:p>
            <a:r>
              <a:rPr lang="en-GB" sz="2000" dirty="0" smtClean="0">
                <a:solidFill>
                  <a:schemeClr val="accent1"/>
                </a:solidFill>
              </a:rPr>
              <a:t>Single point to inspect</a:t>
            </a:r>
          </a:p>
          <a:p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4173" y="2332783"/>
            <a:ext cx="5649627" cy="3337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59987"/>
            <a:ext cx="3726339" cy="2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8" y="785813"/>
            <a:ext cx="6477000" cy="53911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GOAL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20624" y="2111375"/>
            <a:ext cx="5599176" cy="33178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For our architecture with Spring:</a:t>
            </a:r>
          </a:p>
          <a:p>
            <a:pPr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</a:rPr>
              <a:t>Monitoring individual </a:t>
            </a:r>
            <a:r>
              <a:rPr lang="en-GB" sz="2400" dirty="0" err="1" smtClean="0">
                <a:solidFill>
                  <a:schemeClr val="accent1"/>
                </a:solidFill>
              </a:rPr>
              <a:t>microservices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</a:rPr>
              <a:t>Health Checker</a:t>
            </a:r>
          </a:p>
          <a:p>
            <a:pPr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</a:rPr>
              <a:t>Metrics</a:t>
            </a:r>
          </a:p>
          <a:p>
            <a:pPr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</a:rPr>
              <a:t>Security enable</a:t>
            </a:r>
          </a:p>
          <a:p>
            <a:pPr>
              <a:buFontTx/>
              <a:buChar char="-"/>
            </a:pPr>
            <a:r>
              <a:rPr lang="en-GB" sz="2400" dirty="0" smtClean="0">
                <a:solidFill>
                  <a:schemeClr val="accent1"/>
                </a:solidFill>
              </a:rPr>
              <a:t>Custom metrics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HANDS 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Actuator </a:t>
            </a:r>
            <a:r>
              <a:rPr lang="en-GB" dirty="0">
                <a:solidFill>
                  <a:schemeClr val="accent1"/>
                </a:solidFill>
              </a:rPr>
              <a:t>configuration in SPB</a:t>
            </a:r>
          </a:p>
          <a:p>
            <a:r>
              <a:rPr lang="en-GB" dirty="0" err="1" smtClean="0">
                <a:solidFill>
                  <a:schemeClr val="accent1"/>
                </a:solidFill>
              </a:rPr>
              <a:t>Micrometer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configuration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Prometheus </a:t>
            </a:r>
            <a:r>
              <a:rPr lang="en-GB" dirty="0">
                <a:solidFill>
                  <a:schemeClr val="accent1"/>
                </a:solidFill>
              </a:rPr>
              <a:t>configuration</a:t>
            </a:r>
          </a:p>
          <a:p>
            <a:r>
              <a:rPr lang="en-GB" dirty="0" err="1" smtClean="0">
                <a:solidFill>
                  <a:schemeClr val="accent1"/>
                </a:solidFill>
              </a:rPr>
              <a:t>Grafana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configuration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GB" dirty="0" smtClean="0">
                <a:solidFill>
                  <a:schemeClr val="accent1"/>
                </a:solidFill>
              </a:rPr>
              <a:t>Look for the appendix section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/>
          <p:cNvSpPr/>
          <p:nvPr/>
        </p:nvSpPr>
        <p:spPr>
          <a:xfrm>
            <a:off x="4453944" y="478046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Suggestion of monitoring stack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To achieve the level of monitoring: 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Health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checks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r>
              <a:rPr lang="es-ES" dirty="0" err="1">
                <a:solidFill>
                  <a:schemeClr val="accent1"/>
                </a:solidFill>
              </a:rPr>
              <a:t>Metrics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r>
              <a:rPr lang="es-ES" dirty="0" err="1">
                <a:solidFill>
                  <a:schemeClr val="accent1"/>
                </a:solidFill>
              </a:rPr>
              <a:t>Tracing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r>
              <a:rPr lang="es-ES" dirty="0" err="1">
                <a:solidFill>
                  <a:schemeClr val="accent1"/>
                </a:solidFill>
              </a:rPr>
              <a:t>Logs</a:t>
            </a:r>
            <a:endParaRPr lang="es-ES" dirty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72200" y="3368294"/>
            <a:ext cx="5183188" cy="806640"/>
          </a:xfrm>
        </p:spPr>
        <p:txBody>
          <a:bodyPr anchor="ctr"/>
          <a:lstStyle/>
          <a:p>
            <a:r>
              <a:rPr lang="en-GB" dirty="0" smtClean="0">
                <a:solidFill>
                  <a:schemeClr val="accent1"/>
                </a:solidFill>
              </a:rPr>
              <a:t>This stack is the suggestion: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4192206"/>
            <a:ext cx="5183188" cy="1809349"/>
          </a:xfrm>
        </p:spPr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  <a:hlinkClick r:id="rId2"/>
              </a:rPr>
              <a:t>Spring actuator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err="1" smtClean="0">
                <a:solidFill>
                  <a:schemeClr val="accent1"/>
                </a:solidFill>
                <a:hlinkClick r:id="rId3"/>
              </a:rPr>
              <a:t>Micrometer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smtClean="0">
                <a:solidFill>
                  <a:schemeClr val="accent1"/>
                </a:solidFill>
                <a:hlinkClick r:id="rId4"/>
              </a:rPr>
              <a:t>Prometheus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GB" dirty="0" err="1" smtClean="0">
                <a:solidFill>
                  <a:schemeClr val="accent1"/>
                </a:solidFill>
                <a:hlinkClick r:id="rId5"/>
              </a:rPr>
              <a:t>Grafana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Appendix 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347401" cy="823912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Next slides is how to setup a local demo: 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Spring </a:t>
            </a:r>
            <a:r>
              <a:rPr lang="en-GB" dirty="0">
                <a:solidFill>
                  <a:schemeClr val="accent1"/>
                </a:solidFill>
              </a:rPr>
              <a:t>boot rest service to be monitored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Micrometer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configuration for </a:t>
            </a:r>
            <a:r>
              <a:rPr lang="en-GB" dirty="0" smtClean="0">
                <a:solidFill>
                  <a:schemeClr val="accent1"/>
                </a:solidFill>
              </a:rPr>
              <a:t>Prometheus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Prometheus </a:t>
            </a:r>
            <a:r>
              <a:rPr lang="en-GB" dirty="0">
                <a:solidFill>
                  <a:schemeClr val="accent1"/>
                </a:solidFill>
              </a:rPr>
              <a:t>standalone configuration with </a:t>
            </a:r>
            <a:r>
              <a:rPr lang="en-GB" dirty="0" err="1">
                <a:solidFill>
                  <a:schemeClr val="accent1"/>
                </a:solidFill>
              </a:rPr>
              <a:t>docker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Grafana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Appendix 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347401" cy="823912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Spring boot </a:t>
            </a:r>
            <a:r>
              <a:rPr lang="en-GB" dirty="0" smtClean="0">
                <a:solidFill>
                  <a:schemeClr val="accent1"/>
                </a:solidFill>
              </a:rPr>
              <a:t>actuator: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501651"/>
          </a:xfrm>
        </p:spPr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Dependency</a:t>
            </a: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58" y="3037682"/>
            <a:ext cx="5238750" cy="99060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839788" y="4520627"/>
            <a:ext cx="5157787" cy="501651"/>
          </a:xfrm>
        </p:spPr>
        <p:txBody>
          <a:bodyPr>
            <a:normAutofit/>
          </a:bodyPr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Application configuration </a:t>
            </a:r>
            <a:r>
              <a:rPr lang="en-GB" sz="1200" dirty="0" smtClean="0">
                <a:solidFill>
                  <a:schemeClr val="accent1"/>
                </a:solidFill>
              </a:rPr>
              <a:t>(.properties)</a:t>
            </a: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58" y="5201635"/>
            <a:ext cx="4067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Appendix I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347401" cy="823912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Micrometer</a:t>
            </a:r>
            <a:r>
              <a:rPr lang="en-GB" dirty="0">
                <a:solidFill>
                  <a:schemeClr val="accent1"/>
                </a:solidFill>
              </a:rPr>
              <a:t> configuration for </a:t>
            </a:r>
            <a:r>
              <a:rPr lang="en-GB" dirty="0" smtClean="0">
                <a:solidFill>
                  <a:schemeClr val="accent1"/>
                </a:solidFill>
              </a:rPr>
              <a:t>Prometheus: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501651"/>
          </a:xfrm>
        </p:spPr>
        <p:txBody>
          <a:bodyPr/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Dependency</a:t>
            </a: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38" y="6528816"/>
            <a:ext cx="1028700" cy="228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-335280" y="6338316"/>
            <a:ext cx="128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839788" y="4520627"/>
            <a:ext cx="5157787" cy="501651"/>
          </a:xfrm>
        </p:spPr>
        <p:txBody>
          <a:bodyPr>
            <a:normAutofit/>
          </a:bodyPr>
          <a:lstStyle/>
          <a:p>
            <a:pPr lvl="1"/>
            <a:r>
              <a:rPr lang="en-GB" dirty="0" smtClean="0">
                <a:solidFill>
                  <a:schemeClr val="accent1"/>
                </a:solidFill>
              </a:rPr>
              <a:t>Endpoint exposed for Prometheus</a:t>
            </a:r>
            <a:endParaRPr lang="en-GB" sz="1200" dirty="0" smtClean="0">
              <a:solidFill>
                <a:schemeClr val="accent1"/>
              </a:solidFill>
            </a:endParaRPr>
          </a:p>
          <a:p>
            <a:pPr lvl="1"/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54" y="3258851"/>
            <a:ext cx="5429250" cy="100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454" y="5133404"/>
            <a:ext cx="5095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205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Monitoring</vt:lpstr>
      <vt:lpstr>INTODUCTION</vt:lpstr>
      <vt:lpstr>MONITORING</vt:lpstr>
      <vt:lpstr>GOAL</vt:lpstr>
      <vt:lpstr>HANDS ON</vt:lpstr>
      <vt:lpstr>Suggestion of monitoring stack</vt:lpstr>
      <vt:lpstr>Appendix I</vt:lpstr>
      <vt:lpstr>Appendix I</vt:lpstr>
      <vt:lpstr>Appendix I</vt:lpstr>
      <vt:lpstr>Appendix I</vt:lpstr>
      <vt:lpstr>Appendix I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Pache, Leonardo (Cognizant)</dc:creator>
  <cp:lastModifiedBy>Pache, Leonardo (Cognizant)</cp:lastModifiedBy>
  <cp:revision>40</cp:revision>
  <dcterms:created xsi:type="dcterms:W3CDTF">2021-05-20T09:04:12Z</dcterms:created>
  <dcterms:modified xsi:type="dcterms:W3CDTF">2021-05-27T13:54:34Z</dcterms:modified>
</cp:coreProperties>
</file>