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75" r:id="rId2"/>
    <p:sldId id="280" r:id="rId3"/>
    <p:sldId id="276" r:id="rId4"/>
    <p:sldId id="277" r:id="rId5"/>
    <p:sldId id="278" r:id="rId6"/>
    <p:sldId id="283" r:id="rId7"/>
    <p:sldId id="256" r:id="rId8"/>
    <p:sldId id="257" r:id="rId9"/>
    <p:sldId id="258" r:id="rId10"/>
    <p:sldId id="259" r:id="rId11"/>
    <p:sldId id="260" r:id="rId12"/>
    <p:sldId id="261" r:id="rId13"/>
    <p:sldId id="287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85" r:id="rId27"/>
    <p:sldId id="284" r:id="rId28"/>
    <p:sldId id="286" r:id="rId29"/>
  </p:sldIdLst>
  <p:sldSz cx="10080625" cy="7559675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63"/>
    <p:restoredTop sz="94607"/>
  </p:normalViewPr>
  <p:slideViewPr>
    <p:cSldViewPr snapToGrid="0" snapToObjects="1">
      <p:cViewPr varScale="1">
        <p:scale>
          <a:sx n="122" d="100"/>
          <a:sy n="122" d="100"/>
        </p:scale>
        <p:origin x="208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handoutMaster" Target="handoutMasters/handoutMaster1.xml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GB" sz="1400" b="0" i="0" u="none" strike="noStrike" kern="1200" cap="none" dirty="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7" name="Date Placeholder 6"/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GB" sz="1400" b="0" i="0" u="none" strike="noStrike" kern="1200" cap="none" dirty="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8" name="Footer Placeholder 7"/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GB" sz="1400" b="0" i="0" u="none" strike="noStrike" kern="1200" cap="none" dirty="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9" name="Slide Number Placeholder 8"/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07B3C856-1C8B-48F9-9999-4DA9707F8AA8}" type="slidenum">
              <a:rPr/>
              <a:t>‹#›</a:t>
            </a:fld>
            <a:endParaRPr lang="en-GB" sz="1400" b="0" i="0" u="none" strike="noStrike" kern="1200" cap="none" dirty="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AAE001-E394-42B1-A834-D2F383F2C7AD}" type="datetimeFigureOut">
              <a:rPr lang="en-US"/>
              <a:t>8/8/17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2B8D0C-F66A-43E2-8301-37F6828B1FF6}" type="slidenum">
              <a:r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95522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1567E1-667A-4418-B56C-48B58DFB5CC0}" type="datetimeFigureOut">
              <a:rPr lang="en-US"/>
              <a:t>8/8/17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Slide Image Placeholder 7"/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9" name="Notes Placeholder 8"/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GB"/>
          </a:p>
        </p:txBody>
      </p:sp>
      <p:sp>
        <p:nvSpPr>
          <p:cNvPr id="10" name="Header Placeholder 9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rtl="0" hangingPunct="0">
              <a:buNone/>
              <a:tabLst/>
              <a:defRPr lang="en-GB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GB" dirty="0"/>
          </a:p>
        </p:txBody>
      </p:sp>
      <p:sp>
        <p:nvSpPr>
          <p:cNvPr id="11" name="Date Placeholder 10"/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rtl="0" hangingPunct="0">
              <a:buNone/>
              <a:tabLst/>
              <a:defRPr lang="en-GB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GB" dirty="0"/>
          </a:p>
        </p:txBody>
      </p:sp>
      <p:sp>
        <p:nvSpPr>
          <p:cNvPr id="12" name="Footer Placeholder 11"/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rtl="0" hangingPunct="0">
              <a:buNone/>
              <a:tabLst/>
              <a:defRPr lang="en-GB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GB" dirty="0"/>
          </a:p>
        </p:txBody>
      </p:sp>
      <p:sp>
        <p:nvSpPr>
          <p:cNvPr id="13" name="Slide Number Placeholder 12"/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algn="r" rtl="0" hangingPunct="0">
              <a:buNone/>
              <a:tabLst/>
              <a:defRPr lang="en-GB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F17178E4-FC9F-4D66-AF4A-E33159404148}" type="slidenum">
              <a:rPr/>
              <a:t>‹#›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87CBAC-64DE-4933-B6AE-2CB2588189A3}" type="slidenum">
              <a:r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7336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en-GB" sz="2000" b="0" i="0" u="none" strike="noStrike" kern="1200" cap="none">
        <a:ln>
          <a:noFill/>
        </a:ln>
        <a:highlight>
          <a:scrgbClr r="0" g="0" b="0">
            <a:alpha val="0"/>
          </a:scrgbClr>
        </a:highlight>
        <a:latin typeface="Liberation Sans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281488" y="0"/>
            <a:ext cx="3276600" cy="53657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A1567E1-667A-4418-B56C-48B58DFB5CC0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8/8/17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13ADF0F-4CE8-4C90-B592-47591CB0D991}" type="slidenum">
              <a:rPr kumimoji="0" lang="en-GB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DCD9BF-E09B-463C-B562-9DEB3EE2FB19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7000" y="812520"/>
            <a:ext cx="5345280" cy="4008959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040"/>
          </a:xfrm>
          <a:noFill/>
          <a:ln>
            <a:noFill/>
          </a:ln>
        </p:spPr>
        <p:txBody>
          <a:bodyPr lIns="0" tIns="0" rIns="0" bIns="0"/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281488" y="0"/>
            <a:ext cx="3276600" cy="53657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A1567E1-667A-4418-B56C-48B58DFB5CC0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8/8/17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C8F5437-E2DC-494F-A7E0-0F566F47F8A5}" type="slidenum">
              <a:rPr kumimoji="0" lang="en-GB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4C870C6-2909-4BCA-8FE3-694F054AE2C9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7000" y="812520"/>
            <a:ext cx="5345280" cy="4008959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040"/>
          </a:xfrm>
          <a:noFill/>
          <a:ln>
            <a:noFill/>
          </a:ln>
        </p:spPr>
        <p:txBody>
          <a:bodyPr lIns="0" tIns="0" rIns="0" bIns="0"/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281488" y="0"/>
            <a:ext cx="3276600" cy="53657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A1567E1-667A-4418-B56C-48B58DFB5CC0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8/8/17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4D750C-FEDF-48CB-92E3-A7124B4B28E8}" type="slidenum">
              <a:rPr kumimoji="0" lang="en-GB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8965E09-767A-43BA-88CC-D05EE488C804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040"/>
          </a:xfrm>
          <a:noFill/>
          <a:ln>
            <a:noFill/>
          </a:ln>
        </p:spPr>
        <p:txBody>
          <a:bodyPr lIns="0" tIns="0" rIns="0" bIns="0"/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281488" y="0"/>
            <a:ext cx="3276600" cy="53657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A1567E1-667A-4418-B56C-48B58DFB5CC0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8/8/17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950990B-5C80-45EF-B167-3F3A168FA05B}" type="slidenum">
              <a:rPr kumimoji="0" lang="en-GB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0CF9FFB-16E5-4F1C-B8FD-C09CA0994A55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040"/>
          </a:xfrm>
          <a:noFill/>
          <a:ln>
            <a:noFill/>
          </a:ln>
        </p:spPr>
        <p:txBody>
          <a:bodyPr lIns="0" tIns="0" rIns="0" bIns="0"/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281488" y="0"/>
            <a:ext cx="3276600" cy="53657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A1567E1-667A-4418-B56C-48B58DFB5CC0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8/8/17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E9C86FB-F819-4703-82C0-826EF5A74125}" type="slidenum">
              <a:rPr kumimoji="0" lang="en-GB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26FAF1-F9B4-4B44-909F-7EE20B568732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040"/>
          </a:xfrm>
          <a:noFill/>
          <a:ln>
            <a:noFill/>
          </a:ln>
        </p:spPr>
        <p:txBody>
          <a:bodyPr lIns="0" tIns="0" rIns="0" bIns="0"/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281488" y="0"/>
            <a:ext cx="3276600" cy="53657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A1567E1-667A-4418-B56C-48B58DFB5CC0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8/8/17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9AA30B7-9CCC-468B-8872-2CEA4E9AC04D}" type="slidenum">
              <a:rPr kumimoji="0" lang="en-GB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A4F07B4-17B6-4962-9162-E2C4F8C2DF05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7000" y="812520"/>
            <a:ext cx="5345280" cy="4008959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040"/>
          </a:xfrm>
          <a:noFill/>
          <a:ln>
            <a:noFill/>
          </a:ln>
        </p:spPr>
        <p:txBody>
          <a:bodyPr lIns="0" tIns="0" rIns="0" bIns="0"/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281488" y="0"/>
            <a:ext cx="3276600" cy="53657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A1567E1-667A-4418-B56C-48B58DFB5CC0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8/8/17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DC241AD-9C64-47F8-91E5-B10741AE75E3}" type="slidenum">
              <a:rPr kumimoji="0" lang="en-GB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8445FD2-A147-4182-8DDA-65A9AF189C2F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040"/>
          </a:xfrm>
          <a:noFill/>
          <a:ln>
            <a:noFill/>
          </a:ln>
        </p:spPr>
        <p:txBody>
          <a:bodyPr lIns="0" tIns="0" rIns="0" bIns="0"/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281488" y="0"/>
            <a:ext cx="3276600" cy="53657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A1567E1-667A-4418-B56C-48B58DFB5CC0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8/8/17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B22B866-6D22-43DB-BCD0-6F8B764BCD7D}" type="slidenum">
              <a:rPr kumimoji="0" lang="en-GB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810C24-E20E-46A1-8050-B9922C7EE726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040"/>
          </a:xfrm>
          <a:noFill/>
          <a:ln>
            <a:noFill/>
          </a:ln>
        </p:spPr>
        <p:txBody>
          <a:bodyPr lIns="0" tIns="0" rIns="0" bIns="0"/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281488" y="0"/>
            <a:ext cx="3276600" cy="53657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A1567E1-667A-4418-B56C-48B58DFB5CC0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8/8/17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4E3925D-AF68-4BF0-836C-2F5680353F76}" type="slidenum">
              <a:rPr kumimoji="0" lang="en-GB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64617C-65C0-499C-9DCE-7E2EA8627829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040"/>
          </a:xfrm>
          <a:noFill/>
          <a:ln>
            <a:noFill/>
          </a:ln>
        </p:spPr>
        <p:txBody>
          <a:bodyPr lIns="0" tIns="0" rIns="0" bIns="0"/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281488" y="0"/>
            <a:ext cx="3276600" cy="53657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A1567E1-667A-4418-B56C-48B58DFB5CC0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8/8/17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CDB7E94-8C07-467B-AC28-F4C3F72DE0FD}" type="slidenum">
              <a:rPr kumimoji="0" lang="en-GB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3882DA-A994-4AE4-89E9-2B4A7C783A18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040"/>
          </a:xfrm>
          <a:noFill/>
          <a:ln>
            <a:noFill/>
          </a:ln>
        </p:spPr>
        <p:txBody>
          <a:bodyPr lIns="0" tIns="0" rIns="0" bIns="0"/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281488" y="0"/>
            <a:ext cx="3276600" cy="53657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A1567E1-667A-4418-B56C-48B58DFB5CC0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8/8/17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B1EC7B-055C-45CB-9FDD-364CD4D9095B}" type="slidenum">
              <a:rPr kumimoji="0" lang="en-GB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956EF7-863F-4DC4-B9D8-CC96234E9DA9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040"/>
          </a:xfrm>
          <a:noFill/>
          <a:ln>
            <a:noFill/>
          </a:ln>
        </p:spPr>
        <p:txBody>
          <a:bodyPr lIns="0" tIns="0" rIns="0" bIns="0"/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281488" y="0"/>
            <a:ext cx="3276600" cy="53657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A1567E1-667A-4418-B56C-48B58DFB5CC0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8/8/17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8FBD51F-28E3-411A-8651-8076DC5D5EC0}" type="slidenum">
              <a:rPr kumimoji="0" lang="en-GB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1D72B1D-4E19-4B23-A6FC-D66353C5A231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040"/>
          </a:xfrm>
          <a:noFill/>
          <a:ln>
            <a:noFill/>
          </a:ln>
        </p:spPr>
        <p:txBody>
          <a:bodyPr lIns="0" tIns="0" rIns="0" bIns="0"/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281488" y="0"/>
            <a:ext cx="3276600" cy="53657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A1567E1-667A-4418-B56C-48B58DFB5CC0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8/8/17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3FCD403-B773-44EA-B132-89835B0ECF19}" type="slidenum">
              <a:rPr kumimoji="0" lang="en-GB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8CDC33-1964-4D52-B57A-1F6C19891691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040"/>
          </a:xfrm>
          <a:noFill/>
          <a:ln>
            <a:noFill/>
          </a:ln>
        </p:spPr>
        <p:txBody>
          <a:bodyPr lIns="0" tIns="0" rIns="0" bIns="0"/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281488" y="0"/>
            <a:ext cx="3276600" cy="53657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A1567E1-667A-4418-B56C-48B58DFB5CC0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8/8/17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56B6C2-D294-4FF2-98B1-665BDE0A5E57}" type="slidenum">
              <a:rPr kumimoji="0" lang="en-GB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0F90C14-2C23-473B-B60E-66C2406314AA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7000" y="812520"/>
            <a:ext cx="5345280" cy="4008959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040"/>
          </a:xfrm>
          <a:noFill/>
          <a:ln>
            <a:noFill/>
          </a:ln>
        </p:spPr>
        <p:txBody>
          <a:bodyPr lIns="0" tIns="0" rIns="0" bIns="0"/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281488" y="0"/>
            <a:ext cx="3276600" cy="53657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A1567E1-667A-4418-B56C-48B58DFB5CC0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8/8/17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E5EB33E-91C2-4B0D-BA21-6103400C6B90}" type="slidenum">
              <a:rPr kumimoji="0" lang="en-GB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B9BE79A-1007-422C-9B93-308389A461F0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7000" y="812520"/>
            <a:ext cx="5345280" cy="4008959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040"/>
          </a:xfrm>
          <a:noFill/>
          <a:ln>
            <a:noFill/>
          </a:ln>
        </p:spPr>
        <p:txBody>
          <a:bodyPr lIns="0" tIns="0" rIns="0" bIns="0"/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281488" y="0"/>
            <a:ext cx="3276600" cy="53657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A1567E1-667A-4418-B56C-48B58DFB5CC0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8/8/17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8B0EDAC-7F26-4393-9D11-455B4CFB8ECD}" type="slidenum">
              <a:rPr kumimoji="0" lang="en-GB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A17BB2-5092-472D-B92F-F1BE2B6FCEDE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7000" y="812520"/>
            <a:ext cx="5345280" cy="4008959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040"/>
          </a:xfrm>
          <a:noFill/>
          <a:ln>
            <a:noFill/>
          </a:ln>
        </p:spPr>
        <p:txBody>
          <a:bodyPr lIns="0" tIns="0" rIns="0" bIns="0"/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281488" y="0"/>
            <a:ext cx="3276600" cy="53657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A1567E1-667A-4418-B56C-48B58DFB5CC0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8/8/17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8B0EDAC-7F26-4393-9D11-455B4CFB8ECD}" type="slidenum">
              <a:rPr kumimoji="0" lang="en-GB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A17BB2-5092-472D-B92F-F1BE2B6FCEDE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040"/>
          </a:xfrm>
          <a:noFill/>
          <a:ln>
            <a:noFill/>
          </a:ln>
        </p:spPr>
        <p:txBody>
          <a:bodyPr lIns="0" tIns="0" rIns="0" bIns="0"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30002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281488" y="0"/>
            <a:ext cx="3276600" cy="53657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A1567E1-667A-4418-B56C-48B58DFB5CC0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8/8/17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4582696-C59D-45A7-B909-954CD2537821}" type="slidenum">
              <a:rPr kumimoji="0" lang="en-GB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529A68-4858-4CE7-81E8-5180EB9D5463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7000" y="812520"/>
            <a:ext cx="5345280" cy="4008959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040"/>
          </a:xfrm>
          <a:noFill/>
          <a:ln>
            <a:noFill/>
          </a:ln>
        </p:spPr>
        <p:txBody>
          <a:bodyPr lIns="0" tIns="0" rIns="0" bIns="0"/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281488" y="0"/>
            <a:ext cx="3276600" cy="53657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A1567E1-667A-4418-B56C-48B58DFB5CC0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8/8/17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AA90CB0-DABC-4FB7-9EE1-36414285DDB5}" type="slidenum">
              <a:rPr kumimoji="0" lang="en-GB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B26CFC-9CDF-4D56-BC41-DA22A91AD1AA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7000" y="812520"/>
            <a:ext cx="5345280" cy="4008959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040"/>
          </a:xfrm>
          <a:noFill/>
          <a:ln>
            <a:noFill/>
          </a:ln>
        </p:spPr>
        <p:txBody>
          <a:bodyPr lIns="0" tIns="0" rIns="0" bIns="0"/>
          <a:lstStyle/>
          <a:p>
            <a:endParaRPr lang="en-GB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3999" y="6887160"/>
            <a:ext cx="2348280" cy="521280"/>
          </a:xfrm>
        </p:spPr>
        <p:txBody>
          <a:bodyPr/>
          <a:lstStyle/>
          <a:p>
            <a:pPr lvl="0"/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47360" y="6887160"/>
            <a:ext cx="3195000" cy="521280"/>
          </a:xfrm>
        </p:spPr>
        <p:txBody>
          <a:bodyPr/>
          <a:lstStyle/>
          <a:p>
            <a:pPr lvl="0"/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27360" y="6887160"/>
            <a:ext cx="2348280" cy="521280"/>
          </a:xfrm>
        </p:spPr>
        <p:txBody>
          <a:bodyPr/>
          <a:lstStyle/>
          <a:p>
            <a:pPr lvl="0"/>
            <a:fld id="{D760AC71-ECA2-4891-BC55-939B861E7EFC}" type="slidenum">
              <a:r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70685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999" y="301320"/>
            <a:ext cx="9071640" cy="126216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999" y="1769040"/>
            <a:ext cx="9071640" cy="438444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3999" y="6887160"/>
            <a:ext cx="2348280" cy="521280"/>
          </a:xfrm>
        </p:spPr>
        <p:txBody>
          <a:bodyPr/>
          <a:lstStyle/>
          <a:p>
            <a:pPr lvl="0"/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47360" y="6887160"/>
            <a:ext cx="3195000" cy="521280"/>
          </a:xfrm>
        </p:spPr>
        <p:txBody>
          <a:bodyPr/>
          <a:lstStyle/>
          <a:p>
            <a:pPr lvl="0"/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27360" y="6887160"/>
            <a:ext cx="2348280" cy="521280"/>
          </a:xfrm>
        </p:spPr>
        <p:txBody>
          <a:bodyPr/>
          <a:lstStyle/>
          <a:p>
            <a:pPr lvl="0"/>
            <a:fld id="{9F8CB46B-CF15-4276-9B45-0C13560BD9FB}" type="slidenum">
              <a:r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56589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8850" y="301625"/>
            <a:ext cx="226695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3212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3999" y="6887160"/>
            <a:ext cx="2348280" cy="521280"/>
          </a:xfrm>
        </p:spPr>
        <p:txBody>
          <a:bodyPr/>
          <a:lstStyle/>
          <a:p>
            <a:pPr lvl="0"/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47360" y="6887160"/>
            <a:ext cx="3195000" cy="521280"/>
          </a:xfrm>
        </p:spPr>
        <p:txBody>
          <a:bodyPr/>
          <a:lstStyle/>
          <a:p>
            <a:pPr lvl="0"/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27360" y="6887160"/>
            <a:ext cx="2348280" cy="521280"/>
          </a:xfrm>
        </p:spPr>
        <p:txBody>
          <a:bodyPr/>
          <a:lstStyle/>
          <a:p>
            <a:pPr lvl="0"/>
            <a:fld id="{74F8686A-5298-4923-8826-845A3D34B512}" type="slidenum">
              <a:r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13685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999" y="301320"/>
            <a:ext cx="9071640" cy="126216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999" y="1769040"/>
            <a:ext cx="9071640" cy="438444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3999" y="6887160"/>
            <a:ext cx="2348280" cy="521280"/>
          </a:xfrm>
        </p:spPr>
        <p:txBody>
          <a:bodyPr/>
          <a:lstStyle/>
          <a:p>
            <a:pPr lvl="0"/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47360" y="6887160"/>
            <a:ext cx="3195000" cy="521280"/>
          </a:xfrm>
        </p:spPr>
        <p:txBody>
          <a:bodyPr/>
          <a:lstStyle/>
          <a:p>
            <a:pPr lvl="0"/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27360" y="6887160"/>
            <a:ext cx="2348280" cy="521280"/>
          </a:xfrm>
        </p:spPr>
        <p:txBody>
          <a:bodyPr/>
          <a:lstStyle/>
          <a:p>
            <a:pPr lvl="0"/>
            <a:fld id="{43D03FA6-3F44-41D8-A640-28F28EC10862}" type="slidenum">
              <a:r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91139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3999" y="6887160"/>
            <a:ext cx="2348280" cy="521280"/>
          </a:xfrm>
        </p:spPr>
        <p:txBody>
          <a:bodyPr/>
          <a:lstStyle/>
          <a:p>
            <a:pPr lvl="0"/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47360" y="6887160"/>
            <a:ext cx="3195000" cy="521280"/>
          </a:xfrm>
        </p:spPr>
        <p:txBody>
          <a:bodyPr/>
          <a:lstStyle/>
          <a:p>
            <a:pPr lvl="0"/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27360" y="6887160"/>
            <a:ext cx="2348280" cy="521280"/>
          </a:xfrm>
        </p:spPr>
        <p:txBody>
          <a:bodyPr/>
          <a:lstStyle/>
          <a:p>
            <a:pPr lvl="0"/>
            <a:fld id="{50F1D79F-5DF6-4DD0-99EE-8EC7AD67FACE}" type="slidenum">
              <a:r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58896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999" y="301320"/>
            <a:ext cx="9071640" cy="126216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9287" cy="43846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4925" y="1768475"/>
            <a:ext cx="4460875" cy="43846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03999" y="6887160"/>
            <a:ext cx="2348280" cy="521280"/>
          </a:xfrm>
        </p:spPr>
        <p:txBody>
          <a:bodyPr/>
          <a:lstStyle/>
          <a:p>
            <a:pPr lvl="0"/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47360" y="6887160"/>
            <a:ext cx="3195000" cy="521280"/>
          </a:xfrm>
        </p:spPr>
        <p:txBody>
          <a:bodyPr/>
          <a:lstStyle/>
          <a:p>
            <a:pPr lvl="0"/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227360" y="6887160"/>
            <a:ext cx="2348280" cy="521280"/>
          </a:xfrm>
        </p:spPr>
        <p:txBody>
          <a:bodyPr/>
          <a:lstStyle/>
          <a:p>
            <a:pPr lvl="0"/>
            <a:fld id="{0798EE4C-30B6-41EF-9ECF-08686A369E2B}" type="slidenum">
              <a:r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86894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03999" y="6887160"/>
            <a:ext cx="2348280" cy="521280"/>
          </a:xfrm>
        </p:spPr>
        <p:txBody>
          <a:bodyPr/>
          <a:lstStyle/>
          <a:p>
            <a:pPr lvl="0"/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447360" y="6887160"/>
            <a:ext cx="3195000" cy="521280"/>
          </a:xfrm>
        </p:spPr>
        <p:txBody>
          <a:bodyPr/>
          <a:lstStyle/>
          <a:p>
            <a:pPr lvl="0"/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227360" y="6887160"/>
            <a:ext cx="2348280" cy="521280"/>
          </a:xfrm>
        </p:spPr>
        <p:txBody>
          <a:bodyPr/>
          <a:lstStyle/>
          <a:p>
            <a:pPr lvl="0"/>
            <a:fld id="{BC6FB8E5-7DD6-467B-B4CE-988284FF6E3C}" type="slidenum">
              <a:r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61530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999" y="301320"/>
            <a:ext cx="9071640" cy="126216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03999" y="6887160"/>
            <a:ext cx="2348280" cy="521280"/>
          </a:xfrm>
        </p:spPr>
        <p:txBody>
          <a:bodyPr/>
          <a:lstStyle/>
          <a:p>
            <a:pPr lvl="0"/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447360" y="6887160"/>
            <a:ext cx="3195000" cy="521280"/>
          </a:xfrm>
        </p:spPr>
        <p:txBody>
          <a:bodyPr/>
          <a:lstStyle/>
          <a:p>
            <a:pPr lvl="0"/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227360" y="6887160"/>
            <a:ext cx="2348280" cy="521280"/>
          </a:xfrm>
        </p:spPr>
        <p:txBody>
          <a:bodyPr/>
          <a:lstStyle/>
          <a:p>
            <a:pPr lvl="0"/>
            <a:fld id="{6AF417ED-06C0-4EDB-9141-E4F91D835DA9}" type="slidenum">
              <a:r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13223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03999" y="6887160"/>
            <a:ext cx="2348280" cy="521280"/>
          </a:xfrm>
        </p:spPr>
        <p:txBody>
          <a:bodyPr/>
          <a:lstStyle/>
          <a:p>
            <a:pPr lvl="0"/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447360" y="6887160"/>
            <a:ext cx="3195000" cy="521280"/>
          </a:xfrm>
        </p:spPr>
        <p:txBody>
          <a:bodyPr/>
          <a:lstStyle/>
          <a:p>
            <a:pPr lvl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227360" y="6887160"/>
            <a:ext cx="2348280" cy="521280"/>
          </a:xfrm>
        </p:spPr>
        <p:txBody>
          <a:bodyPr/>
          <a:lstStyle/>
          <a:p>
            <a:pPr lvl="0"/>
            <a:fld id="{754F9205-818C-4F55-BA9D-7FAEF94DDD2F}" type="slidenum">
              <a:r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83805850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03999" y="6887160"/>
            <a:ext cx="2348280" cy="521280"/>
          </a:xfrm>
        </p:spPr>
        <p:txBody>
          <a:bodyPr/>
          <a:lstStyle/>
          <a:p>
            <a:pPr lvl="0"/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47360" y="6887160"/>
            <a:ext cx="3195000" cy="521280"/>
          </a:xfrm>
        </p:spPr>
        <p:txBody>
          <a:bodyPr/>
          <a:lstStyle/>
          <a:p>
            <a:pPr lvl="0"/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227360" y="6887160"/>
            <a:ext cx="2348280" cy="521280"/>
          </a:xfrm>
        </p:spPr>
        <p:txBody>
          <a:bodyPr/>
          <a:lstStyle/>
          <a:p>
            <a:pPr lvl="0"/>
            <a:fld id="{E410B709-C48A-406B-AF1B-4A301912E15A}" type="slidenum">
              <a:r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74688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03999" y="6887160"/>
            <a:ext cx="2348280" cy="521280"/>
          </a:xfrm>
        </p:spPr>
        <p:txBody>
          <a:bodyPr/>
          <a:lstStyle/>
          <a:p>
            <a:pPr lvl="0"/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47360" y="6887160"/>
            <a:ext cx="3195000" cy="521280"/>
          </a:xfrm>
        </p:spPr>
        <p:txBody>
          <a:bodyPr/>
          <a:lstStyle/>
          <a:p>
            <a:pPr lvl="0"/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227360" y="6887160"/>
            <a:ext cx="2348280" cy="521280"/>
          </a:xfrm>
        </p:spPr>
        <p:txBody>
          <a:bodyPr/>
          <a:lstStyle/>
          <a:p>
            <a:pPr lvl="0"/>
            <a:fld id="{FA841499-B328-4AE6-B35C-0EDF75F24953}" type="slidenum">
              <a:r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9666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>
            <a:off x="503999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en-GB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503999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>
            <a:off x="503999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rtl="0" hangingPunct="0">
              <a:buNone/>
              <a:tabLst/>
              <a:defRPr lang="en-GB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GB" dirty="0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ctr" rtl="0" hangingPunct="0">
              <a:buNone/>
              <a:tabLst/>
              <a:defRPr lang="en-GB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GB" dirty="0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4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rtl="0" hangingPunct="0">
              <a:buNone/>
              <a:tabLst/>
              <a:defRPr lang="en-GB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C989C1DA-9FCC-4095-8E5A-E111CA6D9D2D}" type="slidenum">
              <a:rPr/>
              <a:t>‹#›</a:t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hangingPunct="0">
        <a:tabLst/>
        <a:defRPr lang="en-GB" sz="44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</a:defRPr>
      </a:lvl1pPr>
    </p:titleStyle>
    <p:bodyStyle>
      <a:lvl1pPr rtl="0" hangingPunct="0">
        <a:spcBef>
          <a:spcPts val="1417"/>
        </a:spcBef>
        <a:spcAft>
          <a:spcPts val="0"/>
        </a:spcAft>
        <a:tabLst/>
        <a:defRPr lang="en-GB" sz="32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4" Type="http://schemas.openxmlformats.org/officeDocument/2006/relationships/image" Target="../media/image8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4" Type="http://schemas.openxmlformats.org/officeDocument/2006/relationships/image" Target="../media/image8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7.jpe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/>
          <p:cNvSpPr/>
          <p:nvPr/>
        </p:nvSpPr>
        <p:spPr>
          <a:xfrm>
            <a:off x="503999" y="708660"/>
            <a:ext cx="9108631" cy="648081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EEEEEE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 dirty="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3" name="Subtitle 2"/>
          <p:cNvSpPr txBox="1">
            <a:spLocks/>
          </p:cNvSpPr>
          <p:nvPr/>
        </p:nvSpPr>
        <p:spPr>
          <a:xfrm>
            <a:off x="1423889" y="876504"/>
            <a:ext cx="7925851" cy="147732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>
            <a:spAutoFit/>
          </a:bodyPr>
          <a:lstStyle>
            <a:lvl1pPr rtl="0" hangingPunct="0">
              <a:spcBef>
                <a:spcPts val="1417"/>
              </a:spcBef>
              <a:spcAft>
                <a:spcPts val="0"/>
              </a:spcAft>
              <a:tabLst/>
              <a:defRPr lang="en-GB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dirty="0">
                <a:solidFill>
                  <a:sysClr val="windowText" lastClr="000000"/>
                </a:solidFill>
                <a:latin typeface="+mj-lt"/>
                <a:ea typeface="Arial Rounded MT Bold" charset="0"/>
                <a:cs typeface="Arial Rounded MT Bold" charset="0"/>
              </a:rPr>
              <a:t>How successful is the </a:t>
            </a:r>
            <a:r>
              <a:rPr lang="en-GB" dirty="0" smtClean="0">
                <a:solidFill>
                  <a:sysClr val="windowText" lastClr="000000"/>
                </a:solidFill>
                <a:latin typeface="+mj-lt"/>
                <a:ea typeface="Arial Rounded MT Bold" charset="0"/>
                <a:cs typeface="Arial Rounded MT Bold" charset="0"/>
              </a:rPr>
              <a:t>NHS in the different regions </a:t>
            </a:r>
            <a:r>
              <a:rPr lang="en-GB" dirty="0">
                <a:solidFill>
                  <a:sysClr val="windowText" lastClr="000000"/>
                </a:solidFill>
                <a:latin typeface="+mj-lt"/>
                <a:ea typeface="Arial Rounded MT Bold" charset="0"/>
                <a:cs typeface="Arial Rounded MT Bold" charset="0"/>
              </a:rPr>
              <a:t>at delivering on referral to treatment waiting time targets for </a:t>
            </a:r>
            <a:r>
              <a:rPr lang="en-GB" dirty="0" smtClean="0">
                <a:solidFill>
                  <a:sysClr val="windowText" lastClr="000000"/>
                </a:solidFill>
                <a:latin typeface="+mj-lt"/>
                <a:ea typeface="Arial Rounded MT Bold" charset="0"/>
                <a:cs typeface="Arial Rounded MT Bold" charset="0"/>
              </a:rPr>
              <a:t>cancer?</a:t>
            </a:r>
            <a:endParaRPr lang="en-GB" dirty="0">
              <a:solidFill>
                <a:sysClr val="windowText" lastClr="000000"/>
              </a:solidFill>
              <a:latin typeface="+mj-lt"/>
              <a:ea typeface="Arial Rounded MT Bold" charset="0"/>
              <a:cs typeface="Arial Rounded MT Bold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654569" y="1279108"/>
            <a:ext cx="769320" cy="6721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200339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 txBox="1">
            <a:spLocks noGrp="1"/>
          </p:cNvSpPr>
          <p:nvPr>
            <p:ph type="subTitle" idx="4294967295"/>
          </p:nvPr>
        </p:nvSpPr>
        <p:spPr>
          <a:xfrm>
            <a:off x="503999" y="301320"/>
            <a:ext cx="9071640" cy="5851800"/>
          </a:xfrm>
        </p:spPr>
        <p:txBody>
          <a:bodyPr anchor="ctr">
            <a:spAutoFit/>
          </a:bodyPr>
          <a:lstStyle/>
          <a:p>
            <a:pPr lvl="0" algn="ctr"/>
            <a:r>
              <a:rPr lang="en-GB" dirty="0"/>
              <a:t>How does </a:t>
            </a:r>
            <a:r>
              <a:rPr lang="en-GB" u="sng" dirty="0"/>
              <a:t>the South East</a:t>
            </a:r>
            <a:r>
              <a:rPr lang="en-GB" dirty="0"/>
              <a:t> </a:t>
            </a:r>
            <a:r>
              <a:rPr lang="en-GB" b="1" dirty="0"/>
              <a:t>compare</a:t>
            </a:r>
            <a:r>
              <a:rPr lang="en-GB" dirty="0"/>
              <a:t> to </a:t>
            </a:r>
            <a:r>
              <a:rPr lang="en-GB" u="sng" dirty="0"/>
              <a:t>the UK</a:t>
            </a:r>
            <a:r>
              <a:rPr lang="en-GB" dirty="0"/>
              <a:t> in</a:t>
            </a:r>
          </a:p>
          <a:p>
            <a:pPr lvl="0" algn="ctr"/>
            <a:r>
              <a:rPr lang="en-GB" dirty="0"/>
              <a:t>Meeting </a:t>
            </a:r>
            <a:r>
              <a:rPr lang="en-GB" dirty="0">
                <a:solidFill>
                  <a:srgbClr val="000000"/>
                </a:solidFill>
              </a:rPr>
              <a:t>the NHS cancer referral targets</a:t>
            </a:r>
            <a:r>
              <a:rPr lang="en-GB" dirty="0"/>
              <a:t>?</a:t>
            </a:r>
          </a:p>
        </p:txBody>
      </p:sp>
      <p:sp>
        <p:nvSpPr>
          <p:cNvPr id="3" name="Freeform: Shape 2"/>
          <p:cNvSpPr/>
          <p:nvPr/>
        </p:nvSpPr>
        <p:spPr>
          <a:xfrm>
            <a:off x="1368000" y="3600000"/>
            <a:ext cx="7128000" cy="2160000"/>
          </a:xfrm>
          <a:custGeom>
            <a:avLst>
              <a:gd name="f0" fmla="val 12110"/>
              <a:gd name="f1" fmla="val -4945"/>
            </a:avLst>
            <a:gdLst>
              <a:gd name="f2" fmla="val 10800000"/>
              <a:gd name="f3" fmla="val 5400000"/>
              <a:gd name="f4" fmla="val 16200000"/>
              <a:gd name="f5" fmla="val w"/>
              <a:gd name="f6" fmla="val h"/>
              <a:gd name="f7" fmla="val 0"/>
              <a:gd name="f8" fmla="val 21600"/>
              <a:gd name="f9" fmla="+- 0 0 1"/>
              <a:gd name="f10" fmla="val -2147483647"/>
              <a:gd name="f11" fmla="val 2147483647"/>
              <a:gd name="f12" fmla="val 3590"/>
              <a:gd name="f13" fmla="val 8970"/>
              <a:gd name="f14" fmla="val 12630"/>
              <a:gd name="f15" fmla="val 18010"/>
              <a:gd name="f16" fmla="*/ f5 1 21600"/>
              <a:gd name="f17" fmla="*/ f6 1 21600"/>
              <a:gd name="f18" fmla="pin -2147483647 f0 2147483647"/>
              <a:gd name="f19" fmla="pin -2147483647 f1 2147483647"/>
              <a:gd name="f20" fmla="+- 0 0 f12"/>
              <a:gd name="f21" fmla="+- 3590 0 f7"/>
              <a:gd name="f22" fmla="+- 0 0 f3"/>
              <a:gd name="f23" fmla="+- 21600 0 f15"/>
              <a:gd name="f24" fmla="+- 18010 0 f8"/>
              <a:gd name="f25" fmla="+- f18 0 10800"/>
              <a:gd name="f26" fmla="+- f19 0 10800"/>
              <a:gd name="f27" fmla="+- f19 0 21600"/>
              <a:gd name="f28" fmla="+- f18 0 21600"/>
              <a:gd name="f29" fmla="*/ f18 f16 1"/>
              <a:gd name="f30" fmla="*/ f19 f17 1"/>
              <a:gd name="f31" fmla="*/ 800 f16 1"/>
              <a:gd name="f32" fmla="*/ 20800 f16 1"/>
              <a:gd name="f33" fmla="*/ 20800 f17 1"/>
              <a:gd name="f34" fmla="*/ 800 f17 1"/>
              <a:gd name="f35" fmla="abs f20"/>
              <a:gd name="f36" fmla="abs f21"/>
              <a:gd name="f37" fmla="?: f20 f22 f3"/>
              <a:gd name="f38" fmla="?: f20 f3 f22"/>
              <a:gd name="f39" fmla="?: f20 f4 f3"/>
              <a:gd name="f40" fmla="?: f20 f3 f4"/>
              <a:gd name="f41" fmla="abs f23"/>
              <a:gd name="f42" fmla="?: f21 f22 f3"/>
              <a:gd name="f43" fmla="?: f21 f3 f22"/>
              <a:gd name="f44" fmla="?: f23 0 f2"/>
              <a:gd name="f45" fmla="?: f23 f2 0"/>
              <a:gd name="f46" fmla="abs f24"/>
              <a:gd name="f47" fmla="?: f23 f22 f3"/>
              <a:gd name="f48" fmla="?: f23 f3 f22"/>
              <a:gd name="f49" fmla="?: f23 f4 f3"/>
              <a:gd name="f50" fmla="?: f23 f3 f4"/>
              <a:gd name="f51" fmla="?: f24 f22 f3"/>
              <a:gd name="f52" fmla="?: f24 f3 f22"/>
              <a:gd name="f53" fmla="?: f20 0 f2"/>
              <a:gd name="f54" fmla="?: f20 f2 0"/>
              <a:gd name="f55" fmla="abs f25"/>
              <a:gd name="f56" fmla="abs f26"/>
              <a:gd name="f57" fmla="?: f20 f40 f39"/>
              <a:gd name="f58" fmla="?: f20 f39 f40"/>
              <a:gd name="f59" fmla="?: f21 f38 f37"/>
              <a:gd name="f60" fmla="?: f21 f45 f44"/>
              <a:gd name="f61" fmla="?: f21 f44 f45"/>
              <a:gd name="f62" fmla="?: f23 f42 f43"/>
              <a:gd name="f63" fmla="?: f23 f50 f49"/>
              <a:gd name="f64" fmla="?: f23 f49 f50"/>
              <a:gd name="f65" fmla="?: f24 f48 f47"/>
              <a:gd name="f66" fmla="?: f24 f54 f53"/>
              <a:gd name="f67" fmla="?: f24 f53 f54"/>
              <a:gd name="f68" fmla="?: f20 f51 f52"/>
              <a:gd name="f69" fmla="+- f55 0 f56"/>
              <a:gd name="f70" fmla="+- f56 0 f55"/>
              <a:gd name="f71" fmla="?: f21 f58 f57"/>
              <a:gd name="f72" fmla="?: f23 f60 f61"/>
              <a:gd name="f73" fmla="?: f24 f64 f63"/>
              <a:gd name="f74" fmla="?: f20 f66 f67"/>
              <a:gd name="f75" fmla="?: f26 f9 f69"/>
              <a:gd name="f76" fmla="?: f26 f69 f9"/>
              <a:gd name="f77" fmla="?: f25 f9 f70"/>
              <a:gd name="f78" fmla="?: f25 f70 f9"/>
              <a:gd name="f79" fmla="?: f18 f9 f75"/>
              <a:gd name="f80" fmla="?: f18 f9 f76"/>
              <a:gd name="f81" fmla="?: f27 f77 f9"/>
              <a:gd name="f82" fmla="?: f27 f78 f9"/>
              <a:gd name="f83" fmla="?: f28 f76 f9"/>
              <a:gd name="f84" fmla="?: f28 f75 f9"/>
              <a:gd name="f85" fmla="?: f19 f9 f78"/>
              <a:gd name="f86" fmla="?: f19 f9 f77"/>
              <a:gd name="f87" fmla="?: f79 f18 0"/>
              <a:gd name="f88" fmla="?: f79 f19 6280"/>
              <a:gd name="f89" fmla="?: f80 f18 0"/>
              <a:gd name="f90" fmla="?: f80 f19 15320"/>
              <a:gd name="f91" fmla="?: f81 f18 6280"/>
              <a:gd name="f92" fmla="?: f81 f19 21600"/>
              <a:gd name="f93" fmla="?: f82 f18 15320"/>
              <a:gd name="f94" fmla="?: f82 f19 21600"/>
              <a:gd name="f95" fmla="?: f83 f18 21600"/>
              <a:gd name="f96" fmla="?: f83 f19 15320"/>
              <a:gd name="f97" fmla="?: f84 f18 21600"/>
              <a:gd name="f98" fmla="?: f84 f19 6280"/>
              <a:gd name="f99" fmla="?: f85 f18 15320"/>
              <a:gd name="f100" fmla="?: f85 f19 0"/>
              <a:gd name="f101" fmla="?: f86 f18 6280"/>
              <a:gd name="f102" fmla="?: f86 f19 0"/>
            </a:gdLst>
            <a:ahLst>
              <a:ahXY gdRefX="f0" minX="f10" maxX="f11" gdRefY="f1" minY="f10" maxY="f11">
                <a:pos x="f29" y="f30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31" t="f34" r="f32" b="f33"/>
            <a:pathLst>
              <a:path w="21600" h="21600">
                <a:moveTo>
                  <a:pt x="f12" y="f7"/>
                </a:moveTo>
                <a:arcTo wR="f35" hR="f36" stAng="f71" swAng="f59"/>
                <a:lnTo>
                  <a:pt x="f87" y="f88"/>
                </a:lnTo>
                <a:lnTo>
                  <a:pt x="f7" y="f13"/>
                </a:lnTo>
                <a:lnTo>
                  <a:pt x="f7" y="f14"/>
                </a:lnTo>
                <a:lnTo>
                  <a:pt x="f89" y="f90"/>
                </a:lnTo>
                <a:lnTo>
                  <a:pt x="f7" y="f15"/>
                </a:lnTo>
                <a:arcTo wR="f36" hR="f41" stAng="f72" swAng="f62"/>
                <a:lnTo>
                  <a:pt x="f91" y="f92"/>
                </a:lnTo>
                <a:lnTo>
                  <a:pt x="f13" y="f8"/>
                </a:lnTo>
                <a:lnTo>
                  <a:pt x="f14" y="f8"/>
                </a:lnTo>
                <a:lnTo>
                  <a:pt x="f93" y="f94"/>
                </a:lnTo>
                <a:lnTo>
                  <a:pt x="f15" y="f8"/>
                </a:lnTo>
                <a:arcTo wR="f41" hR="f46" stAng="f73" swAng="f65"/>
                <a:lnTo>
                  <a:pt x="f95" y="f96"/>
                </a:lnTo>
                <a:lnTo>
                  <a:pt x="f8" y="f14"/>
                </a:lnTo>
                <a:lnTo>
                  <a:pt x="f8" y="f13"/>
                </a:lnTo>
                <a:lnTo>
                  <a:pt x="f97" y="f98"/>
                </a:lnTo>
                <a:lnTo>
                  <a:pt x="f8" y="f12"/>
                </a:lnTo>
                <a:arcTo wR="f46" hR="f35" stAng="f74" swAng="f68"/>
                <a:lnTo>
                  <a:pt x="f99" y="f100"/>
                </a:lnTo>
                <a:lnTo>
                  <a:pt x="f14" y="f7"/>
                </a:lnTo>
                <a:lnTo>
                  <a:pt x="f13" y="f7"/>
                </a:lnTo>
                <a:lnTo>
                  <a:pt x="f101" y="f102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800" b="0" i="0" u="none" strike="noStrike" kern="1200" cap="none" dirty="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	How should we evaluate if the targets are met?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800" b="0" i="0" u="none" strike="noStrike" kern="1200" cap="none" dirty="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	- By the percentage of patients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800" b="0" i="0" u="none" strike="noStrike" kern="1200" cap="none" dirty="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	  waiting longer than the target?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800" b="0" i="0" u="none" strike="noStrike" kern="1200" cap="none" dirty="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	- By counting the average number of days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800" b="0" i="0" u="none" strike="noStrike" kern="1200" cap="none" dirty="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         above the target.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 dirty="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800" b="0" i="0" u="none" strike="noStrike" kern="1200" cap="none" dirty="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	.. Suggest another measure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584000" y="3943440"/>
            <a:ext cx="503999" cy="520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1608480" y="4536000"/>
            <a:ext cx="479520" cy="50399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Freeform: Shape 5"/>
          <p:cNvSpPr/>
          <p:nvPr/>
        </p:nvSpPr>
        <p:spPr>
          <a:xfrm>
            <a:off x="7272000" y="4031999"/>
            <a:ext cx="288000" cy="288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 dirty="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7" name="Freeform: Shape 6"/>
          <p:cNvSpPr/>
          <p:nvPr/>
        </p:nvSpPr>
        <p:spPr>
          <a:xfrm>
            <a:off x="7272000" y="4608000"/>
            <a:ext cx="288000" cy="288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 dirty="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 txBox="1">
            <a:spLocks noGrp="1"/>
          </p:cNvSpPr>
          <p:nvPr>
            <p:ph type="subTitle" idx="4294967295"/>
          </p:nvPr>
        </p:nvSpPr>
        <p:spPr>
          <a:xfrm>
            <a:off x="503999" y="301320"/>
            <a:ext cx="9071640" cy="5851800"/>
          </a:xfrm>
        </p:spPr>
        <p:txBody>
          <a:bodyPr anchor="ctr">
            <a:spAutoFit/>
          </a:bodyPr>
          <a:lstStyle/>
          <a:p>
            <a:pPr lvl="0" algn="ctr"/>
            <a:r>
              <a:rPr lang="en-GB" dirty="0"/>
              <a:t>How does </a:t>
            </a:r>
            <a:r>
              <a:rPr lang="en-GB" u="sng" dirty="0"/>
              <a:t>the South East</a:t>
            </a:r>
            <a:r>
              <a:rPr lang="en-GB" dirty="0"/>
              <a:t> </a:t>
            </a:r>
            <a:r>
              <a:rPr lang="en-GB" b="1" dirty="0"/>
              <a:t>compare</a:t>
            </a:r>
            <a:r>
              <a:rPr lang="en-GB" dirty="0"/>
              <a:t> to </a:t>
            </a:r>
            <a:r>
              <a:rPr lang="en-GB" u="sng" dirty="0"/>
              <a:t>the UK</a:t>
            </a:r>
            <a:r>
              <a:rPr lang="en-GB" dirty="0"/>
              <a:t> in</a:t>
            </a:r>
          </a:p>
          <a:p>
            <a:pPr lvl="0" algn="ctr"/>
            <a:r>
              <a:rPr lang="en-GB" dirty="0"/>
              <a:t>Meeting </a:t>
            </a:r>
            <a:r>
              <a:rPr lang="en-GB" dirty="0">
                <a:solidFill>
                  <a:srgbClr val="000000"/>
                </a:solidFill>
              </a:rPr>
              <a:t>the NHS cancer referral targets</a:t>
            </a:r>
            <a:r>
              <a:rPr lang="en-GB" dirty="0"/>
              <a:t>?</a:t>
            </a:r>
          </a:p>
        </p:txBody>
      </p:sp>
      <p:sp>
        <p:nvSpPr>
          <p:cNvPr id="3" name="Freeform: Shape 2"/>
          <p:cNvSpPr/>
          <p:nvPr/>
        </p:nvSpPr>
        <p:spPr>
          <a:xfrm>
            <a:off x="1368000" y="3600000"/>
            <a:ext cx="7128000" cy="2160000"/>
          </a:xfrm>
          <a:custGeom>
            <a:avLst>
              <a:gd name="f0" fmla="val 12110"/>
              <a:gd name="f1" fmla="val -4945"/>
            </a:avLst>
            <a:gdLst>
              <a:gd name="f2" fmla="val 10800000"/>
              <a:gd name="f3" fmla="val 5400000"/>
              <a:gd name="f4" fmla="val 16200000"/>
              <a:gd name="f5" fmla="val w"/>
              <a:gd name="f6" fmla="val h"/>
              <a:gd name="f7" fmla="val 0"/>
              <a:gd name="f8" fmla="val 21600"/>
              <a:gd name="f9" fmla="+- 0 0 1"/>
              <a:gd name="f10" fmla="val -2147483647"/>
              <a:gd name="f11" fmla="val 2147483647"/>
              <a:gd name="f12" fmla="val 3590"/>
              <a:gd name="f13" fmla="val 8970"/>
              <a:gd name="f14" fmla="val 12630"/>
              <a:gd name="f15" fmla="val 18010"/>
              <a:gd name="f16" fmla="*/ f5 1 21600"/>
              <a:gd name="f17" fmla="*/ f6 1 21600"/>
              <a:gd name="f18" fmla="pin -2147483647 f0 2147483647"/>
              <a:gd name="f19" fmla="pin -2147483647 f1 2147483647"/>
              <a:gd name="f20" fmla="+- 0 0 f12"/>
              <a:gd name="f21" fmla="+- 3590 0 f7"/>
              <a:gd name="f22" fmla="+- 0 0 f3"/>
              <a:gd name="f23" fmla="+- 21600 0 f15"/>
              <a:gd name="f24" fmla="+- 18010 0 f8"/>
              <a:gd name="f25" fmla="+- f18 0 10800"/>
              <a:gd name="f26" fmla="+- f19 0 10800"/>
              <a:gd name="f27" fmla="+- f19 0 21600"/>
              <a:gd name="f28" fmla="+- f18 0 21600"/>
              <a:gd name="f29" fmla="*/ f18 f16 1"/>
              <a:gd name="f30" fmla="*/ f19 f17 1"/>
              <a:gd name="f31" fmla="*/ 800 f16 1"/>
              <a:gd name="f32" fmla="*/ 20800 f16 1"/>
              <a:gd name="f33" fmla="*/ 20800 f17 1"/>
              <a:gd name="f34" fmla="*/ 800 f17 1"/>
              <a:gd name="f35" fmla="abs f20"/>
              <a:gd name="f36" fmla="abs f21"/>
              <a:gd name="f37" fmla="?: f20 f22 f3"/>
              <a:gd name="f38" fmla="?: f20 f3 f22"/>
              <a:gd name="f39" fmla="?: f20 f4 f3"/>
              <a:gd name="f40" fmla="?: f20 f3 f4"/>
              <a:gd name="f41" fmla="abs f23"/>
              <a:gd name="f42" fmla="?: f21 f22 f3"/>
              <a:gd name="f43" fmla="?: f21 f3 f22"/>
              <a:gd name="f44" fmla="?: f23 0 f2"/>
              <a:gd name="f45" fmla="?: f23 f2 0"/>
              <a:gd name="f46" fmla="abs f24"/>
              <a:gd name="f47" fmla="?: f23 f22 f3"/>
              <a:gd name="f48" fmla="?: f23 f3 f22"/>
              <a:gd name="f49" fmla="?: f23 f4 f3"/>
              <a:gd name="f50" fmla="?: f23 f3 f4"/>
              <a:gd name="f51" fmla="?: f24 f22 f3"/>
              <a:gd name="f52" fmla="?: f24 f3 f22"/>
              <a:gd name="f53" fmla="?: f20 0 f2"/>
              <a:gd name="f54" fmla="?: f20 f2 0"/>
              <a:gd name="f55" fmla="abs f25"/>
              <a:gd name="f56" fmla="abs f26"/>
              <a:gd name="f57" fmla="?: f20 f40 f39"/>
              <a:gd name="f58" fmla="?: f20 f39 f40"/>
              <a:gd name="f59" fmla="?: f21 f38 f37"/>
              <a:gd name="f60" fmla="?: f21 f45 f44"/>
              <a:gd name="f61" fmla="?: f21 f44 f45"/>
              <a:gd name="f62" fmla="?: f23 f42 f43"/>
              <a:gd name="f63" fmla="?: f23 f50 f49"/>
              <a:gd name="f64" fmla="?: f23 f49 f50"/>
              <a:gd name="f65" fmla="?: f24 f48 f47"/>
              <a:gd name="f66" fmla="?: f24 f54 f53"/>
              <a:gd name="f67" fmla="?: f24 f53 f54"/>
              <a:gd name="f68" fmla="?: f20 f51 f52"/>
              <a:gd name="f69" fmla="+- f55 0 f56"/>
              <a:gd name="f70" fmla="+- f56 0 f55"/>
              <a:gd name="f71" fmla="?: f21 f58 f57"/>
              <a:gd name="f72" fmla="?: f23 f60 f61"/>
              <a:gd name="f73" fmla="?: f24 f64 f63"/>
              <a:gd name="f74" fmla="?: f20 f66 f67"/>
              <a:gd name="f75" fmla="?: f26 f9 f69"/>
              <a:gd name="f76" fmla="?: f26 f69 f9"/>
              <a:gd name="f77" fmla="?: f25 f9 f70"/>
              <a:gd name="f78" fmla="?: f25 f70 f9"/>
              <a:gd name="f79" fmla="?: f18 f9 f75"/>
              <a:gd name="f80" fmla="?: f18 f9 f76"/>
              <a:gd name="f81" fmla="?: f27 f77 f9"/>
              <a:gd name="f82" fmla="?: f27 f78 f9"/>
              <a:gd name="f83" fmla="?: f28 f76 f9"/>
              <a:gd name="f84" fmla="?: f28 f75 f9"/>
              <a:gd name="f85" fmla="?: f19 f9 f78"/>
              <a:gd name="f86" fmla="?: f19 f9 f77"/>
              <a:gd name="f87" fmla="?: f79 f18 0"/>
              <a:gd name="f88" fmla="?: f79 f19 6280"/>
              <a:gd name="f89" fmla="?: f80 f18 0"/>
              <a:gd name="f90" fmla="?: f80 f19 15320"/>
              <a:gd name="f91" fmla="?: f81 f18 6280"/>
              <a:gd name="f92" fmla="?: f81 f19 21600"/>
              <a:gd name="f93" fmla="?: f82 f18 15320"/>
              <a:gd name="f94" fmla="?: f82 f19 21600"/>
              <a:gd name="f95" fmla="?: f83 f18 21600"/>
              <a:gd name="f96" fmla="?: f83 f19 15320"/>
              <a:gd name="f97" fmla="?: f84 f18 21600"/>
              <a:gd name="f98" fmla="?: f84 f19 6280"/>
              <a:gd name="f99" fmla="?: f85 f18 15320"/>
              <a:gd name="f100" fmla="?: f85 f19 0"/>
              <a:gd name="f101" fmla="?: f86 f18 6280"/>
              <a:gd name="f102" fmla="?: f86 f19 0"/>
            </a:gdLst>
            <a:ahLst>
              <a:ahXY gdRefX="f0" minX="f10" maxX="f11" gdRefY="f1" minY="f10" maxY="f11">
                <a:pos x="f29" y="f30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31" t="f34" r="f32" b="f33"/>
            <a:pathLst>
              <a:path w="21600" h="21600">
                <a:moveTo>
                  <a:pt x="f12" y="f7"/>
                </a:moveTo>
                <a:arcTo wR="f35" hR="f36" stAng="f71" swAng="f59"/>
                <a:lnTo>
                  <a:pt x="f87" y="f88"/>
                </a:lnTo>
                <a:lnTo>
                  <a:pt x="f7" y="f13"/>
                </a:lnTo>
                <a:lnTo>
                  <a:pt x="f7" y="f14"/>
                </a:lnTo>
                <a:lnTo>
                  <a:pt x="f89" y="f90"/>
                </a:lnTo>
                <a:lnTo>
                  <a:pt x="f7" y="f15"/>
                </a:lnTo>
                <a:arcTo wR="f36" hR="f41" stAng="f72" swAng="f62"/>
                <a:lnTo>
                  <a:pt x="f91" y="f92"/>
                </a:lnTo>
                <a:lnTo>
                  <a:pt x="f13" y="f8"/>
                </a:lnTo>
                <a:lnTo>
                  <a:pt x="f14" y="f8"/>
                </a:lnTo>
                <a:lnTo>
                  <a:pt x="f93" y="f94"/>
                </a:lnTo>
                <a:lnTo>
                  <a:pt x="f15" y="f8"/>
                </a:lnTo>
                <a:arcTo wR="f41" hR="f46" stAng="f73" swAng="f65"/>
                <a:lnTo>
                  <a:pt x="f95" y="f96"/>
                </a:lnTo>
                <a:lnTo>
                  <a:pt x="f8" y="f14"/>
                </a:lnTo>
                <a:lnTo>
                  <a:pt x="f8" y="f13"/>
                </a:lnTo>
                <a:lnTo>
                  <a:pt x="f97" y="f98"/>
                </a:lnTo>
                <a:lnTo>
                  <a:pt x="f8" y="f12"/>
                </a:lnTo>
                <a:arcTo wR="f46" hR="f35" stAng="f74" swAng="f68"/>
                <a:lnTo>
                  <a:pt x="f99" y="f100"/>
                </a:lnTo>
                <a:lnTo>
                  <a:pt x="f14" y="f7"/>
                </a:lnTo>
                <a:lnTo>
                  <a:pt x="f13" y="f7"/>
                </a:lnTo>
                <a:lnTo>
                  <a:pt x="f101" y="f102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800" b="0" i="0" u="none" strike="noStrike" kern="1200" cap="none" dirty="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	How should we evaluate if the targets are met?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800" b="0" i="0" u="none" strike="noStrike" kern="1200" cap="none" dirty="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	- By the percentage of patients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800" b="0" i="0" u="none" strike="noStrike" kern="1200" cap="none" dirty="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	  waiting longer than the target?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800" b="0" i="0" u="none" strike="noStrike" kern="1200" cap="none" dirty="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	- By counting the average number of days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800" b="0" i="0" u="none" strike="noStrike" kern="1200" cap="none" dirty="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         above the target.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 dirty="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800" b="0" i="0" u="none" strike="noStrike" kern="1200" cap="none" dirty="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	.. Suggest another measure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584000" y="3943440"/>
            <a:ext cx="503999" cy="520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1608480" y="4536000"/>
            <a:ext cx="479520" cy="50399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Freeform: Shape 5"/>
          <p:cNvSpPr/>
          <p:nvPr/>
        </p:nvSpPr>
        <p:spPr>
          <a:xfrm>
            <a:off x="7272000" y="4031999"/>
            <a:ext cx="288000" cy="288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 dirty="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7" name="Freeform: Shape 6"/>
          <p:cNvSpPr/>
          <p:nvPr/>
        </p:nvSpPr>
        <p:spPr>
          <a:xfrm>
            <a:off x="7272000" y="4608000"/>
            <a:ext cx="288000" cy="288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 dirty="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8" name="Straight Connector 7"/>
          <p:cNvSpPr/>
          <p:nvPr/>
        </p:nvSpPr>
        <p:spPr>
          <a:xfrm>
            <a:off x="7272000" y="4031999"/>
            <a:ext cx="288000" cy="28800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 dirty="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9" name="Straight Connector 8"/>
          <p:cNvSpPr/>
          <p:nvPr/>
        </p:nvSpPr>
        <p:spPr>
          <a:xfrm flipV="1">
            <a:off x="7272000" y="4031999"/>
            <a:ext cx="288000" cy="28800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 dirty="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 txBox="1">
            <a:spLocks noGrp="1"/>
          </p:cNvSpPr>
          <p:nvPr>
            <p:ph type="subTitle" idx="4294967295"/>
          </p:nvPr>
        </p:nvSpPr>
        <p:spPr>
          <a:xfrm>
            <a:off x="503999" y="286560"/>
            <a:ext cx="9071640" cy="4753440"/>
          </a:xfrm>
        </p:spPr>
        <p:txBody>
          <a:bodyPr anchor="ctr">
            <a:spAutoFit/>
          </a:bodyPr>
          <a:lstStyle/>
          <a:p>
            <a:pPr lvl="0" algn="ctr"/>
            <a:r>
              <a:rPr lang="en-GB" dirty="0"/>
              <a:t>How good is the NHS </a:t>
            </a:r>
            <a:r>
              <a:rPr lang="en-GB" b="1" dirty="0"/>
              <a:t>in general</a:t>
            </a:r>
            <a:r>
              <a:rPr lang="en-GB" dirty="0"/>
              <a:t> at meeting </a:t>
            </a:r>
            <a:r>
              <a:rPr lang="en-GB" dirty="0">
                <a:solidFill>
                  <a:srgbClr val="000000"/>
                </a:solidFill>
              </a:rPr>
              <a:t>the cancer referral targets</a:t>
            </a:r>
            <a:r>
              <a:rPr lang="en-GB" dirty="0"/>
              <a:t>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64000" y="3517920"/>
            <a:ext cx="7272000" cy="21380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800" b="0" i="0" u="none" strike="noStrike" kern="1200" cap="none" dirty="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The NHS is...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zh-CN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☐ always on target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zh-CN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☐ often on target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zh-CN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☐ mostly on target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zh-CN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☐ somewhat target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zh-CN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☑ mostly above target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zh-CN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☐ often above target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zh-CN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☐ always above target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06174" y="1167885"/>
            <a:ext cx="6702486" cy="2214537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altLang="zh-CN" sz="1800" b="0" i="0" u="none" strike="noStrike" kern="1200" cap="none" dirty="0" smtClean="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In fact</a:t>
            </a:r>
            <a:r>
              <a:rPr lang="en-GB" altLang="zh-CN" dirty="0">
                <a:latin typeface="Liberation Sans" pitchFamily="18"/>
                <a:ea typeface="Droid Sans Fallback" pitchFamily="2"/>
                <a:cs typeface="FreeSans" pitchFamily="2"/>
              </a:rPr>
              <a:t>,</a:t>
            </a:r>
            <a:r>
              <a:rPr lang="en-GB" altLang="zh-CN" sz="1800" b="0" i="0" u="none" strike="noStrike" kern="1200" cap="none" dirty="0" smtClean="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 the NHS hasn’t met the target in the last 11 years</a:t>
            </a:r>
            <a:r>
              <a:rPr lang="mr-IN" altLang="zh-CN" sz="1800" b="0" i="0" u="none" strike="noStrike" kern="1200" cap="none" dirty="0" smtClean="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…</a:t>
            </a:r>
            <a:endParaRPr lang="en-GB" altLang="zh-CN" sz="1800" b="0" i="0" u="none" strike="noStrike" kern="1200" cap="none" dirty="0" smtClean="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altLang="zh-CN" dirty="0">
              <a:latin typeface="Liberation Sans" pitchFamily="18"/>
              <a:ea typeface="Droid Sans Fallback" pitchFamily="2"/>
              <a:cs typeface="Free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altLang="zh-CN" sz="1800" b="0" i="0" u="none" strike="noStrike" kern="1200" cap="none" dirty="0" smtClean="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Trend over last years,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altLang="zh-CN" dirty="0">
                <a:latin typeface="Liberation Sans" pitchFamily="18"/>
                <a:ea typeface="Droid Sans Fallback" pitchFamily="2"/>
                <a:cs typeface="FreeSans" pitchFamily="2"/>
              </a:rPr>
              <a:t>p</a:t>
            </a:r>
            <a:r>
              <a:rPr lang="en-GB" altLang="zh-CN" dirty="0" smtClean="0">
                <a:latin typeface="Liberation Sans" pitchFamily="18"/>
                <a:ea typeface="Droid Sans Fallback" pitchFamily="2"/>
                <a:cs typeface="FreeSans" pitchFamily="2"/>
              </a:rPr>
              <a:t>er cancer type</a:t>
            </a:r>
            <a:r>
              <a:rPr lang="en-GB" altLang="zh-CN" sz="1800" b="0" i="0" u="none" strike="noStrike" kern="1200" cap="none" dirty="0" smtClean="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 etc</a:t>
            </a:r>
            <a:r>
              <a:rPr lang="mr-IN" altLang="zh-CN" sz="1800" b="0" i="0" u="none" strike="noStrike" kern="1200" cap="none" dirty="0" smtClean="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…</a:t>
            </a:r>
            <a:endParaRPr lang="en-GB" altLang="zh-CN" sz="1800" b="0" i="0" u="none" strike="noStrike" kern="1200" cap="none" dirty="0" smtClean="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altLang="zh-CN" dirty="0">
              <a:latin typeface="Liberation Sans" pitchFamily="18"/>
              <a:ea typeface="Droid Sans Fallback" pitchFamily="2"/>
              <a:cs typeface="Free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altLang="zh-CN" sz="1800" b="0" i="0" u="none" strike="noStrike" kern="1200" cap="none" dirty="0" smtClean="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altLang="zh-CN" dirty="0">
              <a:latin typeface="Liberation Sans" pitchFamily="18"/>
              <a:ea typeface="Droid Sans Fallback" pitchFamily="2"/>
              <a:cs typeface="Free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zh-CN" sz="1800" b="0" i="0" u="none" strike="noStrike" kern="1200" cap="none" dirty="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7891" y="3278394"/>
            <a:ext cx="2579457" cy="207241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6174" y="3278394"/>
            <a:ext cx="2553298" cy="2005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1141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3555720" y="-216000"/>
            <a:ext cx="6164280" cy="85593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7865280" y="6336000"/>
            <a:ext cx="414720" cy="5760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/>
          <p:cNvSpPr txBox="1"/>
          <p:nvPr/>
        </p:nvSpPr>
        <p:spPr>
          <a:xfrm>
            <a:off x="503999" y="919439"/>
            <a:ext cx="9071640" cy="2279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spAutoFit/>
          </a:bodyPr>
          <a:lstStyle/>
          <a:p>
            <a:pPr marL="0" marR="0" lvl="0" indent="0" algn="l" rtl="0" hangingPunct="0">
              <a:buNone/>
              <a:tabLst/>
            </a:pPr>
            <a:r>
              <a:rPr lang="en-GB" sz="3200" b="0" i="0" u="none" strike="noStrike" kern="1200" cap="none" dirty="0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Droid Sans Fallback" pitchFamily="2"/>
                <a:cs typeface="FreeSans" pitchFamily="2"/>
              </a:rPr>
              <a:t>How does waiting times compare for </a:t>
            </a:r>
            <a:r>
              <a:rPr lang="en-GB" sz="3200" b="0" i="0" u="sng" strike="noStrike" kern="1200" cap="none" dirty="0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uFillTx/>
                <a:latin typeface="Liberation Sans" pitchFamily="18"/>
                <a:ea typeface="Droid Sans Fallback" pitchFamily="2"/>
                <a:cs typeface="FreeSans" pitchFamily="2"/>
              </a:rPr>
              <a:t>the South East</a:t>
            </a:r>
          </a:p>
          <a:p>
            <a:pPr marL="0" marR="0" lvl="0" indent="0" algn="l" rtl="0" hangingPunct="0">
              <a:buNone/>
              <a:tabLst/>
            </a:pPr>
            <a:r>
              <a:rPr lang="en-GB" sz="3200" b="0" i="0" u="none" strike="noStrike" kern="1200" cap="none" dirty="0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Droid Sans Fallback" pitchFamily="2"/>
                <a:cs typeface="FreeSans" pitchFamily="2"/>
              </a:rPr>
              <a:t>to </a:t>
            </a:r>
            <a:r>
              <a:rPr lang="en-GB" sz="3200" b="0" i="0" u="sng" strike="noStrike" kern="1200" cap="none" dirty="0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uFillTx/>
                <a:latin typeface="Liberation Sans" pitchFamily="18"/>
                <a:ea typeface="Droid Sans Fallback" pitchFamily="2"/>
                <a:cs typeface="FreeSans" pitchFamily="2"/>
              </a:rPr>
              <a:t>London</a:t>
            </a:r>
            <a:r>
              <a:rPr lang="en-GB" sz="3200" b="0" i="0" u="none" strike="noStrike" kern="1200" cap="none" dirty="0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Droid Sans Fallback" pitchFamily="2"/>
                <a:cs typeface="FreeSans" pitchFamily="2"/>
              </a:rPr>
              <a:t>?</a:t>
            </a:r>
          </a:p>
          <a:p>
            <a:pPr marL="0" marR="0" lvl="0" indent="0" algn="l" rtl="0" hangingPunct="0">
              <a:buNone/>
              <a:tabLst/>
            </a:pPr>
            <a:endParaRPr lang="en-GB" sz="3200" b="0" i="0" u="none" strike="noStrike" kern="1200" cap="none" dirty="0">
              <a:ln>
                <a:noFill/>
              </a:ln>
              <a:highlight>
                <a:scrgbClr r="0" g="0" b="0">
                  <a:alpha val="0"/>
                </a:scrgbClr>
              </a:highlight>
              <a:latin typeface="Liberation Sans" pitchFamily="18"/>
              <a:ea typeface="Droid Sans Fallback" pitchFamily="2"/>
              <a:cs typeface="FreeSans" pitchFamily="2"/>
            </a:endParaRPr>
          </a:p>
          <a:p>
            <a:pPr marL="0" marR="0" lvl="0" indent="0" algn="l" rtl="0" hangingPunct="0">
              <a:buNone/>
              <a:tabLst/>
            </a:pPr>
            <a:endParaRPr lang="en-GB" sz="3200" b="0" i="0" u="none" strike="noStrike" kern="1200" cap="none" dirty="0">
              <a:ln>
                <a:noFill/>
              </a:ln>
              <a:highlight>
                <a:scrgbClr r="0" g="0" b="0">
                  <a:alpha val="0"/>
                </a:scrgbClr>
              </a:highlight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8000" y="2808000"/>
            <a:ext cx="5328000" cy="21380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800" b="0" i="0" u="none" strike="noStrike" kern="1200" cap="none" dirty="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Are services in the South East..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zh-CN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☐ much better at delivering the targets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zh-CN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☑ better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zh-CN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☐ similar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zh-CN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☐ worse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zh-CN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☐ much worse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800" b="0" i="0" u="none" strike="noStrike" kern="1200" cap="none" dirty="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than services in London at delivering the targets?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8352000" y="6120000"/>
            <a:ext cx="503999" cy="503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3555720" y="-216000"/>
            <a:ext cx="6164280" cy="85593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7865280" y="6336000"/>
            <a:ext cx="414720" cy="5760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/>
          <p:cNvSpPr txBox="1"/>
          <p:nvPr/>
        </p:nvSpPr>
        <p:spPr>
          <a:xfrm>
            <a:off x="503999" y="919439"/>
            <a:ext cx="9071640" cy="2279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spAutoFit/>
          </a:bodyPr>
          <a:lstStyle/>
          <a:p>
            <a:pPr marL="0" marR="0" lvl="0" indent="0" algn="l" rtl="0" hangingPunct="0">
              <a:buNone/>
              <a:tabLst/>
            </a:pPr>
            <a:r>
              <a:rPr lang="en-GB" sz="3200" b="0" i="0" u="none" strike="noStrike" kern="1200" cap="none" dirty="0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Droid Sans Fallback" pitchFamily="2"/>
                <a:cs typeface="FreeSans" pitchFamily="2"/>
              </a:rPr>
              <a:t>How does waiting times compare for </a:t>
            </a:r>
            <a:r>
              <a:rPr lang="en-GB" sz="3200" b="0" i="0" u="sng" strike="noStrike" kern="1200" cap="none" dirty="0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uFillTx/>
                <a:latin typeface="Liberation Sans" pitchFamily="18"/>
                <a:ea typeface="Droid Sans Fallback" pitchFamily="2"/>
                <a:cs typeface="FreeSans" pitchFamily="2"/>
              </a:rPr>
              <a:t>the South West</a:t>
            </a:r>
          </a:p>
          <a:p>
            <a:pPr marL="0" marR="0" lvl="0" indent="0" algn="l" rtl="0" hangingPunct="0">
              <a:buNone/>
              <a:tabLst/>
            </a:pPr>
            <a:r>
              <a:rPr lang="en-GB" sz="3200" b="0" i="0" u="none" strike="noStrike" kern="1200" cap="none" dirty="0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Droid Sans Fallback" pitchFamily="2"/>
                <a:cs typeface="FreeSans" pitchFamily="2"/>
              </a:rPr>
              <a:t>to </a:t>
            </a:r>
            <a:r>
              <a:rPr lang="en-GB" sz="3200" b="0" i="0" u="sng" strike="noStrike" kern="1200" cap="none" dirty="0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uFillTx/>
                <a:latin typeface="Liberation Sans" pitchFamily="18"/>
                <a:ea typeface="Droid Sans Fallback" pitchFamily="2"/>
                <a:cs typeface="FreeSans" pitchFamily="2"/>
              </a:rPr>
              <a:t>the South East</a:t>
            </a:r>
            <a:r>
              <a:rPr lang="en-GB" sz="3200" b="0" i="0" u="none" strike="noStrike" kern="1200" cap="none" dirty="0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Droid Sans Fallback" pitchFamily="2"/>
                <a:cs typeface="FreeSans" pitchFamily="2"/>
              </a:rPr>
              <a:t>?</a:t>
            </a:r>
          </a:p>
          <a:p>
            <a:pPr marL="0" marR="0" lvl="0" indent="0" algn="l" rtl="0" hangingPunct="0">
              <a:buNone/>
              <a:tabLst/>
            </a:pPr>
            <a:endParaRPr lang="en-GB" sz="3200" b="0" i="0" u="none" strike="noStrike" kern="1200" cap="none" dirty="0">
              <a:ln>
                <a:noFill/>
              </a:ln>
              <a:highlight>
                <a:scrgbClr r="0" g="0" b="0">
                  <a:alpha val="0"/>
                </a:scrgbClr>
              </a:highlight>
              <a:latin typeface="Liberation Sans" pitchFamily="18"/>
              <a:ea typeface="Droid Sans Fallback" pitchFamily="2"/>
              <a:cs typeface="FreeSans" pitchFamily="2"/>
            </a:endParaRPr>
          </a:p>
          <a:p>
            <a:pPr marL="0" marR="0" lvl="0" indent="0" algn="l" rtl="0" hangingPunct="0">
              <a:buNone/>
              <a:tabLst/>
            </a:pPr>
            <a:endParaRPr lang="en-GB" sz="3200" b="0" i="0" u="none" strike="noStrike" kern="1200" cap="none" dirty="0">
              <a:ln>
                <a:noFill/>
              </a:ln>
              <a:highlight>
                <a:scrgbClr r="0" g="0" b="0">
                  <a:alpha val="0"/>
                </a:scrgbClr>
              </a:highlight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8000" y="2808000"/>
            <a:ext cx="5328000" cy="21380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800" b="0" i="0" u="none" strike="noStrike" kern="1200" cap="none" dirty="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Are services in the South West..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zh-CN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☐ </a:t>
            </a:r>
            <a:r>
              <a:rPr lang="en-GB" sz="1800" b="0" i="0" u="none" strike="noStrike" kern="1200" cap="none" dirty="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much better at delivering the targets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zh-CN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☐ </a:t>
            </a:r>
            <a:r>
              <a:rPr lang="en-GB" sz="1800" b="0" i="0" u="none" strike="noStrike" kern="1200" cap="none" dirty="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better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zh-CN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☐ </a:t>
            </a:r>
            <a:r>
              <a:rPr lang="en-GB" sz="1800" b="0" i="0" u="none" strike="noStrike" kern="1200" cap="none" dirty="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similar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zh-CN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☑ </a:t>
            </a:r>
            <a:r>
              <a:rPr lang="en-GB" sz="1800" b="0" i="0" u="none" strike="noStrike" kern="1200" cap="none" dirty="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worse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zh-CN" sz="1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☐ </a:t>
            </a:r>
            <a:r>
              <a:rPr lang="en-GB" sz="1800" b="0" i="0" u="none" strike="noStrike" kern="1200" cap="none" dirty="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much worse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800" b="0" i="0" u="none" strike="noStrike" kern="1200" cap="none" dirty="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than services in the South East at delivering the targets?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6840000" y="6623999"/>
            <a:ext cx="503999" cy="503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 txBox="1">
            <a:spLocks noGrp="1"/>
          </p:cNvSpPr>
          <p:nvPr>
            <p:ph type="subTitle" idx="4294967295"/>
          </p:nvPr>
        </p:nvSpPr>
        <p:spPr>
          <a:xfrm>
            <a:off x="503999" y="286560"/>
            <a:ext cx="9071640" cy="4753440"/>
          </a:xfrm>
        </p:spPr>
        <p:txBody>
          <a:bodyPr anchor="ctr">
            <a:spAutoFit/>
          </a:bodyPr>
          <a:lstStyle/>
          <a:p>
            <a:pPr lvl="0" algn="ctr"/>
            <a:r>
              <a:rPr lang="en-GB" dirty="0"/>
              <a:t>Which factors do you think influence the ability of the NHS to deliver on the waiting time targets?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64000" y="3384000"/>
            <a:ext cx="7272000" cy="27838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800" b="0" i="0" u="none" strike="noStrike" kern="1200" cap="none" dirty="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The number of G</a:t>
            </a:r>
          </a:p>
        </p:txBody>
      </p:sp>
      <p:sp>
        <p:nvSpPr>
          <p:cNvPr id="4" name="Straight Connector 3"/>
          <p:cNvSpPr/>
          <p:nvPr/>
        </p:nvSpPr>
        <p:spPr>
          <a:xfrm>
            <a:off x="936000" y="3744000"/>
            <a:ext cx="3456000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 dirty="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5" name="Straight Connector 4"/>
          <p:cNvSpPr/>
          <p:nvPr/>
        </p:nvSpPr>
        <p:spPr>
          <a:xfrm>
            <a:off x="2736000" y="3384000"/>
            <a:ext cx="0" cy="3240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 dirty="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 txBox="1">
            <a:spLocks noGrp="1"/>
          </p:cNvSpPr>
          <p:nvPr>
            <p:ph type="subTitle" idx="4294967295"/>
          </p:nvPr>
        </p:nvSpPr>
        <p:spPr>
          <a:xfrm>
            <a:off x="503999" y="286560"/>
            <a:ext cx="9071640" cy="4753440"/>
          </a:xfrm>
        </p:spPr>
        <p:txBody>
          <a:bodyPr anchor="ctr">
            <a:spAutoFit/>
          </a:bodyPr>
          <a:lstStyle/>
          <a:p>
            <a:pPr lvl="0" algn="ctr"/>
            <a:r>
              <a:rPr lang="en-GB" dirty="0"/>
              <a:t>And how much do they contribute relatively?</a:t>
            </a:r>
          </a:p>
          <a:p>
            <a:pPr lvl="0" algn="ctr"/>
            <a:r>
              <a:rPr lang="en-GB" i="1" dirty="0"/>
              <a:t>Distribute the bars according to the factors importance.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57019" y="3551524"/>
            <a:ext cx="2822930" cy="887251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800" b="0" i="0" u="none" strike="noStrike" kern="1200" cap="none" dirty="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The number of </a:t>
            </a:r>
            <a:r>
              <a:rPr lang="en-GB" sz="1800" b="0" i="0" u="none" strike="noStrike" kern="1200" cap="none" dirty="0" smtClean="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GPs</a:t>
            </a:r>
            <a:endParaRPr lang="en-GB" sz="1800" b="0" i="0" u="none" strike="noStrike" kern="1200" cap="none" dirty="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800" b="0" i="0" u="none" strike="noStrike" kern="1200" cap="none" dirty="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The number of nurses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800" b="0" i="0" u="none" strike="noStrike" kern="1200" cap="none" dirty="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The number of hospital beds</a:t>
            </a:r>
          </a:p>
        </p:txBody>
      </p:sp>
      <p:sp>
        <p:nvSpPr>
          <p:cNvPr id="4" name="Freeform: Shape 3"/>
          <p:cNvSpPr/>
          <p:nvPr/>
        </p:nvSpPr>
        <p:spPr>
          <a:xfrm>
            <a:off x="4601019" y="3551524"/>
            <a:ext cx="1584000" cy="216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DDDDDD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 dirty="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5" name="Freeform: Shape 4"/>
          <p:cNvSpPr/>
          <p:nvPr/>
        </p:nvSpPr>
        <p:spPr>
          <a:xfrm>
            <a:off x="4601019" y="3551524"/>
            <a:ext cx="720000" cy="216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 dirty="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6" name="Freeform: Shape 5"/>
          <p:cNvSpPr/>
          <p:nvPr/>
        </p:nvSpPr>
        <p:spPr>
          <a:xfrm>
            <a:off x="4601019" y="3839523"/>
            <a:ext cx="1584000" cy="216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DDDDDD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 dirty="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7" name="Freeform: Shape 6"/>
          <p:cNvSpPr/>
          <p:nvPr/>
        </p:nvSpPr>
        <p:spPr>
          <a:xfrm>
            <a:off x="4601019" y="3839523"/>
            <a:ext cx="1080000" cy="216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 dirty="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8" name="Freeform: Shape 7"/>
          <p:cNvSpPr/>
          <p:nvPr/>
        </p:nvSpPr>
        <p:spPr>
          <a:xfrm>
            <a:off x="4601019" y="3839523"/>
            <a:ext cx="1584000" cy="216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DDDDDD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 dirty="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9" name="Freeform: Shape 8"/>
          <p:cNvSpPr/>
          <p:nvPr/>
        </p:nvSpPr>
        <p:spPr>
          <a:xfrm>
            <a:off x="4601019" y="3839523"/>
            <a:ext cx="1440000" cy="216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 dirty="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10" name="Freeform: Shape 9"/>
          <p:cNvSpPr/>
          <p:nvPr/>
        </p:nvSpPr>
        <p:spPr>
          <a:xfrm>
            <a:off x="4601019" y="4127524"/>
            <a:ext cx="1584000" cy="216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DDDDDD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 dirty="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11" name="Freeform: Shape 10"/>
          <p:cNvSpPr/>
          <p:nvPr/>
        </p:nvSpPr>
        <p:spPr>
          <a:xfrm>
            <a:off x="4601019" y="4127524"/>
            <a:ext cx="864000" cy="216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 dirty="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 txBox="1">
            <a:spLocks noGrp="1"/>
          </p:cNvSpPr>
          <p:nvPr>
            <p:ph type="subTitle" idx="4294967295"/>
          </p:nvPr>
        </p:nvSpPr>
        <p:spPr>
          <a:xfrm>
            <a:off x="503999" y="286560"/>
            <a:ext cx="9071640" cy="4753440"/>
          </a:xfrm>
        </p:spPr>
        <p:txBody>
          <a:bodyPr anchor="ctr">
            <a:spAutoFit/>
          </a:bodyPr>
          <a:lstStyle/>
          <a:p>
            <a:pPr lvl="0" algn="ctr"/>
            <a:r>
              <a:rPr lang="en-GB" dirty="0"/>
              <a:t>We've trained a model of waiting times according to your predictors. Here is what the optimal weights look like</a:t>
            </a:r>
            <a:r>
              <a:rPr lang="en-GB" i="1" dirty="0"/>
              <a:t>: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64000" y="3384000"/>
            <a:ext cx="2822930" cy="887251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800" b="0" i="0" u="none" strike="noStrike" kern="1200" cap="none" dirty="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The number of </a:t>
            </a:r>
            <a:r>
              <a:rPr lang="en-GB" sz="1800" b="0" i="0" u="none" strike="noStrike" kern="1200" cap="none" dirty="0" smtClean="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GPs</a:t>
            </a:r>
            <a:endParaRPr lang="en-GB" sz="1800" b="0" i="0" u="none" strike="noStrike" kern="1200" cap="none" dirty="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800" b="0" i="0" u="none" strike="noStrike" kern="1200" cap="none" dirty="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The number of nurses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800" b="0" i="0" u="none" strike="noStrike" kern="1200" cap="none" dirty="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The number of hospital beds</a:t>
            </a:r>
          </a:p>
        </p:txBody>
      </p:sp>
      <p:sp>
        <p:nvSpPr>
          <p:cNvPr id="4" name="Freeform: Shape 3"/>
          <p:cNvSpPr/>
          <p:nvPr/>
        </p:nvSpPr>
        <p:spPr>
          <a:xfrm>
            <a:off x="4608000" y="3384000"/>
            <a:ext cx="1584000" cy="216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DDDDDD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 dirty="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5" name="Freeform: Shape 4"/>
          <p:cNvSpPr/>
          <p:nvPr/>
        </p:nvSpPr>
        <p:spPr>
          <a:xfrm>
            <a:off x="4608000" y="3384000"/>
            <a:ext cx="720000" cy="216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 dirty="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6" name="Freeform: Shape 5"/>
          <p:cNvSpPr/>
          <p:nvPr/>
        </p:nvSpPr>
        <p:spPr>
          <a:xfrm>
            <a:off x="4608000" y="3671999"/>
            <a:ext cx="1584000" cy="216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DDDDDD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 dirty="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7" name="Freeform: Shape 6"/>
          <p:cNvSpPr/>
          <p:nvPr/>
        </p:nvSpPr>
        <p:spPr>
          <a:xfrm>
            <a:off x="4608000" y="3671999"/>
            <a:ext cx="1080000" cy="216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 dirty="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8" name="Freeform: Shape 7"/>
          <p:cNvSpPr/>
          <p:nvPr/>
        </p:nvSpPr>
        <p:spPr>
          <a:xfrm>
            <a:off x="4608000" y="3671999"/>
            <a:ext cx="1584000" cy="216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DDDDDD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 dirty="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9" name="Freeform: Shape 8"/>
          <p:cNvSpPr/>
          <p:nvPr/>
        </p:nvSpPr>
        <p:spPr>
          <a:xfrm>
            <a:off x="4608000" y="3671999"/>
            <a:ext cx="1440000" cy="216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 dirty="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10" name="Freeform: Shape 9"/>
          <p:cNvSpPr/>
          <p:nvPr/>
        </p:nvSpPr>
        <p:spPr>
          <a:xfrm>
            <a:off x="4608000" y="3960000"/>
            <a:ext cx="1584000" cy="216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DDDDDD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 dirty="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11" name="Freeform: Shape 10"/>
          <p:cNvSpPr/>
          <p:nvPr/>
        </p:nvSpPr>
        <p:spPr>
          <a:xfrm>
            <a:off x="4608000" y="3960000"/>
            <a:ext cx="864000" cy="216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 dirty="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12" name="Freeform: Shape 11"/>
          <p:cNvSpPr/>
          <p:nvPr/>
        </p:nvSpPr>
        <p:spPr>
          <a:xfrm>
            <a:off x="6840000" y="3384000"/>
            <a:ext cx="1584000" cy="216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DDDDDD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 dirty="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13" name="Freeform: Shape 12"/>
          <p:cNvSpPr/>
          <p:nvPr/>
        </p:nvSpPr>
        <p:spPr>
          <a:xfrm>
            <a:off x="6840000" y="3384000"/>
            <a:ext cx="1296000" cy="216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 dirty="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14" name="Freeform: Shape 13"/>
          <p:cNvSpPr/>
          <p:nvPr/>
        </p:nvSpPr>
        <p:spPr>
          <a:xfrm>
            <a:off x="6840000" y="3671999"/>
            <a:ext cx="1584000" cy="216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DDDDDD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 dirty="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15" name="Freeform: Shape 14"/>
          <p:cNvSpPr/>
          <p:nvPr/>
        </p:nvSpPr>
        <p:spPr>
          <a:xfrm>
            <a:off x="6840000" y="3671999"/>
            <a:ext cx="1080000" cy="216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 dirty="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16" name="Freeform: Shape 15"/>
          <p:cNvSpPr/>
          <p:nvPr/>
        </p:nvSpPr>
        <p:spPr>
          <a:xfrm>
            <a:off x="6840000" y="3671999"/>
            <a:ext cx="1584000" cy="216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DDDDDD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 dirty="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17" name="Freeform: Shape 16"/>
          <p:cNvSpPr/>
          <p:nvPr/>
        </p:nvSpPr>
        <p:spPr>
          <a:xfrm>
            <a:off x="6840000" y="3671999"/>
            <a:ext cx="1440000" cy="216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 dirty="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18" name="Freeform: Shape 17"/>
          <p:cNvSpPr/>
          <p:nvPr/>
        </p:nvSpPr>
        <p:spPr>
          <a:xfrm>
            <a:off x="6840000" y="3960000"/>
            <a:ext cx="1584000" cy="216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DDDDDD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 dirty="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19" name="Freeform: Shape 18"/>
          <p:cNvSpPr/>
          <p:nvPr/>
        </p:nvSpPr>
        <p:spPr>
          <a:xfrm>
            <a:off x="6840000" y="3960000"/>
            <a:ext cx="432000" cy="216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 dirty="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3555720" y="-216000"/>
            <a:ext cx="6164280" cy="85593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7865280" y="6336000"/>
            <a:ext cx="414720" cy="5760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/>
          <p:cNvSpPr txBox="1"/>
          <p:nvPr/>
        </p:nvSpPr>
        <p:spPr>
          <a:xfrm>
            <a:off x="503999" y="949680"/>
            <a:ext cx="9071640" cy="221831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spAutoFit/>
          </a:bodyPr>
          <a:lstStyle/>
          <a:p>
            <a:pPr marL="0" marR="0" lvl="0" indent="0" algn="l" rtl="0" hangingPunct="0">
              <a:buNone/>
              <a:tabLst/>
            </a:pPr>
            <a:r>
              <a:rPr lang="en-GB" sz="3200" b="0" i="0" u="none" strike="noStrike" kern="1200" cap="none" dirty="0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Droid Sans Fallback" pitchFamily="2"/>
                <a:cs typeface="FreeSans" pitchFamily="2"/>
              </a:rPr>
              <a:t>According to your predictors this is how the map of waiting time targets would look like...</a:t>
            </a:r>
          </a:p>
          <a:p>
            <a:pPr marL="0" marR="0" lvl="0" indent="0" algn="l" rtl="0" hangingPunct="0">
              <a:buNone/>
              <a:tabLst/>
            </a:pPr>
            <a:endParaRPr lang="en-GB" sz="3200" b="0" i="0" u="none" strike="noStrike" kern="1200" cap="none" dirty="0">
              <a:ln>
                <a:noFill/>
              </a:ln>
              <a:highlight>
                <a:scrgbClr r="0" g="0" b="0">
                  <a:alpha val="0"/>
                </a:scrgbClr>
              </a:highlight>
              <a:latin typeface="Liberation Sans" pitchFamily="18"/>
              <a:ea typeface="Droid Sans Fallback" pitchFamily="2"/>
              <a:cs typeface="FreeSans" pitchFamily="2"/>
            </a:endParaRPr>
          </a:p>
          <a:p>
            <a:pPr marL="0" marR="0" lvl="0" indent="0" algn="l" rtl="0" hangingPunct="0">
              <a:buNone/>
              <a:tabLst/>
            </a:pPr>
            <a:endParaRPr lang="en-GB" sz="3200" b="0" i="0" u="none" strike="noStrike" kern="1200" cap="none" dirty="0">
              <a:ln>
                <a:noFill/>
              </a:ln>
              <a:highlight>
                <a:scrgbClr r="0" g="0" b="0">
                  <a:alpha val="0"/>
                </a:scrgbClr>
              </a:highlight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8000" y="2808000"/>
            <a:ext cx="6590948" cy="19490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800" b="0" i="0" u="none" strike="noStrike" kern="1200" cap="none" dirty="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The South West has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800" b="0" i="0" u="none" strike="noStrike" kern="1200" cap="none" dirty="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- average number of </a:t>
            </a:r>
            <a:r>
              <a:rPr lang="en-GB" sz="1800" b="0" i="0" u="none" strike="noStrike" kern="1200" cap="none" dirty="0" smtClean="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GPs</a:t>
            </a:r>
            <a:endParaRPr lang="en-GB" sz="1800" b="0" i="0" u="none" strike="noStrike" kern="1200" cap="none" dirty="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800" b="0" i="0" u="none" strike="noStrike" kern="1200" cap="none" dirty="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- high number of nurses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800" b="0" i="0" u="none" strike="noStrike" kern="1200" cap="none" dirty="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- average number of hospital beds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 dirty="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800" b="0" i="0" u="none" strike="noStrike" kern="1200" cap="none" dirty="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According to your model the NHS would be </a:t>
            </a:r>
            <a:r>
              <a:rPr lang="en-GB" sz="1800" b="0" i="0" u="none" strike="noStrike" kern="1200" cap="none" dirty="0" smtClean="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below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800" b="0" i="0" u="none" strike="noStrike" kern="1200" cap="none" dirty="0" smtClean="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average </a:t>
            </a:r>
            <a:r>
              <a:rPr lang="en-GB" sz="1800" b="0" i="0" u="none" strike="noStrike" kern="1200" cap="none" dirty="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on delivering on the waiting times </a:t>
            </a:r>
            <a:r>
              <a:rPr lang="en-GB" sz="1800" b="0" i="0" u="none" strike="noStrike" kern="1200" cap="none" dirty="0" smtClean="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targets in the South West.</a:t>
            </a:r>
            <a:endParaRPr lang="en-GB" sz="1800" b="0" i="0" u="none" strike="noStrike" kern="1200" cap="none" dirty="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6983999" y="6623999"/>
            <a:ext cx="641160" cy="641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/>
          <p:cNvSpPr/>
          <p:nvPr/>
        </p:nvSpPr>
        <p:spPr>
          <a:xfrm>
            <a:off x="481139" y="720090"/>
            <a:ext cx="9108631" cy="648081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EEEEEE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 dirty="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3" name="Subtitle 2"/>
          <p:cNvSpPr txBox="1">
            <a:spLocks/>
          </p:cNvSpPr>
          <p:nvPr/>
        </p:nvSpPr>
        <p:spPr>
          <a:xfrm>
            <a:off x="1423889" y="1122725"/>
            <a:ext cx="7925851" cy="98488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>
            <a:spAutoFit/>
          </a:bodyPr>
          <a:lstStyle>
            <a:lvl1pPr rtl="0" hangingPunct="0">
              <a:spcBef>
                <a:spcPts val="1417"/>
              </a:spcBef>
              <a:spcAft>
                <a:spcPts val="0"/>
              </a:spcAft>
              <a:tabLst/>
              <a:defRPr lang="en-GB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dirty="0" smtClean="0">
                <a:solidFill>
                  <a:sysClr val="windowText" lastClr="000000"/>
                </a:solidFill>
                <a:latin typeface="+mj-lt"/>
                <a:ea typeface="Arial Rounded MT Bold" charset="0"/>
                <a:cs typeface="Arial Rounded MT Bold" charset="0"/>
              </a:rPr>
              <a:t>How successful is the NHS at delivering the targets in general?</a:t>
            </a:r>
            <a:endParaRPr lang="en-GB" dirty="0">
              <a:solidFill>
                <a:sysClr val="windowText" lastClr="000000"/>
              </a:solidFill>
              <a:latin typeface="+mj-lt"/>
              <a:ea typeface="Arial Rounded MT Bold" charset="0"/>
              <a:cs typeface="Arial Rounded MT Bold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654569" y="1279108"/>
            <a:ext cx="769320" cy="67212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654569" y="2791106"/>
            <a:ext cx="72435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hangingPunct="0"/>
            <a:r>
              <a:rPr lang="en-GB" dirty="0" smtClean="0">
                <a:ea typeface="Droid Sans Fallback" pitchFamily="2"/>
                <a:cs typeface="FreeSans" pitchFamily="2"/>
              </a:rPr>
              <a:t>Is cancer = cancer?</a:t>
            </a:r>
          </a:p>
          <a:p>
            <a:pPr marL="285750" lvl="0" indent="-285750" hangingPunct="0">
              <a:buFont typeface="Arial" charset="0"/>
              <a:buChar char="•"/>
            </a:pPr>
            <a:r>
              <a:rPr lang="en-GB" dirty="0" smtClean="0">
                <a:ea typeface="Droid Sans Fallback" pitchFamily="2"/>
                <a:cs typeface="FreeSans" pitchFamily="2"/>
              </a:rPr>
              <a:t>Are there differences between cancer types for waiting times?</a:t>
            </a:r>
          </a:p>
          <a:p>
            <a:pPr marL="285750" lvl="0" indent="-285750" hangingPunct="0">
              <a:buFont typeface="Arial" charset="0"/>
              <a:buChar char="•"/>
            </a:pPr>
            <a:r>
              <a:rPr lang="en-GB" dirty="0" smtClean="0">
                <a:ea typeface="Droid Sans Fallback" pitchFamily="2"/>
                <a:cs typeface="FreeSans" pitchFamily="2"/>
              </a:rPr>
              <a:t>Should there be?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9389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3555720" y="-216000"/>
            <a:ext cx="6164280" cy="85593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7865280" y="6336000"/>
            <a:ext cx="414720" cy="5760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/>
          <p:cNvSpPr txBox="1"/>
          <p:nvPr/>
        </p:nvSpPr>
        <p:spPr>
          <a:xfrm>
            <a:off x="503999" y="949680"/>
            <a:ext cx="9071640" cy="221831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spAutoFit/>
          </a:bodyPr>
          <a:lstStyle/>
          <a:p>
            <a:pPr marL="0" marR="0" lvl="0" indent="0" algn="l" rtl="0" hangingPunct="0">
              <a:buNone/>
              <a:tabLst/>
            </a:pPr>
            <a:r>
              <a:rPr lang="en-GB" sz="3200" b="0" i="0" u="none" strike="noStrike" kern="1200" cap="none" dirty="0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Droid Sans Fallback" pitchFamily="2"/>
                <a:cs typeface="FreeSans" pitchFamily="2"/>
              </a:rPr>
              <a:t>This is the true map of waiting time targets</a:t>
            </a:r>
          </a:p>
          <a:p>
            <a:pPr marL="0" marR="0" lvl="0" indent="0" algn="l" rtl="0" hangingPunct="0">
              <a:buNone/>
              <a:tabLst/>
            </a:pPr>
            <a:endParaRPr lang="en-GB" sz="3200" b="0" i="0" u="none" strike="noStrike" kern="1200" cap="none" dirty="0">
              <a:ln>
                <a:noFill/>
              </a:ln>
              <a:highlight>
                <a:scrgbClr r="0" g="0" b="0">
                  <a:alpha val="0"/>
                </a:scrgbClr>
              </a:highlight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8000" y="2808000"/>
            <a:ext cx="5328000" cy="21380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800" b="0" i="0" u="none" strike="noStrike" kern="1200" cap="none" dirty="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Waiting times for the South West: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800" b="0" i="0" u="none" strike="noStrike" kern="1200" cap="none" dirty="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Percentage of patients waiting for treatment after the target: 25%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800" b="0" i="0" u="none" strike="noStrike" kern="1200" cap="none" dirty="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Your prediction: 50%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6983999" y="6623999"/>
            <a:ext cx="641160" cy="641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 txBox="1">
            <a:spLocks noGrp="1"/>
          </p:cNvSpPr>
          <p:nvPr>
            <p:ph type="subTitle" idx="4294967295"/>
          </p:nvPr>
        </p:nvSpPr>
        <p:spPr>
          <a:xfrm>
            <a:off x="503999" y="286560"/>
            <a:ext cx="9071640" cy="4753440"/>
          </a:xfrm>
        </p:spPr>
        <p:txBody>
          <a:bodyPr anchor="ctr">
            <a:spAutoFit/>
          </a:bodyPr>
          <a:lstStyle/>
          <a:p>
            <a:pPr lvl="0" algn="ctr"/>
            <a:r>
              <a:rPr lang="en-GB" dirty="0"/>
              <a:t>Why did you think the number of GPs would have only a weak impact on the ability to deliver on the targets?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64000" y="3384000"/>
            <a:ext cx="7272000" cy="27838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800" b="0" i="0" u="none" strike="noStrike" kern="1200" cap="none" dirty="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Your guess							Model weight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 dirty="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 dirty="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800" b="0" i="0" u="none" strike="noStrike" kern="1200" cap="none" dirty="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Doctors can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 dirty="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 dirty="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 dirty="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4" name="Freeform: Shape 3"/>
          <p:cNvSpPr/>
          <p:nvPr/>
        </p:nvSpPr>
        <p:spPr>
          <a:xfrm>
            <a:off x="6480000" y="3456000"/>
            <a:ext cx="1584000" cy="216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DDDDDD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 dirty="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5" name="Freeform: Shape 4"/>
          <p:cNvSpPr/>
          <p:nvPr/>
        </p:nvSpPr>
        <p:spPr>
          <a:xfrm>
            <a:off x="6480000" y="3456000"/>
            <a:ext cx="1296000" cy="216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 dirty="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6" name="Freeform: Shape 5"/>
          <p:cNvSpPr/>
          <p:nvPr/>
        </p:nvSpPr>
        <p:spPr>
          <a:xfrm>
            <a:off x="2736000" y="3456000"/>
            <a:ext cx="1584000" cy="216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DDDDDD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 dirty="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7" name="Freeform: Shape 6"/>
          <p:cNvSpPr/>
          <p:nvPr/>
        </p:nvSpPr>
        <p:spPr>
          <a:xfrm>
            <a:off x="2736000" y="3456000"/>
            <a:ext cx="720000" cy="216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 dirty="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8" name="Straight Connector 7"/>
          <p:cNvSpPr/>
          <p:nvPr/>
        </p:nvSpPr>
        <p:spPr>
          <a:xfrm>
            <a:off x="1007999" y="4536000"/>
            <a:ext cx="8208001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 dirty="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9" name="Straight Connector 8"/>
          <p:cNvSpPr/>
          <p:nvPr/>
        </p:nvSpPr>
        <p:spPr>
          <a:xfrm>
            <a:off x="2376000" y="4176000"/>
            <a:ext cx="0" cy="3240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 dirty="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 txBox="1">
            <a:spLocks noGrp="1"/>
          </p:cNvSpPr>
          <p:nvPr>
            <p:ph type="subTitle" idx="4294967295"/>
          </p:nvPr>
        </p:nvSpPr>
        <p:spPr>
          <a:xfrm>
            <a:off x="503999" y="286560"/>
            <a:ext cx="9071640" cy="4753440"/>
          </a:xfrm>
        </p:spPr>
        <p:txBody>
          <a:bodyPr anchor="ctr">
            <a:spAutoFit/>
          </a:bodyPr>
          <a:lstStyle/>
          <a:p>
            <a:pPr lvl="0" algn="ctr"/>
            <a:r>
              <a:rPr lang="en-GB" dirty="0"/>
              <a:t>Here are some other factors people deemed important: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64000" y="3384000"/>
            <a:ext cx="2448000" cy="49536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800" b="0" i="0" u="none" strike="noStrike" kern="1200" cap="none" dirty="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Financial performance of the hospitals in the region.	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 dirty="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 dirty="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 dirty="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 dirty="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 dirty="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 dirty="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 dirty="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800" b="0" i="0" u="none" strike="noStrike" kern="1200" cap="none" dirty="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How important do you think is this factor?				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 dirty="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 dirty="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 dirty="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 dirty="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 dirty="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 dirty="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4" name="Freeform: Shape 3"/>
          <p:cNvSpPr/>
          <p:nvPr/>
        </p:nvSpPr>
        <p:spPr>
          <a:xfrm>
            <a:off x="6742882" y="3451218"/>
            <a:ext cx="1584000" cy="216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DDDDDD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 dirty="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5" name="Freeform: Shape 4"/>
          <p:cNvSpPr/>
          <p:nvPr/>
        </p:nvSpPr>
        <p:spPr>
          <a:xfrm>
            <a:off x="6742882" y="3451218"/>
            <a:ext cx="720000" cy="216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 dirty="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6238882" y="3235217"/>
            <a:ext cx="503999" cy="520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6263362" y="3971778"/>
            <a:ext cx="479520" cy="503999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Freeform: Shape 7"/>
          <p:cNvSpPr/>
          <p:nvPr/>
        </p:nvSpPr>
        <p:spPr>
          <a:xfrm>
            <a:off x="6742882" y="4115778"/>
            <a:ext cx="1584000" cy="216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DDDDDD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 dirty="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9" name="Freeform: Shape 8"/>
          <p:cNvSpPr/>
          <p:nvPr/>
        </p:nvSpPr>
        <p:spPr>
          <a:xfrm>
            <a:off x="6742882" y="4115778"/>
            <a:ext cx="1224000" cy="216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 dirty="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10" name="Freeform: Shape 9"/>
          <p:cNvSpPr/>
          <p:nvPr/>
        </p:nvSpPr>
        <p:spPr>
          <a:xfrm>
            <a:off x="6742882" y="5574111"/>
            <a:ext cx="1584000" cy="216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DDDDDD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 dirty="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11" name="Freeform: Shape 10"/>
          <p:cNvSpPr/>
          <p:nvPr/>
        </p:nvSpPr>
        <p:spPr>
          <a:xfrm>
            <a:off x="6742882" y="5574111"/>
            <a:ext cx="1296000" cy="216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 dirty="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3555720" y="-216000"/>
            <a:ext cx="6164280" cy="85593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7865280" y="6336000"/>
            <a:ext cx="414720" cy="5760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/>
          <p:cNvSpPr txBox="1"/>
          <p:nvPr/>
        </p:nvSpPr>
        <p:spPr>
          <a:xfrm>
            <a:off x="503999" y="827913"/>
            <a:ext cx="9071640" cy="246221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spAutoFit/>
          </a:bodyPr>
          <a:lstStyle/>
          <a:p>
            <a:pPr marL="0" marR="0" lvl="0" indent="0" algn="l" rtl="0" hangingPunct="0">
              <a:buNone/>
              <a:tabLst/>
            </a:pPr>
            <a:r>
              <a:rPr lang="en-GB" sz="3200" b="0" i="0" u="none" strike="noStrike" kern="1200" cap="none" dirty="0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Droid Sans Fallback" pitchFamily="2"/>
                <a:cs typeface="FreeSans" pitchFamily="2"/>
              </a:rPr>
              <a:t>Why did you </a:t>
            </a:r>
            <a:r>
              <a:rPr lang="en-GB" sz="3200" b="0" i="0" u="none" strike="noStrike" kern="1200" cap="none" dirty="0" smtClean="0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Droid Sans Fallback" pitchFamily="2"/>
                <a:cs typeface="FreeSans" pitchFamily="2"/>
              </a:rPr>
              <a:t>think </a:t>
            </a:r>
            <a:r>
              <a:rPr lang="en-GB" sz="3200" b="0" i="0" u="sng" strike="noStrike" kern="1200" cap="none" dirty="0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uFillTx/>
                <a:latin typeface="Liberation Sans" pitchFamily="18"/>
                <a:ea typeface="Droid Sans Fallback" pitchFamily="2"/>
                <a:cs typeface="FreeSans" pitchFamily="2"/>
              </a:rPr>
              <a:t>the South West</a:t>
            </a:r>
          </a:p>
          <a:p>
            <a:pPr marL="0" marR="0" lvl="0" indent="0" algn="l" rtl="0" hangingPunct="0">
              <a:buNone/>
              <a:tabLst/>
            </a:pPr>
            <a:r>
              <a:rPr lang="en-GB" sz="3200" b="0" i="0" u="none" strike="noStrike" kern="1200" cap="none" dirty="0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Droid Sans Fallback" pitchFamily="2"/>
                <a:cs typeface="FreeSans" pitchFamily="2"/>
              </a:rPr>
              <a:t>would perform worse than </a:t>
            </a:r>
            <a:r>
              <a:rPr lang="en-GB" sz="3200" b="0" i="0" u="sng" strike="noStrike" kern="1200" cap="none" dirty="0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uFillTx/>
                <a:latin typeface="Liberation Sans" pitchFamily="18"/>
                <a:ea typeface="Droid Sans Fallback" pitchFamily="2"/>
                <a:cs typeface="FreeSans" pitchFamily="2"/>
              </a:rPr>
              <a:t>the South East</a:t>
            </a:r>
            <a:r>
              <a:rPr lang="en-GB" sz="3200" b="0" i="0" u="none" strike="noStrike" kern="1200" cap="none" dirty="0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Droid Sans Fallback" pitchFamily="2"/>
                <a:cs typeface="FreeSans" pitchFamily="2"/>
              </a:rPr>
              <a:t> delivering the NHS targets when in fact they are similar?</a:t>
            </a:r>
          </a:p>
          <a:p>
            <a:pPr marL="0" marR="0" lvl="0" indent="0" algn="l" rtl="0" hangingPunct="0">
              <a:buNone/>
              <a:tabLst/>
            </a:pPr>
            <a:endParaRPr lang="en-GB" sz="3200" b="0" i="0" u="none" strike="noStrike" kern="1200" cap="none" dirty="0">
              <a:ln>
                <a:noFill/>
              </a:ln>
              <a:highlight>
                <a:scrgbClr r="0" g="0" b="0">
                  <a:alpha val="0"/>
                </a:scrgbClr>
              </a:highlight>
              <a:latin typeface="Liberation Sans" pitchFamily="18"/>
              <a:ea typeface="Droid Sans Fallback" pitchFamily="2"/>
              <a:cs typeface="FreeSans" pitchFamily="2"/>
            </a:endParaRPr>
          </a:p>
          <a:p>
            <a:pPr marL="0" marR="0" lvl="0" indent="0" algn="l" rtl="0" hangingPunct="0">
              <a:buNone/>
              <a:tabLst/>
            </a:pPr>
            <a:endParaRPr lang="en-GB" sz="3200" b="0" i="0" u="none" strike="noStrike" kern="1200" cap="none" dirty="0">
              <a:ln>
                <a:noFill/>
              </a:ln>
              <a:highlight>
                <a:scrgbClr r="0" g="0" b="0">
                  <a:alpha val="0"/>
                </a:scrgbClr>
              </a:highlight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6840000" y="6623999"/>
            <a:ext cx="503999" cy="50399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Straight Connector 5"/>
          <p:cNvSpPr/>
          <p:nvPr/>
        </p:nvSpPr>
        <p:spPr>
          <a:xfrm>
            <a:off x="503999" y="3240000"/>
            <a:ext cx="3456001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 dirty="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7" name="Straight Connector 6"/>
          <p:cNvSpPr/>
          <p:nvPr/>
        </p:nvSpPr>
        <p:spPr>
          <a:xfrm>
            <a:off x="576000" y="2880000"/>
            <a:ext cx="0" cy="3240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 dirty="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/>
          <p:cNvSpPr/>
          <p:nvPr/>
        </p:nvSpPr>
        <p:spPr>
          <a:xfrm>
            <a:off x="720000" y="2808000"/>
            <a:ext cx="8712000" cy="2736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EEEEEE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 dirty="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4294967295"/>
          </p:nvPr>
        </p:nvSpPr>
        <p:spPr>
          <a:xfrm>
            <a:off x="503999" y="810217"/>
            <a:ext cx="9071640" cy="984885"/>
          </a:xfrm>
        </p:spPr>
        <p:txBody>
          <a:bodyPr anchor="ctr">
            <a:spAutoFit/>
          </a:bodyPr>
          <a:lstStyle/>
          <a:p>
            <a:pPr lvl="0" algn="ctr"/>
            <a:r>
              <a:rPr lang="en-GB" dirty="0"/>
              <a:t>Here are some other predictions </a:t>
            </a:r>
            <a:r>
              <a:rPr lang="en-GB" dirty="0" smtClean="0"/>
              <a:t>around </a:t>
            </a:r>
            <a:r>
              <a:rPr lang="en-GB" dirty="0"/>
              <a:t>the NHS cancer referral targets: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886680" y="2951999"/>
            <a:ext cx="769320" cy="67212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Freeform: Shape 4"/>
          <p:cNvSpPr/>
          <p:nvPr/>
        </p:nvSpPr>
        <p:spPr>
          <a:xfrm>
            <a:off x="5256000" y="6120000"/>
            <a:ext cx="4248000" cy="100799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EEEEEE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 dirty="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5400000" y="6175440"/>
            <a:ext cx="503999" cy="52056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Freeform: Shape 6"/>
          <p:cNvSpPr/>
          <p:nvPr/>
        </p:nvSpPr>
        <p:spPr>
          <a:xfrm>
            <a:off x="720000" y="6120000"/>
            <a:ext cx="4320000" cy="100799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EEEEEE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 dirty="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816480" y="6192000"/>
            <a:ext cx="479520" cy="503999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/>
          <p:cNvSpPr txBox="1"/>
          <p:nvPr/>
        </p:nvSpPr>
        <p:spPr>
          <a:xfrm>
            <a:off x="1872000" y="2925719"/>
            <a:ext cx="5720262" cy="2479994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800" b="0" i="1" u="none" strike="noStrike" kern="1200" cap="none" dirty="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Similar to your prediction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800" b="1" i="0" u="none" strike="noStrike" kern="1200" cap="none" dirty="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The NHS needs more </a:t>
            </a:r>
            <a:r>
              <a:rPr lang="en-GB" sz="1800" b="1" i="0" u="none" strike="noStrike" kern="1200" cap="none" dirty="0" smtClean="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GPs </a:t>
            </a:r>
            <a:r>
              <a:rPr lang="en-GB" sz="1800" b="1" i="0" u="none" strike="noStrike" kern="1200" cap="none" dirty="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in rural areas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 dirty="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800" b="0" i="0" u="none" strike="noStrike" kern="1200" cap="none" dirty="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The NHS cannot achieve the targets for rural areas.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 dirty="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800" b="0" i="0" u="none" strike="noStrike" kern="1200" cap="none" dirty="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Given that </a:t>
            </a:r>
            <a:r>
              <a:rPr lang="en-GB" sz="1800" b="0" i="0" u="none" strike="noStrike" kern="1200" cap="none" dirty="0" smtClean="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GPs </a:t>
            </a:r>
            <a:r>
              <a:rPr lang="en-GB" sz="1800" b="0" i="0" u="none" strike="noStrike" kern="1200" cap="none" dirty="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contribute an important factor in </a:t>
            </a:r>
            <a:r>
              <a:rPr lang="en-GB" sz="1800" b="0" i="0" u="none" strike="noStrike" kern="1200" cap="none" dirty="0" smtClean="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achieving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800" b="0" i="0" u="none" strike="noStrike" kern="1200" cap="none" dirty="0" smtClean="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the </a:t>
            </a:r>
            <a:r>
              <a:rPr lang="en-GB" sz="1800" b="0" i="0" u="none" strike="noStrike" kern="1200" cap="none" dirty="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targets we need...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 dirty="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 dirty="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lum/>
            <a:alphaModFix/>
          </a:blip>
          <a:srcRect/>
          <a:stretch>
            <a:fillRect/>
          </a:stretch>
        </p:blipFill>
        <p:spPr>
          <a:xfrm>
            <a:off x="7743600" y="3095640"/>
            <a:ext cx="1400400" cy="194436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Box 10"/>
          <p:cNvSpPr txBox="1"/>
          <p:nvPr/>
        </p:nvSpPr>
        <p:spPr>
          <a:xfrm>
            <a:off x="1440000" y="6263999"/>
            <a:ext cx="3528000" cy="864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800" b="1" i="0" u="none" strike="noStrike" kern="1200" cap="none" dirty="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The NHS needs more funding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48000" y="5688000"/>
            <a:ext cx="5903999" cy="6022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800" b="0" i="1" u="none" strike="noStrike" kern="1200" cap="none" dirty="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Other opinions: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1" i="0" u="none" strike="noStrike" kern="1200" cap="none" dirty="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03999" y="6290280"/>
            <a:ext cx="3334287" cy="621793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800" b="1" i="0" u="none" strike="noStrike" kern="1200" cap="none" dirty="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Hospitals need to improve their </a:t>
            </a:r>
            <a:endParaRPr lang="en-GB" sz="1800" b="1" i="0" u="none" strike="noStrike" kern="1200" cap="none" dirty="0" smtClean="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800" b="1" i="0" u="none" strike="noStrike" kern="1200" cap="none" dirty="0" smtClean="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administration</a:t>
            </a:r>
            <a:endParaRPr lang="en-GB" sz="1800" b="1" i="0" u="none" strike="noStrike" kern="1200" cap="none" dirty="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/>
          <p:cNvSpPr/>
          <p:nvPr/>
        </p:nvSpPr>
        <p:spPr>
          <a:xfrm>
            <a:off x="720000" y="2808000"/>
            <a:ext cx="8712000" cy="2736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EEEEEE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 dirty="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4294967295"/>
          </p:nvPr>
        </p:nvSpPr>
        <p:spPr>
          <a:xfrm>
            <a:off x="503999" y="301320"/>
            <a:ext cx="9071640" cy="2002680"/>
          </a:xfrm>
        </p:spPr>
        <p:txBody>
          <a:bodyPr anchor="ctr">
            <a:spAutoFit/>
          </a:bodyPr>
          <a:lstStyle/>
          <a:p>
            <a:pPr lvl="0" algn="ctr"/>
            <a:r>
              <a:rPr lang="en-GB" dirty="0"/>
              <a:t>Would you like to share your thoughts with the community?</a:t>
            </a:r>
          </a:p>
        </p:txBody>
      </p:sp>
      <p:sp>
        <p:nvSpPr>
          <p:cNvPr id="4" name="Freeform: Shape 3"/>
          <p:cNvSpPr/>
          <p:nvPr/>
        </p:nvSpPr>
        <p:spPr>
          <a:xfrm>
            <a:off x="5256000" y="6120000"/>
            <a:ext cx="4248000" cy="100799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EEEEEE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 dirty="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5400000" y="6175440"/>
            <a:ext cx="503999" cy="52056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Freeform: Shape 5"/>
          <p:cNvSpPr/>
          <p:nvPr/>
        </p:nvSpPr>
        <p:spPr>
          <a:xfrm>
            <a:off x="720000" y="6120000"/>
            <a:ext cx="4320000" cy="100799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EEEEEE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 dirty="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816480" y="6192000"/>
            <a:ext cx="479520" cy="503999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/>
          <p:cNvSpPr txBox="1"/>
          <p:nvPr/>
        </p:nvSpPr>
        <p:spPr>
          <a:xfrm>
            <a:off x="1872000" y="2925719"/>
            <a:ext cx="5610616" cy="2214537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800" b="1" i="0" u="none" strike="noStrike" kern="1200" cap="none" dirty="0" smtClean="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The </a:t>
            </a:r>
            <a:r>
              <a:rPr lang="en-GB" sz="1800" b="1" i="0" u="none" strike="noStrike" kern="1200" cap="none" dirty="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NHS needs more </a:t>
            </a:r>
            <a:r>
              <a:rPr lang="en-GB" sz="1800" b="1" i="0" u="none" strike="noStrike" kern="1200" cap="none" dirty="0" smtClean="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GPs </a:t>
            </a:r>
            <a:r>
              <a:rPr lang="en-GB" sz="1800" b="1" i="0" u="none" strike="noStrike" kern="1200" cap="none" dirty="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in rural areas but also </a:t>
            </a:r>
            <a:r>
              <a:rPr lang="en-GB" sz="1800" b="1" i="0" u="none" strike="noStrike" kern="1200" cap="none" dirty="0" smtClean="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better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800" b="1" i="0" u="none" strike="noStrike" kern="1200" cap="none" dirty="0" smtClean="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administration</a:t>
            </a:r>
            <a:endParaRPr lang="en-GB" sz="1800" b="1" i="0" u="none" strike="noStrike" kern="1200" cap="none" dirty="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1" i="0" u="none" strike="noStrike" kern="1200" cap="none" dirty="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1" i="0" u="none" strike="noStrike" kern="1200" cap="none" dirty="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1" i="0" u="none" strike="noStrike" kern="1200" cap="none" dirty="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800" b="1" i="0" u="none" strike="noStrike" kern="1200" cap="none" dirty="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Predicting NHS targets: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1" i="0" u="none" strike="noStrike" kern="1200" cap="none" dirty="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800" b="1" i="0" u="none" strike="noStrike" kern="1200" cap="none" dirty="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Your model predictions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7743600" y="3095640"/>
            <a:ext cx="1400400" cy="194436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extBox 9"/>
          <p:cNvSpPr txBox="1"/>
          <p:nvPr/>
        </p:nvSpPr>
        <p:spPr>
          <a:xfrm>
            <a:off x="1440000" y="6263999"/>
            <a:ext cx="3528000" cy="864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800" b="1" i="0" u="none" strike="noStrike" kern="1200" cap="none" dirty="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The NHS needs more funding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48000" y="5688000"/>
            <a:ext cx="5903999" cy="6022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800" b="0" i="1" u="none" strike="noStrike" kern="1200" cap="none" dirty="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Other opinions: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1" i="0" u="none" strike="noStrike" kern="1200" cap="none" dirty="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903999" y="6290280"/>
            <a:ext cx="3280748" cy="621793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800" b="1" i="0" u="none" strike="noStrike" kern="1200" cap="none" dirty="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Hospitals need to improve </a:t>
            </a:r>
            <a:r>
              <a:rPr lang="en-GB" sz="1800" b="1" i="0" u="none" strike="noStrike" kern="1200" cap="none" dirty="0" smtClean="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their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800" b="1" i="0" u="none" strike="noStrike" kern="1200" cap="none" dirty="0" smtClean="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administration</a:t>
            </a:r>
            <a:endParaRPr lang="en-GB" sz="1800" b="1" i="0" u="none" strike="noStrike" kern="1200" cap="none" dirty="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13" name="Straight Connector 12"/>
          <p:cNvSpPr/>
          <p:nvPr/>
        </p:nvSpPr>
        <p:spPr>
          <a:xfrm>
            <a:off x="2015999" y="4248000"/>
            <a:ext cx="3456001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 dirty="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14" name="Straight Connector 13"/>
          <p:cNvSpPr/>
          <p:nvPr/>
        </p:nvSpPr>
        <p:spPr>
          <a:xfrm>
            <a:off x="2088000" y="3888000"/>
            <a:ext cx="0" cy="3240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 dirty="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86919" y="2561716"/>
            <a:ext cx="647758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Through interaction with the readers the initial question grows into a body of </a:t>
            </a:r>
          </a:p>
          <a:p>
            <a:r>
              <a:rPr lang="en-US" dirty="0"/>
              <a:t>	</a:t>
            </a:r>
            <a:r>
              <a:rPr lang="en-US" dirty="0" smtClean="0"/>
              <a:t>prior expectations, </a:t>
            </a:r>
          </a:p>
          <a:p>
            <a:r>
              <a:rPr lang="en-US" dirty="0"/>
              <a:t>	</a:t>
            </a:r>
            <a:r>
              <a:rPr lang="en-US" dirty="0" smtClean="0"/>
              <a:t>regional comparisons and opinions,</a:t>
            </a:r>
          </a:p>
          <a:p>
            <a:r>
              <a:rPr lang="en-US" dirty="0"/>
              <a:t>	</a:t>
            </a:r>
            <a:r>
              <a:rPr lang="en-US" dirty="0" smtClean="0"/>
              <a:t>alternative storylines</a:t>
            </a:r>
            <a:r>
              <a:rPr lang="mr-IN" dirty="0" smtClean="0"/>
              <a:t>…</a:t>
            </a:r>
            <a:endParaRPr lang="en-GB" dirty="0" smtClean="0"/>
          </a:p>
          <a:p>
            <a:endParaRPr lang="en-GB" dirty="0"/>
          </a:p>
          <a:p>
            <a:r>
              <a:rPr lang="en-GB" dirty="0" smtClean="0"/>
              <a:t>These could then be combined into one final piece: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712608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/>
          <p:cNvSpPr/>
          <p:nvPr/>
        </p:nvSpPr>
        <p:spPr>
          <a:xfrm>
            <a:off x="481139" y="720090"/>
            <a:ext cx="9108631" cy="648081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EEEEEE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 dirty="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654569" y="1279108"/>
            <a:ext cx="769320" cy="67212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Subtitle 2"/>
          <p:cNvSpPr txBox="1">
            <a:spLocks/>
          </p:cNvSpPr>
          <p:nvPr/>
        </p:nvSpPr>
        <p:spPr>
          <a:xfrm>
            <a:off x="1423889" y="876504"/>
            <a:ext cx="7925851" cy="147732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>
            <a:spAutoFit/>
          </a:bodyPr>
          <a:lstStyle>
            <a:lvl1pPr rtl="0" hangingPunct="0">
              <a:spcBef>
                <a:spcPts val="1417"/>
              </a:spcBef>
              <a:spcAft>
                <a:spcPts val="0"/>
              </a:spcAft>
              <a:tabLst/>
              <a:defRPr lang="en-GB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dirty="0">
                <a:solidFill>
                  <a:sysClr val="windowText" lastClr="000000"/>
                </a:solidFill>
                <a:latin typeface="+mj-lt"/>
                <a:ea typeface="Arial Rounded MT Bold" charset="0"/>
                <a:cs typeface="Arial Rounded MT Bold" charset="0"/>
              </a:rPr>
              <a:t>How successful is the </a:t>
            </a:r>
            <a:r>
              <a:rPr lang="en-GB" dirty="0" smtClean="0">
                <a:solidFill>
                  <a:sysClr val="windowText" lastClr="000000"/>
                </a:solidFill>
                <a:latin typeface="+mj-lt"/>
                <a:ea typeface="Arial Rounded MT Bold" charset="0"/>
                <a:cs typeface="Arial Rounded MT Bold" charset="0"/>
              </a:rPr>
              <a:t>NHS in the different regions </a:t>
            </a:r>
            <a:r>
              <a:rPr lang="en-GB" dirty="0">
                <a:solidFill>
                  <a:sysClr val="windowText" lastClr="000000"/>
                </a:solidFill>
                <a:latin typeface="+mj-lt"/>
                <a:ea typeface="Arial Rounded MT Bold" charset="0"/>
                <a:cs typeface="Arial Rounded MT Bold" charset="0"/>
              </a:rPr>
              <a:t>at delivering on referral to treatment waiting time targets for </a:t>
            </a:r>
            <a:r>
              <a:rPr lang="en-GB" dirty="0" smtClean="0">
                <a:solidFill>
                  <a:sysClr val="windowText" lastClr="000000"/>
                </a:solidFill>
                <a:latin typeface="+mj-lt"/>
                <a:ea typeface="Arial Rounded MT Bold" charset="0"/>
                <a:cs typeface="Arial Rounded MT Bold" charset="0"/>
              </a:rPr>
              <a:t>cancer?</a:t>
            </a:r>
            <a:endParaRPr lang="en-GB" dirty="0">
              <a:solidFill>
                <a:sysClr val="windowText" lastClr="000000"/>
              </a:solidFill>
              <a:latin typeface="+mj-lt"/>
              <a:ea typeface="Arial Rounded MT Bold" charset="0"/>
              <a:cs typeface="Arial Rounded MT Bold" charset="0"/>
            </a:endParaRPr>
          </a:p>
        </p:txBody>
      </p:sp>
      <p:sp>
        <p:nvSpPr>
          <p:cNvPr id="8" name="Freeform: Shape 1"/>
          <p:cNvSpPr/>
          <p:nvPr/>
        </p:nvSpPr>
        <p:spPr>
          <a:xfrm>
            <a:off x="740988" y="2756436"/>
            <a:ext cx="8712000" cy="4214034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EEEEEE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 dirty="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11" name="Freeform: Shape 4"/>
          <p:cNvSpPr/>
          <p:nvPr/>
        </p:nvSpPr>
        <p:spPr>
          <a:xfrm>
            <a:off x="4537999" y="4341243"/>
            <a:ext cx="4414286" cy="980823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EEEEEE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 dirty="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4683123" y="4382058"/>
            <a:ext cx="503999" cy="52056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TextBox 14"/>
          <p:cNvSpPr txBox="1"/>
          <p:nvPr/>
        </p:nvSpPr>
        <p:spPr>
          <a:xfrm>
            <a:off x="970242" y="2925719"/>
            <a:ext cx="3366258" cy="3607226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800" b="1" i="0" u="none" strike="noStrike" kern="1200" cap="none" dirty="0" smtClean="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What are the targets: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b="1" dirty="0">
              <a:latin typeface="Liberation Sans" pitchFamily="18"/>
              <a:ea typeface="Droid Sans Fallback" pitchFamily="2"/>
              <a:cs typeface="Free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mr-IN" sz="1800" b="1" i="0" u="none" strike="noStrike" kern="1200" cap="none" dirty="0" smtClean="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…</a:t>
            </a:r>
            <a:r>
              <a:rPr lang="en-GB" sz="1800" b="1" i="0" u="none" strike="noStrike" kern="1200" cap="none" dirty="0" smtClean="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 </a:t>
            </a:r>
            <a:r>
              <a:rPr lang="mr-IN" sz="1800" b="1" i="0" u="none" strike="noStrike" kern="1200" cap="none" dirty="0" smtClean="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…</a:t>
            </a:r>
            <a:r>
              <a:rPr lang="en-GB" sz="1800" b="1" i="0" u="none" strike="noStrike" kern="1200" cap="none" dirty="0" smtClean="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 </a:t>
            </a:r>
            <a:r>
              <a:rPr lang="mr-IN" sz="1800" b="1" i="0" u="none" strike="noStrike" kern="1200" cap="none" dirty="0" smtClean="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…</a:t>
            </a:r>
            <a:endParaRPr lang="en-GB" sz="1800" b="1" i="0" u="none" strike="noStrike" kern="1200" cap="none" dirty="0" smtClean="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b="1" dirty="0" smtClean="0">
              <a:latin typeface="Liberation Sans" pitchFamily="18"/>
              <a:ea typeface="Droid Sans Fallback" pitchFamily="2"/>
              <a:cs typeface="Free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b="1" dirty="0">
              <a:latin typeface="Liberation Sans" pitchFamily="18"/>
              <a:ea typeface="Droid Sans Fallback" pitchFamily="2"/>
              <a:cs typeface="Free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800" b="1" i="0" u="none" strike="noStrike" kern="1200" cap="none" dirty="0" smtClean="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National statistics NHS</a:t>
            </a:r>
          </a:p>
          <a:p>
            <a:pPr lvl="0" hangingPunct="0"/>
            <a:r>
              <a:rPr lang="en-GB" dirty="0" smtClean="0">
                <a:ea typeface="Droid Sans Fallback" pitchFamily="2"/>
                <a:cs typeface="FreeSans" pitchFamily="2"/>
              </a:rPr>
              <a:t>Percentage </a:t>
            </a:r>
            <a:r>
              <a:rPr lang="en-GB" dirty="0">
                <a:ea typeface="Droid Sans Fallback" pitchFamily="2"/>
                <a:cs typeface="FreeSans" pitchFamily="2"/>
              </a:rPr>
              <a:t>over target (62 days): 25</a:t>
            </a:r>
            <a:r>
              <a:rPr lang="en-GB" dirty="0" smtClean="0">
                <a:ea typeface="Droid Sans Fallback" pitchFamily="2"/>
                <a:cs typeface="FreeSans" pitchFamily="2"/>
              </a:rPr>
              <a:t>% </a:t>
            </a:r>
            <a:r>
              <a:rPr lang="mr-IN" dirty="0" smtClean="0">
                <a:ea typeface="Droid Sans Fallback" pitchFamily="2"/>
                <a:cs typeface="FreeSans" pitchFamily="2"/>
              </a:rPr>
              <a:t>…</a:t>
            </a:r>
            <a:r>
              <a:rPr lang="en-GB" dirty="0" smtClean="0">
                <a:ea typeface="Droid Sans Fallback" pitchFamily="2"/>
                <a:cs typeface="FreeSans" pitchFamily="2"/>
              </a:rPr>
              <a:t> Average </a:t>
            </a:r>
            <a:r>
              <a:rPr lang="en-GB" dirty="0">
                <a:ea typeface="Droid Sans Fallback" pitchFamily="2"/>
                <a:cs typeface="FreeSans" pitchFamily="2"/>
              </a:rPr>
              <a:t>total days over target: 52 days</a:t>
            </a:r>
            <a:r>
              <a:rPr lang="en-GB" dirty="0" smtClean="0">
                <a:ea typeface="Droid Sans Fallback" pitchFamily="2"/>
                <a:cs typeface="FreeSans" pitchFamily="2"/>
              </a:rPr>
              <a:t>.</a:t>
            </a:r>
          </a:p>
          <a:p>
            <a:pPr lvl="0" hangingPunct="0"/>
            <a:endParaRPr lang="en-GB" sz="1800" b="1" i="0" u="none" strike="noStrike" kern="1200" cap="none" dirty="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  <a:p>
            <a:pPr lvl="0" hangingPunct="0"/>
            <a:r>
              <a:rPr lang="en-GB" b="1" dirty="0" smtClean="0">
                <a:latin typeface="Liberation Sans" pitchFamily="18"/>
                <a:ea typeface="Droid Sans Fallback" pitchFamily="2"/>
                <a:cs typeface="FreeSans" pitchFamily="2"/>
              </a:rPr>
              <a:t>Regional differences</a:t>
            </a:r>
          </a:p>
          <a:p>
            <a:pPr hangingPunct="0"/>
            <a:r>
              <a:rPr lang="mr-IN" dirty="0" smtClean="0">
                <a:ea typeface="Droid Sans Fallback" pitchFamily="2"/>
                <a:cs typeface="FreeSans" pitchFamily="2"/>
              </a:rPr>
              <a:t>…</a:t>
            </a:r>
            <a:endParaRPr lang="en-GB" sz="1800" b="1" i="0" u="none" strike="noStrike" kern="1200" cap="none" dirty="0" smtClean="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1" i="0" u="none" strike="noStrike" kern="1200" cap="none" dirty="0" smtClean="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4">
            <a:lum/>
            <a:alphaModFix/>
          </a:blip>
          <a:srcRect b="65907"/>
          <a:stretch/>
        </p:blipFill>
        <p:spPr>
          <a:xfrm>
            <a:off x="5746159" y="5734183"/>
            <a:ext cx="2629574" cy="1236287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TextBox 18"/>
          <p:cNvSpPr txBox="1"/>
          <p:nvPr/>
        </p:nvSpPr>
        <p:spPr>
          <a:xfrm>
            <a:off x="5259123" y="4434815"/>
            <a:ext cx="3746708" cy="887251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800" b="1" i="0" u="none" strike="noStrike" kern="1200" cap="none" dirty="0" smtClean="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The NHS did not achieve the targets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800" b="1" i="0" u="none" strike="noStrike" kern="1200" cap="none" dirty="0" smtClean="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in the last 11 years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mr-IN" b="1" dirty="0" smtClean="0">
                <a:latin typeface="Liberation Sans" pitchFamily="18"/>
                <a:ea typeface="Droid Sans Fallback" pitchFamily="2"/>
                <a:cs typeface="FreeSans" pitchFamily="2"/>
              </a:rPr>
              <a:t>…</a:t>
            </a:r>
            <a:endParaRPr lang="en-GB" sz="1800" b="1" i="0" u="none" strike="noStrike" kern="1200" cap="none" dirty="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23" name="Freeform: Shape 4"/>
          <p:cNvSpPr/>
          <p:nvPr/>
        </p:nvSpPr>
        <p:spPr>
          <a:xfrm>
            <a:off x="4683123" y="2942817"/>
            <a:ext cx="4348631" cy="791565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EEEEEE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 dirty="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4828247" y="2983632"/>
            <a:ext cx="503999" cy="52056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Freeform: Shape 6"/>
          <p:cNvSpPr/>
          <p:nvPr/>
        </p:nvSpPr>
        <p:spPr>
          <a:xfrm>
            <a:off x="4537999" y="3082843"/>
            <a:ext cx="4414286" cy="765792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EEEEEE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 dirty="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4617468" y="3167982"/>
            <a:ext cx="479520" cy="503999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TextBox 21"/>
          <p:cNvSpPr txBox="1"/>
          <p:nvPr/>
        </p:nvSpPr>
        <p:spPr>
          <a:xfrm>
            <a:off x="5257999" y="3226841"/>
            <a:ext cx="3695220" cy="621793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b="1" dirty="0" smtClean="0">
                <a:latin typeface="Liberation Sans" pitchFamily="18"/>
                <a:ea typeface="Droid Sans Fallback" pitchFamily="2"/>
                <a:cs typeface="FreeSans" pitchFamily="2"/>
              </a:rPr>
              <a:t>The NHS needs </a:t>
            </a:r>
            <a:r>
              <a:rPr lang="en-GB" sz="1800" b="1" i="0" u="none" strike="noStrike" kern="1200" cap="none" dirty="0" smtClean="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risk-specific targets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mr-IN" b="1" dirty="0" smtClean="0">
                <a:latin typeface="Liberation Sans" pitchFamily="18"/>
                <a:ea typeface="Droid Sans Fallback" pitchFamily="2"/>
                <a:cs typeface="FreeSans" pitchFamily="2"/>
              </a:rPr>
              <a:t>…</a:t>
            </a:r>
            <a:endParaRPr lang="en-GB" b="1" dirty="0"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562596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/>
          <p:cNvSpPr/>
          <p:nvPr/>
        </p:nvSpPr>
        <p:spPr>
          <a:xfrm>
            <a:off x="481139" y="720090"/>
            <a:ext cx="9108631" cy="648081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EEEEEE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 dirty="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654569" y="1279108"/>
            <a:ext cx="769320" cy="67212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Subtitle 2"/>
          <p:cNvSpPr txBox="1">
            <a:spLocks/>
          </p:cNvSpPr>
          <p:nvPr/>
        </p:nvSpPr>
        <p:spPr>
          <a:xfrm>
            <a:off x="1423889" y="876504"/>
            <a:ext cx="7925851" cy="147732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>
            <a:spAutoFit/>
          </a:bodyPr>
          <a:lstStyle>
            <a:lvl1pPr rtl="0" hangingPunct="0">
              <a:spcBef>
                <a:spcPts val="1417"/>
              </a:spcBef>
              <a:spcAft>
                <a:spcPts val="0"/>
              </a:spcAft>
              <a:tabLst/>
              <a:defRPr lang="en-GB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dirty="0">
                <a:solidFill>
                  <a:sysClr val="windowText" lastClr="000000"/>
                </a:solidFill>
                <a:latin typeface="+mj-lt"/>
                <a:ea typeface="Arial Rounded MT Bold" charset="0"/>
                <a:cs typeface="Arial Rounded MT Bold" charset="0"/>
              </a:rPr>
              <a:t>How successful is the </a:t>
            </a:r>
            <a:r>
              <a:rPr lang="en-GB" dirty="0" smtClean="0">
                <a:solidFill>
                  <a:sysClr val="windowText" lastClr="000000"/>
                </a:solidFill>
                <a:latin typeface="+mj-lt"/>
                <a:ea typeface="Arial Rounded MT Bold" charset="0"/>
                <a:cs typeface="Arial Rounded MT Bold" charset="0"/>
              </a:rPr>
              <a:t>NHS in the different regions </a:t>
            </a:r>
            <a:r>
              <a:rPr lang="en-GB" dirty="0">
                <a:solidFill>
                  <a:sysClr val="windowText" lastClr="000000"/>
                </a:solidFill>
                <a:latin typeface="+mj-lt"/>
                <a:ea typeface="Arial Rounded MT Bold" charset="0"/>
                <a:cs typeface="Arial Rounded MT Bold" charset="0"/>
              </a:rPr>
              <a:t>at delivering on referral to treatment waiting time targets for </a:t>
            </a:r>
            <a:r>
              <a:rPr lang="en-GB" dirty="0" smtClean="0">
                <a:solidFill>
                  <a:sysClr val="windowText" lastClr="000000"/>
                </a:solidFill>
                <a:latin typeface="+mj-lt"/>
                <a:ea typeface="Arial Rounded MT Bold" charset="0"/>
                <a:cs typeface="Arial Rounded MT Bold" charset="0"/>
              </a:rPr>
              <a:t>cancer?</a:t>
            </a:r>
            <a:endParaRPr lang="en-GB" dirty="0">
              <a:solidFill>
                <a:sysClr val="windowText" lastClr="000000"/>
              </a:solidFill>
              <a:latin typeface="+mj-lt"/>
              <a:ea typeface="Arial Rounded MT Bold" charset="0"/>
              <a:cs typeface="Arial Rounded MT Bold" charset="0"/>
            </a:endParaRPr>
          </a:p>
        </p:txBody>
      </p:sp>
      <p:sp>
        <p:nvSpPr>
          <p:cNvPr id="8" name="Freeform: Shape 1"/>
          <p:cNvSpPr/>
          <p:nvPr/>
        </p:nvSpPr>
        <p:spPr>
          <a:xfrm>
            <a:off x="740988" y="2756436"/>
            <a:ext cx="8712000" cy="4214034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EEEEEE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 dirty="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70242" y="2925719"/>
            <a:ext cx="3366258" cy="3276366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800" b="1" i="0" u="none" strike="noStrike" kern="1200" cap="none" dirty="0" smtClean="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Regional differences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b="1" dirty="0">
              <a:latin typeface="Liberation Sans" pitchFamily="18"/>
              <a:ea typeface="Droid Sans Fallback" pitchFamily="2"/>
              <a:cs typeface="Free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mr-IN" sz="1800" b="1" i="0" u="none" strike="noStrike" kern="1200" cap="none" dirty="0" smtClean="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…</a:t>
            </a:r>
            <a:r>
              <a:rPr lang="en-GB" sz="1800" b="1" i="0" u="none" strike="noStrike" kern="1200" cap="none" dirty="0" smtClean="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 </a:t>
            </a:r>
            <a:r>
              <a:rPr lang="mr-IN" sz="1800" b="1" i="0" u="none" strike="noStrike" kern="1200" cap="none" dirty="0" smtClean="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…</a:t>
            </a:r>
            <a:r>
              <a:rPr lang="en-GB" sz="1800" b="1" i="0" u="none" strike="noStrike" kern="1200" cap="none" dirty="0" smtClean="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 </a:t>
            </a:r>
            <a:r>
              <a:rPr lang="mr-IN" sz="1800" b="1" i="0" u="none" strike="noStrike" kern="1200" cap="none" dirty="0" smtClean="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…</a:t>
            </a:r>
            <a:endParaRPr lang="en-GB" sz="1800" b="1" i="0" u="none" strike="noStrike" kern="1200" cap="none" dirty="0" smtClean="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b="1" dirty="0" smtClean="0">
              <a:latin typeface="Liberation Sans" pitchFamily="18"/>
              <a:ea typeface="Droid Sans Fallback" pitchFamily="2"/>
              <a:cs typeface="Free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b="1" dirty="0">
              <a:latin typeface="Liberation Sans" pitchFamily="18"/>
              <a:ea typeface="Droid Sans Fallback" pitchFamily="2"/>
              <a:cs typeface="Free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1" i="0" u="none" strike="noStrike" kern="1200" cap="none" dirty="0" smtClean="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b="1" dirty="0">
              <a:latin typeface="Liberation Sans" pitchFamily="18"/>
              <a:ea typeface="Droid Sans Fallback" pitchFamily="2"/>
              <a:cs typeface="Free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1" i="0" u="none" strike="noStrike" kern="1200" cap="none" dirty="0" smtClean="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800" b="1" i="0" u="none" strike="noStrike" kern="1200" cap="none" dirty="0" smtClean="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Reader Expectations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1" i="0" u="none" strike="noStrike" kern="1200" cap="none" dirty="0" smtClean="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mr-IN" b="1" dirty="0" smtClean="0">
                <a:latin typeface="Liberation Sans" pitchFamily="18"/>
                <a:ea typeface="Droid Sans Fallback" pitchFamily="2"/>
                <a:cs typeface="FreeSans" pitchFamily="2"/>
              </a:rPr>
              <a:t>…</a:t>
            </a:r>
            <a:endParaRPr lang="en-GB" b="1" dirty="0" smtClean="0">
              <a:latin typeface="Liberation Sans" pitchFamily="18"/>
              <a:ea typeface="Droid Sans Fallback" pitchFamily="2"/>
              <a:cs typeface="Free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1" i="0" u="none" strike="noStrike" kern="1200" cap="none" dirty="0" smtClean="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7049954" y="2856665"/>
            <a:ext cx="2264266" cy="3143779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Freeform: Shape 4"/>
          <p:cNvSpPr/>
          <p:nvPr/>
        </p:nvSpPr>
        <p:spPr>
          <a:xfrm>
            <a:off x="4927429" y="5396429"/>
            <a:ext cx="4348631" cy="791565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EEEEEE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 dirty="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5072553" y="5437244"/>
            <a:ext cx="503999" cy="52056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Freeform: Shape 6"/>
          <p:cNvSpPr/>
          <p:nvPr/>
        </p:nvSpPr>
        <p:spPr>
          <a:xfrm>
            <a:off x="4782305" y="5536455"/>
            <a:ext cx="4414286" cy="765792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EEEEEE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 dirty="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4861774" y="5621594"/>
            <a:ext cx="479520" cy="503999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TextBox 21"/>
          <p:cNvSpPr txBox="1"/>
          <p:nvPr/>
        </p:nvSpPr>
        <p:spPr>
          <a:xfrm>
            <a:off x="5502305" y="5680453"/>
            <a:ext cx="3159817" cy="887251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b="1" dirty="0" smtClean="0">
                <a:latin typeface="Liberation Sans" pitchFamily="18"/>
                <a:ea typeface="Droid Sans Fallback" pitchFamily="2"/>
                <a:cs typeface="FreeSans" pitchFamily="2"/>
              </a:rPr>
              <a:t>The NHS in the South West is 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b="1" dirty="0" smtClean="0">
                <a:latin typeface="Liberation Sans" pitchFamily="18"/>
                <a:ea typeface="Droid Sans Fallback" pitchFamily="2"/>
                <a:cs typeface="FreeSans" pitchFamily="2"/>
              </a:rPr>
              <a:t>underfunded</a:t>
            </a:r>
            <a:endParaRPr lang="en-GB" sz="1800" b="1" i="0" u="none" strike="noStrike" kern="1200" cap="none" dirty="0" smtClean="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mr-IN" b="1" dirty="0" smtClean="0">
                <a:latin typeface="Liberation Sans" pitchFamily="18"/>
                <a:ea typeface="Droid Sans Fallback" pitchFamily="2"/>
                <a:cs typeface="FreeSans" pitchFamily="2"/>
              </a:rPr>
              <a:t>…</a:t>
            </a:r>
            <a:endParaRPr lang="en-GB" b="1" dirty="0"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309085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/>
          <p:cNvSpPr/>
          <p:nvPr/>
        </p:nvSpPr>
        <p:spPr>
          <a:xfrm>
            <a:off x="481139" y="720090"/>
            <a:ext cx="9108631" cy="648081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EEEEEE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 dirty="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654569" y="1279108"/>
            <a:ext cx="769320" cy="67212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654569" y="2791106"/>
            <a:ext cx="589680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hangingPunct="0"/>
            <a:r>
              <a:rPr lang="en-US" dirty="0" smtClean="0"/>
              <a:t>Targets: </a:t>
            </a:r>
          </a:p>
          <a:p>
            <a:pPr marL="285750" lvl="0" indent="-285750" hangingPunct="0">
              <a:buFont typeface="Arial" charset="0"/>
              <a:buChar char="•"/>
            </a:pPr>
            <a:r>
              <a:rPr lang="en-GB" dirty="0" smtClean="0">
                <a:ea typeface="Droid Sans Fallback" pitchFamily="2"/>
                <a:cs typeface="FreeSans" pitchFamily="2"/>
              </a:rPr>
              <a:t>A </a:t>
            </a:r>
            <a:r>
              <a:rPr lang="en-GB" dirty="0">
                <a:ea typeface="Droid Sans Fallback" pitchFamily="2"/>
                <a:cs typeface="FreeSans" pitchFamily="2"/>
              </a:rPr>
              <a:t>patient should start treatment in 62 </a:t>
            </a:r>
            <a:r>
              <a:rPr lang="en-GB" dirty="0" smtClean="0">
                <a:ea typeface="Droid Sans Fallback" pitchFamily="2"/>
                <a:cs typeface="FreeSans" pitchFamily="2"/>
              </a:rPr>
              <a:t>days after </a:t>
            </a:r>
            <a:r>
              <a:rPr lang="en-GB" dirty="0">
                <a:ea typeface="Droid Sans Fallback" pitchFamily="2"/>
                <a:cs typeface="FreeSans" pitchFamily="2"/>
              </a:rPr>
              <a:t>initial referral</a:t>
            </a:r>
            <a:r>
              <a:rPr lang="en-GB" dirty="0" smtClean="0">
                <a:ea typeface="Droid Sans Fallback" pitchFamily="2"/>
                <a:cs typeface="FreeSans" pitchFamily="2"/>
              </a:rPr>
              <a:t>...” (NHS source)</a:t>
            </a:r>
          </a:p>
          <a:p>
            <a:pPr marL="285750" lvl="0" indent="-285750" hangingPunct="0">
              <a:buFont typeface="Arial" charset="0"/>
              <a:buChar char="•"/>
            </a:pPr>
            <a:endParaRPr lang="en-GB" dirty="0">
              <a:ea typeface="Droid Sans Fallback" pitchFamily="2"/>
              <a:cs typeface="FreeSans" pitchFamily="2"/>
            </a:endParaRPr>
          </a:p>
          <a:p>
            <a:pPr marL="285750" lvl="0" indent="-285750" hangingPunct="0">
              <a:buFont typeface="Arial" charset="0"/>
              <a:buChar char="•"/>
            </a:pPr>
            <a:r>
              <a:rPr lang="en-GB" dirty="0" smtClean="0">
                <a:ea typeface="Droid Sans Fallback" pitchFamily="2"/>
                <a:cs typeface="FreeSans" pitchFamily="2"/>
              </a:rPr>
              <a:t>Alternatives:</a:t>
            </a:r>
          </a:p>
          <a:p>
            <a:pPr marL="742950" lvl="1" indent="-285750" hangingPunct="0">
              <a:buFont typeface="Arial" charset="0"/>
              <a:buChar char="•"/>
            </a:pPr>
            <a:r>
              <a:rPr lang="en-GB" dirty="0" smtClean="0">
                <a:ea typeface="Droid Sans Fallback" pitchFamily="2"/>
                <a:cs typeface="FreeSans" pitchFamily="2"/>
              </a:rPr>
              <a:t>Different targets for different cancer types? (Types by mortality, effectiveness of treatment)</a:t>
            </a:r>
          </a:p>
          <a:p>
            <a:pPr marL="285750" lvl="0" indent="-285750" hangingPunct="0">
              <a:buFont typeface="Arial" charset="0"/>
              <a:buChar char="•"/>
            </a:pPr>
            <a:endParaRPr lang="en-GB" dirty="0">
              <a:ea typeface="Droid Sans Fallback" pitchFamily="2"/>
              <a:cs typeface="FreeSans" pitchFamily="2"/>
            </a:endParaRPr>
          </a:p>
          <a:p>
            <a:pPr marL="742950" lvl="1" indent="-285750" hangingPunct="0">
              <a:buFont typeface="Arial" charset="0"/>
              <a:buChar char="•"/>
            </a:pPr>
            <a:r>
              <a:rPr lang="en-GB" dirty="0" smtClean="0">
                <a:ea typeface="Droid Sans Fallback" pitchFamily="2"/>
                <a:cs typeface="FreeSans" pitchFamily="2"/>
              </a:rPr>
              <a:t>Different targets for different risk groups? (Recovery rates for different age groups)</a:t>
            </a:r>
          </a:p>
          <a:p>
            <a:pPr marL="285750" indent="-285750">
              <a:buFont typeface="Arial" charset="0"/>
              <a:buChar char="•"/>
            </a:pPr>
            <a:endParaRPr lang="en-US" dirty="0"/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1423889" y="1122725"/>
            <a:ext cx="7925851" cy="98488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>
            <a:spAutoFit/>
          </a:bodyPr>
          <a:lstStyle>
            <a:lvl1pPr rtl="0" hangingPunct="0">
              <a:spcBef>
                <a:spcPts val="1417"/>
              </a:spcBef>
              <a:spcAft>
                <a:spcPts val="0"/>
              </a:spcAft>
              <a:tabLst/>
              <a:defRPr lang="en-GB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dirty="0" smtClean="0">
                <a:solidFill>
                  <a:sysClr val="windowText" lastClr="000000"/>
                </a:solidFill>
                <a:latin typeface="+mj-lt"/>
                <a:ea typeface="Arial Rounded MT Bold" charset="0"/>
                <a:cs typeface="Arial Rounded MT Bold" charset="0"/>
              </a:rPr>
              <a:t>How successful is the NHS at delivering the targets in general?</a:t>
            </a:r>
            <a:endParaRPr lang="en-GB" dirty="0">
              <a:solidFill>
                <a:sysClr val="windowText" lastClr="000000"/>
              </a:solidFill>
              <a:latin typeface="+mj-lt"/>
              <a:ea typeface="Arial Rounded MT Bold" charset="0"/>
              <a:cs typeface="Arial Rounded MT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7614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/>
          <p:cNvSpPr/>
          <p:nvPr/>
        </p:nvSpPr>
        <p:spPr>
          <a:xfrm>
            <a:off x="481139" y="720090"/>
            <a:ext cx="9108631" cy="648081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EEEEEE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 dirty="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654569" y="1279108"/>
            <a:ext cx="769320" cy="67212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654569" y="2791106"/>
            <a:ext cx="576909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hangingPunct="0"/>
            <a:r>
              <a:rPr lang="en-GB" dirty="0" smtClean="0">
                <a:ea typeface="Droid Sans Fallback" pitchFamily="2"/>
                <a:cs typeface="FreeSans" pitchFamily="2"/>
              </a:rPr>
              <a:t>How </a:t>
            </a:r>
            <a:r>
              <a:rPr lang="en-GB" dirty="0">
                <a:ea typeface="Droid Sans Fallback" pitchFamily="2"/>
                <a:cs typeface="FreeSans" pitchFamily="2"/>
              </a:rPr>
              <a:t>should we evaluate if the targets are met</a:t>
            </a:r>
            <a:r>
              <a:rPr lang="en-GB" dirty="0" smtClean="0">
                <a:ea typeface="Droid Sans Fallback" pitchFamily="2"/>
                <a:cs typeface="FreeSans" pitchFamily="2"/>
              </a:rPr>
              <a:t>?</a:t>
            </a:r>
          </a:p>
          <a:p>
            <a:pPr lvl="0" hangingPunct="0"/>
            <a:endParaRPr lang="en-GB" dirty="0" smtClean="0">
              <a:ea typeface="Droid Sans Fallback" pitchFamily="2"/>
              <a:cs typeface="FreeSans" pitchFamily="2"/>
            </a:endParaRPr>
          </a:p>
          <a:p>
            <a:pPr marL="285750" lvl="0" indent="-285750" hangingPunct="0">
              <a:buFont typeface="Arial" charset="0"/>
              <a:buChar char="•"/>
            </a:pPr>
            <a:r>
              <a:rPr lang="en-GB" dirty="0" smtClean="0">
                <a:ea typeface="Droid Sans Fallback" pitchFamily="2"/>
                <a:cs typeface="FreeSans" pitchFamily="2"/>
              </a:rPr>
              <a:t>By </a:t>
            </a:r>
            <a:r>
              <a:rPr lang="en-GB" dirty="0">
                <a:ea typeface="Droid Sans Fallback" pitchFamily="2"/>
                <a:cs typeface="FreeSans" pitchFamily="2"/>
              </a:rPr>
              <a:t>the percentage of </a:t>
            </a:r>
            <a:r>
              <a:rPr lang="en-GB" dirty="0" smtClean="0">
                <a:ea typeface="Droid Sans Fallback" pitchFamily="2"/>
                <a:cs typeface="FreeSans" pitchFamily="2"/>
              </a:rPr>
              <a:t>patients waiting </a:t>
            </a:r>
            <a:r>
              <a:rPr lang="en-GB" dirty="0">
                <a:ea typeface="Droid Sans Fallback" pitchFamily="2"/>
                <a:cs typeface="FreeSans" pitchFamily="2"/>
              </a:rPr>
              <a:t>longer than the </a:t>
            </a:r>
            <a:r>
              <a:rPr lang="en-GB" dirty="0" smtClean="0">
                <a:ea typeface="Droid Sans Fallback" pitchFamily="2"/>
                <a:cs typeface="FreeSans" pitchFamily="2"/>
              </a:rPr>
              <a:t>target? (NHS Source)</a:t>
            </a:r>
          </a:p>
          <a:p>
            <a:pPr marL="285750" lvl="0" indent="-285750" hangingPunct="0">
              <a:buFont typeface="Arial" charset="0"/>
              <a:buChar char="•"/>
            </a:pPr>
            <a:r>
              <a:rPr lang="en-GB" dirty="0" smtClean="0">
                <a:ea typeface="Droid Sans Fallback" pitchFamily="2"/>
                <a:cs typeface="FreeSans" pitchFamily="2"/>
              </a:rPr>
              <a:t>Alternatives?</a:t>
            </a:r>
          </a:p>
          <a:p>
            <a:pPr marL="742950" lvl="1" indent="-285750" hangingPunct="0">
              <a:buFont typeface="Arial" charset="0"/>
              <a:buChar char="•"/>
            </a:pPr>
            <a:r>
              <a:rPr lang="en-GB" dirty="0" smtClean="0">
                <a:ea typeface="Droid Sans Fallback" pitchFamily="2"/>
                <a:cs typeface="FreeSans" pitchFamily="2"/>
              </a:rPr>
              <a:t>By </a:t>
            </a:r>
            <a:r>
              <a:rPr lang="en-GB" dirty="0">
                <a:ea typeface="Droid Sans Fallback" pitchFamily="2"/>
                <a:cs typeface="FreeSans" pitchFamily="2"/>
              </a:rPr>
              <a:t>counting the average number of </a:t>
            </a:r>
            <a:r>
              <a:rPr lang="en-GB" dirty="0" smtClean="0">
                <a:ea typeface="Droid Sans Fallback" pitchFamily="2"/>
                <a:cs typeface="FreeSans" pitchFamily="2"/>
              </a:rPr>
              <a:t>days </a:t>
            </a:r>
            <a:r>
              <a:rPr lang="en-GB" dirty="0">
                <a:ea typeface="Droid Sans Fallback" pitchFamily="2"/>
                <a:cs typeface="FreeSans" pitchFamily="2"/>
              </a:rPr>
              <a:t>above the target.</a:t>
            </a:r>
          </a:p>
          <a:p>
            <a:endParaRPr lang="en-US" dirty="0"/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1423889" y="1122725"/>
            <a:ext cx="7925851" cy="98488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>
            <a:spAutoFit/>
          </a:bodyPr>
          <a:lstStyle>
            <a:lvl1pPr rtl="0" hangingPunct="0">
              <a:spcBef>
                <a:spcPts val="1417"/>
              </a:spcBef>
              <a:spcAft>
                <a:spcPts val="0"/>
              </a:spcAft>
              <a:tabLst/>
              <a:defRPr lang="en-GB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dirty="0" smtClean="0">
                <a:solidFill>
                  <a:sysClr val="windowText" lastClr="000000"/>
                </a:solidFill>
                <a:latin typeface="+mj-lt"/>
                <a:ea typeface="Arial Rounded MT Bold" charset="0"/>
                <a:cs typeface="Arial Rounded MT Bold" charset="0"/>
              </a:rPr>
              <a:t>How successful is the NHS at delivering the targets in general?</a:t>
            </a:r>
            <a:endParaRPr lang="en-GB" dirty="0">
              <a:solidFill>
                <a:sysClr val="windowText" lastClr="000000"/>
              </a:solidFill>
              <a:latin typeface="+mj-lt"/>
              <a:ea typeface="Arial Rounded MT Bold" charset="0"/>
              <a:cs typeface="Arial Rounded MT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4418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/>
          <p:cNvSpPr/>
          <p:nvPr/>
        </p:nvSpPr>
        <p:spPr>
          <a:xfrm>
            <a:off x="481139" y="720090"/>
            <a:ext cx="9108631" cy="648081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EEEEEE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 dirty="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654569" y="1279108"/>
            <a:ext cx="769320" cy="67212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654569" y="2791106"/>
            <a:ext cx="576909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hangingPunct="0"/>
            <a:r>
              <a:rPr lang="en-GB" dirty="0" smtClean="0">
                <a:ea typeface="Droid Sans Fallback" pitchFamily="2"/>
                <a:cs typeface="FreeSans" pitchFamily="2"/>
              </a:rPr>
              <a:t>National Statistics:</a:t>
            </a:r>
          </a:p>
          <a:p>
            <a:pPr lvl="0" hangingPunct="0"/>
            <a:endParaRPr lang="en-GB" dirty="0">
              <a:ea typeface="Droid Sans Fallback" pitchFamily="2"/>
              <a:cs typeface="FreeSans" pitchFamily="2"/>
            </a:endParaRPr>
          </a:p>
          <a:p>
            <a:pPr marL="285750" lvl="0" indent="-285750" hangingPunct="0">
              <a:buFont typeface="Arial" charset="0"/>
              <a:buChar char="•"/>
            </a:pPr>
            <a:r>
              <a:rPr lang="en-GB" dirty="0" smtClean="0">
                <a:ea typeface="Droid Sans Fallback" pitchFamily="2"/>
                <a:cs typeface="FreeSans" pitchFamily="2"/>
              </a:rPr>
              <a:t>Percentage over target (62 days): 25%</a:t>
            </a:r>
          </a:p>
          <a:p>
            <a:pPr marL="285750" lvl="0" indent="-285750" hangingPunct="0">
              <a:buFont typeface="Arial" charset="0"/>
              <a:buChar char="•"/>
            </a:pPr>
            <a:r>
              <a:rPr lang="en-GB" dirty="0" smtClean="0">
                <a:ea typeface="Droid Sans Fallback" pitchFamily="2"/>
                <a:cs typeface="FreeSans" pitchFamily="2"/>
              </a:rPr>
              <a:t>Average total days over target: 52 days.</a:t>
            </a:r>
          </a:p>
          <a:p>
            <a:pPr marL="285750" lvl="0" indent="-285750" hangingPunct="0">
              <a:buFont typeface="Arial" charset="0"/>
              <a:buChar char="•"/>
            </a:pPr>
            <a:endParaRPr lang="en-GB" dirty="0" smtClean="0">
              <a:ea typeface="Droid Sans Fallback" pitchFamily="2"/>
              <a:cs typeface="FreeSans" pitchFamily="2"/>
            </a:endParaRPr>
          </a:p>
          <a:p>
            <a:pPr lvl="0" hangingPunct="0"/>
            <a:r>
              <a:rPr lang="en-GB" dirty="0" smtClean="0">
                <a:ea typeface="Droid Sans Fallback" pitchFamily="2"/>
                <a:cs typeface="FreeSans" pitchFamily="2"/>
              </a:rPr>
              <a:t>By cancer type:</a:t>
            </a:r>
          </a:p>
          <a:p>
            <a:pPr marL="285750" lvl="0" indent="-285750" hangingPunct="0">
              <a:buFont typeface="Arial" charset="0"/>
              <a:buChar char="•"/>
            </a:pPr>
            <a:r>
              <a:rPr lang="mr-IN" dirty="0" smtClean="0">
                <a:ea typeface="Droid Sans Fallback" pitchFamily="2"/>
                <a:cs typeface="FreeSans" pitchFamily="2"/>
              </a:rPr>
              <a:t>…</a:t>
            </a:r>
            <a:endParaRPr lang="en-GB" dirty="0" smtClean="0">
              <a:ea typeface="Droid Sans Fallback" pitchFamily="2"/>
              <a:cs typeface="FreeSans" pitchFamily="2"/>
            </a:endParaRPr>
          </a:p>
          <a:p>
            <a:pPr marL="285750" lvl="0" indent="-285750" hangingPunct="0">
              <a:buFont typeface="Arial" charset="0"/>
              <a:buChar char="•"/>
            </a:pPr>
            <a:r>
              <a:rPr lang="mr-IN" dirty="0" smtClean="0">
                <a:ea typeface="Droid Sans Fallback" pitchFamily="2"/>
                <a:cs typeface="FreeSans" pitchFamily="2"/>
              </a:rPr>
              <a:t>…</a:t>
            </a:r>
            <a:endParaRPr lang="en-GB" dirty="0" smtClean="0">
              <a:ea typeface="Droid Sans Fallback" pitchFamily="2"/>
              <a:cs typeface="FreeSans" pitchFamily="2"/>
            </a:endParaRPr>
          </a:p>
          <a:p>
            <a:pPr marL="285750" lvl="0" indent="-285750" hangingPunct="0">
              <a:buFont typeface="Arial" charset="0"/>
              <a:buChar char="•"/>
            </a:pPr>
            <a:r>
              <a:rPr lang="mr-IN" dirty="0" smtClean="0">
                <a:ea typeface="Droid Sans Fallback" pitchFamily="2"/>
                <a:cs typeface="FreeSans" pitchFamily="2"/>
              </a:rPr>
              <a:t>…</a:t>
            </a:r>
            <a:endParaRPr lang="en-GB" dirty="0">
              <a:ea typeface="Droid Sans Fallback" pitchFamily="2"/>
              <a:cs typeface="FreeSans" pitchFamily="2"/>
            </a:endParaRPr>
          </a:p>
          <a:p>
            <a:pPr marL="285750" lvl="0" indent="-285750" hangingPunct="0">
              <a:buFont typeface="Arial" charset="0"/>
              <a:buChar char="•"/>
            </a:pPr>
            <a:endParaRPr lang="en-GB" dirty="0" smtClean="0">
              <a:ea typeface="Droid Sans Fallback" pitchFamily="2"/>
              <a:cs typeface="FreeSans" pitchFamily="2"/>
            </a:endParaRPr>
          </a:p>
          <a:p>
            <a:pPr lvl="0" hangingPunct="0"/>
            <a:endParaRPr lang="en-GB" dirty="0" smtClean="0">
              <a:ea typeface="Droid Sans Fallback" pitchFamily="2"/>
              <a:cs typeface="FreeSans" pitchFamily="2"/>
            </a:endParaRPr>
          </a:p>
          <a:p>
            <a:pPr lvl="0" hangingPunct="0"/>
            <a:endParaRPr lang="en-GB" dirty="0" smtClean="0">
              <a:ea typeface="Droid Sans Fallback" pitchFamily="2"/>
              <a:cs typeface="FreeSans" pitchFamily="2"/>
            </a:endParaRPr>
          </a:p>
          <a:p>
            <a:pPr lvl="0" hangingPunct="0"/>
            <a:endParaRPr lang="en-GB" dirty="0">
              <a:ea typeface="Droid Sans Fallback" pitchFamily="2"/>
              <a:cs typeface="FreeSans" pitchFamily="2"/>
            </a:endParaRPr>
          </a:p>
          <a:p>
            <a:pPr lvl="0" hangingPunct="0"/>
            <a:endParaRPr lang="en-GB" dirty="0" smtClean="0">
              <a:ea typeface="Droid Sans Fallback" pitchFamily="2"/>
              <a:cs typeface="FreeSans" pitchFamily="2"/>
            </a:endParaRPr>
          </a:p>
          <a:p>
            <a:pPr lvl="0" hangingPunct="0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6814" y="2896829"/>
            <a:ext cx="3536661" cy="292354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760720" y="5875398"/>
            <a:ext cx="30403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Waiting times dataset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Download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Sources (NHS1, NHS2, ODS)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Repository</a:t>
            </a:r>
            <a:endParaRPr lang="en-US" dirty="0"/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1423889" y="876504"/>
            <a:ext cx="7925851" cy="147732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>
            <a:spAutoFit/>
          </a:bodyPr>
          <a:lstStyle>
            <a:lvl1pPr rtl="0" hangingPunct="0">
              <a:spcBef>
                <a:spcPts val="1417"/>
              </a:spcBef>
              <a:spcAft>
                <a:spcPts val="0"/>
              </a:spcAft>
              <a:tabLst/>
              <a:defRPr lang="en-GB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dirty="0">
                <a:solidFill>
                  <a:sysClr val="windowText" lastClr="000000"/>
                </a:solidFill>
                <a:latin typeface="+mj-lt"/>
                <a:ea typeface="Arial Rounded MT Bold" charset="0"/>
                <a:cs typeface="Arial Rounded MT Bold" charset="0"/>
              </a:rPr>
              <a:t>How successful is the </a:t>
            </a:r>
            <a:r>
              <a:rPr lang="en-GB" dirty="0" smtClean="0">
                <a:solidFill>
                  <a:sysClr val="windowText" lastClr="000000"/>
                </a:solidFill>
                <a:latin typeface="+mj-lt"/>
                <a:ea typeface="Arial Rounded MT Bold" charset="0"/>
                <a:cs typeface="Arial Rounded MT Bold" charset="0"/>
              </a:rPr>
              <a:t>NHS in the different regions </a:t>
            </a:r>
            <a:r>
              <a:rPr lang="en-GB" dirty="0">
                <a:solidFill>
                  <a:sysClr val="windowText" lastClr="000000"/>
                </a:solidFill>
                <a:latin typeface="+mj-lt"/>
                <a:ea typeface="Arial Rounded MT Bold" charset="0"/>
                <a:cs typeface="Arial Rounded MT Bold" charset="0"/>
              </a:rPr>
              <a:t>at delivering on referral to treatment waiting time targets for </a:t>
            </a:r>
            <a:r>
              <a:rPr lang="en-GB" dirty="0" smtClean="0">
                <a:solidFill>
                  <a:sysClr val="windowText" lastClr="000000"/>
                </a:solidFill>
                <a:latin typeface="+mj-lt"/>
                <a:ea typeface="Arial Rounded MT Bold" charset="0"/>
                <a:cs typeface="Arial Rounded MT Bold" charset="0"/>
              </a:rPr>
              <a:t>cancer?</a:t>
            </a:r>
            <a:endParaRPr lang="en-GB" dirty="0">
              <a:solidFill>
                <a:sysClr val="windowText" lastClr="000000"/>
              </a:solidFill>
              <a:latin typeface="+mj-lt"/>
              <a:ea typeface="Arial Rounded MT Bold" charset="0"/>
              <a:cs typeface="Arial Rounded MT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15714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86919" y="2561716"/>
            <a:ext cx="6477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question is shared and readers can interact with it...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067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 txBox="1">
            <a:spLocks noGrp="1"/>
          </p:cNvSpPr>
          <p:nvPr>
            <p:ph type="subTitle" idx="4294967295"/>
          </p:nvPr>
        </p:nvSpPr>
        <p:spPr>
          <a:xfrm>
            <a:off x="503999" y="301320"/>
            <a:ext cx="9071640" cy="5851800"/>
          </a:xfrm>
        </p:spPr>
        <p:txBody>
          <a:bodyPr anchor="ctr">
            <a:spAutoFit/>
          </a:bodyPr>
          <a:lstStyle/>
          <a:p>
            <a:pPr lvl="0" algn="ctr"/>
            <a:r>
              <a:rPr lang="en-GB" dirty="0"/>
              <a:t>How does _____ compare to </a:t>
            </a:r>
            <a:r>
              <a:rPr lang="en-GB" u="sng" dirty="0"/>
              <a:t>the UK</a:t>
            </a:r>
            <a:r>
              <a:rPr lang="en-GB" dirty="0"/>
              <a:t> in</a:t>
            </a:r>
          </a:p>
          <a:p>
            <a:pPr lvl="0" algn="ctr"/>
            <a:r>
              <a:rPr lang="en-GB" dirty="0"/>
              <a:t>Meeting the NHS cancer referral targets?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 txBox="1">
            <a:spLocks noGrp="1"/>
          </p:cNvSpPr>
          <p:nvPr>
            <p:ph type="subTitle" idx="4294967295"/>
          </p:nvPr>
        </p:nvSpPr>
        <p:spPr>
          <a:xfrm>
            <a:off x="503999" y="2645009"/>
            <a:ext cx="9071640" cy="1164421"/>
          </a:xfrm>
        </p:spPr>
        <p:txBody>
          <a:bodyPr anchor="ctr">
            <a:spAutoFit/>
          </a:bodyPr>
          <a:lstStyle/>
          <a:p>
            <a:pPr lvl="0" algn="ctr"/>
            <a:r>
              <a:rPr lang="en-GB" dirty="0"/>
              <a:t>How does </a:t>
            </a:r>
            <a:r>
              <a:rPr lang="en-GB" u="sng" dirty="0"/>
              <a:t>the South East</a:t>
            </a:r>
            <a:r>
              <a:rPr lang="en-GB" dirty="0"/>
              <a:t> compare to </a:t>
            </a:r>
            <a:r>
              <a:rPr lang="en-GB" u="sng" dirty="0"/>
              <a:t>the UK</a:t>
            </a:r>
            <a:r>
              <a:rPr lang="en-GB" dirty="0"/>
              <a:t> in</a:t>
            </a:r>
          </a:p>
          <a:p>
            <a:pPr lvl="0" algn="ctr"/>
            <a:r>
              <a:rPr lang="en-GB" dirty="0" smtClean="0"/>
              <a:t>meeting </a:t>
            </a:r>
            <a:r>
              <a:rPr lang="en-GB" dirty="0"/>
              <a:t>the NHS cancer referral targets?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 txBox="1">
            <a:spLocks noGrp="1"/>
          </p:cNvSpPr>
          <p:nvPr>
            <p:ph type="subTitle" idx="4294967295"/>
          </p:nvPr>
        </p:nvSpPr>
        <p:spPr>
          <a:xfrm>
            <a:off x="503999" y="2645009"/>
            <a:ext cx="9071640" cy="1164421"/>
          </a:xfrm>
        </p:spPr>
        <p:txBody>
          <a:bodyPr anchor="ctr">
            <a:spAutoFit/>
          </a:bodyPr>
          <a:lstStyle/>
          <a:p>
            <a:pPr lvl="0" algn="ctr"/>
            <a:r>
              <a:rPr lang="en-GB" dirty="0"/>
              <a:t>How does </a:t>
            </a:r>
            <a:r>
              <a:rPr lang="en-GB" u="sng" dirty="0"/>
              <a:t>the South East</a:t>
            </a:r>
            <a:r>
              <a:rPr lang="en-GB" dirty="0"/>
              <a:t> compare to </a:t>
            </a:r>
            <a:r>
              <a:rPr lang="en-GB" u="sng" dirty="0"/>
              <a:t>the UK</a:t>
            </a:r>
            <a:r>
              <a:rPr lang="en-GB" dirty="0"/>
              <a:t> in</a:t>
            </a:r>
          </a:p>
          <a:p>
            <a:pPr lvl="0" algn="ctr"/>
            <a:r>
              <a:rPr lang="en-GB" dirty="0"/>
              <a:t>m</a:t>
            </a:r>
            <a:r>
              <a:rPr lang="en-GB" dirty="0" smtClean="0"/>
              <a:t>eeting </a:t>
            </a:r>
            <a:r>
              <a:rPr lang="en-GB" b="1" dirty="0">
                <a:solidFill>
                  <a:srgbClr val="000000"/>
                </a:solidFill>
              </a:rPr>
              <a:t>the NHS cancer referral targets</a:t>
            </a:r>
            <a:r>
              <a:rPr lang="en-GB" dirty="0"/>
              <a:t>?</a:t>
            </a:r>
          </a:p>
        </p:txBody>
      </p:sp>
      <p:sp>
        <p:nvSpPr>
          <p:cNvPr id="3" name="Freeform: Shape 2"/>
          <p:cNvSpPr/>
          <p:nvPr/>
        </p:nvSpPr>
        <p:spPr>
          <a:xfrm>
            <a:off x="1872000" y="576000"/>
            <a:ext cx="6120000" cy="2160000"/>
          </a:xfrm>
          <a:custGeom>
            <a:avLst>
              <a:gd name="f0" fmla="val 3707"/>
              <a:gd name="f1" fmla="val 27657"/>
            </a:avLst>
            <a:gdLst>
              <a:gd name="f2" fmla="val 10800000"/>
              <a:gd name="f3" fmla="val 5400000"/>
              <a:gd name="f4" fmla="val 16200000"/>
              <a:gd name="f5" fmla="val w"/>
              <a:gd name="f6" fmla="val h"/>
              <a:gd name="f7" fmla="val 0"/>
              <a:gd name="f8" fmla="val 21600"/>
              <a:gd name="f9" fmla="+- 0 0 1"/>
              <a:gd name="f10" fmla="val -2147483647"/>
              <a:gd name="f11" fmla="val 2147483647"/>
              <a:gd name="f12" fmla="val 3590"/>
              <a:gd name="f13" fmla="val 8970"/>
              <a:gd name="f14" fmla="val 12630"/>
              <a:gd name="f15" fmla="val 18010"/>
              <a:gd name="f16" fmla="*/ f5 1 21600"/>
              <a:gd name="f17" fmla="*/ f6 1 21600"/>
              <a:gd name="f18" fmla="pin -2147483647 f0 2147483647"/>
              <a:gd name="f19" fmla="pin -2147483647 f1 2147483647"/>
              <a:gd name="f20" fmla="+- 0 0 f12"/>
              <a:gd name="f21" fmla="+- 3590 0 f7"/>
              <a:gd name="f22" fmla="+- 0 0 f3"/>
              <a:gd name="f23" fmla="+- 21600 0 f15"/>
              <a:gd name="f24" fmla="+- 18010 0 f8"/>
              <a:gd name="f25" fmla="+- f18 0 10800"/>
              <a:gd name="f26" fmla="+- f19 0 10800"/>
              <a:gd name="f27" fmla="+- f19 0 21600"/>
              <a:gd name="f28" fmla="+- f18 0 21600"/>
              <a:gd name="f29" fmla="*/ f18 f16 1"/>
              <a:gd name="f30" fmla="*/ f19 f17 1"/>
              <a:gd name="f31" fmla="*/ 800 f16 1"/>
              <a:gd name="f32" fmla="*/ 20800 f16 1"/>
              <a:gd name="f33" fmla="*/ 20800 f17 1"/>
              <a:gd name="f34" fmla="*/ 800 f17 1"/>
              <a:gd name="f35" fmla="abs f20"/>
              <a:gd name="f36" fmla="abs f21"/>
              <a:gd name="f37" fmla="?: f20 f22 f3"/>
              <a:gd name="f38" fmla="?: f20 f3 f22"/>
              <a:gd name="f39" fmla="?: f20 f4 f3"/>
              <a:gd name="f40" fmla="?: f20 f3 f4"/>
              <a:gd name="f41" fmla="abs f23"/>
              <a:gd name="f42" fmla="?: f21 f22 f3"/>
              <a:gd name="f43" fmla="?: f21 f3 f22"/>
              <a:gd name="f44" fmla="?: f23 0 f2"/>
              <a:gd name="f45" fmla="?: f23 f2 0"/>
              <a:gd name="f46" fmla="abs f24"/>
              <a:gd name="f47" fmla="?: f23 f22 f3"/>
              <a:gd name="f48" fmla="?: f23 f3 f22"/>
              <a:gd name="f49" fmla="?: f23 f4 f3"/>
              <a:gd name="f50" fmla="?: f23 f3 f4"/>
              <a:gd name="f51" fmla="?: f24 f22 f3"/>
              <a:gd name="f52" fmla="?: f24 f3 f22"/>
              <a:gd name="f53" fmla="?: f20 0 f2"/>
              <a:gd name="f54" fmla="?: f20 f2 0"/>
              <a:gd name="f55" fmla="abs f25"/>
              <a:gd name="f56" fmla="abs f26"/>
              <a:gd name="f57" fmla="?: f20 f40 f39"/>
              <a:gd name="f58" fmla="?: f20 f39 f40"/>
              <a:gd name="f59" fmla="?: f21 f38 f37"/>
              <a:gd name="f60" fmla="?: f21 f45 f44"/>
              <a:gd name="f61" fmla="?: f21 f44 f45"/>
              <a:gd name="f62" fmla="?: f23 f42 f43"/>
              <a:gd name="f63" fmla="?: f23 f50 f49"/>
              <a:gd name="f64" fmla="?: f23 f49 f50"/>
              <a:gd name="f65" fmla="?: f24 f48 f47"/>
              <a:gd name="f66" fmla="?: f24 f54 f53"/>
              <a:gd name="f67" fmla="?: f24 f53 f54"/>
              <a:gd name="f68" fmla="?: f20 f51 f52"/>
              <a:gd name="f69" fmla="+- f55 0 f56"/>
              <a:gd name="f70" fmla="+- f56 0 f55"/>
              <a:gd name="f71" fmla="?: f21 f58 f57"/>
              <a:gd name="f72" fmla="?: f23 f60 f61"/>
              <a:gd name="f73" fmla="?: f24 f64 f63"/>
              <a:gd name="f74" fmla="?: f20 f66 f67"/>
              <a:gd name="f75" fmla="?: f26 f9 f69"/>
              <a:gd name="f76" fmla="?: f26 f69 f9"/>
              <a:gd name="f77" fmla="?: f25 f9 f70"/>
              <a:gd name="f78" fmla="?: f25 f70 f9"/>
              <a:gd name="f79" fmla="?: f18 f9 f75"/>
              <a:gd name="f80" fmla="?: f18 f9 f76"/>
              <a:gd name="f81" fmla="?: f27 f77 f9"/>
              <a:gd name="f82" fmla="?: f27 f78 f9"/>
              <a:gd name="f83" fmla="?: f28 f76 f9"/>
              <a:gd name="f84" fmla="?: f28 f75 f9"/>
              <a:gd name="f85" fmla="?: f19 f9 f78"/>
              <a:gd name="f86" fmla="?: f19 f9 f77"/>
              <a:gd name="f87" fmla="?: f79 f18 0"/>
              <a:gd name="f88" fmla="?: f79 f19 6280"/>
              <a:gd name="f89" fmla="?: f80 f18 0"/>
              <a:gd name="f90" fmla="?: f80 f19 15320"/>
              <a:gd name="f91" fmla="?: f81 f18 6280"/>
              <a:gd name="f92" fmla="?: f81 f19 21600"/>
              <a:gd name="f93" fmla="?: f82 f18 15320"/>
              <a:gd name="f94" fmla="?: f82 f19 21600"/>
              <a:gd name="f95" fmla="?: f83 f18 21600"/>
              <a:gd name="f96" fmla="?: f83 f19 15320"/>
              <a:gd name="f97" fmla="?: f84 f18 21600"/>
              <a:gd name="f98" fmla="?: f84 f19 6280"/>
              <a:gd name="f99" fmla="?: f85 f18 15320"/>
              <a:gd name="f100" fmla="?: f85 f19 0"/>
              <a:gd name="f101" fmla="?: f86 f18 6280"/>
              <a:gd name="f102" fmla="?: f86 f19 0"/>
            </a:gdLst>
            <a:ahLst>
              <a:ahXY gdRefX="f0" minX="f10" maxX="f11" gdRefY="f1" minY="f10" maxY="f11">
                <a:pos x="f29" y="f30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31" t="f34" r="f32" b="f33"/>
            <a:pathLst>
              <a:path w="21600" h="21600">
                <a:moveTo>
                  <a:pt x="f12" y="f7"/>
                </a:moveTo>
                <a:arcTo wR="f35" hR="f36" stAng="f71" swAng="f59"/>
                <a:lnTo>
                  <a:pt x="f87" y="f88"/>
                </a:lnTo>
                <a:lnTo>
                  <a:pt x="f7" y="f13"/>
                </a:lnTo>
                <a:lnTo>
                  <a:pt x="f7" y="f14"/>
                </a:lnTo>
                <a:lnTo>
                  <a:pt x="f89" y="f90"/>
                </a:lnTo>
                <a:lnTo>
                  <a:pt x="f7" y="f15"/>
                </a:lnTo>
                <a:arcTo wR="f36" hR="f41" stAng="f72" swAng="f62"/>
                <a:lnTo>
                  <a:pt x="f91" y="f92"/>
                </a:lnTo>
                <a:lnTo>
                  <a:pt x="f13" y="f8"/>
                </a:lnTo>
                <a:lnTo>
                  <a:pt x="f14" y="f8"/>
                </a:lnTo>
                <a:lnTo>
                  <a:pt x="f93" y="f94"/>
                </a:lnTo>
                <a:lnTo>
                  <a:pt x="f15" y="f8"/>
                </a:lnTo>
                <a:arcTo wR="f41" hR="f46" stAng="f73" swAng="f65"/>
                <a:lnTo>
                  <a:pt x="f95" y="f96"/>
                </a:lnTo>
                <a:lnTo>
                  <a:pt x="f8" y="f14"/>
                </a:lnTo>
                <a:lnTo>
                  <a:pt x="f8" y="f13"/>
                </a:lnTo>
                <a:lnTo>
                  <a:pt x="f97" y="f98"/>
                </a:lnTo>
                <a:lnTo>
                  <a:pt x="f8" y="f12"/>
                </a:lnTo>
                <a:arcTo wR="f46" hR="f35" stAng="f74" swAng="f68"/>
                <a:lnTo>
                  <a:pt x="f99" y="f100"/>
                </a:lnTo>
                <a:lnTo>
                  <a:pt x="f14" y="f7"/>
                </a:lnTo>
                <a:lnTo>
                  <a:pt x="f13" y="f7"/>
                </a:lnTo>
                <a:lnTo>
                  <a:pt x="f101" y="f102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800" b="0" i="0" u="none" strike="noStrike" kern="1200" cap="none" dirty="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“A patient should start treatment in 62 days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800" b="0" i="0" u="none" strike="noStrike" kern="1200" cap="none" dirty="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after initial referral...”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 dirty="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800" b="0" i="0" u="none" strike="noStrike" kern="1200" cap="none" dirty="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- NHS </a:t>
            </a:r>
            <a:r>
              <a:rPr lang="en-GB" sz="1800" b="0" i="0" u="none" strike="noStrike" kern="1200" cap="none" dirty="0" smtClean="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source</a:t>
            </a:r>
            <a:endParaRPr lang="en-GB" sz="1800" b="0" i="0" u="none" strike="noStrike" kern="1200" cap="none" dirty="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800" b="0" i="0" u="none" strike="noStrike" kern="1200" cap="none" dirty="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- Discuss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6567840" y="792000"/>
            <a:ext cx="1208159" cy="136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6480000" y="2232000"/>
            <a:ext cx="136800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800" b="0" i="0" u="none" strike="noStrike" kern="1200" cap="none" dirty="0">
                <a:ln>
                  <a:noFill/>
                </a:ln>
                <a:latin typeface="Liberation Sans" pitchFamily="18"/>
                <a:ea typeface="Droid Sans Fallback" pitchFamily="2"/>
                <a:cs typeface="FreeSans" pitchFamily="2"/>
              </a:rPr>
              <a:t>Jane J.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</TotalTime>
  <Words>1038</Words>
  <Application>Microsoft Macintosh PowerPoint</Application>
  <PresentationFormat>Custom</PresentationFormat>
  <Paragraphs>265</Paragraphs>
  <Slides>28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9" baseType="lpstr">
      <vt:lpstr>Arial Rounded MT Bold</vt:lpstr>
      <vt:lpstr>Calibri</vt:lpstr>
      <vt:lpstr>Calibri Light</vt:lpstr>
      <vt:lpstr>DejaVu Sans</vt:lpstr>
      <vt:lpstr>Droid Sans Fallback</vt:lpstr>
      <vt:lpstr>FreeSans</vt:lpstr>
      <vt:lpstr>Liberation Sans</vt:lpstr>
      <vt:lpstr>Liberation Serif</vt:lpstr>
      <vt:lpstr>Mangal</vt:lpstr>
      <vt:lpstr>Arial</vt:lpstr>
      <vt:lpstr>Default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pablo </dc:creator>
  <cp:lastModifiedBy>Pablo Leon Villagra</cp:lastModifiedBy>
  <cp:revision>55</cp:revision>
  <dcterms:created xsi:type="dcterms:W3CDTF">2017-08-04T11:32:37Z</dcterms:created>
  <dcterms:modified xsi:type="dcterms:W3CDTF">2017-08-08T14:02:52Z</dcterms:modified>
</cp:coreProperties>
</file>