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4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/>
    <p:restoredTop sz="94656"/>
  </p:normalViewPr>
  <p:slideViewPr>
    <p:cSldViewPr snapToGrid="0" snapToObjects="1">
      <p:cViewPr varScale="1">
        <p:scale>
          <a:sx n="182" d="100"/>
          <a:sy n="182" d="100"/>
        </p:scale>
        <p:origin x="3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7B3C856-1C8B-48F9-9999-4DA9707F8AA8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AE001-E394-42B1-A834-D2F383F2C7AD}" type="datetimeFigureOut">
              <a:rPr lang="en-US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8D0C-F66A-43E2-8301-37F6828B1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2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67E1-667A-4418-B56C-48B58DFB5CC0}" type="datetimeFigureOut">
              <a:rPr lang="en-US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17178E4-FC9F-4D66-AF4A-E33159404148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CBAC-64DE-4933-B6AE-2CB258818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3ADF0F-4CE8-4C90-B592-47591CB0D99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D9BF-E09B-463C-B562-9DEB3EE2FB1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750C-FEDF-48CB-92E3-A7124B4B28E8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965E09-767A-43BA-88CC-D05EE488C8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0990B-5C80-45EF-B167-3F3A168FA05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F9FFB-16E5-4F1C-B8FD-C09CA0994A5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9C86FB-F819-4703-82C0-826EF5A74125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6FAF1-F9B4-4B44-909F-7EE20B56873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A30B7-9CCC-468B-8872-2CEA4E9AC04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4F07B4-17B6-4962-9162-E2C4F8C2DF0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41AD-9C64-47F8-91E5-B10741AE75E3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45FD2-A147-4182-8DDA-65A9AF189C2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22B866-6D22-43DB-BCD0-6F8B764BCD7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10C24-E20E-46A1-8050-B9922C7EE7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E3925D-AF68-4BF0-836C-2F5680353F76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64617C-65C0-499C-9DCE-7E2EA86278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B7E94-8C07-467B-AC28-F4C3F72DE0F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882DA-A994-4AE4-89E9-2B4A7C783A1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1EC7B-055C-45CB-9FDD-364CD4D9095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56EF7-863F-4DC4-B9D8-CC96234E9D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BD51F-28E3-411A-8651-8076DC5D5EC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D72B1D-4E19-4B23-A6FC-D66353C5A23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CD403-B773-44EA-B132-89835B0ECF1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CDC33-1964-4D52-B57A-1F6C1989169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56B6C2-D294-4FF2-98B1-665BDE0A5E57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90C14-2C23-473B-B60E-66C2406314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EB33E-91C2-4B0D-BA21-6103400C6B9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9BE79A-1007-422C-9B93-308389A461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B0EDAC-7F26-4393-9D11-455B4CFB8EC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A17BB2-5092-472D-B92F-F1BE2B6FCE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82696-C59D-45A7-B909-954CD253782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29A68-4858-4CE7-81E8-5180EB9D546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90CB0-DABC-4FB7-9EE1-36414285DDB5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26CFC-9CDF-4D56-BC41-DA22A91AD1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8F5437-E2DC-494F-A7E0-0F566F47F8A5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870C6-2909-4BCA-8FE3-694F054AE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760AC71-ECA2-4891-BC55-939B861E7EF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8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F8CB46B-CF15-4276-9B45-0C13560BD9F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8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4F8686A-5298-4923-8826-845A3D34B5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8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3D03FA6-3F44-41D8-A640-28F28EC1086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0F1D79F-5DF6-4DD0-99EE-8EC7AD67FAC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798EE4C-30B6-41EF-9ECF-08686A369E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8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C6FB8E5-7DD6-467B-B4CE-988284FF6E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AF417ED-06C0-4EDB-9141-E4F91D835DA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2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54F9205-818C-4F55-BA9D-7FAEF94DDD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058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410B709-C48A-406B-AF1B-4A301912E15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A841499-B328-4AE6-B35C-0EDF75F249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989C1DA-9FCC-4095-8E5A-E111CA6D9D2D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0" y="2808000"/>
            <a:ext cx="871200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503999" y="810218"/>
            <a:ext cx="9071640" cy="984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How successful is the NHS at delivering on referral to treatment waiting time targets for </a:t>
            </a:r>
            <a:r>
              <a:rPr lang="en-GB" dirty="0" smtClean="0">
                <a:solidFill>
                  <a:sysClr val="windowText" lastClr="000000"/>
                </a:solidFill>
              </a:rPr>
              <a:t>cancer?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86680" y="2951999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>
            <a:off x="5256000" y="6120000"/>
            <a:ext cx="424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6175440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: Shape 6"/>
          <p:cNvSpPr/>
          <p:nvPr/>
        </p:nvSpPr>
        <p:spPr>
          <a:xfrm>
            <a:off x="720000" y="6120000"/>
            <a:ext cx="43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6480" y="6192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72000" y="2925719"/>
            <a:ext cx="5591893" cy="22145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</a:t>
            </a: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NHS needs more 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 </a:t>
            </a: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 rural areas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cannot achieve the targets for rural areas.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Given that </a:t>
            </a:r>
            <a:r>
              <a:rPr lang="en-GB" sz="18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contribute an important factor in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achieving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targets we need...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743600" y="3095640"/>
            <a:ext cx="1400400" cy="194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40000" y="6263999"/>
            <a:ext cx="35280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funding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000" y="5688000"/>
            <a:ext cx="59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Other opinions: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3999" y="6290280"/>
            <a:ext cx="3334287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Hospitals need to improve their </a:t>
            </a: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administration</a:t>
            </a: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35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919439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How does waiting times compare for </a:t>
            </a:r>
            <a:r>
              <a:rPr lang="en-GB" sz="3200" b="0" i="0" u="sng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West</a:t>
            </a:r>
          </a:p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to </a:t>
            </a:r>
            <a:r>
              <a:rPr lang="en-GB" sz="3200" b="0" i="0" u="sng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East</a:t>
            </a: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?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2808000"/>
            <a:ext cx="5328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Are services in the South West..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much better at delivering the targets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better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similar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☑ 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worse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much worse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than services in the South East at delivering the targets?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840000" y="6623999"/>
            <a:ext cx="503999" cy="5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Which factors do you think influence the ability of the NHS to deliver on the waiting time targets?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384000"/>
            <a:ext cx="7272000" cy="2783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G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936000" y="3744000"/>
            <a:ext cx="345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2736000" y="3384000"/>
            <a:ext cx="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And how much do they contribute relatively?</a:t>
            </a:r>
          </a:p>
          <a:p>
            <a:pPr lvl="0" algn="ctr"/>
            <a:r>
              <a:rPr lang="en-GB" i="1" dirty="0"/>
              <a:t>Distribute the bars according to the factors importance.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019" y="3551524"/>
            <a:ext cx="7272000" cy="2783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Gps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nurses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hospital beds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601019" y="3551524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601019" y="3551524"/>
            <a:ext cx="72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4601019" y="3839523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601019" y="3839523"/>
            <a:ext cx="108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4601019" y="3839523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4601019" y="3839523"/>
            <a:ext cx="144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4601019" y="4127524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4601019" y="4127524"/>
            <a:ext cx="86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We've trained a model of waiting times according to your predictors. Here is what the optimal weights look like</a:t>
            </a:r>
            <a:r>
              <a:rPr lang="en-GB" i="1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384000"/>
            <a:ext cx="7272000" cy="2783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Gps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nurses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hospital beds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608000" y="3384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608000" y="3384000"/>
            <a:ext cx="72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4608000" y="3671999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608000" y="3671999"/>
            <a:ext cx="108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4608000" y="3671999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4608000" y="3671999"/>
            <a:ext cx="144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4608000" y="3960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4608000" y="3960000"/>
            <a:ext cx="86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6840000" y="3384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6840000" y="3384000"/>
            <a:ext cx="129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6840000" y="3671999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840000" y="3671999"/>
            <a:ext cx="108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6840000" y="3671999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6840000" y="3671999"/>
            <a:ext cx="144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6840000" y="3960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840000" y="3960000"/>
            <a:ext cx="432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949680"/>
            <a:ext cx="9071640" cy="2218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According to your predictors this is how the map of waiting time targets would look like...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2808000"/>
            <a:ext cx="5328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South West has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average number of Gps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high number of nurses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average number of hospital beds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According to your model the NHS would be below average on delivering on the waiting times targets.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983999" y="6623999"/>
            <a:ext cx="641160" cy="6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949680"/>
            <a:ext cx="9071640" cy="2218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This is the true map of waiting time targets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2808000"/>
            <a:ext cx="5328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Waiting times for the South West: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Percentage of patients waiting for treatment after the target: 25%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Your prediction: 50%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983999" y="6623999"/>
            <a:ext cx="641160" cy="6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Why did you think the number of GPs would have only a weak impact on the ability to deliver on the targets?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384000"/>
            <a:ext cx="7272000" cy="2783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Your guess							Model weight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Doctors can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6480000" y="3456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6480000" y="3456000"/>
            <a:ext cx="129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2736000" y="3456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2736000" y="3456000"/>
            <a:ext cx="72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1007999" y="4536000"/>
            <a:ext cx="8208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376000" y="4176000"/>
            <a:ext cx="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Here are some other factors people deemed important: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384000"/>
            <a:ext cx="2448000" cy="495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Financial performance of the hospitals in the region.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How important do you think is this factor?			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6742882" y="3451218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6742882" y="3451218"/>
            <a:ext cx="72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38882" y="3235217"/>
            <a:ext cx="503999" cy="52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63362" y="3971778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/>
          <p:cNvSpPr/>
          <p:nvPr/>
        </p:nvSpPr>
        <p:spPr>
          <a:xfrm>
            <a:off x="6742882" y="4115778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6742882" y="4115778"/>
            <a:ext cx="122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6742882" y="5574111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742882" y="5574111"/>
            <a:ext cx="129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691559"/>
            <a:ext cx="9071640" cy="273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Why did you thing </a:t>
            </a:r>
            <a:r>
              <a:rPr lang="en-GB" sz="3200" b="0" i="0" u="sng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West</a:t>
            </a:r>
          </a:p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would perform worse than </a:t>
            </a:r>
            <a:r>
              <a:rPr lang="en-GB" sz="3200" b="0" i="0" u="sng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East</a:t>
            </a: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 delivering the NHS targets when in fact they are similar?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840000" y="6623999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/>
          <p:cNvSpPr/>
          <p:nvPr/>
        </p:nvSpPr>
        <p:spPr>
          <a:xfrm>
            <a:off x="503999" y="3240000"/>
            <a:ext cx="3456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576000" y="2880000"/>
            <a:ext cx="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0" y="2808000"/>
            <a:ext cx="871200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200268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Here are some other predictions and articles around the NHS cancer referral targets: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6680" y="2951999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>
            <a:off x="5256000" y="6120000"/>
            <a:ext cx="424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0" y="6175440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: Shape 6"/>
          <p:cNvSpPr/>
          <p:nvPr/>
        </p:nvSpPr>
        <p:spPr>
          <a:xfrm>
            <a:off x="720000" y="6120000"/>
            <a:ext cx="43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6480" y="6192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72000" y="2925719"/>
            <a:ext cx="5591893" cy="24799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Similar to your prediction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</a:t>
            </a:r>
            <a:r>
              <a:rPr lang="en-GB" sz="1800" b="1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</a:t>
            </a: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in rural areas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cannot achieve the targets for rural areas.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Given that </a:t>
            </a:r>
            <a:r>
              <a:rPr lang="en-GB" sz="18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contribute an important factor in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achieving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targets we need...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743600" y="3095640"/>
            <a:ext cx="1400400" cy="194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40000" y="6263999"/>
            <a:ext cx="35280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funding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000" y="5688000"/>
            <a:ext cx="59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Other opinions: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3999" y="6290280"/>
            <a:ext cx="3334287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Hospitals need to improve their </a:t>
            </a: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administration</a:t>
            </a: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0" y="2808000"/>
            <a:ext cx="871200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503999" y="810218"/>
            <a:ext cx="9071640" cy="984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How successful is the NHS at delivering on referral to treatment waiting time targets for </a:t>
            </a:r>
            <a:r>
              <a:rPr lang="en-GB" dirty="0" smtClean="0">
                <a:solidFill>
                  <a:sysClr val="windowText" lastClr="000000"/>
                </a:solidFill>
              </a:rPr>
              <a:t>cancer?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86680" y="2951999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>
            <a:off x="5256000" y="6120000"/>
            <a:ext cx="424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6175440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: Shape 6"/>
          <p:cNvSpPr/>
          <p:nvPr/>
        </p:nvSpPr>
        <p:spPr>
          <a:xfrm>
            <a:off x="720000" y="6120000"/>
            <a:ext cx="43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6480" y="6192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72000" y="2925719"/>
            <a:ext cx="5591893" cy="22145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</a:t>
            </a: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NHS needs more 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 </a:t>
            </a: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 rural areas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cannot achieve the targets for rural areas.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Given that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contribute an important factor in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achieving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targets we need...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743600" y="3095640"/>
            <a:ext cx="1400400" cy="194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40000" y="6263999"/>
            <a:ext cx="35280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funding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000" y="5688000"/>
            <a:ext cx="59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Other opinions: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3999" y="6290280"/>
            <a:ext cx="3334287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Hospitals need to improve their </a:t>
            </a: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administration</a:t>
            </a: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4817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0" y="2808000"/>
            <a:ext cx="871200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200268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Would you like to share your thoughts with the community?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256000" y="6120000"/>
            <a:ext cx="424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6175440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/>
          <p:cNvSpPr/>
          <p:nvPr/>
        </p:nvSpPr>
        <p:spPr>
          <a:xfrm>
            <a:off x="720000" y="6120000"/>
            <a:ext cx="43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6480" y="6192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872000" y="2925719"/>
            <a:ext cx="5903999" cy="239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Similar to your prediction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Gps in rural areas but also better administration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Predicting NHS targets: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Your model predictions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743600" y="3095640"/>
            <a:ext cx="1400400" cy="194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440000" y="6263999"/>
            <a:ext cx="35280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funding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000" y="5688000"/>
            <a:ext cx="59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Other opinions: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3999" y="629028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Hospitals need to improve their administration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2015999" y="4248000"/>
            <a:ext cx="3456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2088000" y="3888000"/>
            <a:ext cx="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How does _____ compare to </a:t>
            </a:r>
            <a:r>
              <a:rPr lang="en-GB" u="sng"/>
              <a:t>the UK</a:t>
            </a:r>
            <a:r>
              <a:rPr lang="en-GB"/>
              <a:t> in</a:t>
            </a:r>
          </a:p>
          <a:p>
            <a:pPr lvl="0" algn="ctr"/>
            <a:r>
              <a:rPr lang="en-GB"/>
              <a:t>Meeting the NHS cancer referral targets?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645009"/>
            <a:ext cx="9071640" cy="1164421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How does </a:t>
            </a:r>
            <a:r>
              <a:rPr lang="en-GB" u="sng" dirty="0"/>
              <a:t>the South East</a:t>
            </a:r>
            <a:r>
              <a:rPr lang="en-GB" dirty="0"/>
              <a:t> compare to </a:t>
            </a:r>
            <a:r>
              <a:rPr lang="en-GB" u="sng" dirty="0"/>
              <a:t>the UK</a:t>
            </a:r>
            <a:r>
              <a:rPr lang="en-GB" dirty="0"/>
              <a:t> in</a:t>
            </a:r>
          </a:p>
          <a:p>
            <a:pPr lvl="0" algn="ctr"/>
            <a:r>
              <a:rPr lang="en-GB" dirty="0" smtClean="0"/>
              <a:t>meeting </a:t>
            </a:r>
            <a:r>
              <a:rPr lang="en-GB" dirty="0"/>
              <a:t>the NHS cancer referral targets?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645009"/>
            <a:ext cx="9071640" cy="1164421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How does </a:t>
            </a:r>
            <a:r>
              <a:rPr lang="en-GB" u="sng" dirty="0"/>
              <a:t>the South East</a:t>
            </a:r>
            <a:r>
              <a:rPr lang="en-GB" dirty="0"/>
              <a:t> compare to </a:t>
            </a:r>
            <a:r>
              <a:rPr lang="en-GB" u="sng" dirty="0"/>
              <a:t>the UK</a:t>
            </a:r>
            <a:r>
              <a:rPr lang="en-GB" dirty="0"/>
              <a:t> in</a:t>
            </a:r>
          </a:p>
          <a:p>
            <a:pPr lvl="0" algn="ctr"/>
            <a:r>
              <a:rPr lang="en-GB" dirty="0"/>
              <a:t>m</a:t>
            </a:r>
            <a:r>
              <a:rPr lang="en-GB" dirty="0" smtClean="0"/>
              <a:t>eeting </a:t>
            </a:r>
            <a:r>
              <a:rPr lang="en-GB" b="1" dirty="0">
                <a:solidFill>
                  <a:srgbClr val="000000"/>
                </a:solidFill>
              </a:rPr>
              <a:t>the NHS cancer referral targets</a:t>
            </a:r>
            <a:r>
              <a:rPr lang="en-GB" dirty="0"/>
              <a:t>?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872000" y="576000"/>
            <a:ext cx="6120000" cy="2160000"/>
          </a:xfrm>
          <a:custGeom>
            <a:avLst>
              <a:gd name="f0" fmla="val 3707"/>
              <a:gd name="f1" fmla="val 2765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“A patient should start treatment in 62 days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after initial referral...”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NHS source – Jeremy Hunt Interview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Discuss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67840" y="792000"/>
            <a:ext cx="1208159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80000" y="2232000"/>
            <a:ext cx="1368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Jane J.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How does </a:t>
            </a:r>
            <a:r>
              <a:rPr lang="en-GB" u="sng"/>
              <a:t>the South East</a:t>
            </a:r>
            <a:r>
              <a:rPr lang="en-GB"/>
              <a:t> </a:t>
            </a:r>
            <a:r>
              <a:rPr lang="en-GB" b="1"/>
              <a:t>compare</a:t>
            </a:r>
            <a:r>
              <a:rPr lang="en-GB"/>
              <a:t> to </a:t>
            </a:r>
            <a:r>
              <a:rPr lang="en-GB" u="sng"/>
              <a:t>the UK</a:t>
            </a:r>
            <a:r>
              <a:rPr lang="en-GB"/>
              <a:t> in</a:t>
            </a:r>
          </a:p>
          <a:p>
            <a:pPr lvl="0" algn="ctr"/>
            <a:r>
              <a:rPr lang="en-GB"/>
              <a:t>Meeting </a:t>
            </a:r>
            <a:r>
              <a:rPr lang="en-GB">
                <a:solidFill>
                  <a:srgbClr val="000000"/>
                </a:solidFill>
              </a:rPr>
              <a:t>the NHS cancer referral targets</a:t>
            </a:r>
            <a:r>
              <a:rPr lang="en-GB"/>
              <a:t>?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368000" y="3600000"/>
            <a:ext cx="7128000" cy="2160000"/>
          </a:xfrm>
          <a:custGeom>
            <a:avLst>
              <a:gd name="f0" fmla="val 12110"/>
              <a:gd name="f1" fmla="val -49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How should we evaluate if the targets are met?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- By the percentage of patients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  waiting longer than the target?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- By counting the average number of days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      above the target.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.. Suggest another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4000" y="3943440"/>
            <a:ext cx="503999" cy="52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08480" y="4536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/>
          <p:cNvSpPr/>
          <p:nvPr/>
        </p:nvSpPr>
        <p:spPr>
          <a:xfrm>
            <a:off x="7272000" y="4031999"/>
            <a:ext cx="2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7272000" y="4608000"/>
            <a:ext cx="2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How does </a:t>
            </a:r>
            <a:r>
              <a:rPr lang="en-GB" u="sng"/>
              <a:t>the South East</a:t>
            </a:r>
            <a:r>
              <a:rPr lang="en-GB"/>
              <a:t> </a:t>
            </a:r>
            <a:r>
              <a:rPr lang="en-GB" b="1"/>
              <a:t>compare</a:t>
            </a:r>
            <a:r>
              <a:rPr lang="en-GB"/>
              <a:t> to </a:t>
            </a:r>
            <a:r>
              <a:rPr lang="en-GB" u="sng"/>
              <a:t>the UK</a:t>
            </a:r>
            <a:r>
              <a:rPr lang="en-GB"/>
              <a:t> in</a:t>
            </a:r>
          </a:p>
          <a:p>
            <a:pPr lvl="0" algn="ctr"/>
            <a:r>
              <a:rPr lang="en-GB"/>
              <a:t>Meeting </a:t>
            </a:r>
            <a:r>
              <a:rPr lang="en-GB">
                <a:solidFill>
                  <a:srgbClr val="000000"/>
                </a:solidFill>
              </a:rPr>
              <a:t>the NHS cancer referral targets</a:t>
            </a:r>
            <a:r>
              <a:rPr lang="en-GB"/>
              <a:t>?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368000" y="3600000"/>
            <a:ext cx="7128000" cy="2160000"/>
          </a:xfrm>
          <a:custGeom>
            <a:avLst>
              <a:gd name="f0" fmla="val 12110"/>
              <a:gd name="f1" fmla="val -49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How should we evaluate if the targets are met?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- By the percentage of patients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  waiting longer than the target?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- By counting the average number of days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      above the target.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.. Suggest another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4000" y="3943440"/>
            <a:ext cx="503999" cy="52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08480" y="4536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/>
          <p:cNvSpPr/>
          <p:nvPr/>
        </p:nvSpPr>
        <p:spPr>
          <a:xfrm>
            <a:off x="7272000" y="4031999"/>
            <a:ext cx="2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7272000" y="4608000"/>
            <a:ext cx="2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7272000" y="4031999"/>
            <a:ext cx="288000" cy="28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V="1">
            <a:off x="7272000" y="4031999"/>
            <a:ext cx="288000" cy="28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/>
              <a:t>How good is the NHS </a:t>
            </a:r>
            <a:r>
              <a:rPr lang="en-GB" b="1"/>
              <a:t>in general</a:t>
            </a:r>
            <a:r>
              <a:rPr lang="en-GB"/>
              <a:t> at meeting </a:t>
            </a:r>
            <a:r>
              <a:rPr lang="en-GB">
                <a:solidFill>
                  <a:srgbClr val="000000"/>
                </a:solidFill>
              </a:rPr>
              <a:t>the cancer referral targets</a:t>
            </a:r>
            <a:r>
              <a:rPr lang="en-GB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517920"/>
            <a:ext cx="7272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is...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always on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often on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mostly on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somewhat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☑ mostly above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often above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always above target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919439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How does waiting times compare for </a:t>
            </a:r>
            <a:r>
              <a:rPr lang="en-GB" sz="3200" b="0" i="0" u="sng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East</a:t>
            </a:r>
          </a:p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to </a:t>
            </a:r>
            <a:r>
              <a:rPr lang="en-GB" sz="3200" b="0" i="0" u="sng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London</a:t>
            </a:r>
            <a:r>
              <a: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?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2808000"/>
            <a:ext cx="5328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Are services in the South East..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much better at delivering the targets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☑ better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similar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worse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much worse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than services in London at delivering the targets?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352000" y="6120000"/>
            <a:ext cx="503999" cy="5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780</Words>
  <Application>Microsoft Macintosh PowerPoint</Application>
  <PresentationFormat>Custom</PresentationFormat>
  <Paragraphs>201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DejaVu Sans</vt:lpstr>
      <vt:lpstr>Droid Sans Fallback</vt:lpstr>
      <vt:lpstr>FreeSans</vt:lpstr>
      <vt:lpstr>Liberation Sans</vt:lpstr>
      <vt:lpstr>Liberation Serif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</dc:creator>
  <cp:lastModifiedBy>Pablo Leon Villagra</cp:lastModifiedBy>
  <cp:revision>40</cp:revision>
  <dcterms:created xsi:type="dcterms:W3CDTF">2017-08-04T11:32:37Z</dcterms:created>
  <dcterms:modified xsi:type="dcterms:W3CDTF">2017-08-07T16:28:12Z</dcterms:modified>
</cp:coreProperties>
</file>