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61" r:id="rId2"/>
    <p:sldId id="262" r:id="rId3"/>
    <p:sldId id="260" r:id="rId4"/>
    <p:sldId id="259" r:id="rId5"/>
    <p:sldId id="272" r:id="rId6"/>
    <p:sldId id="273" r:id="rId7"/>
    <p:sldId id="266" r:id="rId8"/>
    <p:sldId id="268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631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111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433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104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7509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8131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61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77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412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706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356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0CE9-3E96-4B08-AA03-841E9F21854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CA63-F2AF-4E54-8A62-5833FD3BC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105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56" y="1663595"/>
            <a:ext cx="3124200" cy="28765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71150" y="578442"/>
            <a:ext cx="1015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SURGICAL INSTRUMENTS DATA BASE</a:t>
            </a:r>
            <a:endParaRPr lang="en-GB" sz="4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754436" y="4702988"/>
            <a:ext cx="645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Celia Martín Cubillo</a:t>
            </a:r>
          </a:p>
          <a:p>
            <a:r>
              <a:rPr lang="en-GB" dirty="0" smtClean="0"/>
              <a:t>Rosario Ferrer Pérez-Blanco</a:t>
            </a:r>
          </a:p>
          <a:p>
            <a:r>
              <a:rPr lang="en-GB" dirty="0" smtClean="0"/>
              <a:t>Pablo Ligero Isla</a:t>
            </a:r>
          </a:p>
          <a:p>
            <a:r>
              <a:rPr lang="en-GB" dirty="0" smtClean="0"/>
              <a:t>Alejandro Pastrana San Martín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09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2357384"/>
              </p:ext>
            </p:extLst>
          </p:nvPr>
        </p:nvGraphicFramePr>
        <p:xfrm>
          <a:off x="432304" y="976193"/>
          <a:ext cx="11404097" cy="2044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785"/>
                <a:gridCol w="948366"/>
                <a:gridCol w="1280293"/>
                <a:gridCol w="2074550"/>
                <a:gridCol w="1343518"/>
                <a:gridCol w="1201263"/>
                <a:gridCol w="1311907"/>
                <a:gridCol w="1596415"/>
              </a:tblGrid>
              <a:tr h="2764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INSTRUMENT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64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 Instrument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Model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Purpose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Amount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# Uses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Body Location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Price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Warehouse Location</a:t>
                      </a:r>
                      <a:endParaRPr lang="en-CA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641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Version1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Cut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General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$12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Chamberi Street nº6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641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Version2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Clean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General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$5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Oxfordi Street nº55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641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Version1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Absorb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Stomach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$200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Alcala Street nº16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406400" y="314814"/>
            <a:ext cx="11531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Instruments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Warehouse</a:t>
            </a: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3200" dirty="0"/>
          </a:p>
          <a:p>
            <a:pPr marL="457200" indent="-457200">
              <a:buFont typeface="Arial"/>
              <a:buChar char="•"/>
            </a:pPr>
            <a:endParaRPr lang="en-GB" sz="3200" dirty="0"/>
          </a:p>
          <a:p>
            <a:pPr marL="457200" indent="-457200">
              <a:buFont typeface="Arial"/>
              <a:buChar char="•"/>
            </a:pPr>
            <a:endParaRPr lang="en-GB" sz="3200" dirty="0"/>
          </a:p>
          <a:p>
            <a:endParaRPr lang="en-GB" sz="3200" dirty="0"/>
          </a:p>
        </p:txBody>
      </p:sp>
      <p:pic>
        <p:nvPicPr>
          <p:cNvPr id="6" name="Imagen 5" descr="wsi-imageoptim-OrthopedicSurgery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621" y="113173"/>
            <a:ext cx="1235296" cy="1235296"/>
          </a:xfrm>
          <a:prstGeom prst="rect">
            <a:avLst/>
          </a:prstGeom>
        </p:spPr>
      </p:pic>
      <p:pic>
        <p:nvPicPr>
          <p:cNvPr id="7" name="Imagen 6" descr="data-management-interface-symbol-with-gears-and-binary-code-numbers_318-52331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9585" y="4174844"/>
            <a:ext cx="1413097" cy="1413097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2551721"/>
              </p:ext>
            </p:extLst>
          </p:nvPr>
        </p:nvGraphicFramePr>
        <p:xfrm>
          <a:off x="853853" y="4174844"/>
          <a:ext cx="6474047" cy="14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286"/>
                <a:gridCol w="1672324"/>
                <a:gridCol w="1672324"/>
                <a:gridCol w="1755113"/>
              </a:tblGrid>
              <a:tr h="18419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WAREHOUSE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8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WarehouseID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Capacity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Warehouse Location</a:t>
                      </a:r>
                      <a:endParaRPr lang="en-CA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Filled Space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8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20 m^3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u="none" strike="noStrike" dirty="0" err="1" smtClean="0">
                          <a:effectLst/>
                        </a:rPr>
                        <a:t>Chamberi</a:t>
                      </a:r>
                      <a:r>
                        <a:rPr lang="en-CA" sz="1600" u="none" strike="noStrike" dirty="0" smtClean="0">
                          <a:effectLst/>
                        </a:rPr>
                        <a:t> Street nº6</a:t>
                      </a:r>
                      <a:endParaRPr lang="en-CA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2 m^3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76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706" cy="5746244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GB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			THANK YOU</a:t>
            </a:r>
            <a:br>
              <a:rPr lang="en-GB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</a:br>
            <a:r>
              <a:rPr lang="en-GB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/>
            </a:r>
            <a:br>
              <a:rPr lang="en-GB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</a:br>
            <a:r>
              <a:rPr lang="en-GB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		   QUESTIONS?</a:t>
            </a:r>
            <a:endParaRPr lang="en-GB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2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30200" y="338138"/>
            <a:ext cx="11277600" cy="132782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Why surgical instruments?</a:t>
            </a:r>
            <a:endParaRPr lang="en-GB" sz="5400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57200" y="1446959"/>
            <a:ext cx="11277600" cy="5257800"/>
          </a:xfrm>
        </p:spPr>
        <p:txBody>
          <a:bodyPr>
            <a:normAutofit/>
          </a:bodyPr>
          <a:lstStyle/>
          <a:p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Biomedical application</a:t>
            </a:r>
          </a:p>
          <a:p>
            <a:r>
              <a:rPr lang="en-GB" sz="4000" dirty="0" smtClean="0"/>
              <a:t>Hospitals orders</a:t>
            </a:r>
          </a:p>
          <a:p>
            <a:r>
              <a:rPr lang="en-GB" sz="4000" dirty="0" smtClean="0"/>
              <a:t>Manufacture of instruments</a:t>
            </a:r>
          </a:p>
          <a:p>
            <a:r>
              <a:rPr lang="en-GB" sz="4000" dirty="0" smtClean="0"/>
              <a:t>Accurate and easy access to variables</a:t>
            </a:r>
            <a:endParaRPr lang="en-GB" sz="4000" dirty="0"/>
          </a:p>
        </p:txBody>
      </p:sp>
      <p:pic>
        <p:nvPicPr>
          <p:cNvPr id="6" name="Imagen 5" descr="599-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9088" y="835658"/>
            <a:ext cx="2406802" cy="24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6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279400" y="1"/>
            <a:ext cx="3701757" cy="801857"/>
          </a:xfrm>
        </p:spPr>
        <p:txBody>
          <a:bodyPr/>
          <a:lstStyle/>
          <a:p>
            <a:r>
              <a:rPr lang="en-CA" dirty="0" smtClean="0"/>
              <a:t>E–R Diagram </a:t>
            </a:r>
            <a:endParaRPr lang="en-CA" dirty="0"/>
          </a:p>
        </p:txBody>
      </p:sp>
      <p:pic>
        <p:nvPicPr>
          <p:cNvPr id="1027" name="Picture 3" descr="C:\Users\MARIA JESUS\Desktop\BDD.FINAL\Mt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1182"/>
            <a:ext cx="12192000" cy="6196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8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2837961"/>
              </p:ext>
            </p:extLst>
          </p:nvPr>
        </p:nvGraphicFramePr>
        <p:xfrm>
          <a:off x="6907538" y="1506620"/>
          <a:ext cx="5157462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398"/>
                <a:gridCol w="830732"/>
                <a:gridCol w="1066106"/>
                <a:gridCol w="181722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HOSPITAL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Hospital ID</a:t>
                      </a:r>
                      <a:endParaRPr lang="en-CA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Medical </a:t>
                      </a:r>
                      <a:r>
                        <a:rPr lang="en-CA" sz="1100" u="none" strike="noStrike" dirty="0" smtClean="0">
                          <a:effectLst/>
                        </a:rPr>
                        <a:t>Specialization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Location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Name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General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Madrid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HM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Traumatology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Cadiz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San Fernando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General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Madrid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La Paz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6890515" y="314371"/>
            <a:ext cx="403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 smtClean="0"/>
              <a:t>Hospital</a:t>
            </a:r>
            <a:endParaRPr lang="en-GB" sz="2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903090" y="3005386"/>
            <a:ext cx="408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 smtClean="0"/>
              <a:t>Order</a:t>
            </a:r>
            <a:endParaRPr lang="en-GB" sz="2800" dirty="0"/>
          </a:p>
        </p:txBody>
      </p:sp>
      <p:pic>
        <p:nvPicPr>
          <p:cNvPr id="10" name="Imagen 9" descr="icon_1639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1041" y="5080357"/>
            <a:ext cx="1477590" cy="1477590"/>
          </a:xfrm>
          <a:prstGeom prst="rect">
            <a:avLst/>
          </a:prstGeom>
        </p:spPr>
      </p:pic>
      <p:pic>
        <p:nvPicPr>
          <p:cNvPr id="11" name="Imagen 10" descr="Surgery-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28065" y="201197"/>
            <a:ext cx="1285595" cy="128559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9710472"/>
              </p:ext>
            </p:extLst>
          </p:nvPr>
        </p:nvGraphicFramePr>
        <p:xfrm>
          <a:off x="6872105" y="3562192"/>
          <a:ext cx="4902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118"/>
                <a:gridCol w="761507"/>
                <a:gridCol w="1028034"/>
                <a:gridCol w="178954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ORDER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 Order</a:t>
                      </a:r>
                      <a:endParaRPr lang="en-CA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Order Date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Delivery Date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 Amount of Instruments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01/01/2017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01/02/2017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02/01/2017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02/02/2017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03/01/2017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03/06/2017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50" name="Picture 2" descr="C:\Users\MARIA JESUS\Desktop\BDD.FINAL\PartePabl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13656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575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7904" y="454968"/>
            <a:ext cx="4628158" cy="3863814"/>
          </a:xfrm>
        </p:spPr>
        <p:txBody>
          <a:bodyPr/>
          <a:lstStyle/>
          <a:p>
            <a:r>
              <a:rPr lang="en-GB" dirty="0" smtClean="0"/>
              <a:t>Instrument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Instrument </a:t>
            </a:r>
            <a:r>
              <a:rPr lang="en-GB" dirty="0" smtClean="0"/>
              <a:t>- Order</a:t>
            </a:r>
            <a:endParaRPr lang="en-GB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6864087"/>
              </p:ext>
            </p:extLst>
          </p:nvPr>
        </p:nvGraphicFramePr>
        <p:xfrm>
          <a:off x="1008360" y="4090075"/>
          <a:ext cx="4585034" cy="131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5014"/>
                <a:gridCol w="1130944"/>
                <a:gridCol w="1489076"/>
              </a:tblGrid>
              <a:tr h="262384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INSTRUMENT-ORDER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384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solidFill>
                            <a:srgbClr val="7030A0"/>
                          </a:solidFill>
                          <a:effectLst/>
                        </a:rPr>
                        <a:t>ID Instrument</a:t>
                      </a:r>
                      <a:endParaRPr lang="en-CA" sz="16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ID Order</a:t>
                      </a:r>
                      <a:endParaRPr lang="en-CA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err="1">
                          <a:effectLst/>
                        </a:rPr>
                        <a:t>AmountOrder</a:t>
                      </a:r>
                      <a:endParaRPr lang="en-CA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38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200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38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384"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342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Imagen 5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8080" y="5464745"/>
            <a:ext cx="1160831" cy="1160831"/>
          </a:xfrm>
          <a:prstGeom prst="rect">
            <a:avLst/>
          </a:prstGeom>
        </p:spPr>
      </p:pic>
      <p:pic>
        <p:nvPicPr>
          <p:cNvPr id="8" name="Imagen 7" descr="image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4500" y="3097773"/>
            <a:ext cx="1450032" cy="145003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2953374"/>
              </p:ext>
            </p:extLst>
          </p:nvPr>
        </p:nvGraphicFramePr>
        <p:xfrm>
          <a:off x="6043773" y="5014232"/>
          <a:ext cx="3647161" cy="161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7628"/>
                <a:gridCol w="1779533"/>
              </a:tblGrid>
              <a:tr h="2774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HOSPITAL - ORDER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48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solidFill>
                            <a:srgbClr val="7030A0"/>
                          </a:solidFill>
                          <a:effectLst/>
                        </a:rPr>
                        <a:t>Hospital ID</a:t>
                      </a:r>
                      <a:endParaRPr lang="en-CA" sz="16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ID Order</a:t>
                      </a:r>
                      <a:endParaRPr lang="en-CA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486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486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486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Marcador de contenido 2"/>
          <p:cNvSpPr txBox="1">
            <a:spLocks/>
          </p:cNvSpPr>
          <p:nvPr/>
        </p:nvSpPr>
        <p:spPr>
          <a:xfrm>
            <a:off x="6014404" y="4263493"/>
            <a:ext cx="3530096" cy="50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Hospital - Order</a:t>
            </a:r>
            <a:endParaRPr lang="en-GB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10618"/>
              </p:ext>
            </p:extLst>
          </p:nvPr>
        </p:nvGraphicFramePr>
        <p:xfrm>
          <a:off x="446371" y="900333"/>
          <a:ext cx="11404095" cy="2247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754"/>
                <a:gridCol w="1236902"/>
                <a:gridCol w="1031488"/>
                <a:gridCol w="1118657"/>
                <a:gridCol w="1812640"/>
                <a:gridCol w="1173900"/>
                <a:gridCol w="1049605"/>
                <a:gridCol w="1146280"/>
                <a:gridCol w="1394869"/>
              </a:tblGrid>
              <a:tr h="25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INSTRUMENT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75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 Instrument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CA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Model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Purpose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Amount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# Uses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Body Location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Price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Warehouse Location</a:t>
                      </a:r>
                      <a:endParaRPr lang="en-CA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759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Scalpel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Version1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Cut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General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$12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Chamberi Street nº6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759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Version2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Clean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General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$5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Oxfordi Street nº55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759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Scissors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Version1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Absorb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Stomach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$200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Alcala Street nº16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67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826901" y="930538"/>
            <a:ext cx="220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 smtClean="0"/>
              <a:t>Company</a:t>
            </a:r>
            <a:endParaRPr lang="en-GB" sz="2800" dirty="0"/>
          </a:p>
        </p:txBody>
      </p:sp>
      <p:pic>
        <p:nvPicPr>
          <p:cNvPr id="7" name="Imagen 6" descr="seo-analysis-icon-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6617" y="3659276"/>
            <a:ext cx="1662841" cy="1662841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8665348"/>
              </p:ext>
            </p:extLst>
          </p:nvPr>
        </p:nvGraphicFramePr>
        <p:xfrm>
          <a:off x="7766050" y="1584967"/>
          <a:ext cx="4425949" cy="1145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560"/>
                <a:gridCol w="1100754"/>
                <a:gridCol w="1412635"/>
              </a:tblGrid>
              <a:tr h="381844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COMPANY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844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Company ID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Localization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Company Name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84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Madrid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BCC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074" name="Picture 2" descr="C:\Users\MARIA JESUS\Desktop\BDD.FINAL\ParteAl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277" y="132411"/>
            <a:ext cx="4610744" cy="6521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52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565868"/>
            <a:ext cx="10515600" cy="5611095"/>
          </a:xfrm>
        </p:spPr>
        <p:txBody>
          <a:bodyPr/>
          <a:lstStyle/>
          <a:p>
            <a:r>
              <a:rPr lang="en-GB" dirty="0" smtClean="0"/>
              <a:t>Materials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Machinery</a:t>
            </a:r>
          </a:p>
          <a:p>
            <a:endParaRPr lang="en-GB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8" y="1475394"/>
            <a:ext cx="9595384" cy="1152745"/>
          </a:xfrm>
          <a:prstGeom prst="rect">
            <a:avLst/>
          </a:prstGeom>
        </p:spPr>
      </p:pic>
      <p:pic>
        <p:nvPicPr>
          <p:cNvPr id="11" name="Imagen 10" descr="image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1066" y="3571252"/>
            <a:ext cx="1996913" cy="1996913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09636" y="3969303"/>
          <a:ext cx="8504701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016"/>
                <a:gridCol w="1898838"/>
                <a:gridCol w="1296967"/>
                <a:gridCol w="1700940"/>
                <a:gridCol w="170094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MachineryID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MachineryType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Date of </a:t>
                      </a:r>
                      <a:r>
                        <a:rPr lang="es-ES" dirty="0" err="1" smtClean="0"/>
                        <a:t>installation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Size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 </a:t>
                      </a:r>
                      <a:r>
                        <a:rPr lang="es-ES" dirty="0" err="1" smtClean="0"/>
                        <a:t>Working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1/1/17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2.2m^2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Sterilization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Working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2/1/17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4m^2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Grinder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Working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3/1/17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3m^2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4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ata-Workflow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8481" y="572007"/>
            <a:ext cx="1204006" cy="1204006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5368834"/>
              </p:ext>
            </p:extLst>
          </p:nvPr>
        </p:nvGraphicFramePr>
        <p:xfrm>
          <a:off x="440952" y="5317587"/>
          <a:ext cx="11010149" cy="137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4454"/>
                <a:gridCol w="1994454"/>
                <a:gridCol w="1147888"/>
                <a:gridCol w="1549646"/>
                <a:gridCol w="2697533"/>
                <a:gridCol w="1626174"/>
              </a:tblGrid>
              <a:tr h="35814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EMPLOYEE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Employee ID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Name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Type of Contract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Specialization Type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Machinery Type</a:t>
                      </a:r>
                      <a:endParaRPr lang="en-CA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Maria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Temporal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Laser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Laser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Pepe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Permanent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Grinder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Sterilization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Juan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Permanent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Grinder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Grinder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C:\Users\MARIA JESUS\Desktop\BDD.FINAL\ParteCel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439422" cy="5443398"/>
          </a:xfrm>
          <a:prstGeom prst="rect">
            <a:avLst/>
          </a:prstGeom>
          <a:noFill/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764818"/>
              </p:ext>
            </p:extLst>
          </p:nvPr>
        </p:nvGraphicFramePr>
        <p:xfrm>
          <a:off x="6429130" y="3924887"/>
          <a:ext cx="48133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039"/>
                <a:gridCol w="1673829"/>
                <a:gridCol w="1765432"/>
              </a:tblGrid>
              <a:tr h="3291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INSTRUMENT - MACHINERY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ID Instrument</a:t>
                      </a:r>
                      <a:endParaRPr lang="en-CA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Machinary</a:t>
                      </a:r>
                      <a:r>
                        <a:rPr lang="en-CA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 ID</a:t>
                      </a:r>
                      <a:endParaRPr lang="en-CA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Time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5h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1h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2h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77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96990" y="3739781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/>
              <a:t>  </a:t>
            </a:r>
            <a:r>
              <a:rPr lang="en-GB" sz="2800" dirty="0" smtClean="0"/>
              <a:t>Materials</a:t>
            </a:r>
            <a:endParaRPr lang="en-GB" sz="2000" dirty="0"/>
          </a:p>
        </p:txBody>
      </p:sp>
      <p:pic>
        <p:nvPicPr>
          <p:cNvPr id="7" name="Imagen 6" descr="Data-Mind-Map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5758" y="297750"/>
            <a:ext cx="1167388" cy="1167388"/>
          </a:xfrm>
          <a:prstGeom prst="rect">
            <a:avLst/>
          </a:prstGeom>
        </p:spPr>
      </p:pic>
      <p:pic>
        <p:nvPicPr>
          <p:cNvPr id="8" name="Imagen 7" descr="cut-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6957" y="3231730"/>
            <a:ext cx="986878" cy="9868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90" y="4687675"/>
            <a:ext cx="11769848" cy="1413975"/>
          </a:xfrm>
          <a:prstGeom prst="rect">
            <a:avLst/>
          </a:prstGeom>
        </p:spPr>
      </p:pic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C:\Users\MARIA JESUS\Desktop\BDD.FINAL\ParteChar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489" y="534235"/>
            <a:ext cx="10044715" cy="3081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310</Words>
  <Application>Microsoft Office PowerPoint</Application>
  <PresentationFormat>Personalizado</PresentationFormat>
  <Paragraphs>237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Why surgical instruments?</vt:lpstr>
      <vt:lpstr>E–R Diagram 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   THANK YOU      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MtM©</dc:title>
  <dc:creator>Pablo Ligero</dc:creator>
  <cp:lastModifiedBy>MARIA JESUS</cp:lastModifiedBy>
  <cp:revision>71</cp:revision>
  <dcterms:created xsi:type="dcterms:W3CDTF">2017-02-13T15:55:41Z</dcterms:created>
  <dcterms:modified xsi:type="dcterms:W3CDTF">2017-05-29T18:07:31Z</dcterms:modified>
</cp:coreProperties>
</file>