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3"/>
  </p:notesMasterIdLst>
  <p:sldIdLst>
    <p:sldId id="285" r:id="rId5"/>
    <p:sldId id="287" r:id="rId6"/>
    <p:sldId id="343" r:id="rId7"/>
    <p:sldId id="347" r:id="rId8"/>
    <p:sldId id="348" r:id="rId9"/>
    <p:sldId id="349" r:id="rId10"/>
    <p:sldId id="336" r:id="rId11"/>
    <p:sldId id="344" r:id="rId12"/>
    <p:sldId id="339" r:id="rId13"/>
    <p:sldId id="345" r:id="rId14"/>
    <p:sldId id="340" r:id="rId15"/>
    <p:sldId id="346" r:id="rId16"/>
    <p:sldId id="341" r:id="rId17"/>
    <p:sldId id="352" r:id="rId18"/>
    <p:sldId id="361" r:id="rId19"/>
    <p:sldId id="362" r:id="rId20"/>
    <p:sldId id="363" r:id="rId21"/>
    <p:sldId id="364" r:id="rId22"/>
    <p:sldId id="365" r:id="rId23"/>
    <p:sldId id="366" r:id="rId24"/>
    <p:sldId id="353" r:id="rId25"/>
    <p:sldId id="354" r:id="rId26"/>
    <p:sldId id="355" r:id="rId27"/>
    <p:sldId id="356" r:id="rId28"/>
    <p:sldId id="357" r:id="rId29"/>
    <p:sldId id="358" r:id="rId30"/>
    <p:sldId id="368"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7" r:id="rId50"/>
    <p:sldId id="418" r:id="rId51"/>
    <p:sldId id="416"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34" r:id="rId67"/>
    <p:sldId id="435" r:id="rId68"/>
    <p:sldId id="436" r:id="rId69"/>
    <p:sldId id="437" r:id="rId70"/>
    <p:sldId id="438" r:id="rId71"/>
    <p:sldId id="439" r:id="rId72"/>
    <p:sldId id="440" r:id="rId73"/>
    <p:sldId id="441" r:id="rId74"/>
    <p:sldId id="442" r:id="rId75"/>
    <p:sldId id="443" r:id="rId76"/>
    <p:sldId id="444" r:id="rId77"/>
    <p:sldId id="445" r:id="rId78"/>
    <p:sldId id="44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59" r:id="rId92"/>
    <p:sldId id="460" r:id="rId93"/>
    <p:sldId id="461" r:id="rId94"/>
    <p:sldId id="463" r:id="rId95"/>
    <p:sldId id="462" r:id="rId96"/>
    <p:sldId id="464" r:id="rId97"/>
    <p:sldId id="465" r:id="rId98"/>
    <p:sldId id="466" r:id="rId99"/>
    <p:sldId id="467" r:id="rId100"/>
    <p:sldId id="468" r:id="rId101"/>
    <p:sldId id="397" r:id="rId102"/>
    <p:sldId id="369" r:id="rId103"/>
    <p:sldId id="371" r:id="rId104"/>
    <p:sldId id="370"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9" r:id="rId121"/>
    <p:sldId id="390" r:id="rId122"/>
    <p:sldId id="387" r:id="rId123"/>
    <p:sldId id="388" r:id="rId124"/>
    <p:sldId id="392" r:id="rId125"/>
    <p:sldId id="391" r:id="rId126"/>
    <p:sldId id="393" r:id="rId127"/>
    <p:sldId id="394" r:id="rId128"/>
    <p:sldId id="396" r:id="rId129"/>
    <p:sldId id="395" r:id="rId130"/>
    <p:sldId id="351" r:id="rId131"/>
    <p:sldId id="337" r:id="rId13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AB38C-7B87-48C1-8E10-2AEA4BF9CA89}" v="3" dt="2020-12-07T14:38:29.52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microsoft.com/office/2015/10/relationships/revisionInfo" Target="revisionInfo.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86D54-DA32-4249-B31F-DC73D06C51A2}" type="datetimeFigureOut">
              <a:rPr lang="pt-BR" smtClean="0"/>
              <a:t>07/12/2020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0F400-6B7C-44DC-ADBB-01E1F65065BC}" type="slidenum">
              <a:rPr lang="pt-BR" smtClean="0"/>
              <a:t>‹nº›</a:t>
            </a:fld>
            <a:endParaRPr lang="pt-BR"/>
          </a:p>
        </p:txBody>
      </p:sp>
    </p:spTree>
    <p:extLst>
      <p:ext uri="{BB962C8B-B14F-4D97-AF65-F5344CB8AC3E}">
        <p14:creationId xmlns:p14="http://schemas.microsoft.com/office/powerpoint/2010/main" val="404049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0CB0B-8533-4FF2-8420-C72AB7E8020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93E31C4-68AA-4C09-986F-E1B8541A3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FE82A5E-BA99-4D6C-9E76-433FB0D6BE0B}"/>
              </a:ext>
            </a:extLst>
          </p:cNvPr>
          <p:cNvSpPr>
            <a:spLocks noGrp="1"/>
          </p:cNvSpPr>
          <p:nvPr>
            <p:ph type="dt" sz="half" idx="10"/>
          </p:nvPr>
        </p:nvSpPr>
        <p:spPr/>
        <p:txBody>
          <a:bodyPr/>
          <a:lstStyle/>
          <a:p>
            <a:fld id="{EF6E9D72-62BA-497E-9689-56B6877B0064}" type="datetime1">
              <a:rPr lang="pt-BR" smtClean="0"/>
              <a:t>07/12/2020</a:t>
            </a:fld>
            <a:endParaRPr lang="pt-BR"/>
          </a:p>
        </p:txBody>
      </p:sp>
      <p:sp>
        <p:nvSpPr>
          <p:cNvPr id="5" name="Espaço Reservado para Rodapé 4">
            <a:extLst>
              <a:ext uri="{FF2B5EF4-FFF2-40B4-BE49-F238E27FC236}">
                <a16:creationId xmlns:a16="http://schemas.microsoft.com/office/drawing/2014/main" id="{C79BB744-5B3E-48C3-A98C-90A151DCE0CF}"/>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78083254-21AC-4F61-AAC8-27E718942307}"/>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25882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4101D-21E4-4728-B7BA-B6D2D6D1F3E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0463F66-8673-40A6-BC3F-0176A8C1722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ADF9AB2-F12A-44D4-B834-1C6F66BF974B}"/>
              </a:ext>
            </a:extLst>
          </p:cNvPr>
          <p:cNvSpPr>
            <a:spLocks noGrp="1"/>
          </p:cNvSpPr>
          <p:nvPr>
            <p:ph type="dt" sz="half" idx="10"/>
          </p:nvPr>
        </p:nvSpPr>
        <p:spPr/>
        <p:txBody>
          <a:bodyPr/>
          <a:lstStyle/>
          <a:p>
            <a:fld id="{1CB300A0-DB27-4380-91DD-6542E8980ACE}" type="datetime1">
              <a:rPr lang="pt-BR" smtClean="0"/>
              <a:t>07/12/2020</a:t>
            </a:fld>
            <a:endParaRPr lang="pt-BR"/>
          </a:p>
        </p:txBody>
      </p:sp>
      <p:sp>
        <p:nvSpPr>
          <p:cNvPr id="5" name="Espaço Reservado para Rodapé 4">
            <a:extLst>
              <a:ext uri="{FF2B5EF4-FFF2-40B4-BE49-F238E27FC236}">
                <a16:creationId xmlns:a16="http://schemas.microsoft.com/office/drawing/2014/main" id="{E0AF5684-33F5-4189-A25E-5E2FE72991EA}"/>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26F653A9-146E-4904-8B61-D67282B27B49}"/>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176186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116DC8E-87E5-4D8C-8DF8-1671CF3F37F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B2DA1C1-1DED-4B19-89EA-26415134DBD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024A51-2F4B-480F-8D4E-0D87CAB7880D}"/>
              </a:ext>
            </a:extLst>
          </p:cNvPr>
          <p:cNvSpPr>
            <a:spLocks noGrp="1"/>
          </p:cNvSpPr>
          <p:nvPr>
            <p:ph type="dt" sz="half" idx="10"/>
          </p:nvPr>
        </p:nvSpPr>
        <p:spPr/>
        <p:txBody>
          <a:bodyPr/>
          <a:lstStyle/>
          <a:p>
            <a:fld id="{D3360261-C254-4598-9AC4-63AA54618917}" type="datetime1">
              <a:rPr lang="pt-BR" smtClean="0"/>
              <a:t>07/12/2020</a:t>
            </a:fld>
            <a:endParaRPr lang="pt-BR"/>
          </a:p>
        </p:txBody>
      </p:sp>
      <p:sp>
        <p:nvSpPr>
          <p:cNvPr id="5" name="Espaço Reservado para Rodapé 4">
            <a:extLst>
              <a:ext uri="{FF2B5EF4-FFF2-40B4-BE49-F238E27FC236}">
                <a16:creationId xmlns:a16="http://schemas.microsoft.com/office/drawing/2014/main" id="{F15462EB-D5CF-49DF-94A9-BB5806896BA9}"/>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4B094B45-FC93-4085-B857-6422B6019A2E}"/>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378282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A5FD0-5BEA-47EC-AE85-D805BAD16E9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0DE38CC-6295-4744-AF98-776838C2EE7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696E4C4-9AFE-4874-B7E9-EB1DBF7D4CC0}"/>
              </a:ext>
            </a:extLst>
          </p:cNvPr>
          <p:cNvSpPr>
            <a:spLocks noGrp="1"/>
          </p:cNvSpPr>
          <p:nvPr>
            <p:ph type="dt" sz="half" idx="10"/>
          </p:nvPr>
        </p:nvSpPr>
        <p:spPr/>
        <p:txBody>
          <a:bodyPr/>
          <a:lstStyle/>
          <a:p>
            <a:fld id="{88BBAD8D-7423-4C20-8314-4D8E8E2C51AB}" type="datetime1">
              <a:rPr lang="pt-BR" smtClean="0"/>
              <a:t>07/12/2020</a:t>
            </a:fld>
            <a:endParaRPr lang="pt-BR"/>
          </a:p>
        </p:txBody>
      </p:sp>
      <p:sp>
        <p:nvSpPr>
          <p:cNvPr id="5" name="Espaço Reservado para Rodapé 4">
            <a:extLst>
              <a:ext uri="{FF2B5EF4-FFF2-40B4-BE49-F238E27FC236}">
                <a16:creationId xmlns:a16="http://schemas.microsoft.com/office/drawing/2014/main" id="{8F91AD22-CE96-43F7-87F8-90B8D899C4D6}"/>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F65064E8-0F6E-40B3-B276-37A313DDACE1}"/>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203142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B3CED-21FA-47BD-9820-ABD87ED0EC2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87DE574-C3E8-4B00-9901-ADD116151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CCCA3F9-1D08-4EF2-A7E6-4026F63C5A17}"/>
              </a:ext>
            </a:extLst>
          </p:cNvPr>
          <p:cNvSpPr>
            <a:spLocks noGrp="1"/>
          </p:cNvSpPr>
          <p:nvPr>
            <p:ph type="dt" sz="half" idx="10"/>
          </p:nvPr>
        </p:nvSpPr>
        <p:spPr/>
        <p:txBody>
          <a:bodyPr/>
          <a:lstStyle/>
          <a:p>
            <a:fld id="{C73408C8-A3CD-4704-A663-06FB0D1DB7BB}" type="datetime1">
              <a:rPr lang="pt-BR" smtClean="0"/>
              <a:t>07/12/2020</a:t>
            </a:fld>
            <a:endParaRPr lang="pt-BR"/>
          </a:p>
        </p:txBody>
      </p:sp>
      <p:sp>
        <p:nvSpPr>
          <p:cNvPr id="5" name="Espaço Reservado para Rodapé 4">
            <a:extLst>
              <a:ext uri="{FF2B5EF4-FFF2-40B4-BE49-F238E27FC236}">
                <a16:creationId xmlns:a16="http://schemas.microsoft.com/office/drawing/2014/main" id="{389B338B-ED6B-4F27-AEBC-FE42909BDAAE}"/>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AD996F0C-D71F-47F2-833B-C73E042CFF70}"/>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210687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A936D-7192-42C2-82A5-923A5DEBC9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439BF2B-1B92-49BC-915F-EC76E750500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5A52CC7-2AEB-4717-836A-62153636AC9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043C8D2-A37C-44A8-9CE2-39B846B82453}"/>
              </a:ext>
            </a:extLst>
          </p:cNvPr>
          <p:cNvSpPr>
            <a:spLocks noGrp="1"/>
          </p:cNvSpPr>
          <p:nvPr>
            <p:ph type="dt" sz="half" idx="10"/>
          </p:nvPr>
        </p:nvSpPr>
        <p:spPr/>
        <p:txBody>
          <a:bodyPr/>
          <a:lstStyle/>
          <a:p>
            <a:fld id="{03304D04-B014-4A71-A860-ADBAB45C6D34}" type="datetime1">
              <a:rPr lang="pt-BR" smtClean="0"/>
              <a:t>07/12/2020</a:t>
            </a:fld>
            <a:endParaRPr lang="pt-BR"/>
          </a:p>
        </p:txBody>
      </p:sp>
      <p:sp>
        <p:nvSpPr>
          <p:cNvPr id="6" name="Espaço Reservado para Rodapé 5">
            <a:extLst>
              <a:ext uri="{FF2B5EF4-FFF2-40B4-BE49-F238E27FC236}">
                <a16:creationId xmlns:a16="http://schemas.microsoft.com/office/drawing/2014/main" id="{C5B2AE87-00C6-4FB0-95AF-49878240684F}"/>
              </a:ext>
            </a:extLst>
          </p:cNvPr>
          <p:cNvSpPr>
            <a:spLocks noGrp="1"/>
          </p:cNvSpPr>
          <p:nvPr>
            <p:ph type="ftr" sz="quarter" idx="11"/>
          </p:nvPr>
        </p:nvSpPr>
        <p:spPr/>
        <p:txBody>
          <a:bodyPr/>
          <a:lstStyle/>
          <a:p>
            <a:r>
              <a:rPr lang="pt-BR"/>
              <a:t>FATEC MOGI DAS CRUZES</a:t>
            </a:r>
          </a:p>
        </p:txBody>
      </p:sp>
      <p:sp>
        <p:nvSpPr>
          <p:cNvPr id="7" name="Espaço Reservado para Número de Slide 6">
            <a:extLst>
              <a:ext uri="{FF2B5EF4-FFF2-40B4-BE49-F238E27FC236}">
                <a16:creationId xmlns:a16="http://schemas.microsoft.com/office/drawing/2014/main" id="{19792328-D8DB-4097-B99D-B93517741736}"/>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6817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46B27-D713-47A1-8CCB-094A74C9FF8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9310965-FB0F-4EF2-AC61-D8ADEAB062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25F2135-B773-4CDC-B187-3601F15A47E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DC18B2B-91F4-46D9-A903-A51E07EDC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A913673-11C7-4ECB-90DE-E6FE4D50D37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511CFFD-3A14-4CD0-BFAD-F8DFD26244FA}"/>
              </a:ext>
            </a:extLst>
          </p:cNvPr>
          <p:cNvSpPr>
            <a:spLocks noGrp="1"/>
          </p:cNvSpPr>
          <p:nvPr>
            <p:ph type="dt" sz="half" idx="10"/>
          </p:nvPr>
        </p:nvSpPr>
        <p:spPr/>
        <p:txBody>
          <a:bodyPr/>
          <a:lstStyle/>
          <a:p>
            <a:fld id="{45BF0DE9-11EE-4342-9141-49A83AFADE3E}" type="datetime1">
              <a:rPr lang="pt-BR" smtClean="0"/>
              <a:t>07/12/2020</a:t>
            </a:fld>
            <a:endParaRPr lang="pt-BR"/>
          </a:p>
        </p:txBody>
      </p:sp>
      <p:sp>
        <p:nvSpPr>
          <p:cNvPr id="8" name="Espaço Reservado para Rodapé 7">
            <a:extLst>
              <a:ext uri="{FF2B5EF4-FFF2-40B4-BE49-F238E27FC236}">
                <a16:creationId xmlns:a16="http://schemas.microsoft.com/office/drawing/2014/main" id="{BAED5618-FBEA-4519-9191-79C383810119}"/>
              </a:ext>
            </a:extLst>
          </p:cNvPr>
          <p:cNvSpPr>
            <a:spLocks noGrp="1"/>
          </p:cNvSpPr>
          <p:nvPr>
            <p:ph type="ftr" sz="quarter" idx="11"/>
          </p:nvPr>
        </p:nvSpPr>
        <p:spPr/>
        <p:txBody>
          <a:bodyPr/>
          <a:lstStyle/>
          <a:p>
            <a:r>
              <a:rPr lang="pt-BR"/>
              <a:t>FATEC MOGI DAS CRUZES</a:t>
            </a:r>
          </a:p>
        </p:txBody>
      </p:sp>
      <p:sp>
        <p:nvSpPr>
          <p:cNvPr id="9" name="Espaço Reservado para Número de Slide 8">
            <a:extLst>
              <a:ext uri="{FF2B5EF4-FFF2-40B4-BE49-F238E27FC236}">
                <a16:creationId xmlns:a16="http://schemas.microsoft.com/office/drawing/2014/main" id="{FBFF4642-0C1A-4D53-A821-7745069AA7BB}"/>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387541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89764-A096-437D-815E-B46B99B197B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0DBD43A-44C1-4D62-8E9D-E160A229ACED}"/>
              </a:ext>
            </a:extLst>
          </p:cNvPr>
          <p:cNvSpPr>
            <a:spLocks noGrp="1"/>
          </p:cNvSpPr>
          <p:nvPr>
            <p:ph type="dt" sz="half" idx="10"/>
          </p:nvPr>
        </p:nvSpPr>
        <p:spPr/>
        <p:txBody>
          <a:bodyPr/>
          <a:lstStyle/>
          <a:p>
            <a:fld id="{559CB44C-219B-43EC-BAC1-C192D8E05653}" type="datetime1">
              <a:rPr lang="pt-BR" smtClean="0"/>
              <a:t>07/12/2020</a:t>
            </a:fld>
            <a:endParaRPr lang="pt-BR"/>
          </a:p>
        </p:txBody>
      </p:sp>
      <p:sp>
        <p:nvSpPr>
          <p:cNvPr id="4" name="Espaço Reservado para Rodapé 3">
            <a:extLst>
              <a:ext uri="{FF2B5EF4-FFF2-40B4-BE49-F238E27FC236}">
                <a16:creationId xmlns:a16="http://schemas.microsoft.com/office/drawing/2014/main" id="{1D1511EB-2677-4127-84DF-031E6447DC23}"/>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3C46B8C6-996A-4BE6-A1E3-69DCBF9A7ABF}"/>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9120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C21634C-2CF0-4231-8A23-8938FA630998}"/>
              </a:ext>
            </a:extLst>
          </p:cNvPr>
          <p:cNvSpPr>
            <a:spLocks noGrp="1"/>
          </p:cNvSpPr>
          <p:nvPr>
            <p:ph type="dt" sz="half" idx="10"/>
          </p:nvPr>
        </p:nvSpPr>
        <p:spPr/>
        <p:txBody>
          <a:bodyPr/>
          <a:lstStyle/>
          <a:p>
            <a:fld id="{68867202-4D13-4045-B60A-71B3778B605C}" type="datetime1">
              <a:rPr lang="pt-BR" smtClean="0"/>
              <a:t>07/12/2020</a:t>
            </a:fld>
            <a:endParaRPr lang="pt-BR"/>
          </a:p>
        </p:txBody>
      </p:sp>
      <p:sp>
        <p:nvSpPr>
          <p:cNvPr id="3" name="Espaço Reservado para Rodapé 2">
            <a:extLst>
              <a:ext uri="{FF2B5EF4-FFF2-40B4-BE49-F238E27FC236}">
                <a16:creationId xmlns:a16="http://schemas.microsoft.com/office/drawing/2014/main" id="{32CBE026-13AB-4DC6-B1AB-1814F65A0D46}"/>
              </a:ext>
            </a:extLst>
          </p:cNvPr>
          <p:cNvSpPr>
            <a:spLocks noGrp="1"/>
          </p:cNvSpPr>
          <p:nvPr>
            <p:ph type="ftr" sz="quarter" idx="11"/>
          </p:nvPr>
        </p:nvSpPr>
        <p:spPr/>
        <p:txBody>
          <a:bodyPr/>
          <a:lstStyle/>
          <a:p>
            <a:r>
              <a:rPr lang="pt-BR"/>
              <a:t>FATEC MOGI DAS CRUZES</a:t>
            </a:r>
          </a:p>
        </p:txBody>
      </p:sp>
      <p:sp>
        <p:nvSpPr>
          <p:cNvPr id="4" name="Espaço Reservado para Número de Slide 3">
            <a:extLst>
              <a:ext uri="{FF2B5EF4-FFF2-40B4-BE49-F238E27FC236}">
                <a16:creationId xmlns:a16="http://schemas.microsoft.com/office/drawing/2014/main" id="{AD8F0223-D6B6-460E-8669-EC1C9EA68A0F}"/>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318378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74F88-D8F0-462F-965C-EF67D668456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71F6552-5D33-4430-8ABD-B5660D536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A54A570-B39E-49A0-90A9-60DE70AF6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D980D5E-0EB2-42F4-BFE5-855C854472DB}"/>
              </a:ext>
            </a:extLst>
          </p:cNvPr>
          <p:cNvSpPr>
            <a:spLocks noGrp="1"/>
          </p:cNvSpPr>
          <p:nvPr>
            <p:ph type="dt" sz="half" idx="10"/>
          </p:nvPr>
        </p:nvSpPr>
        <p:spPr/>
        <p:txBody>
          <a:bodyPr/>
          <a:lstStyle/>
          <a:p>
            <a:fld id="{6A14D430-76D1-4CB5-9FA4-1397F74F79A6}" type="datetime1">
              <a:rPr lang="pt-BR" smtClean="0"/>
              <a:t>07/12/2020</a:t>
            </a:fld>
            <a:endParaRPr lang="pt-BR"/>
          </a:p>
        </p:txBody>
      </p:sp>
      <p:sp>
        <p:nvSpPr>
          <p:cNvPr id="6" name="Espaço Reservado para Rodapé 5">
            <a:extLst>
              <a:ext uri="{FF2B5EF4-FFF2-40B4-BE49-F238E27FC236}">
                <a16:creationId xmlns:a16="http://schemas.microsoft.com/office/drawing/2014/main" id="{B36415E1-19D6-4465-A6B9-5ABC89F3AC21}"/>
              </a:ext>
            </a:extLst>
          </p:cNvPr>
          <p:cNvSpPr>
            <a:spLocks noGrp="1"/>
          </p:cNvSpPr>
          <p:nvPr>
            <p:ph type="ftr" sz="quarter" idx="11"/>
          </p:nvPr>
        </p:nvSpPr>
        <p:spPr/>
        <p:txBody>
          <a:bodyPr/>
          <a:lstStyle/>
          <a:p>
            <a:r>
              <a:rPr lang="pt-BR"/>
              <a:t>FATEC MOGI DAS CRUZES</a:t>
            </a:r>
          </a:p>
        </p:txBody>
      </p:sp>
      <p:sp>
        <p:nvSpPr>
          <p:cNvPr id="7" name="Espaço Reservado para Número de Slide 6">
            <a:extLst>
              <a:ext uri="{FF2B5EF4-FFF2-40B4-BE49-F238E27FC236}">
                <a16:creationId xmlns:a16="http://schemas.microsoft.com/office/drawing/2014/main" id="{35620D35-93E9-474A-9747-8EA5C5FFB4D8}"/>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243278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3EE77-9E86-471A-8607-8BB5F622245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A03E9F0-6396-46F8-94DE-D9F38B084F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054FAD8-4061-42D9-8E44-8DAE6A490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D06F332-F99E-4761-8C78-C58AF73F90A5}"/>
              </a:ext>
            </a:extLst>
          </p:cNvPr>
          <p:cNvSpPr>
            <a:spLocks noGrp="1"/>
          </p:cNvSpPr>
          <p:nvPr>
            <p:ph type="dt" sz="half" idx="10"/>
          </p:nvPr>
        </p:nvSpPr>
        <p:spPr/>
        <p:txBody>
          <a:bodyPr/>
          <a:lstStyle/>
          <a:p>
            <a:fld id="{7487368C-01CB-450C-88DE-7111879311AD}" type="datetime1">
              <a:rPr lang="pt-BR" smtClean="0"/>
              <a:t>07/12/2020</a:t>
            </a:fld>
            <a:endParaRPr lang="pt-BR"/>
          </a:p>
        </p:txBody>
      </p:sp>
      <p:sp>
        <p:nvSpPr>
          <p:cNvPr id="6" name="Espaço Reservado para Rodapé 5">
            <a:extLst>
              <a:ext uri="{FF2B5EF4-FFF2-40B4-BE49-F238E27FC236}">
                <a16:creationId xmlns:a16="http://schemas.microsoft.com/office/drawing/2014/main" id="{6B950429-F8F0-4B98-987F-1C93D5BE32F5}"/>
              </a:ext>
            </a:extLst>
          </p:cNvPr>
          <p:cNvSpPr>
            <a:spLocks noGrp="1"/>
          </p:cNvSpPr>
          <p:nvPr>
            <p:ph type="ftr" sz="quarter" idx="11"/>
          </p:nvPr>
        </p:nvSpPr>
        <p:spPr/>
        <p:txBody>
          <a:bodyPr/>
          <a:lstStyle/>
          <a:p>
            <a:r>
              <a:rPr lang="pt-BR"/>
              <a:t>FATEC MOGI DAS CRUZES</a:t>
            </a:r>
          </a:p>
        </p:txBody>
      </p:sp>
      <p:sp>
        <p:nvSpPr>
          <p:cNvPr id="7" name="Espaço Reservado para Número de Slide 6">
            <a:extLst>
              <a:ext uri="{FF2B5EF4-FFF2-40B4-BE49-F238E27FC236}">
                <a16:creationId xmlns:a16="http://schemas.microsoft.com/office/drawing/2014/main" id="{64B3141B-62CC-4EA9-AB5A-4DE715E6928D}"/>
              </a:ext>
            </a:extLst>
          </p:cNvPr>
          <p:cNvSpPr>
            <a:spLocks noGrp="1"/>
          </p:cNvSpPr>
          <p:nvPr>
            <p:ph type="sldNum" sz="quarter" idx="12"/>
          </p:nvPr>
        </p:nvSpPr>
        <p:spPr/>
        <p:txBody>
          <a:bodyPr/>
          <a:lstStyle/>
          <a:p>
            <a:fld id="{BD2B5394-143A-4208-A3B1-25D9600048D5}" type="slidenum">
              <a:rPr lang="pt-BR" smtClean="0"/>
              <a:t>‹nº›</a:t>
            </a:fld>
            <a:endParaRPr lang="pt-BR"/>
          </a:p>
        </p:txBody>
      </p:sp>
    </p:spTree>
    <p:extLst>
      <p:ext uri="{BB962C8B-B14F-4D97-AF65-F5344CB8AC3E}">
        <p14:creationId xmlns:p14="http://schemas.microsoft.com/office/powerpoint/2010/main" val="156319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8368B96-E129-4C76-A71A-221FB0303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60CA111-3EC7-4C0D-A8D6-DE55B3052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B2A687A-E194-4E81-8501-5467CB38A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9EB09-7393-43F0-9161-6BAD68D0F9C8}" type="datetime1">
              <a:rPr lang="pt-BR" smtClean="0"/>
              <a:t>07/12/2020</a:t>
            </a:fld>
            <a:endParaRPr lang="pt-BR"/>
          </a:p>
        </p:txBody>
      </p:sp>
      <p:sp>
        <p:nvSpPr>
          <p:cNvPr id="5" name="Espaço Reservado para Rodapé 4">
            <a:extLst>
              <a:ext uri="{FF2B5EF4-FFF2-40B4-BE49-F238E27FC236}">
                <a16:creationId xmlns:a16="http://schemas.microsoft.com/office/drawing/2014/main" id="{B4C500B8-D92A-463F-9206-F34F43F58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FATEC MOGI DAS CRUZES</a:t>
            </a:r>
          </a:p>
        </p:txBody>
      </p:sp>
      <p:sp>
        <p:nvSpPr>
          <p:cNvPr id="6" name="Espaço Reservado para Número de Slide 5">
            <a:extLst>
              <a:ext uri="{FF2B5EF4-FFF2-40B4-BE49-F238E27FC236}">
                <a16:creationId xmlns:a16="http://schemas.microsoft.com/office/drawing/2014/main" id="{041F3548-C16C-43E5-8C70-6C7B2A9EB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B5394-143A-4208-A3B1-25D9600048D5}" type="slidenum">
              <a:rPr lang="pt-BR" smtClean="0"/>
              <a:t>‹nº›</a:t>
            </a:fld>
            <a:endParaRPr lang="pt-BR"/>
          </a:p>
        </p:txBody>
      </p:sp>
    </p:spTree>
    <p:extLst>
      <p:ext uri="{BB962C8B-B14F-4D97-AF65-F5344CB8AC3E}">
        <p14:creationId xmlns:p14="http://schemas.microsoft.com/office/powerpoint/2010/main" val="1396752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ESTIMATIVA.xlsx"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2E5E53-9E39-4FB1-823D-3C703040A847}"/>
              </a:ext>
            </a:extLst>
          </p:cNvPr>
          <p:cNvSpPr txBox="1">
            <a:spLocks/>
          </p:cNvSpPr>
          <p:nvPr/>
        </p:nvSpPr>
        <p:spPr>
          <a:xfrm>
            <a:off x="0" y="1124744"/>
            <a:ext cx="12192000" cy="360040"/>
          </a:xfrm>
          <a:prstGeom prst="rect">
            <a:avLst/>
          </a:prstGeom>
          <a:solidFill>
            <a:srgbClr val="00206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1800" spc="300" dirty="0">
                <a:solidFill>
                  <a:schemeClr val="bg1"/>
                </a:solidFill>
                <a:latin typeface="Times New Roman" pitchFamily="18" charset="0"/>
                <a:cs typeface="Times New Roman" pitchFamily="18" charset="0"/>
              </a:rPr>
              <a:t>Faculdade de Tecnologia de Mogi das Cruze</a:t>
            </a:r>
            <a:r>
              <a:rPr lang="pt-BR" sz="1800" dirty="0">
                <a:solidFill>
                  <a:schemeClr val="bg1"/>
                </a:solidFill>
                <a:latin typeface="Times New Roman" pitchFamily="18" charset="0"/>
                <a:cs typeface="Times New Roman" pitchFamily="18" charset="0"/>
              </a:rPr>
              <a:t>s</a:t>
            </a:r>
          </a:p>
        </p:txBody>
      </p:sp>
      <p:sp>
        <p:nvSpPr>
          <p:cNvPr id="5" name="Título 1">
            <a:extLst>
              <a:ext uri="{FF2B5EF4-FFF2-40B4-BE49-F238E27FC236}">
                <a16:creationId xmlns:a16="http://schemas.microsoft.com/office/drawing/2014/main" id="{89D938D6-E2AA-44CA-B68B-67D297F63CE7}"/>
              </a:ext>
            </a:extLst>
          </p:cNvPr>
          <p:cNvSpPr txBox="1">
            <a:spLocks/>
          </p:cNvSpPr>
          <p:nvPr/>
        </p:nvSpPr>
        <p:spPr>
          <a:xfrm>
            <a:off x="2098060" y="2527304"/>
            <a:ext cx="7751618" cy="195800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700" b="1">
                <a:solidFill>
                  <a:srgbClr val="002060"/>
                </a:solidFill>
                <a:latin typeface="Century Gothic" panose="020B0502020202020204" pitchFamily="34" charset="0"/>
              </a:rPr>
              <a:t>Laboratório de Engenharia de Software </a:t>
            </a:r>
          </a:p>
          <a:p>
            <a:pPr algn="ctr"/>
            <a:br>
              <a:rPr lang="pt-BR" sz="3700" b="1">
                <a:solidFill>
                  <a:srgbClr val="002060"/>
                </a:solidFill>
                <a:latin typeface="Century Gothic" panose="020B0502020202020204" pitchFamily="34" charset="0"/>
              </a:rPr>
            </a:br>
            <a:r>
              <a:rPr lang="pt-BR" sz="3700" b="1" err="1">
                <a:solidFill>
                  <a:srgbClr val="002060"/>
                </a:solidFill>
                <a:latin typeface="Century Gothic" panose="020B0502020202020204" pitchFamily="34" charset="0"/>
              </a:rPr>
              <a:t>GrowUp</a:t>
            </a:r>
            <a:endParaRPr lang="pt-BR" sz="3600" b="1">
              <a:solidFill>
                <a:srgbClr val="002060"/>
              </a:solidFill>
              <a:latin typeface="Century Gothic" panose="020B0502020202020204" pitchFamily="34" charset="0"/>
            </a:endParaRPr>
          </a:p>
        </p:txBody>
      </p:sp>
      <p:pic>
        <p:nvPicPr>
          <p:cNvPr id="7" name="Imagem 6" descr="logo-novo-cps-cor">
            <a:extLst>
              <a:ext uri="{FF2B5EF4-FFF2-40B4-BE49-F238E27FC236}">
                <a16:creationId xmlns:a16="http://schemas.microsoft.com/office/drawing/2014/main" id="{0C00EA31-2DD5-4F53-9D69-98D4ADD9D842}"/>
              </a:ext>
            </a:extLst>
          </p:cNvPr>
          <p:cNvPicPr/>
          <p:nvPr/>
        </p:nvPicPr>
        <p:blipFill>
          <a:blip r:embed="rId2"/>
          <a:srcRect/>
          <a:stretch>
            <a:fillRect/>
          </a:stretch>
        </p:blipFill>
        <p:spPr bwMode="auto">
          <a:xfrm>
            <a:off x="3184112" y="120720"/>
            <a:ext cx="5580660" cy="924809"/>
          </a:xfrm>
          <a:prstGeom prst="rect">
            <a:avLst/>
          </a:prstGeom>
          <a:noFill/>
          <a:ln w="9525">
            <a:noFill/>
            <a:miter lim="800000"/>
            <a:headEnd/>
            <a:tailEnd/>
          </a:ln>
        </p:spPr>
      </p:pic>
      <p:sp>
        <p:nvSpPr>
          <p:cNvPr id="8" name="Título 1">
            <a:extLst>
              <a:ext uri="{FF2B5EF4-FFF2-40B4-BE49-F238E27FC236}">
                <a16:creationId xmlns:a16="http://schemas.microsoft.com/office/drawing/2014/main" id="{961F6963-9864-4982-BB08-2ACE44CC2B5E}"/>
              </a:ext>
            </a:extLst>
          </p:cNvPr>
          <p:cNvSpPr txBox="1">
            <a:spLocks/>
          </p:cNvSpPr>
          <p:nvPr/>
        </p:nvSpPr>
        <p:spPr>
          <a:xfrm>
            <a:off x="2220191" y="4561510"/>
            <a:ext cx="7751618" cy="19580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a:latin typeface="Century Gothic" panose="020B0502020202020204" pitchFamily="34" charset="0"/>
              </a:rPr>
              <a:t>Pablo Luiz de Oliveira Lessa Ribeiro</a:t>
            </a:r>
          </a:p>
          <a:p>
            <a:pPr algn="ctr"/>
            <a:r>
              <a:rPr lang="pt-BR" sz="2000" b="1">
                <a:latin typeface="Century Gothic" panose="020B0502020202020204" pitchFamily="34" charset="0"/>
              </a:rPr>
              <a:t>Grupo: LS-025</a:t>
            </a:r>
          </a:p>
        </p:txBody>
      </p:sp>
    </p:spTree>
    <p:extLst>
      <p:ext uri="{BB962C8B-B14F-4D97-AF65-F5344CB8AC3E}">
        <p14:creationId xmlns:p14="http://schemas.microsoft.com/office/powerpoint/2010/main" val="42697124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objeto, relógio&#10;&#10;Descrição gerada automaticamente">
            <a:extLst>
              <a:ext uri="{FF2B5EF4-FFF2-40B4-BE49-F238E27FC236}">
                <a16:creationId xmlns:a16="http://schemas.microsoft.com/office/drawing/2014/main" id="{7960B030-7F4E-4F87-9664-A61EA9BC8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611" y="0"/>
            <a:ext cx="2505389" cy="1827091"/>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panose="020B0502020202020204" pitchFamily="34" charset="0"/>
              </a:rPr>
              <a:t>Estimativas – </a:t>
            </a:r>
            <a:r>
              <a:rPr lang="pt-BR" b="1" err="1">
                <a:solidFill>
                  <a:srgbClr val="002060"/>
                </a:solidFill>
                <a:latin typeface="Century Gothic" panose="020B0502020202020204" pitchFamily="34" charset="0"/>
              </a:rPr>
              <a:t>Backend</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graphicFrame>
        <p:nvGraphicFramePr>
          <p:cNvPr id="13" name="Tabela 4">
            <a:extLst>
              <a:ext uri="{FF2B5EF4-FFF2-40B4-BE49-F238E27FC236}">
                <a16:creationId xmlns:a16="http://schemas.microsoft.com/office/drawing/2014/main" id="{03C839C4-C302-4899-9BC4-B4704E3A8273}"/>
              </a:ext>
            </a:extLst>
          </p:cNvPr>
          <p:cNvGraphicFramePr>
            <a:graphicFrameLocks noGrp="1"/>
          </p:cNvGraphicFramePr>
          <p:nvPr>
            <p:extLst>
              <p:ext uri="{D42A27DB-BD31-4B8C-83A1-F6EECF244321}">
                <p14:modId xmlns:p14="http://schemas.microsoft.com/office/powerpoint/2010/main" val="546690806"/>
              </p:ext>
            </p:extLst>
          </p:nvPr>
        </p:nvGraphicFramePr>
        <p:xfrm>
          <a:off x="606741" y="1757845"/>
          <a:ext cx="10978517" cy="2045335"/>
        </p:xfrm>
        <a:graphic>
          <a:graphicData uri="http://schemas.openxmlformats.org/drawingml/2006/table">
            <a:tbl>
              <a:tblPr firstRow="1" bandRow="1">
                <a:tableStyleId>{5C22544A-7EE6-4342-B048-85BDC9FD1C3A}</a:tableStyleId>
              </a:tblPr>
              <a:tblGrid>
                <a:gridCol w="364066">
                  <a:extLst>
                    <a:ext uri="{9D8B030D-6E8A-4147-A177-3AD203B41FA5}">
                      <a16:colId xmlns:a16="http://schemas.microsoft.com/office/drawing/2014/main" val="730069126"/>
                    </a:ext>
                  </a:extLst>
                </a:gridCol>
                <a:gridCol w="4188219">
                  <a:extLst>
                    <a:ext uri="{9D8B030D-6E8A-4147-A177-3AD203B41FA5}">
                      <a16:colId xmlns:a16="http://schemas.microsoft.com/office/drawing/2014/main" val="1490647543"/>
                    </a:ext>
                  </a:extLst>
                </a:gridCol>
                <a:gridCol w="972247">
                  <a:extLst>
                    <a:ext uri="{9D8B030D-6E8A-4147-A177-3AD203B41FA5}">
                      <a16:colId xmlns:a16="http://schemas.microsoft.com/office/drawing/2014/main" val="668136959"/>
                    </a:ext>
                  </a:extLst>
                </a:gridCol>
                <a:gridCol w="1005471">
                  <a:extLst>
                    <a:ext uri="{9D8B030D-6E8A-4147-A177-3AD203B41FA5}">
                      <a16:colId xmlns:a16="http://schemas.microsoft.com/office/drawing/2014/main" val="1552878829"/>
                    </a:ext>
                  </a:extLst>
                </a:gridCol>
                <a:gridCol w="1075110">
                  <a:extLst>
                    <a:ext uri="{9D8B030D-6E8A-4147-A177-3AD203B41FA5}">
                      <a16:colId xmlns:a16="http://schemas.microsoft.com/office/drawing/2014/main" val="1537004676"/>
                    </a:ext>
                  </a:extLst>
                </a:gridCol>
                <a:gridCol w="1196732">
                  <a:extLst>
                    <a:ext uri="{9D8B030D-6E8A-4147-A177-3AD203B41FA5}">
                      <a16:colId xmlns:a16="http://schemas.microsoft.com/office/drawing/2014/main" val="2185087018"/>
                    </a:ext>
                  </a:extLst>
                </a:gridCol>
                <a:gridCol w="1010159">
                  <a:extLst>
                    <a:ext uri="{9D8B030D-6E8A-4147-A177-3AD203B41FA5}">
                      <a16:colId xmlns:a16="http://schemas.microsoft.com/office/drawing/2014/main" val="597288660"/>
                    </a:ext>
                  </a:extLst>
                </a:gridCol>
                <a:gridCol w="1166513">
                  <a:extLst>
                    <a:ext uri="{9D8B030D-6E8A-4147-A177-3AD203B41FA5}">
                      <a16:colId xmlns:a16="http://schemas.microsoft.com/office/drawing/2014/main" val="1779749787"/>
                    </a:ext>
                  </a:extLst>
                </a:gridCol>
              </a:tblGrid>
              <a:tr h="0">
                <a:tc gridSpan="8">
                  <a:txBody>
                    <a:bodyPr/>
                    <a:lstStyle/>
                    <a:p>
                      <a:pPr algn="ctr"/>
                      <a:r>
                        <a:rPr lang="pt-BR" sz="1200" b="1" err="1">
                          <a:solidFill>
                            <a:schemeClr val="bg2"/>
                          </a:solidFill>
                          <a:latin typeface="Century Gothic" panose="020B0502020202020204" pitchFamily="34" charset="0"/>
                        </a:rPr>
                        <a:t>Backend</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89689654"/>
                  </a:ext>
                </a:extLst>
              </a:tr>
              <a:tr h="0">
                <a:tc gridSpan="2">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gridSpan="3">
                  <a:txBody>
                    <a:bodyPr/>
                    <a:lstStyle/>
                    <a:p>
                      <a:pPr algn="ctr"/>
                      <a:r>
                        <a:rPr lang="pt-BR" sz="1200" b="1">
                          <a:solidFill>
                            <a:schemeClr val="bg2"/>
                          </a:solidFill>
                          <a:latin typeface="Century Gothic" panose="020B0502020202020204" pitchFamily="34" charset="0"/>
                        </a:rPr>
                        <a:t>horas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gridSpan="3">
                  <a:txBody>
                    <a:bodyPr/>
                    <a:lstStyle/>
                    <a:p>
                      <a:pPr algn="ctr"/>
                      <a:r>
                        <a:rPr lang="pt-BR" sz="1200" b="1">
                          <a:solidFill>
                            <a:schemeClr val="bg2"/>
                          </a:solidFill>
                          <a:latin typeface="Century Gothic" panose="020B0502020202020204" pitchFamily="34" charset="0"/>
                          <a:sym typeface="Wingdings" panose="05000000000000000000" pitchFamily="2" charset="2"/>
                        </a:rPr>
                        <a:t>Certeza</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2093335199"/>
                  </a:ext>
                </a:extLst>
              </a:tr>
              <a:tr h="370840">
                <a:tc gridSpan="2">
                  <a:txBody>
                    <a:bodyPr/>
                    <a:lstStyle/>
                    <a:p>
                      <a:pPr algn="ctr"/>
                      <a:r>
                        <a:rPr lang="pt-BR" sz="1200" b="1">
                          <a:solidFill>
                            <a:schemeClr val="bg2"/>
                          </a:solidFill>
                          <a:latin typeface="Century Gothic" panose="020B0502020202020204" pitchFamily="34" charset="0"/>
                        </a:rPr>
                        <a:t>Atividade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a:txBody>
                    <a:bodyPr/>
                    <a:lstStyle/>
                    <a:p>
                      <a:pPr algn="ctr"/>
                      <a:r>
                        <a:rPr lang="pt-BR" sz="1200" b="1">
                          <a:solidFill>
                            <a:schemeClr val="bg2"/>
                          </a:solidFill>
                          <a:latin typeface="Century Gothic" panose="020B0502020202020204" pitchFamily="34" charset="0"/>
                        </a:rPr>
                        <a:t>Otimista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Realista</a:t>
                      </a:r>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Pessimista</a:t>
                      </a:r>
                      <a:endParaRPr lang="pt-B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370840">
                <a:tc>
                  <a:txBody>
                    <a:bodyPr/>
                    <a:lstStyle/>
                    <a:p>
                      <a:pPr algn="r" fontAlgn="ctr"/>
                      <a:r>
                        <a:rPr lang="pt-BR" sz="1200" b="1" i="0" u="none" strike="noStrike">
                          <a:solidFill>
                            <a:schemeClr val="tx1"/>
                          </a:solidFill>
                          <a:effectLst/>
                          <a:latin typeface="Century Gothic" panose="020B0502020202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sistema de pontuação e ranking para clientes (perfil de compra)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r h="370840">
                <a:tc>
                  <a:txBody>
                    <a:bodyPr/>
                    <a:lstStyle/>
                    <a:p>
                      <a:pPr algn="r" fontAlgn="ctr"/>
                      <a:r>
                        <a:rPr lang="pt-BR" sz="1200" b="1" i="0" u="none" strike="noStrike">
                          <a:solidFill>
                            <a:schemeClr val="tx1"/>
                          </a:solidFill>
                          <a:effectLst/>
                          <a:latin typeface="Century Gothic" panose="020B0502020202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unitários - sistema de pontuação e ranking de clientes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888020"/>
                  </a:ext>
                </a:extLst>
              </a:tr>
              <a:tr h="370840">
                <a:tc>
                  <a:txBody>
                    <a:bodyPr/>
                    <a:lstStyle/>
                    <a:p>
                      <a:pPr algn="r" fontAlgn="ctr"/>
                      <a:r>
                        <a:rPr lang="pt-BR" sz="1200" b="1" i="0" u="none" strike="noStrike">
                          <a:solidFill>
                            <a:schemeClr val="tx1"/>
                          </a:solidFill>
                          <a:effectLst/>
                          <a:latin typeface="Century Gothic" panose="020B050202020202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integrados - sistema de pontuação e ranking de clientes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54238"/>
                  </a:ext>
                </a:extLst>
              </a:tr>
            </a:tbl>
          </a:graphicData>
        </a:graphic>
      </p:graphicFrame>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10</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3"/>
          <a:srcRect b="11667"/>
          <a:stretch/>
        </p:blipFill>
        <p:spPr>
          <a:xfrm>
            <a:off x="10312400" y="5249721"/>
            <a:ext cx="1356360" cy="1006416"/>
          </a:xfrm>
          <a:prstGeom prst="rect">
            <a:avLst/>
          </a:prstGeom>
        </p:spPr>
      </p:pic>
    </p:spTree>
    <p:extLst>
      <p:ext uri="{BB962C8B-B14F-4D97-AF65-F5344CB8AC3E}">
        <p14:creationId xmlns:p14="http://schemas.microsoft.com/office/powerpoint/2010/main" val="1628365897"/>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Validação cadastro cliente</a:t>
            </a:r>
            <a:endParaRPr lang="pt-BR" b="1" dirty="0">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59274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000" dirty="0">
                <a:solidFill>
                  <a:schemeClr val="tx1"/>
                </a:solidFill>
                <a:latin typeface="Century Gothic"/>
                <a:cs typeface="Times New Roman"/>
              </a:rPr>
              <a:t>O primeiro entregável do sistema é uma versão da funcionalidade de inserção, deleção, consulta e alteração de clientes e seus respectivos endereços e cartões.</a:t>
            </a:r>
            <a:endParaRPr lang="pt-BR" sz="2000" dirty="0">
              <a:solidFill>
                <a:schemeClr val="tx1"/>
              </a:solidFill>
              <a:latin typeface="Century Gothic"/>
            </a:endParaRPr>
          </a:p>
          <a:p>
            <a:pPr algn="just"/>
            <a:endParaRPr lang="ko-KR" altLang="en-US" sz="2000" dirty="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100</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5390" y="-891"/>
            <a:ext cx="2567589" cy="1609170"/>
          </a:xfrm>
          <a:prstGeom prst="rect">
            <a:avLst/>
          </a:prstGeom>
        </p:spPr>
      </p:pic>
      <p:pic>
        <p:nvPicPr>
          <p:cNvPr id="10" name="Imagem 9">
            <a:extLst>
              <a:ext uri="{FF2B5EF4-FFF2-40B4-BE49-F238E27FC236}">
                <a16:creationId xmlns:a16="http://schemas.microsoft.com/office/drawing/2014/main" id="{F95D3902-44A0-4CB1-BB43-E38F230EB440}"/>
              </a:ext>
            </a:extLst>
          </p:cNvPr>
          <p:cNvPicPr>
            <a:picLocks noChangeAspect="1"/>
          </p:cNvPicPr>
          <p:nvPr/>
        </p:nvPicPr>
        <p:blipFill>
          <a:blip r:embed="rId4"/>
          <a:stretch>
            <a:fillRect/>
          </a:stretch>
        </p:blipFill>
        <p:spPr>
          <a:xfrm>
            <a:off x="-655" y="1291120"/>
            <a:ext cx="12192000" cy="5480050"/>
          </a:xfrm>
          <a:prstGeom prst="rect">
            <a:avLst/>
          </a:prstGeom>
        </p:spPr>
      </p:pic>
    </p:spTree>
    <p:extLst>
      <p:ext uri="{BB962C8B-B14F-4D97-AF65-F5344CB8AC3E}">
        <p14:creationId xmlns:p14="http://schemas.microsoft.com/office/powerpoint/2010/main" val="302934516"/>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Perfil do cliente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101</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10" name="Imagem 9">
            <a:extLst>
              <a:ext uri="{FF2B5EF4-FFF2-40B4-BE49-F238E27FC236}">
                <a16:creationId xmlns:a16="http://schemas.microsoft.com/office/drawing/2014/main" id="{80AEC130-6433-4E87-AD3C-A1655CD299FF}"/>
              </a:ext>
            </a:extLst>
          </p:cNvPr>
          <p:cNvPicPr>
            <a:picLocks noChangeAspect="1"/>
          </p:cNvPicPr>
          <p:nvPr/>
        </p:nvPicPr>
        <p:blipFill>
          <a:blip r:embed="rId4"/>
          <a:stretch>
            <a:fillRect/>
          </a:stretch>
        </p:blipFill>
        <p:spPr>
          <a:xfrm>
            <a:off x="0" y="1390479"/>
            <a:ext cx="12192000" cy="4362450"/>
          </a:xfrm>
          <a:prstGeom prst="rect">
            <a:avLst/>
          </a:prstGeom>
        </p:spPr>
      </p:pic>
    </p:spTree>
    <p:extLst>
      <p:ext uri="{BB962C8B-B14F-4D97-AF65-F5344CB8AC3E}">
        <p14:creationId xmlns:p14="http://schemas.microsoft.com/office/powerpoint/2010/main" val="3745307294"/>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Alterar senha do cliente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102</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781F7BF7-8DC2-41D8-B88E-642C35C5C6CC}"/>
              </a:ext>
            </a:extLst>
          </p:cNvPr>
          <p:cNvPicPr>
            <a:picLocks noChangeAspect="1"/>
          </p:cNvPicPr>
          <p:nvPr/>
        </p:nvPicPr>
        <p:blipFill>
          <a:blip r:embed="rId4"/>
          <a:stretch>
            <a:fillRect/>
          </a:stretch>
        </p:blipFill>
        <p:spPr>
          <a:xfrm>
            <a:off x="0" y="1711817"/>
            <a:ext cx="12192000" cy="3434366"/>
          </a:xfrm>
          <a:prstGeom prst="rect">
            <a:avLst/>
          </a:prstGeom>
        </p:spPr>
      </p:pic>
    </p:spTree>
    <p:extLst>
      <p:ext uri="{BB962C8B-B14F-4D97-AF65-F5344CB8AC3E}">
        <p14:creationId xmlns:p14="http://schemas.microsoft.com/office/powerpoint/2010/main" val="2105823692"/>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Alterar endereços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103</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4C2CB173-D909-4199-BA6F-D00B9E012E22}"/>
              </a:ext>
            </a:extLst>
          </p:cNvPr>
          <p:cNvPicPr>
            <a:picLocks noChangeAspect="1"/>
          </p:cNvPicPr>
          <p:nvPr/>
        </p:nvPicPr>
        <p:blipFill>
          <a:blip r:embed="rId4"/>
          <a:stretch>
            <a:fillRect/>
          </a:stretch>
        </p:blipFill>
        <p:spPr>
          <a:xfrm>
            <a:off x="0" y="1412393"/>
            <a:ext cx="12192000" cy="4602194"/>
          </a:xfrm>
          <a:prstGeom prst="rect">
            <a:avLst/>
          </a:prstGeom>
        </p:spPr>
      </p:pic>
    </p:spTree>
    <p:extLst>
      <p:ext uri="{BB962C8B-B14F-4D97-AF65-F5344CB8AC3E}">
        <p14:creationId xmlns:p14="http://schemas.microsoft.com/office/powerpoint/2010/main" val="2545494586"/>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Validação de endereço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104</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5AD1927B-9DF0-45E7-A8AC-82A855E2D3CF}"/>
              </a:ext>
            </a:extLst>
          </p:cNvPr>
          <p:cNvPicPr>
            <a:picLocks noChangeAspect="1"/>
          </p:cNvPicPr>
          <p:nvPr/>
        </p:nvPicPr>
        <p:blipFill>
          <a:blip r:embed="rId4"/>
          <a:stretch>
            <a:fillRect/>
          </a:stretch>
        </p:blipFill>
        <p:spPr>
          <a:xfrm>
            <a:off x="0" y="1412393"/>
            <a:ext cx="12192000" cy="5245100"/>
          </a:xfrm>
          <a:prstGeom prst="rect">
            <a:avLst/>
          </a:prstGeom>
        </p:spPr>
      </p:pic>
    </p:spTree>
    <p:extLst>
      <p:ext uri="{BB962C8B-B14F-4D97-AF65-F5344CB8AC3E}">
        <p14:creationId xmlns:p14="http://schemas.microsoft.com/office/powerpoint/2010/main" val="692834735"/>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Consulta endereços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105</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1EEB3F0C-3891-44F7-AD75-7687708CD43C}"/>
              </a:ext>
            </a:extLst>
          </p:cNvPr>
          <p:cNvPicPr>
            <a:picLocks noChangeAspect="1"/>
          </p:cNvPicPr>
          <p:nvPr/>
        </p:nvPicPr>
        <p:blipFill>
          <a:blip r:embed="rId4"/>
          <a:stretch>
            <a:fillRect/>
          </a:stretch>
        </p:blipFill>
        <p:spPr>
          <a:xfrm>
            <a:off x="0" y="1083540"/>
            <a:ext cx="12192000" cy="5797550"/>
          </a:xfrm>
          <a:prstGeom prst="rect">
            <a:avLst/>
          </a:prstGeom>
        </p:spPr>
      </p:pic>
    </p:spTree>
    <p:extLst>
      <p:ext uri="{BB962C8B-B14F-4D97-AF65-F5344CB8AC3E}">
        <p14:creationId xmlns:p14="http://schemas.microsoft.com/office/powerpoint/2010/main" val="2615598137"/>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Validação de cartão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106</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4E8F9BE3-BB8D-4A51-BCBE-89DDDC21D273}"/>
              </a:ext>
            </a:extLst>
          </p:cNvPr>
          <p:cNvPicPr>
            <a:picLocks noChangeAspect="1"/>
          </p:cNvPicPr>
          <p:nvPr/>
        </p:nvPicPr>
        <p:blipFill>
          <a:blip r:embed="rId4"/>
          <a:stretch>
            <a:fillRect/>
          </a:stretch>
        </p:blipFill>
        <p:spPr>
          <a:xfrm>
            <a:off x="0" y="1313926"/>
            <a:ext cx="12192000" cy="5812764"/>
          </a:xfrm>
          <a:prstGeom prst="rect">
            <a:avLst/>
          </a:prstGeom>
        </p:spPr>
      </p:pic>
    </p:spTree>
    <p:extLst>
      <p:ext uri="{BB962C8B-B14F-4D97-AF65-F5344CB8AC3E}">
        <p14:creationId xmlns:p14="http://schemas.microsoft.com/office/powerpoint/2010/main" val="1421388123"/>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Consulta de cartões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107</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C5B7753A-10D5-41F6-8D2D-F0A47A8F5015}"/>
              </a:ext>
            </a:extLst>
          </p:cNvPr>
          <p:cNvPicPr>
            <a:picLocks noChangeAspect="1"/>
          </p:cNvPicPr>
          <p:nvPr/>
        </p:nvPicPr>
        <p:blipFill>
          <a:blip r:embed="rId4"/>
          <a:stretch>
            <a:fillRect/>
          </a:stretch>
        </p:blipFill>
        <p:spPr>
          <a:xfrm>
            <a:off x="0" y="1512606"/>
            <a:ext cx="12192000" cy="4457700"/>
          </a:xfrm>
          <a:prstGeom prst="rect">
            <a:avLst/>
          </a:prstGeom>
        </p:spPr>
      </p:pic>
    </p:spTree>
    <p:extLst>
      <p:ext uri="{BB962C8B-B14F-4D97-AF65-F5344CB8AC3E}">
        <p14:creationId xmlns:p14="http://schemas.microsoft.com/office/powerpoint/2010/main" val="135333668"/>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CRUD de Venda</a:t>
            </a:r>
            <a:endParaRPr lang="pt-BR" b="1" dirty="0">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59274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000" dirty="0">
                <a:solidFill>
                  <a:schemeClr val="tx1"/>
                </a:solidFill>
                <a:latin typeface="Century Gothic"/>
                <a:cs typeface="Times New Roman"/>
              </a:rPr>
              <a:t>O primeiro entregável do sistema é uma versão da funcionalidade de inserção de uma venda/pedido. </a:t>
            </a:r>
            <a:endParaRPr lang="pt-BR" sz="2000" dirty="0">
              <a:solidFill>
                <a:schemeClr val="tx1"/>
              </a:solidFill>
              <a:latin typeface="Century Gothic"/>
            </a:endParaRPr>
          </a:p>
          <a:p>
            <a:pPr algn="just"/>
            <a:endParaRPr lang="ko-KR" altLang="en-US" sz="2000" dirty="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108</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3041979982"/>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Consulta de produto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109</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8" name="Imagem 7">
            <a:extLst>
              <a:ext uri="{FF2B5EF4-FFF2-40B4-BE49-F238E27FC236}">
                <a16:creationId xmlns:a16="http://schemas.microsoft.com/office/drawing/2014/main" id="{7F0669EB-81DC-4498-ACA9-D8185D14B596}"/>
              </a:ext>
            </a:extLst>
          </p:cNvPr>
          <p:cNvPicPr>
            <a:picLocks noChangeAspect="1"/>
          </p:cNvPicPr>
          <p:nvPr/>
        </p:nvPicPr>
        <p:blipFill>
          <a:blip r:embed="rId4"/>
          <a:stretch>
            <a:fillRect/>
          </a:stretch>
        </p:blipFill>
        <p:spPr>
          <a:xfrm>
            <a:off x="0" y="1831975"/>
            <a:ext cx="12192000" cy="3194050"/>
          </a:xfrm>
          <a:prstGeom prst="rect">
            <a:avLst/>
          </a:prstGeom>
        </p:spPr>
      </p:pic>
    </p:spTree>
    <p:extLst>
      <p:ext uri="{BB962C8B-B14F-4D97-AF65-F5344CB8AC3E}">
        <p14:creationId xmlns:p14="http://schemas.microsoft.com/office/powerpoint/2010/main" val="12369190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A picture containing soccer, person, field, room&#10;&#10;Description automatically generated">
            <a:extLst>
              <a:ext uri="{FF2B5EF4-FFF2-40B4-BE49-F238E27FC236}">
                <a16:creationId xmlns:a16="http://schemas.microsoft.com/office/drawing/2014/main" id="{ED641490-A5F9-456C-A8E5-F43475383417}"/>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3" name="Imagem 2" descr="Uma imagem contendo objeto, relógio&#10;&#10;Descrição gerada automaticamente">
            <a:extLst>
              <a:ext uri="{FF2B5EF4-FFF2-40B4-BE49-F238E27FC236}">
                <a16:creationId xmlns:a16="http://schemas.microsoft.com/office/drawing/2014/main" id="{6582D976-9DA5-4814-8A5D-BC6EC32A0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611" y="0"/>
            <a:ext cx="2505389" cy="1827091"/>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panose="020B0502020202020204" pitchFamily="34" charset="0"/>
              </a:rPr>
              <a:t>Estimativas – </a:t>
            </a:r>
            <a:r>
              <a:rPr lang="pt-BR" b="1" err="1">
                <a:solidFill>
                  <a:srgbClr val="002060"/>
                </a:solidFill>
                <a:latin typeface="Century Gothic" panose="020B0502020202020204" pitchFamily="34" charset="0"/>
              </a:rPr>
              <a:t>Frontend</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graphicFrame>
        <p:nvGraphicFramePr>
          <p:cNvPr id="6" name="Tabela 4">
            <a:extLst>
              <a:ext uri="{FF2B5EF4-FFF2-40B4-BE49-F238E27FC236}">
                <a16:creationId xmlns:a16="http://schemas.microsoft.com/office/drawing/2014/main" id="{FC296426-977F-4CA5-860E-FEA8DB61A2FF}"/>
              </a:ext>
            </a:extLst>
          </p:cNvPr>
          <p:cNvGraphicFramePr>
            <a:graphicFrameLocks noGrp="1"/>
          </p:cNvGraphicFramePr>
          <p:nvPr>
            <p:extLst>
              <p:ext uri="{D42A27DB-BD31-4B8C-83A1-F6EECF244321}">
                <p14:modId xmlns:p14="http://schemas.microsoft.com/office/powerpoint/2010/main" val="2915191149"/>
              </p:ext>
            </p:extLst>
          </p:nvPr>
        </p:nvGraphicFramePr>
        <p:xfrm>
          <a:off x="606741" y="1757845"/>
          <a:ext cx="10978517" cy="4636770"/>
        </p:xfrm>
        <a:graphic>
          <a:graphicData uri="http://schemas.openxmlformats.org/drawingml/2006/table">
            <a:tbl>
              <a:tblPr firstRow="1" bandRow="1">
                <a:tableStyleId>{5C22544A-7EE6-4342-B048-85BDC9FD1C3A}</a:tableStyleId>
              </a:tblPr>
              <a:tblGrid>
                <a:gridCol w="364066">
                  <a:extLst>
                    <a:ext uri="{9D8B030D-6E8A-4147-A177-3AD203B41FA5}">
                      <a16:colId xmlns:a16="http://schemas.microsoft.com/office/drawing/2014/main" val="730069126"/>
                    </a:ext>
                  </a:extLst>
                </a:gridCol>
                <a:gridCol w="4188219">
                  <a:extLst>
                    <a:ext uri="{9D8B030D-6E8A-4147-A177-3AD203B41FA5}">
                      <a16:colId xmlns:a16="http://schemas.microsoft.com/office/drawing/2014/main" val="1490647543"/>
                    </a:ext>
                  </a:extLst>
                </a:gridCol>
                <a:gridCol w="972247">
                  <a:extLst>
                    <a:ext uri="{9D8B030D-6E8A-4147-A177-3AD203B41FA5}">
                      <a16:colId xmlns:a16="http://schemas.microsoft.com/office/drawing/2014/main" val="668136959"/>
                    </a:ext>
                  </a:extLst>
                </a:gridCol>
                <a:gridCol w="1005471">
                  <a:extLst>
                    <a:ext uri="{9D8B030D-6E8A-4147-A177-3AD203B41FA5}">
                      <a16:colId xmlns:a16="http://schemas.microsoft.com/office/drawing/2014/main" val="1552878829"/>
                    </a:ext>
                  </a:extLst>
                </a:gridCol>
                <a:gridCol w="1075110">
                  <a:extLst>
                    <a:ext uri="{9D8B030D-6E8A-4147-A177-3AD203B41FA5}">
                      <a16:colId xmlns:a16="http://schemas.microsoft.com/office/drawing/2014/main" val="1537004676"/>
                    </a:ext>
                  </a:extLst>
                </a:gridCol>
                <a:gridCol w="1196732">
                  <a:extLst>
                    <a:ext uri="{9D8B030D-6E8A-4147-A177-3AD203B41FA5}">
                      <a16:colId xmlns:a16="http://schemas.microsoft.com/office/drawing/2014/main" val="2185087018"/>
                    </a:ext>
                  </a:extLst>
                </a:gridCol>
                <a:gridCol w="1010159">
                  <a:extLst>
                    <a:ext uri="{9D8B030D-6E8A-4147-A177-3AD203B41FA5}">
                      <a16:colId xmlns:a16="http://schemas.microsoft.com/office/drawing/2014/main" val="597288660"/>
                    </a:ext>
                  </a:extLst>
                </a:gridCol>
                <a:gridCol w="1166513">
                  <a:extLst>
                    <a:ext uri="{9D8B030D-6E8A-4147-A177-3AD203B41FA5}">
                      <a16:colId xmlns:a16="http://schemas.microsoft.com/office/drawing/2014/main" val="1779749787"/>
                    </a:ext>
                  </a:extLst>
                </a:gridCol>
              </a:tblGrid>
              <a:tr h="0">
                <a:tc gridSpan="8">
                  <a:txBody>
                    <a:bodyPr/>
                    <a:lstStyle/>
                    <a:p>
                      <a:pPr algn="ctr"/>
                      <a:r>
                        <a:rPr lang="pt-BR" sz="1200" b="1" err="1">
                          <a:solidFill>
                            <a:schemeClr val="bg2"/>
                          </a:solidFill>
                          <a:latin typeface="Century Gothic" panose="020B0502020202020204" pitchFamily="34" charset="0"/>
                        </a:rPr>
                        <a:t>Frontend</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89689654"/>
                  </a:ext>
                </a:extLst>
              </a:tr>
              <a:tr h="0">
                <a:tc gridSpan="2">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gridSpan="3">
                  <a:txBody>
                    <a:bodyPr/>
                    <a:lstStyle/>
                    <a:p>
                      <a:pPr algn="ctr"/>
                      <a:r>
                        <a:rPr lang="pt-BR" sz="1200" b="1">
                          <a:solidFill>
                            <a:schemeClr val="bg2"/>
                          </a:solidFill>
                          <a:latin typeface="Century Gothic" panose="020B0502020202020204" pitchFamily="34" charset="0"/>
                        </a:rPr>
                        <a:t>horas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gridSpan="3">
                  <a:txBody>
                    <a:bodyPr/>
                    <a:lstStyle/>
                    <a:p>
                      <a:pPr algn="ctr"/>
                      <a:r>
                        <a:rPr lang="pt-BR" sz="1200" b="1">
                          <a:solidFill>
                            <a:schemeClr val="bg2"/>
                          </a:solidFill>
                          <a:latin typeface="Century Gothic" panose="020B0502020202020204" pitchFamily="34" charset="0"/>
                          <a:sym typeface="Wingdings" panose="05000000000000000000" pitchFamily="2" charset="2"/>
                        </a:rPr>
                        <a:t>Certeza</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2093335199"/>
                  </a:ext>
                </a:extLst>
              </a:tr>
              <a:tr h="370840">
                <a:tc gridSpan="2">
                  <a:txBody>
                    <a:bodyPr/>
                    <a:lstStyle/>
                    <a:p>
                      <a:pPr algn="ctr"/>
                      <a:r>
                        <a:rPr lang="pt-BR" sz="1200" b="1">
                          <a:solidFill>
                            <a:schemeClr val="bg2"/>
                          </a:solidFill>
                          <a:latin typeface="Century Gothic" panose="020B0502020202020204" pitchFamily="34" charset="0"/>
                        </a:rPr>
                        <a:t>Atividade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a:txBody>
                    <a:bodyPr/>
                    <a:lstStyle/>
                    <a:p>
                      <a:pPr algn="ctr"/>
                      <a:r>
                        <a:rPr lang="pt-BR" sz="1200" b="1">
                          <a:solidFill>
                            <a:schemeClr val="bg2"/>
                          </a:solidFill>
                          <a:latin typeface="Century Gothic" panose="020B0502020202020204" pitchFamily="34" charset="0"/>
                        </a:rPr>
                        <a:t>Otimista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Realista</a:t>
                      </a:r>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Pessimista</a:t>
                      </a:r>
                      <a:endParaRPr lang="pt-B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370840">
                <a:tc>
                  <a:txBody>
                    <a:bodyPr/>
                    <a:lstStyle/>
                    <a:p>
                      <a:pPr algn="r" fontAlgn="ctr"/>
                      <a:r>
                        <a:rPr lang="pt-BR" sz="1200" b="1" i="0" u="none" strike="noStrike">
                          <a:solidFill>
                            <a:schemeClr val="tx1"/>
                          </a:solidFill>
                          <a:effectLst/>
                          <a:latin typeface="Century Gothic" panose="020B0502020202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Preparar o ambiente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r h="370840">
                <a:tc>
                  <a:txBody>
                    <a:bodyPr/>
                    <a:lstStyle/>
                    <a:p>
                      <a:pPr algn="r" fontAlgn="ctr"/>
                      <a:r>
                        <a:rPr lang="pt-BR" sz="1200" b="1" i="0" u="none" strike="noStrike">
                          <a:solidFill>
                            <a:schemeClr val="tx1"/>
                          </a:solidFill>
                          <a:effectLst/>
                          <a:latin typeface="Century Gothic" panose="020B0502020202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protótipo inteiro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888020"/>
                  </a:ext>
                </a:extLst>
              </a:tr>
              <a:tr h="370840">
                <a:tc>
                  <a:txBody>
                    <a:bodyPr/>
                    <a:lstStyle/>
                    <a:p>
                      <a:pPr algn="r" fontAlgn="ctr"/>
                      <a:r>
                        <a:rPr lang="pt-BR" sz="1200" b="1" i="0" u="none" strike="noStrike">
                          <a:solidFill>
                            <a:schemeClr val="tx1"/>
                          </a:solidFill>
                          <a:effectLst/>
                          <a:latin typeface="Century Gothic" panose="020B0502020202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Testar/validar navegabilidade do protótipo do sistema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54238"/>
                  </a:ext>
                </a:extLst>
              </a:tr>
              <a:tr h="370840">
                <a:tc>
                  <a:txBody>
                    <a:bodyPr/>
                    <a:lstStyle/>
                    <a:p>
                      <a:pPr algn="r" fontAlgn="ctr"/>
                      <a:r>
                        <a:rPr lang="pt-BR" sz="1200" b="1" i="0" u="none" strike="noStrike">
                          <a:solidFill>
                            <a:schemeClr val="tx1"/>
                          </a:solidFill>
                          <a:effectLst/>
                          <a:latin typeface="Century Gothic" panose="020B0502020202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principais do sistema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80204"/>
                  </a:ext>
                </a:extLst>
              </a:tr>
              <a:tr h="370840">
                <a:tc>
                  <a:txBody>
                    <a:bodyPr/>
                    <a:lstStyle/>
                    <a:p>
                      <a:pPr algn="r" fontAlgn="ctr"/>
                      <a:r>
                        <a:rPr lang="pt-BR" sz="1200" b="1" i="0" u="none" strike="noStrike">
                          <a:solidFill>
                            <a:schemeClr val="tx1"/>
                          </a:solidFill>
                          <a:effectLst/>
                          <a:latin typeface="Century Gothic" panose="020B0502020202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cliente - Cadastro de Clientes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300280"/>
                  </a:ext>
                </a:extLst>
              </a:tr>
              <a:tr h="370840">
                <a:tc>
                  <a:txBody>
                    <a:bodyPr/>
                    <a:lstStyle/>
                    <a:p>
                      <a:pPr algn="r" fontAlgn="ctr"/>
                      <a:r>
                        <a:rPr lang="pt-BR" sz="1200" b="1" i="0" u="none" strike="noStrike">
                          <a:solidFill>
                            <a:schemeClr val="tx1"/>
                          </a:solidFill>
                          <a:effectLst/>
                          <a:latin typeface="Century Gothic" panose="020B0502020202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cliente - Gerenciar Vendas (comprar, checkout, trocas etc)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72701"/>
                  </a:ext>
                </a:extLst>
              </a:tr>
              <a:tr h="370840">
                <a:tc>
                  <a:txBody>
                    <a:bodyPr/>
                    <a:lstStyle/>
                    <a:p>
                      <a:pPr algn="r" fontAlgn="ctr"/>
                      <a:r>
                        <a:rPr lang="pt-BR" sz="1200" b="1" i="0" u="none" strike="noStrike">
                          <a:solidFill>
                            <a:schemeClr val="tx1"/>
                          </a:solidFill>
                          <a:effectLst/>
                          <a:latin typeface="Century Gothic" panose="020B0502020202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cliente - Produtos (ver produto, pesquisar e filtrar)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674082"/>
                  </a:ext>
                </a:extLst>
              </a:tr>
              <a:tr h="370840">
                <a:tc>
                  <a:txBody>
                    <a:bodyPr/>
                    <a:lstStyle/>
                    <a:p>
                      <a:pPr algn="r" fontAlgn="ctr"/>
                      <a:r>
                        <a:rPr lang="pt-BR" sz="1200" b="1" i="0" u="none" strike="noStrike">
                          <a:solidFill>
                            <a:schemeClr val="tx1"/>
                          </a:solidFill>
                          <a:effectLst/>
                          <a:latin typeface="Century Gothic" panose="020B0502020202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administrador - Cadastro de Jogos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609241"/>
                  </a:ext>
                </a:extLst>
              </a:tr>
              <a:tr h="370840">
                <a:tc>
                  <a:txBody>
                    <a:bodyPr/>
                    <a:lstStyle/>
                    <a:p>
                      <a:pPr algn="r" fontAlgn="ctr"/>
                      <a:r>
                        <a:rPr lang="pt-BR" sz="1200" b="1" i="0" u="none" strike="noStrike">
                          <a:solidFill>
                            <a:schemeClr val="tx1"/>
                          </a:solidFill>
                          <a:effectLst/>
                          <a:latin typeface="Century Gothic" panose="020B0502020202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administrador - Controle de Estoque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301272"/>
                  </a:ext>
                </a:extLst>
              </a:tr>
              <a:tr h="370840">
                <a:tc>
                  <a:txBody>
                    <a:bodyPr/>
                    <a:lstStyle/>
                    <a:p>
                      <a:pPr algn="r" fontAlgn="ctr"/>
                      <a:r>
                        <a:rPr lang="pt-BR" sz="1200" b="1" i="0" u="none" strike="noStrike">
                          <a:solidFill>
                            <a:schemeClr val="tx1"/>
                          </a:solidFill>
                          <a:effectLst/>
                          <a:latin typeface="Century Gothic" panose="020B0502020202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administrador - Gerenciar Vendas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6612"/>
                  </a:ext>
                </a:extLst>
              </a:tr>
            </a:tbl>
          </a:graphicData>
        </a:graphic>
      </p:graphicFrame>
      <p:sp>
        <p:nvSpPr>
          <p:cNvPr id="9" name="Espaço Reservado para Rodapé 8">
            <a:extLst>
              <a:ext uri="{FF2B5EF4-FFF2-40B4-BE49-F238E27FC236}">
                <a16:creationId xmlns:a16="http://schemas.microsoft.com/office/drawing/2014/main" id="{0F82C885-2E19-4EBE-9F5C-62D6476B6390}"/>
              </a:ext>
            </a:extLst>
          </p:cNvPr>
          <p:cNvSpPr>
            <a:spLocks noGrp="1"/>
          </p:cNvSpPr>
          <p:nvPr>
            <p:ph type="ftr" sz="quarter" idx="11"/>
          </p:nvPr>
        </p:nvSpPr>
        <p:spPr/>
        <p:txBody>
          <a:bodyPr/>
          <a:lstStyle/>
          <a:p>
            <a:r>
              <a:rPr lang="pt-BR"/>
              <a:t>FATEC MOGI DAS CRUZES</a:t>
            </a:r>
          </a:p>
        </p:txBody>
      </p:sp>
      <p:sp>
        <p:nvSpPr>
          <p:cNvPr id="10" name="Espaço Reservado para Número de Slide 9">
            <a:extLst>
              <a:ext uri="{FF2B5EF4-FFF2-40B4-BE49-F238E27FC236}">
                <a16:creationId xmlns:a16="http://schemas.microsoft.com/office/drawing/2014/main" id="{7F25F1FC-3DD0-4334-AB46-8216E86F9609}"/>
              </a:ext>
            </a:extLst>
          </p:cNvPr>
          <p:cNvSpPr>
            <a:spLocks noGrp="1"/>
          </p:cNvSpPr>
          <p:nvPr>
            <p:ph type="sldNum" sz="quarter" idx="12"/>
          </p:nvPr>
        </p:nvSpPr>
        <p:spPr/>
        <p:txBody>
          <a:bodyPr/>
          <a:lstStyle/>
          <a:p>
            <a:fld id="{BD2B5394-143A-4208-A3B1-25D9600048D5}" type="slidenum">
              <a:rPr lang="pt-BR" smtClean="0"/>
              <a:t>11</a:t>
            </a:fld>
            <a:endParaRPr lang="pt-BR"/>
          </a:p>
        </p:txBody>
      </p:sp>
    </p:spTree>
    <p:extLst>
      <p:ext uri="{BB962C8B-B14F-4D97-AF65-F5344CB8AC3E}">
        <p14:creationId xmlns:p14="http://schemas.microsoft.com/office/powerpoint/2010/main" val="81600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Carrinho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110</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11" name="Imagem 10">
            <a:extLst>
              <a:ext uri="{FF2B5EF4-FFF2-40B4-BE49-F238E27FC236}">
                <a16:creationId xmlns:a16="http://schemas.microsoft.com/office/drawing/2014/main" id="{98089439-629A-48ED-B95F-F3E991489DA0}"/>
              </a:ext>
            </a:extLst>
          </p:cNvPr>
          <p:cNvPicPr>
            <a:picLocks noChangeAspect="1"/>
          </p:cNvPicPr>
          <p:nvPr/>
        </p:nvPicPr>
        <p:blipFill>
          <a:blip r:embed="rId4"/>
          <a:stretch>
            <a:fillRect/>
          </a:stretch>
        </p:blipFill>
        <p:spPr>
          <a:xfrm>
            <a:off x="-3584" y="1546735"/>
            <a:ext cx="12192000" cy="3759200"/>
          </a:xfrm>
          <a:prstGeom prst="rect">
            <a:avLst/>
          </a:prstGeom>
        </p:spPr>
      </p:pic>
    </p:spTree>
    <p:extLst>
      <p:ext uri="{BB962C8B-B14F-4D97-AF65-F5344CB8AC3E}">
        <p14:creationId xmlns:p14="http://schemas.microsoft.com/office/powerpoint/2010/main" val="650079237"/>
      </p:ext>
    </p:extLst>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Escolher end. entrega</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111</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5A793369-8032-4493-A732-5C300AE54F63}"/>
              </a:ext>
            </a:extLst>
          </p:cNvPr>
          <p:cNvPicPr>
            <a:picLocks noChangeAspect="1"/>
          </p:cNvPicPr>
          <p:nvPr/>
        </p:nvPicPr>
        <p:blipFill>
          <a:blip r:embed="rId4"/>
          <a:stretch>
            <a:fillRect/>
          </a:stretch>
        </p:blipFill>
        <p:spPr>
          <a:xfrm>
            <a:off x="0" y="1467840"/>
            <a:ext cx="12192000" cy="5137150"/>
          </a:xfrm>
          <a:prstGeom prst="rect">
            <a:avLst/>
          </a:prstGeom>
        </p:spPr>
      </p:pic>
    </p:spTree>
    <p:extLst>
      <p:ext uri="{BB962C8B-B14F-4D97-AF65-F5344CB8AC3E}">
        <p14:creationId xmlns:p14="http://schemas.microsoft.com/office/powerpoint/2010/main" val="2384283881"/>
      </p:ext>
    </p:extLst>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Escolher forma de pgto.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112</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10" name="Imagem 9">
            <a:extLst>
              <a:ext uri="{FF2B5EF4-FFF2-40B4-BE49-F238E27FC236}">
                <a16:creationId xmlns:a16="http://schemas.microsoft.com/office/drawing/2014/main" id="{CA4F6C34-B7D6-4E07-9AB1-329FC66059B8}"/>
              </a:ext>
            </a:extLst>
          </p:cNvPr>
          <p:cNvPicPr>
            <a:picLocks noChangeAspect="1"/>
          </p:cNvPicPr>
          <p:nvPr/>
        </p:nvPicPr>
        <p:blipFill>
          <a:blip r:embed="rId4"/>
          <a:stretch>
            <a:fillRect/>
          </a:stretch>
        </p:blipFill>
        <p:spPr>
          <a:xfrm>
            <a:off x="0" y="2619375"/>
            <a:ext cx="12192000" cy="1619250"/>
          </a:xfrm>
          <a:prstGeom prst="rect">
            <a:avLst/>
          </a:prstGeom>
        </p:spPr>
      </p:pic>
    </p:spTree>
    <p:extLst>
      <p:ext uri="{BB962C8B-B14F-4D97-AF65-F5344CB8AC3E}">
        <p14:creationId xmlns:p14="http://schemas.microsoft.com/office/powerpoint/2010/main" val="363437442"/>
      </p:ext>
    </p:extLst>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Cartões e cupons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113</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10" name="Imagem 9">
            <a:extLst>
              <a:ext uri="{FF2B5EF4-FFF2-40B4-BE49-F238E27FC236}">
                <a16:creationId xmlns:a16="http://schemas.microsoft.com/office/drawing/2014/main" id="{CA4F6C34-B7D6-4E07-9AB1-329FC66059B8}"/>
              </a:ext>
            </a:extLst>
          </p:cNvPr>
          <p:cNvPicPr>
            <a:picLocks noChangeAspect="1"/>
          </p:cNvPicPr>
          <p:nvPr/>
        </p:nvPicPr>
        <p:blipFill>
          <a:blip r:embed="rId4"/>
          <a:stretch>
            <a:fillRect/>
          </a:stretch>
        </p:blipFill>
        <p:spPr>
          <a:xfrm>
            <a:off x="0" y="1412393"/>
            <a:ext cx="12192000" cy="1619250"/>
          </a:xfrm>
          <a:prstGeom prst="rect">
            <a:avLst/>
          </a:prstGeom>
        </p:spPr>
      </p:pic>
      <p:pic>
        <p:nvPicPr>
          <p:cNvPr id="7" name="Imagem 6">
            <a:extLst>
              <a:ext uri="{FF2B5EF4-FFF2-40B4-BE49-F238E27FC236}">
                <a16:creationId xmlns:a16="http://schemas.microsoft.com/office/drawing/2014/main" id="{2E0DD7EB-B3F3-4C6C-BDDF-EADBBAA80BA2}"/>
              </a:ext>
            </a:extLst>
          </p:cNvPr>
          <p:cNvPicPr>
            <a:picLocks noChangeAspect="1"/>
          </p:cNvPicPr>
          <p:nvPr/>
        </p:nvPicPr>
        <p:blipFill>
          <a:blip r:embed="rId5"/>
          <a:stretch>
            <a:fillRect/>
          </a:stretch>
        </p:blipFill>
        <p:spPr>
          <a:xfrm>
            <a:off x="0" y="3157056"/>
            <a:ext cx="12192000" cy="1200150"/>
          </a:xfrm>
          <a:prstGeom prst="rect">
            <a:avLst/>
          </a:prstGeom>
        </p:spPr>
      </p:pic>
    </p:spTree>
    <p:extLst>
      <p:ext uri="{BB962C8B-B14F-4D97-AF65-F5344CB8AC3E}">
        <p14:creationId xmlns:p14="http://schemas.microsoft.com/office/powerpoint/2010/main" val="847192376"/>
      </p:ext>
    </p:extLst>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Confirmação carrinho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114</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8" name="Imagem 7">
            <a:extLst>
              <a:ext uri="{FF2B5EF4-FFF2-40B4-BE49-F238E27FC236}">
                <a16:creationId xmlns:a16="http://schemas.microsoft.com/office/drawing/2014/main" id="{4A642BF6-3797-4C18-AA1C-F862B8C4F476}"/>
              </a:ext>
            </a:extLst>
          </p:cNvPr>
          <p:cNvPicPr>
            <a:picLocks noChangeAspect="1"/>
          </p:cNvPicPr>
          <p:nvPr/>
        </p:nvPicPr>
        <p:blipFill>
          <a:blip r:embed="rId4"/>
          <a:stretch>
            <a:fillRect/>
          </a:stretch>
        </p:blipFill>
        <p:spPr>
          <a:xfrm>
            <a:off x="0" y="1271347"/>
            <a:ext cx="12192000" cy="5226050"/>
          </a:xfrm>
          <a:prstGeom prst="rect">
            <a:avLst/>
          </a:prstGeom>
        </p:spPr>
      </p:pic>
    </p:spTree>
    <p:extLst>
      <p:ext uri="{BB962C8B-B14F-4D97-AF65-F5344CB8AC3E}">
        <p14:creationId xmlns:p14="http://schemas.microsoft.com/office/powerpoint/2010/main" val="1976869050"/>
      </p:ext>
    </p:extLst>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Pedido efetuado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115</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12" name="Imagem 11">
            <a:extLst>
              <a:ext uri="{FF2B5EF4-FFF2-40B4-BE49-F238E27FC236}">
                <a16:creationId xmlns:a16="http://schemas.microsoft.com/office/drawing/2014/main" id="{7CEC8870-180F-4925-8705-81172FDACB2E}"/>
              </a:ext>
            </a:extLst>
          </p:cNvPr>
          <p:cNvPicPr>
            <a:picLocks noChangeAspect="1"/>
          </p:cNvPicPr>
          <p:nvPr/>
        </p:nvPicPr>
        <p:blipFill>
          <a:blip r:embed="rId4"/>
          <a:stretch>
            <a:fillRect/>
          </a:stretch>
        </p:blipFill>
        <p:spPr>
          <a:xfrm>
            <a:off x="0" y="2777029"/>
            <a:ext cx="12192000" cy="1739900"/>
          </a:xfrm>
          <a:prstGeom prst="rect">
            <a:avLst/>
          </a:prstGeom>
        </p:spPr>
      </p:pic>
    </p:spTree>
    <p:extLst>
      <p:ext uri="{BB962C8B-B14F-4D97-AF65-F5344CB8AC3E}">
        <p14:creationId xmlns:p14="http://schemas.microsoft.com/office/powerpoint/2010/main" val="2350327952"/>
      </p:ext>
    </p:extLst>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Listar pedidos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116</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17ACBBC3-36B8-4C04-9E89-7A1AAFF3E141}"/>
              </a:ext>
            </a:extLst>
          </p:cNvPr>
          <p:cNvPicPr>
            <a:picLocks noChangeAspect="1"/>
          </p:cNvPicPr>
          <p:nvPr/>
        </p:nvPicPr>
        <p:blipFill>
          <a:blip r:embed="rId4"/>
          <a:stretch>
            <a:fillRect/>
          </a:stretch>
        </p:blipFill>
        <p:spPr>
          <a:xfrm>
            <a:off x="0" y="1814259"/>
            <a:ext cx="12192000" cy="2070100"/>
          </a:xfrm>
          <a:prstGeom prst="rect">
            <a:avLst/>
          </a:prstGeom>
        </p:spPr>
      </p:pic>
    </p:spTree>
    <p:extLst>
      <p:ext uri="{BB962C8B-B14F-4D97-AF65-F5344CB8AC3E}">
        <p14:creationId xmlns:p14="http://schemas.microsoft.com/office/powerpoint/2010/main" val="1535060060"/>
      </p:ext>
    </p:extLst>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Ver pedido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117</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4" name="Imagem 3">
            <a:extLst>
              <a:ext uri="{FF2B5EF4-FFF2-40B4-BE49-F238E27FC236}">
                <a16:creationId xmlns:a16="http://schemas.microsoft.com/office/drawing/2014/main" id="{B398A5EC-B865-49D7-8BC4-58AB02FEAAA0}"/>
              </a:ext>
            </a:extLst>
          </p:cNvPr>
          <p:cNvPicPr>
            <a:picLocks noChangeAspect="1"/>
          </p:cNvPicPr>
          <p:nvPr/>
        </p:nvPicPr>
        <p:blipFill>
          <a:blip r:embed="rId4"/>
          <a:stretch>
            <a:fillRect/>
          </a:stretch>
        </p:blipFill>
        <p:spPr>
          <a:xfrm>
            <a:off x="0" y="1162744"/>
            <a:ext cx="12192000" cy="5143500"/>
          </a:xfrm>
          <a:prstGeom prst="rect">
            <a:avLst/>
          </a:prstGeom>
        </p:spPr>
      </p:pic>
    </p:spTree>
    <p:extLst>
      <p:ext uri="{BB962C8B-B14F-4D97-AF65-F5344CB8AC3E}">
        <p14:creationId xmlns:p14="http://schemas.microsoft.com/office/powerpoint/2010/main" val="3970146028"/>
      </p:ext>
    </p:extLst>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Solicitar troca</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118</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3AE6AF6F-91AD-44F9-9540-096AF5C9EEEB}"/>
              </a:ext>
            </a:extLst>
          </p:cNvPr>
          <p:cNvPicPr>
            <a:picLocks noChangeAspect="1"/>
          </p:cNvPicPr>
          <p:nvPr/>
        </p:nvPicPr>
        <p:blipFill>
          <a:blip r:embed="rId4"/>
          <a:stretch>
            <a:fillRect/>
          </a:stretch>
        </p:blipFill>
        <p:spPr>
          <a:xfrm>
            <a:off x="0" y="1362075"/>
            <a:ext cx="12192000" cy="4133850"/>
          </a:xfrm>
          <a:prstGeom prst="rect">
            <a:avLst/>
          </a:prstGeom>
        </p:spPr>
      </p:pic>
    </p:spTree>
    <p:extLst>
      <p:ext uri="{BB962C8B-B14F-4D97-AF65-F5344CB8AC3E}">
        <p14:creationId xmlns:p14="http://schemas.microsoft.com/office/powerpoint/2010/main" val="3716890668"/>
      </p:ext>
    </p:extLst>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Listar pedidos - Admin</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119</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8" name="Imagem 7">
            <a:extLst>
              <a:ext uri="{FF2B5EF4-FFF2-40B4-BE49-F238E27FC236}">
                <a16:creationId xmlns:a16="http://schemas.microsoft.com/office/drawing/2014/main" id="{4C83ADC7-6BFD-4D65-B9F8-85BACA423704}"/>
              </a:ext>
            </a:extLst>
          </p:cNvPr>
          <p:cNvPicPr>
            <a:picLocks noChangeAspect="1"/>
          </p:cNvPicPr>
          <p:nvPr/>
        </p:nvPicPr>
        <p:blipFill>
          <a:blip r:embed="rId4"/>
          <a:stretch>
            <a:fillRect/>
          </a:stretch>
        </p:blipFill>
        <p:spPr>
          <a:xfrm>
            <a:off x="0" y="1608279"/>
            <a:ext cx="12192000" cy="3299087"/>
          </a:xfrm>
          <a:prstGeom prst="rect">
            <a:avLst/>
          </a:prstGeom>
        </p:spPr>
      </p:pic>
    </p:spTree>
    <p:extLst>
      <p:ext uri="{BB962C8B-B14F-4D97-AF65-F5344CB8AC3E}">
        <p14:creationId xmlns:p14="http://schemas.microsoft.com/office/powerpoint/2010/main" val="21773663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ntendo objeto, relógio&#10;&#10;Descrição gerada automaticamente">
            <a:extLst>
              <a:ext uri="{FF2B5EF4-FFF2-40B4-BE49-F238E27FC236}">
                <a16:creationId xmlns:a16="http://schemas.microsoft.com/office/drawing/2014/main" id="{6582D976-9DA5-4814-8A5D-BC6EC32A0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611" y="0"/>
            <a:ext cx="2505389" cy="1827091"/>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panose="020B0502020202020204" pitchFamily="34" charset="0"/>
              </a:rPr>
              <a:t>Estimativas – </a:t>
            </a:r>
            <a:r>
              <a:rPr lang="pt-BR" b="1" err="1">
                <a:solidFill>
                  <a:srgbClr val="002060"/>
                </a:solidFill>
                <a:latin typeface="Century Gothic" panose="020B0502020202020204" pitchFamily="34" charset="0"/>
              </a:rPr>
              <a:t>Frontend</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graphicFrame>
        <p:nvGraphicFramePr>
          <p:cNvPr id="6" name="Tabela 4">
            <a:extLst>
              <a:ext uri="{FF2B5EF4-FFF2-40B4-BE49-F238E27FC236}">
                <a16:creationId xmlns:a16="http://schemas.microsoft.com/office/drawing/2014/main" id="{FC296426-977F-4CA5-860E-FEA8DB61A2FF}"/>
              </a:ext>
            </a:extLst>
          </p:cNvPr>
          <p:cNvGraphicFramePr>
            <a:graphicFrameLocks noGrp="1"/>
          </p:cNvGraphicFramePr>
          <p:nvPr>
            <p:extLst>
              <p:ext uri="{D42A27DB-BD31-4B8C-83A1-F6EECF244321}">
                <p14:modId xmlns:p14="http://schemas.microsoft.com/office/powerpoint/2010/main" val="3203013659"/>
              </p:ext>
            </p:extLst>
          </p:nvPr>
        </p:nvGraphicFramePr>
        <p:xfrm>
          <a:off x="606741" y="1757845"/>
          <a:ext cx="10978517" cy="2407285"/>
        </p:xfrm>
        <a:graphic>
          <a:graphicData uri="http://schemas.openxmlformats.org/drawingml/2006/table">
            <a:tbl>
              <a:tblPr firstRow="1" bandRow="1">
                <a:tableStyleId>{5C22544A-7EE6-4342-B048-85BDC9FD1C3A}</a:tableStyleId>
              </a:tblPr>
              <a:tblGrid>
                <a:gridCol w="364066">
                  <a:extLst>
                    <a:ext uri="{9D8B030D-6E8A-4147-A177-3AD203B41FA5}">
                      <a16:colId xmlns:a16="http://schemas.microsoft.com/office/drawing/2014/main" val="730069126"/>
                    </a:ext>
                  </a:extLst>
                </a:gridCol>
                <a:gridCol w="4188219">
                  <a:extLst>
                    <a:ext uri="{9D8B030D-6E8A-4147-A177-3AD203B41FA5}">
                      <a16:colId xmlns:a16="http://schemas.microsoft.com/office/drawing/2014/main" val="1490647543"/>
                    </a:ext>
                  </a:extLst>
                </a:gridCol>
                <a:gridCol w="972247">
                  <a:extLst>
                    <a:ext uri="{9D8B030D-6E8A-4147-A177-3AD203B41FA5}">
                      <a16:colId xmlns:a16="http://schemas.microsoft.com/office/drawing/2014/main" val="668136959"/>
                    </a:ext>
                  </a:extLst>
                </a:gridCol>
                <a:gridCol w="1005471">
                  <a:extLst>
                    <a:ext uri="{9D8B030D-6E8A-4147-A177-3AD203B41FA5}">
                      <a16:colId xmlns:a16="http://schemas.microsoft.com/office/drawing/2014/main" val="1552878829"/>
                    </a:ext>
                  </a:extLst>
                </a:gridCol>
                <a:gridCol w="1075110">
                  <a:extLst>
                    <a:ext uri="{9D8B030D-6E8A-4147-A177-3AD203B41FA5}">
                      <a16:colId xmlns:a16="http://schemas.microsoft.com/office/drawing/2014/main" val="1537004676"/>
                    </a:ext>
                  </a:extLst>
                </a:gridCol>
                <a:gridCol w="1196732">
                  <a:extLst>
                    <a:ext uri="{9D8B030D-6E8A-4147-A177-3AD203B41FA5}">
                      <a16:colId xmlns:a16="http://schemas.microsoft.com/office/drawing/2014/main" val="2185087018"/>
                    </a:ext>
                  </a:extLst>
                </a:gridCol>
                <a:gridCol w="1010159">
                  <a:extLst>
                    <a:ext uri="{9D8B030D-6E8A-4147-A177-3AD203B41FA5}">
                      <a16:colId xmlns:a16="http://schemas.microsoft.com/office/drawing/2014/main" val="597288660"/>
                    </a:ext>
                  </a:extLst>
                </a:gridCol>
                <a:gridCol w="1166513">
                  <a:extLst>
                    <a:ext uri="{9D8B030D-6E8A-4147-A177-3AD203B41FA5}">
                      <a16:colId xmlns:a16="http://schemas.microsoft.com/office/drawing/2014/main" val="1779749787"/>
                    </a:ext>
                  </a:extLst>
                </a:gridCol>
              </a:tblGrid>
              <a:tr h="0">
                <a:tc gridSpan="8">
                  <a:txBody>
                    <a:bodyPr/>
                    <a:lstStyle/>
                    <a:p>
                      <a:pPr algn="ctr"/>
                      <a:r>
                        <a:rPr lang="pt-BR" sz="1200" b="1" err="1">
                          <a:solidFill>
                            <a:schemeClr val="bg2"/>
                          </a:solidFill>
                          <a:latin typeface="Century Gothic" panose="020B0502020202020204" pitchFamily="34" charset="0"/>
                        </a:rPr>
                        <a:t>Frontend</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89689654"/>
                  </a:ext>
                </a:extLst>
              </a:tr>
              <a:tr h="0">
                <a:tc gridSpan="2">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gridSpan="3">
                  <a:txBody>
                    <a:bodyPr/>
                    <a:lstStyle/>
                    <a:p>
                      <a:pPr algn="ctr"/>
                      <a:r>
                        <a:rPr lang="pt-BR" sz="1200" b="1">
                          <a:solidFill>
                            <a:schemeClr val="bg2"/>
                          </a:solidFill>
                          <a:latin typeface="Century Gothic" panose="020B0502020202020204" pitchFamily="34" charset="0"/>
                        </a:rPr>
                        <a:t>horas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gridSpan="3">
                  <a:txBody>
                    <a:bodyPr/>
                    <a:lstStyle/>
                    <a:p>
                      <a:pPr algn="ctr"/>
                      <a:r>
                        <a:rPr lang="pt-BR" sz="1200" b="1">
                          <a:solidFill>
                            <a:schemeClr val="bg2"/>
                          </a:solidFill>
                          <a:latin typeface="Century Gothic" panose="020B0502020202020204" pitchFamily="34" charset="0"/>
                          <a:sym typeface="Wingdings" panose="05000000000000000000" pitchFamily="2" charset="2"/>
                        </a:rPr>
                        <a:t>Certeza</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2093335199"/>
                  </a:ext>
                </a:extLst>
              </a:tr>
              <a:tr h="370840">
                <a:tc gridSpan="2">
                  <a:txBody>
                    <a:bodyPr/>
                    <a:lstStyle/>
                    <a:p>
                      <a:pPr algn="ctr"/>
                      <a:r>
                        <a:rPr lang="pt-BR" sz="1200" b="1">
                          <a:solidFill>
                            <a:schemeClr val="bg2"/>
                          </a:solidFill>
                          <a:latin typeface="Century Gothic" panose="020B0502020202020204" pitchFamily="34" charset="0"/>
                        </a:rPr>
                        <a:t>Atividade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a:txBody>
                    <a:bodyPr/>
                    <a:lstStyle/>
                    <a:p>
                      <a:pPr algn="ctr"/>
                      <a:r>
                        <a:rPr lang="pt-BR" sz="1200" b="1">
                          <a:solidFill>
                            <a:schemeClr val="bg2"/>
                          </a:solidFill>
                          <a:latin typeface="Century Gothic" panose="020B0502020202020204" pitchFamily="34" charset="0"/>
                        </a:rPr>
                        <a:t>Otimista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Realista</a:t>
                      </a:r>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Pessimista</a:t>
                      </a:r>
                      <a:endParaRPr lang="pt-B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370840">
                <a:tc>
                  <a:txBody>
                    <a:bodyPr/>
                    <a:lstStyle/>
                    <a:p>
                      <a:pPr algn="r" fontAlgn="ctr"/>
                      <a:r>
                        <a:rPr lang="pt-BR" sz="1200" b="1" i="0" u="none" strike="noStrike">
                          <a:solidFill>
                            <a:schemeClr val="tx1"/>
                          </a:solidFill>
                          <a:effectLst/>
                          <a:latin typeface="Century Gothic" panose="020B0502020202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administrador - Gerenciar Clientes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r h="370840">
                <a:tc>
                  <a:txBody>
                    <a:bodyPr/>
                    <a:lstStyle/>
                    <a:p>
                      <a:pPr algn="r" fontAlgn="ctr"/>
                      <a:r>
                        <a:rPr lang="pt-BR" sz="1200" b="1" i="0" u="none" strike="noStrike">
                          <a:solidFill>
                            <a:schemeClr val="tx1"/>
                          </a:solidFill>
                          <a:effectLst/>
                          <a:latin typeface="Century Gothic" panose="020B0502020202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administrador - Cadastros de manutenção (categoria, tipos, grupos de precificação, etc)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888020"/>
                  </a:ext>
                </a:extLst>
              </a:tr>
              <a:tr h="370840">
                <a:tc>
                  <a:txBody>
                    <a:bodyPr/>
                    <a:lstStyle/>
                    <a:p>
                      <a:pPr algn="r" fontAlgn="ctr"/>
                      <a:r>
                        <a:rPr lang="pt-BR" sz="1200" b="1" i="0" u="none" strike="noStrike">
                          <a:solidFill>
                            <a:schemeClr val="tx1"/>
                          </a:solidFill>
                          <a:effectLst/>
                          <a:latin typeface="Century Gothic" panose="020B050202020202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administrador - Gráficos e estatísticas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54238"/>
                  </a:ext>
                </a:extLst>
              </a:tr>
              <a:tr h="370840">
                <a:tc>
                  <a:txBody>
                    <a:bodyPr/>
                    <a:lstStyle/>
                    <a:p>
                      <a:pPr algn="r" fontAlgn="ctr"/>
                      <a:r>
                        <a:rPr lang="pt-BR" sz="1200" b="1" i="0" u="none" strike="noStrike">
                          <a:solidFill>
                            <a:schemeClr val="tx1"/>
                          </a:solidFill>
                          <a:effectLst/>
                          <a:latin typeface="Century Gothic" panose="020B0502020202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telas lado administrador - Auditoria (logs)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80204"/>
                  </a:ext>
                </a:extLst>
              </a:tr>
            </a:tbl>
          </a:graphicData>
        </a:graphic>
      </p:graphicFrame>
      <p:sp>
        <p:nvSpPr>
          <p:cNvPr id="4" name="Espaço Reservado para Rodapé 3">
            <a:extLst>
              <a:ext uri="{FF2B5EF4-FFF2-40B4-BE49-F238E27FC236}">
                <a16:creationId xmlns:a16="http://schemas.microsoft.com/office/drawing/2014/main" id="{7DDF00F7-D67A-4B4B-8E23-8FC9889A13D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32EE0DB7-3656-4561-96FA-747537B98F58}"/>
              </a:ext>
            </a:extLst>
          </p:cNvPr>
          <p:cNvSpPr>
            <a:spLocks noGrp="1"/>
          </p:cNvSpPr>
          <p:nvPr>
            <p:ph type="sldNum" sz="quarter" idx="12"/>
          </p:nvPr>
        </p:nvSpPr>
        <p:spPr/>
        <p:txBody>
          <a:bodyPr/>
          <a:lstStyle/>
          <a:p>
            <a:fld id="{BD2B5394-143A-4208-A3B1-25D9600048D5}" type="slidenum">
              <a:rPr lang="pt-BR" smtClean="0"/>
              <a:t>12</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0B35BD46-0F80-4FCB-B393-66C0FEB57312}"/>
              </a:ext>
            </a:extLst>
          </p:cNvPr>
          <p:cNvPicPr>
            <a:picLocks noChangeAspect="1"/>
          </p:cNvPicPr>
          <p:nvPr/>
        </p:nvPicPr>
        <p:blipFill rotWithShape="1">
          <a:blip r:embed="rId3"/>
          <a:srcRect b="11667"/>
          <a:stretch/>
        </p:blipFill>
        <p:spPr>
          <a:xfrm>
            <a:off x="10312400" y="5249721"/>
            <a:ext cx="1356360" cy="1006416"/>
          </a:xfrm>
          <a:prstGeom prst="rect">
            <a:avLst/>
          </a:prstGeom>
        </p:spPr>
      </p:pic>
    </p:spTree>
    <p:extLst>
      <p:ext uri="{BB962C8B-B14F-4D97-AF65-F5344CB8AC3E}">
        <p14:creationId xmlns:p14="http://schemas.microsoft.com/office/powerpoint/2010/main" val="10134701"/>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Ver pedido - Admin</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120</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ED77008E-C888-4BD7-9E51-5A3ADB062B46}"/>
              </a:ext>
            </a:extLst>
          </p:cNvPr>
          <p:cNvPicPr>
            <a:picLocks noChangeAspect="1"/>
          </p:cNvPicPr>
          <p:nvPr/>
        </p:nvPicPr>
        <p:blipFill>
          <a:blip r:embed="rId4"/>
          <a:stretch>
            <a:fillRect/>
          </a:stretch>
        </p:blipFill>
        <p:spPr>
          <a:xfrm>
            <a:off x="0" y="1249986"/>
            <a:ext cx="12192000" cy="5302250"/>
          </a:xfrm>
          <a:prstGeom prst="rect">
            <a:avLst/>
          </a:prstGeom>
        </p:spPr>
      </p:pic>
    </p:spTree>
    <p:extLst>
      <p:ext uri="{BB962C8B-B14F-4D97-AF65-F5344CB8AC3E}">
        <p14:creationId xmlns:p14="http://schemas.microsoft.com/office/powerpoint/2010/main" val="473256985"/>
      </p:ext>
    </p:extLst>
  </p:cSld>
  <p:clrMapOvr>
    <a:masterClrMapping/>
  </p:clrMapOvr>
  <p:transition spd="slow">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Listar trocas - Admin</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121</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8" name="Imagem 7">
            <a:extLst>
              <a:ext uri="{FF2B5EF4-FFF2-40B4-BE49-F238E27FC236}">
                <a16:creationId xmlns:a16="http://schemas.microsoft.com/office/drawing/2014/main" id="{B90BFD0A-B29F-4828-BE3E-D676FA38E70F}"/>
              </a:ext>
            </a:extLst>
          </p:cNvPr>
          <p:cNvPicPr>
            <a:picLocks noChangeAspect="1"/>
          </p:cNvPicPr>
          <p:nvPr/>
        </p:nvPicPr>
        <p:blipFill>
          <a:blip r:embed="rId4"/>
          <a:stretch>
            <a:fillRect/>
          </a:stretch>
        </p:blipFill>
        <p:spPr>
          <a:xfrm>
            <a:off x="0" y="1651000"/>
            <a:ext cx="12192000" cy="3556000"/>
          </a:xfrm>
          <a:prstGeom prst="rect">
            <a:avLst/>
          </a:prstGeom>
        </p:spPr>
      </p:pic>
    </p:spTree>
    <p:extLst>
      <p:ext uri="{BB962C8B-B14F-4D97-AF65-F5344CB8AC3E}">
        <p14:creationId xmlns:p14="http://schemas.microsoft.com/office/powerpoint/2010/main" val="2294812509"/>
      </p:ext>
    </p:extLst>
  </p:cSld>
  <p:clrMapOvr>
    <a:masterClrMapping/>
  </p:clrMapOvr>
  <p:transition spd="slow">
    <p:wip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Ver troca - Admin</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122</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15" name="Imagem 14">
            <a:extLst>
              <a:ext uri="{FF2B5EF4-FFF2-40B4-BE49-F238E27FC236}">
                <a16:creationId xmlns:a16="http://schemas.microsoft.com/office/drawing/2014/main" id="{1602E97D-0A84-474F-B563-3DA1DC8A4356}"/>
              </a:ext>
            </a:extLst>
          </p:cNvPr>
          <p:cNvPicPr>
            <a:picLocks noChangeAspect="1"/>
          </p:cNvPicPr>
          <p:nvPr/>
        </p:nvPicPr>
        <p:blipFill>
          <a:blip r:embed="rId4"/>
          <a:stretch>
            <a:fillRect/>
          </a:stretch>
        </p:blipFill>
        <p:spPr>
          <a:xfrm>
            <a:off x="0" y="967123"/>
            <a:ext cx="12192000" cy="5890877"/>
          </a:xfrm>
          <a:prstGeom prst="rect">
            <a:avLst/>
          </a:prstGeom>
        </p:spPr>
      </p:pic>
      <p:pic>
        <p:nvPicPr>
          <p:cNvPr id="7" name="Imagem 6">
            <a:extLst>
              <a:ext uri="{FF2B5EF4-FFF2-40B4-BE49-F238E27FC236}">
                <a16:creationId xmlns:a16="http://schemas.microsoft.com/office/drawing/2014/main" id="{49581C95-4865-4F3B-B9A5-137DF3F9FE8D}"/>
              </a:ext>
            </a:extLst>
          </p:cNvPr>
          <p:cNvPicPr>
            <a:picLocks noChangeAspect="1"/>
          </p:cNvPicPr>
          <p:nvPr/>
        </p:nvPicPr>
        <p:blipFill>
          <a:blip r:embed="rId5"/>
          <a:stretch>
            <a:fillRect/>
          </a:stretch>
        </p:blipFill>
        <p:spPr>
          <a:xfrm>
            <a:off x="0" y="2314575"/>
            <a:ext cx="12192000" cy="2228850"/>
          </a:xfrm>
          <a:prstGeom prst="rect">
            <a:avLst/>
          </a:prstGeom>
        </p:spPr>
      </p:pic>
    </p:spTree>
    <p:extLst>
      <p:ext uri="{BB962C8B-B14F-4D97-AF65-F5344CB8AC3E}">
        <p14:creationId xmlns:p14="http://schemas.microsoft.com/office/powerpoint/2010/main" val="1861366746"/>
      </p:ext>
    </p:extLst>
  </p:cSld>
  <p:clrMapOvr>
    <a:masterClrMapping/>
  </p:clrMapOvr>
  <p:transition spd="slow">
    <p:wip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Ver cupons - Cliente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123</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7" name="Imagem 6">
            <a:extLst>
              <a:ext uri="{FF2B5EF4-FFF2-40B4-BE49-F238E27FC236}">
                <a16:creationId xmlns:a16="http://schemas.microsoft.com/office/drawing/2014/main" id="{49581C95-4865-4F3B-B9A5-137DF3F9FE8D}"/>
              </a:ext>
            </a:extLst>
          </p:cNvPr>
          <p:cNvPicPr>
            <a:picLocks noChangeAspect="1"/>
          </p:cNvPicPr>
          <p:nvPr/>
        </p:nvPicPr>
        <p:blipFill>
          <a:blip r:embed="rId4"/>
          <a:stretch>
            <a:fillRect/>
          </a:stretch>
        </p:blipFill>
        <p:spPr>
          <a:xfrm>
            <a:off x="0" y="2314575"/>
            <a:ext cx="12192000" cy="2228850"/>
          </a:xfrm>
          <a:prstGeom prst="rect">
            <a:avLst/>
          </a:prstGeom>
        </p:spPr>
      </p:pic>
    </p:spTree>
    <p:extLst>
      <p:ext uri="{BB962C8B-B14F-4D97-AF65-F5344CB8AC3E}">
        <p14:creationId xmlns:p14="http://schemas.microsoft.com/office/powerpoint/2010/main" val="397202026"/>
      </p:ext>
    </p:extLst>
  </p:cSld>
  <p:clrMapOvr>
    <a:masterClrMapping/>
  </p:clrMapOvr>
  <p:transition spd="slow">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Ver cupons - Admin</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124</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8" name="Imagem 7">
            <a:extLst>
              <a:ext uri="{FF2B5EF4-FFF2-40B4-BE49-F238E27FC236}">
                <a16:creationId xmlns:a16="http://schemas.microsoft.com/office/drawing/2014/main" id="{4D476BCB-6E23-4797-A0B9-AE8B054A92C7}"/>
              </a:ext>
            </a:extLst>
          </p:cNvPr>
          <p:cNvPicPr>
            <a:picLocks noChangeAspect="1"/>
          </p:cNvPicPr>
          <p:nvPr/>
        </p:nvPicPr>
        <p:blipFill>
          <a:blip r:embed="rId4"/>
          <a:stretch>
            <a:fillRect/>
          </a:stretch>
        </p:blipFill>
        <p:spPr>
          <a:xfrm>
            <a:off x="0" y="1553590"/>
            <a:ext cx="12192000" cy="3750820"/>
          </a:xfrm>
          <a:prstGeom prst="rect">
            <a:avLst/>
          </a:prstGeom>
        </p:spPr>
      </p:pic>
    </p:spTree>
    <p:extLst>
      <p:ext uri="{BB962C8B-B14F-4D97-AF65-F5344CB8AC3E}">
        <p14:creationId xmlns:p14="http://schemas.microsoft.com/office/powerpoint/2010/main" val="3624300920"/>
      </p:ext>
    </p:extLst>
  </p:cSld>
  <p:clrMapOvr>
    <a:masterClrMapping/>
  </p:clrMapOvr>
  <p:transition spd="slow">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Estoque - Admin</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125</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8" name="Imagem 7">
            <a:extLst>
              <a:ext uri="{FF2B5EF4-FFF2-40B4-BE49-F238E27FC236}">
                <a16:creationId xmlns:a16="http://schemas.microsoft.com/office/drawing/2014/main" id="{A135370C-DE68-41B8-A736-C66597D4A109}"/>
              </a:ext>
            </a:extLst>
          </p:cNvPr>
          <p:cNvPicPr>
            <a:picLocks noChangeAspect="1"/>
          </p:cNvPicPr>
          <p:nvPr/>
        </p:nvPicPr>
        <p:blipFill>
          <a:blip r:embed="rId4"/>
          <a:stretch>
            <a:fillRect/>
          </a:stretch>
        </p:blipFill>
        <p:spPr>
          <a:xfrm>
            <a:off x="57960" y="1512606"/>
            <a:ext cx="12007362" cy="4419600"/>
          </a:xfrm>
          <a:prstGeom prst="rect">
            <a:avLst/>
          </a:prstGeom>
        </p:spPr>
      </p:pic>
    </p:spTree>
    <p:extLst>
      <p:ext uri="{BB962C8B-B14F-4D97-AF65-F5344CB8AC3E}">
        <p14:creationId xmlns:p14="http://schemas.microsoft.com/office/powerpoint/2010/main" val="1673874191"/>
      </p:ext>
    </p:extLst>
  </p:cSld>
  <p:clrMapOvr>
    <a:masterClrMapping/>
  </p:clrMapOvr>
  <p:transition spd="slow">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Estrutura de Pacotes</a:t>
            </a: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126</a:t>
            </a:fld>
            <a:endParaRPr lang="pt-BR"/>
          </a:p>
        </p:txBody>
      </p:sp>
      <p:pic>
        <p:nvPicPr>
          <p:cNvPr id="10" name="Imagem 9">
            <a:extLst>
              <a:ext uri="{FF2B5EF4-FFF2-40B4-BE49-F238E27FC236}">
                <a16:creationId xmlns:a16="http://schemas.microsoft.com/office/drawing/2014/main" id="{00A0AA50-9A11-41EE-B23D-9CF6705165AC}"/>
              </a:ext>
            </a:extLst>
          </p:cNvPr>
          <p:cNvPicPr>
            <a:picLocks noChangeAspect="1"/>
          </p:cNvPicPr>
          <p:nvPr/>
        </p:nvPicPr>
        <p:blipFill>
          <a:blip r:embed="rId3"/>
          <a:stretch>
            <a:fillRect/>
          </a:stretch>
        </p:blipFill>
        <p:spPr>
          <a:xfrm>
            <a:off x="838200" y="1293602"/>
            <a:ext cx="3882169" cy="4965006"/>
          </a:xfrm>
          <a:prstGeom prst="rect">
            <a:avLst/>
          </a:prstGeom>
        </p:spPr>
      </p:pic>
      <p:pic>
        <p:nvPicPr>
          <p:cNvPr id="11" name="Imagem 10" descr="Uma imagem contendo camisa, quarto&#10;&#10;Descrição gerada automaticamente">
            <a:extLst>
              <a:ext uri="{FF2B5EF4-FFF2-40B4-BE49-F238E27FC236}">
                <a16:creationId xmlns:a16="http://schemas.microsoft.com/office/drawing/2014/main" id="{D55E39F2-33C5-4522-B7C7-36EBB9734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4570" y="0"/>
            <a:ext cx="3967430" cy="2211355"/>
          </a:xfrm>
          <a:prstGeom prst="rect">
            <a:avLst/>
          </a:prstGeom>
        </p:spPr>
      </p:pic>
      <p:pic>
        <p:nvPicPr>
          <p:cNvPr id="7" name="Imagem 6">
            <a:extLst>
              <a:ext uri="{FF2B5EF4-FFF2-40B4-BE49-F238E27FC236}">
                <a16:creationId xmlns:a16="http://schemas.microsoft.com/office/drawing/2014/main" id="{25572660-32A0-4418-996E-805E4298D994}"/>
              </a:ext>
            </a:extLst>
          </p:cNvPr>
          <p:cNvPicPr>
            <a:picLocks noChangeAspect="1"/>
          </p:cNvPicPr>
          <p:nvPr/>
        </p:nvPicPr>
        <p:blipFill>
          <a:blip r:embed="rId5"/>
          <a:stretch>
            <a:fillRect/>
          </a:stretch>
        </p:blipFill>
        <p:spPr>
          <a:xfrm>
            <a:off x="4720369" y="1293602"/>
            <a:ext cx="3372321" cy="1409897"/>
          </a:xfrm>
          <a:prstGeom prst="rect">
            <a:avLst/>
          </a:prstGeom>
        </p:spPr>
      </p:pic>
    </p:spTree>
    <p:extLst>
      <p:ext uri="{BB962C8B-B14F-4D97-AF65-F5344CB8AC3E}">
        <p14:creationId xmlns:p14="http://schemas.microsoft.com/office/powerpoint/2010/main" val="4113984740"/>
      </p:ext>
    </p:extLst>
  </p:cSld>
  <p:clrMapOvr>
    <a:masterClrMapping/>
  </p:clrMapOvr>
  <p:transition spd="slow">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a:rPr>
              <a:t>Preço e forma de pagamento</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496027"/>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a:solidFill>
                  <a:schemeClr val="tx1"/>
                </a:solidFill>
                <a:latin typeface="Century Gothic"/>
                <a:ea typeface="맑은 고딕" panose="020B0503020000020004" pitchFamily="34" charset="-127"/>
              </a:rPr>
              <a:t>Os valores informados nesta proposta já incluem os impostos incidentes sobre serviços (ISS, PIS, COFINS, CSSL e IRPJ). Valor total: </a:t>
            </a:r>
          </a:p>
          <a:p>
            <a:pPr algn="just"/>
            <a:endParaRPr lang="pt-BR" altLang="ko-KR" sz="2000">
              <a:solidFill>
                <a:schemeClr val="tx1"/>
              </a:solidFill>
              <a:latin typeface="Century Gothic"/>
              <a:ea typeface="맑은 고딕" panose="020B0503020000020004" pitchFamily="34" charset="-127"/>
            </a:endParaRPr>
          </a:p>
          <a:p>
            <a:pPr algn="just"/>
            <a:endParaRPr lang="pt-BR" altLang="ko-KR" sz="2000">
              <a:solidFill>
                <a:schemeClr val="tx1"/>
              </a:solidFill>
              <a:latin typeface="Century Gothic"/>
              <a:ea typeface="맑은 고딕" panose="020B0503020000020004" pitchFamily="34" charset="-127"/>
            </a:endParaRPr>
          </a:p>
          <a:p>
            <a:pPr algn="just"/>
            <a:endParaRPr lang="pt-BR" altLang="ko-KR" sz="2000">
              <a:solidFill>
                <a:schemeClr val="tx1"/>
              </a:solidFill>
              <a:latin typeface="Century Gothic"/>
              <a:ea typeface="맑은 고딕" panose="020B0503020000020004" pitchFamily="34" charset="-127"/>
            </a:endParaRPr>
          </a:p>
          <a:p>
            <a:pPr algn="just"/>
            <a:r>
              <a:rPr lang="pt-BR" altLang="ko-KR" sz="2000">
                <a:solidFill>
                  <a:schemeClr val="tx1"/>
                </a:solidFill>
                <a:latin typeface="Century Gothic"/>
                <a:ea typeface="맑은 고딕" panose="020B0503020000020004" pitchFamily="34" charset="-127"/>
              </a:rPr>
              <a:t>O pagamento será dividido em quatro parcelas iguais. Sendo que a última parcela estará vinculada ao aceite da entrega final do projeto:</a:t>
            </a:r>
          </a:p>
          <a:p>
            <a:pPr algn="just"/>
            <a:endParaRPr lang="pt-BR" altLang="ko-KR" sz="200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127</a:t>
            </a:fld>
            <a:endParaRPr lang="pt-BR"/>
          </a:p>
        </p:txBody>
      </p:sp>
      <p:graphicFrame>
        <p:nvGraphicFramePr>
          <p:cNvPr id="4" name="Tabela 4">
            <a:extLst>
              <a:ext uri="{FF2B5EF4-FFF2-40B4-BE49-F238E27FC236}">
                <a16:creationId xmlns:a16="http://schemas.microsoft.com/office/drawing/2014/main" id="{799B4115-AB34-4B72-88FD-93B763BDA13D}"/>
              </a:ext>
            </a:extLst>
          </p:cNvPr>
          <p:cNvGraphicFramePr>
            <a:graphicFrameLocks noGrp="1"/>
          </p:cNvGraphicFramePr>
          <p:nvPr>
            <p:extLst>
              <p:ext uri="{D42A27DB-BD31-4B8C-83A1-F6EECF244321}">
                <p14:modId xmlns:p14="http://schemas.microsoft.com/office/powerpoint/2010/main" val="2308319116"/>
              </p:ext>
            </p:extLst>
          </p:nvPr>
        </p:nvGraphicFramePr>
        <p:xfrm>
          <a:off x="838201" y="2325952"/>
          <a:ext cx="10515599" cy="883708"/>
        </p:xfrm>
        <a:graphic>
          <a:graphicData uri="http://schemas.openxmlformats.org/drawingml/2006/table">
            <a:tbl>
              <a:tblPr firstRow="1" bandRow="1">
                <a:tableStyleId>{5C22544A-7EE6-4342-B048-85BDC9FD1C3A}</a:tableStyleId>
              </a:tblPr>
              <a:tblGrid>
                <a:gridCol w="7443393">
                  <a:extLst>
                    <a:ext uri="{9D8B030D-6E8A-4147-A177-3AD203B41FA5}">
                      <a16:colId xmlns:a16="http://schemas.microsoft.com/office/drawing/2014/main" val="668136959"/>
                    </a:ext>
                  </a:extLst>
                </a:gridCol>
                <a:gridCol w="3072206">
                  <a:extLst>
                    <a:ext uri="{9D8B030D-6E8A-4147-A177-3AD203B41FA5}">
                      <a16:colId xmlns:a16="http://schemas.microsoft.com/office/drawing/2014/main" val="1552878829"/>
                    </a:ext>
                  </a:extLst>
                </a:gridCol>
              </a:tblGrid>
              <a:tr h="441854">
                <a:tc>
                  <a:txBody>
                    <a:bodyPr/>
                    <a:lstStyle/>
                    <a:p>
                      <a:pPr algn="ctr"/>
                      <a:r>
                        <a:rPr lang="pt-BR" sz="1200" b="1">
                          <a:solidFill>
                            <a:schemeClr val="bg2"/>
                          </a:solidFill>
                          <a:latin typeface="Century Gothic" panose="020B0502020202020204" pitchFamily="34" charset="0"/>
                        </a:rPr>
                        <a:t>Descrição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Valor total</a:t>
                      </a:r>
                      <a:endParaRPr lang="pt-B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441854">
                <a:tc>
                  <a:txBody>
                    <a:bodyPr/>
                    <a:lstStyle/>
                    <a:p>
                      <a:pPr algn="ctr" fontAlgn="ctr"/>
                      <a:r>
                        <a:rPr lang="pt-BR" sz="1200" b="0" i="0" u="none" strike="noStrike">
                          <a:solidFill>
                            <a:schemeClr val="tx1"/>
                          </a:solidFill>
                          <a:effectLst/>
                          <a:latin typeface="Calibri" panose="020F0502020204030204" pitchFamily="34" charset="0"/>
                        </a:rPr>
                        <a:t>ECOMMERCE BUIATCHAKA GAMES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chemeClr val="tx1"/>
                          </a:solidFill>
                          <a:effectLst/>
                          <a:latin typeface="Calibri" panose="020F0502020204030204" pitchFamily="34" charset="0"/>
                        </a:rPr>
                        <a:t>R$ 70.640,00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bl>
          </a:graphicData>
        </a:graphic>
      </p:graphicFrame>
      <p:graphicFrame>
        <p:nvGraphicFramePr>
          <p:cNvPr id="11" name="Tabela 4">
            <a:extLst>
              <a:ext uri="{FF2B5EF4-FFF2-40B4-BE49-F238E27FC236}">
                <a16:creationId xmlns:a16="http://schemas.microsoft.com/office/drawing/2014/main" id="{381DA933-18D4-4640-BAB8-09AF14827847}"/>
              </a:ext>
            </a:extLst>
          </p:cNvPr>
          <p:cNvGraphicFramePr>
            <a:graphicFrameLocks noGrp="1"/>
          </p:cNvGraphicFramePr>
          <p:nvPr>
            <p:extLst>
              <p:ext uri="{D42A27DB-BD31-4B8C-83A1-F6EECF244321}">
                <p14:modId xmlns:p14="http://schemas.microsoft.com/office/powerpoint/2010/main" val="1106011318"/>
              </p:ext>
            </p:extLst>
          </p:nvPr>
        </p:nvGraphicFramePr>
        <p:xfrm>
          <a:off x="838200" y="4084172"/>
          <a:ext cx="10515595" cy="2224616"/>
        </p:xfrm>
        <a:graphic>
          <a:graphicData uri="http://schemas.openxmlformats.org/drawingml/2006/table">
            <a:tbl>
              <a:tblPr firstRow="1" bandRow="1">
                <a:tableStyleId>{5C22544A-7EE6-4342-B048-85BDC9FD1C3A}</a:tableStyleId>
              </a:tblPr>
              <a:tblGrid>
                <a:gridCol w="3081274">
                  <a:extLst>
                    <a:ext uri="{9D8B030D-6E8A-4147-A177-3AD203B41FA5}">
                      <a16:colId xmlns:a16="http://schemas.microsoft.com/office/drawing/2014/main" val="668136959"/>
                    </a:ext>
                  </a:extLst>
                </a:gridCol>
                <a:gridCol w="3081274">
                  <a:extLst>
                    <a:ext uri="{9D8B030D-6E8A-4147-A177-3AD203B41FA5}">
                      <a16:colId xmlns:a16="http://schemas.microsoft.com/office/drawing/2014/main" val="1560634046"/>
                    </a:ext>
                  </a:extLst>
                </a:gridCol>
                <a:gridCol w="3081274">
                  <a:extLst>
                    <a:ext uri="{9D8B030D-6E8A-4147-A177-3AD203B41FA5}">
                      <a16:colId xmlns:a16="http://schemas.microsoft.com/office/drawing/2014/main" val="4116290467"/>
                    </a:ext>
                  </a:extLst>
                </a:gridCol>
                <a:gridCol w="1271773">
                  <a:extLst>
                    <a:ext uri="{9D8B030D-6E8A-4147-A177-3AD203B41FA5}">
                      <a16:colId xmlns:a16="http://schemas.microsoft.com/office/drawing/2014/main" val="1552878829"/>
                    </a:ext>
                  </a:extLst>
                </a:gridCol>
              </a:tblGrid>
              <a:tr h="441854">
                <a:tc>
                  <a:txBody>
                    <a:bodyPr/>
                    <a:lstStyle/>
                    <a:p>
                      <a:pPr algn="ctr"/>
                      <a:r>
                        <a:rPr lang="pt-BR" sz="1200" b="1">
                          <a:solidFill>
                            <a:schemeClr val="bg2"/>
                          </a:solidFill>
                          <a:latin typeface="Century Gothic" panose="020B0502020202020204" pitchFamily="34" charset="0"/>
                        </a:rPr>
                        <a:t>Descrição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Valor do faturamento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Data do faturamento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Data do pagamento</a:t>
                      </a:r>
                      <a:endParaRPr lang="pt-B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441854">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1º Parcela</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R$ 17.660,00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01/09/2020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16/09/2020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4115713"/>
                  </a:ext>
                </a:extLst>
              </a:tr>
              <a:tr h="441854">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2º Parcela</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R$ 17.660,00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01/10/2020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16/10/2020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832923"/>
                  </a:ext>
                </a:extLst>
              </a:tr>
              <a:tr h="441854">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3º Parcela</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R$ 17.660,00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01/11/2020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16/11/2020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590542"/>
                  </a:ext>
                </a:extLst>
              </a:tr>
              <a:tr h="441854">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4º Parcela</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R$ 17.660,00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01/12/2020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pt-BR" sz="1200">
                          <a:effectLst/>
                          <a:latin typeface="Calibri" panose="020F0502020204030204" pitchFamily="34" charset="0"/>
                          <a:ea typeface="Abadi Extra Light" panose="020B0204020104020204" pitchFamily="34" charset="0"/>
                          <a:cs typeface="Calibri" panose="020F0502020204030204" pitchFamily="34" charset="0"/>
                        </a:rPr>
                        <a:t>16/12/2020</a:t>
                      </a:r>
                      <a:endParaRPr lang="pt-BR"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bl>
          </a:graphicData>
        </a:graphic>
      </p:graphicFrame>
      <p:pic>
        <p:nvPicPr>
          <p:cNvPr id="13" name="Imagem 12" descr="Uma imagem contendo homem, segurando&#10;&#10;Descrição gerada automaticamente">
            <a:extLst>
              <a:ext uri="{FF2B5EF4-FFF2-40B4-BE49-F238E27FC236}">
                <a16:creationId xmlns:a16="http://schemas.microsoft.com/office/drawing/2014/main" id="{15841944-E37A-410E-8129-925031F0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4675" y="-2215"/>
            <a:ext cx="2227325" cy="1593560"/>
          </a:xfrm>
          <a:prstGeom prst="rect">
            <a:avLst/>
          </a:prstGeom>
        </p:spPr>
      </p:pic>
    </p:spTree>
    <p:extLst>
      <p:ext uri="{BB962C8B-B14F-4D97-AF65-F5344CB8AC3E}">
        <p14:creationId xmlns:p14="http://schemas.microsoft.com/office/powerpoint/2010/main" val="28767853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2E5E53-9E39-4FB1-823D-3C703040A847}"/>
              </a:ext>
            </a:extLst>
          </p:cNvPr>
          <p:cNvSpPr txBox="1">
            <a:spLocks/>
          </p:cNvSpPr>
          <p:nvPr/>
        </p:nvSpPr>
        <p:spPr>
          <a:xfrm>
            <a:off x="0" y="1124744"/>
            <a:ext cx="12192000" cy="360040"/>
          </a:xfrm>
          <a:prstGeom prst="rect">
            <a:avLst/>
          </a:prstGeom>
          <a:solidFill>
            <a:srgbClr val="00206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1800" spc="300">
                <a:solidFill>
                  <a:schemeClr val="bg1"/>
                </a:solidFill>
                <a:latin typeface="Times New Roman" pitchFamily="18" charset="0"/>
                <a:cs typeface="Times New Roman" pitchFamily="18" charset="0"/>
              </a:rPr>
              <a:t>Faculdade de Tecnologia de Mogi das Cruze</a:t>
            </a:r>
            <a:r>
              <a:rPr lang="pt-BR" sz="1800">
                <a:solidFill>
                  <a:schemeClr val="bg1"/>
                </a:solidFill>
                <a:latin typeface="Times New Roman" pitchFamily="18" charset="0"/>
                <a:cs typeface="Times New Roman" pitchFamily="18" charset="0"/>
              </a:rPr>
              <a:t>s</a:t>
            </a:r>
          </a:p>
        </p:txBody>
      </p:sp>
      <p:sp>
        <p:nvSpPr>
          <p:cNvPr id="5" name="Título 1">
            <a:extLst>
              <a:ext uri="{FF2B5EF4-FFF2-40B4-BE49-F238E27FC236}">
                <a16:creationId xmlns:a16="http://schemas.microsoft.com/office/drawing/2014/main" id="{89D938D6-E2AA-44CA-B68B-67D297F63CE7}"/>
              </a:ext>
            </a:extLst>
          </p:cNvPr>
          <p:cNvSpPr txBox="1">
            <a:spLocks/>
          </p:cNvSpPr>
          <p:nvPr/>
        </p:nvSpPr>
        <p:spPr>
          <a:xfrm>
            <a:off x="2220191" y="1709619"/>
            <a:ext cx="7751618" cy="3627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700" b="1">
                <a:solidFill>
                  <a:srgbClr val="002060"/>
                </a:solidFill>
                <a:latin typeface="Century Gothic" panose="020B0502020202020204" pitchFamily="34" charset="0"/>
              </a:rPr>
              <a:t>Laboratório de Engenharia de Software </a:t>
            </a:r>
          </a:p>
          <a:p>
            <a:pPr algn="ctr"/>
            <a:br>
              <a:rPr lang="pt-BR" sz="3700" b="1">
                <a:solidFill>
                  <a:srgbClr val="002060"/>
                </a:solidFill>
                <a:latin typeface="Century Gothic" panose="020B0502020202020204" pitchFamily="34" charset="0"/>
              </a:rPr>
            </a:br>
            <a:r>
              <a:rPr lang="pt-BR" sz="3700" b="1" err="1">
                <a:solidFill>
                  <a:srgbClr val="002060"/>
                </a:solidFill>
                <a:latin typeface="Century Gothic" panose="020B0502020202020204" pitchFamily="34" charset="0"/>
              </a:rPr>
              <a:t>GrowUp</a:t>
            </a:r>
            <a:endParaRPr lang="pt-BR" sz="3700" b="1">
              <a:solidFill>
                <a:srgbClr val="002060"/>
              </a:solidFill>
              <a:latin typeface="Century Gothic" panose="020B0502020202020204" pitchFamily="34" charset="0"/>
            </a:endParaRPr>
          </a:p>
          <a:p>
            <a:pPr algn="ctr"/>
            <a:endParaRPr lang="pt-BR" sz="3700" b="1">
              <a:solidFill>
                <a:srgbClr val="002060"/>
              </a:solidFill>
              <a:latin typeface="Century Gothic" panose="020B0502020202020204" pitchFamily="34" charset="0"/>
            </a:endParaRPr>
          </a:p>
          <a:p>
            <a:pPr algn="ctr"/>
            <a:r>
              <a:rPr lang="pt-BR" sz="3700" b="1">
                <a:solidFill>
                  <a:srgbClr val="002060"/>
                </a:solidFill>
                <a:latin typeface="Century Gothic" panose="020B0502020202020204" pitchFamily="34" charset="0"/>
              </a:rPr>
              <a:t>Obrigado!</a:t>
            </a:r>
            <a:endParaRPr lang="pt-BR" sz="3600" b="1">
              <a:solidFill>
                <a:srgbClr val="002060"/>
              </a:solidFill>
              <a:latin typeface="Century Gothic" panose="020B0502020202020204" pitchFamily="34" charset="0"/>
            </a:endParaRPr>
          </a:p>
        </p:txBody>
      </p:sp>
      <p:pic>
        <p:nvPicPr>
          <p:cNvPr id="7" name="Imagem 6" descr="logo-novo-cps-cor">
            <a:extLst>
              <a:ext uri="{FF2B5EF4-FFF2-40B4-BE49-F238E27FC236}">
                <a16:creationId xmlns:a16="http://schemas.microsoft.com/office/drawing/2014/main" id="{0C00EA31-2DD5-4F53-9D69-98D4ADD9D842}"/>
              </a:ext>
            </a:extLst>
          </p:cNvPr>
          <p:cNvPicPr/>
          <p:nvPr/>
        </p:nvPicPr>
        <p:blipFill>
          <a:blip r:embed="rId2"/>
          <a:srcRect/>
          <a:stretch>
            <a:fillRect/>
          </a:stretch>
        </p:blipFill>
        <p:spPr bwMode="auto">
          <a:xfrm>
            <a:off x="3299298" y="103000"/>
            <a:ext cx="5580660" cy="924809"/>
          </a:xfrm>
          <a:prstGeom prst="rect">
            <a:avLst/>
          </a:prstGeom>
          <a:noFill/>
          <a:ln w="9525">
            <a:noFill/>
            <a:miter lim="800000"/>
            <a:headEnd/>
            <a:tailEnd/>
          </a:ln>
        </p:spPr>
      </p:pic>
      <p:sp>
        <p:nvSpPr>
          <p:cNvPr id="8" name="Título 1">
            <a:extLst>
              <a:ext uri="{FF2B5EF4-FFF2-40B4-BE49-F238E27FC236}">
                <a16:creationId xmlns:a16="http://schemas.microsoft.com/office/drawing/2014/main" id="{961F6963-9864-4982-BB08-2ACE44CC2B5E}"/>
              </a:ext>
            </a:extLst>
          </p:cNvPr>
          <p:cNvSpPr txBox="1">
            <a:spLocks/>
          </p:cNvSpPr>
          <p:nvPr/>
        </p:nvSpPr>
        <p:spPr>
          <a:xfrm>
            <a:off x="2220191" y="4899997"/>
            <a:ext cx="7751618" cy="19580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a:latin typeface="Century Gothic" panose="020B0502020202020204" pitchFamily="34" charset="0"/>
              </a:rPr>
              <a:t>Pablo Luiz de Oliveira Lessa Ribeiro</a:t>
            </a:r>
          </a:p>
          <a:p>
            <a:pPr algn="ctr"/>
            <a:r>
              <a:rPr lang="pt-BR" sz="2000" b="1">
                <a:latin typeface="Century Gothic" panose="020B0502020202020204" pitchFamily="34" charset="0"/>
              </a:rPr>
              <a:t>Grupo: LS-025</a:t>
            </a:r>
          </a:p>
        </p:txBody>
      </p:sp>
    </p:spTree>
    <p:extLst>
      <p:ext uri="{BB962C8B-B14F-4D97-AF65-F5344CB8AC3E}">
        <p14:creationId xmlns:p14="http://schemas.microsoft.com/office/powerpoint/2010/main" val="200699493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panose="020B0502020202020204" pitchFamily="34" charset="0"/>
              </a:rPr>
              <a:t>Estimativas – Total</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graphicFrame>
        <p:nvGraphicFramePr>
          <p:cNvPr id="3" name="Tabela 4">
            <a:extLst>
              <a:ext uri="{FF2B5EF4-FFF2-40B4-BE49-F238E27FC236}">
                <a16:creationId xmlns:a16="http://schemas.microsoft.com/office/drawing/2014/main" id="{5073A125-CC6B-4E20-989F-9038CF8EF4B9}"/>
              </a:ext>
            </a:extLst>
          </p:cNvPr>
          <p:cNvGraphicFramePr>
            <a:graphicFrameLocks noGrp="1"/>
          </p:cNvGraphicFramePr>
          <p:nvPr>
            <p:extLst>
              <p:ext uri="{D42A27DB-BD31-4B8C-83A1-F6EECF244321}">
                <p14:modId xmlns:p14="http://schemas.microsoft.com/office/powerpoint/2010/main" val="4173933707"/>
              </p:ext>
            </p:extLst>
          </p:nvPr>
        </p:nvGraphicFramePr>
        <p:xfrm>
          <a:off x="4414159" y="2766219"/>
          <a:ext cx="3363682" cy="1325562"/>
        </p:xfrm>
        <a:graphic>
          <a:graphicData uri="http://schemas.openxmlformats.org/drawingml/2006/table">
            <a:tbl>
              <a:tblPr firstRow="1" bandRow="1">
                <a:tableStyleId>{5C22544A-7EE6-4342-B048-85BDC9FD1C3A}</a:tableStyleId>
              </a:tblPr>
              <a:tblGrid>
                <a:gridCol w="1071246">
                  <a:extLst>
                    <a:ext uri="{9D8B030D-6E8A-4147-A177-3AD203B41FA5}">
                      <a16:colId xmlns:a16="http://schemas.microsoft.com/office/drawing/2014/main" val="668136959"/>
                    </a:ext>
                  </a:extLst>
                </a:gridCol>
                <a:gridCol w="1107853">
                  <a:extLst>
                    <a:ext uri="{9D8B030D-6E8A-4147-A177-3AD203B41FA5}">
                      <a16:colId xmlns:a16="http://schemas.microsoft.com/office/drawing/2014/main" val="1552878829"/>
                    </a:ext>
                  </a:extLst>
                </a:gridCol>
                <a:gridCol w="1184583">
                  <a:extLst>
                    <a:ext uri="{9D8B030D-6E8A-4147-A177-3AD203B41FA5}">
                      <a16:colId xmlns:a16="http://schemas.microsoft.com/office/drawing/2014/main" val="1537004676"/>
                    </a:ext>
                  </a:extLst>
                </a:gridCol>
              </a:tblGrid>
              <a:tr h="441854">
                <a:tc gridSpan="3">
                  <a:txBody>
                    <a:bodyPr/>
                    <a:lstStyle/>
                    <a:p>
                      <a:pPr algn="ctr"/>
                      <a:r>
                        <a:rPr lang="pt-BR" sz="1200" b="1">
                          <a:solidFill>
                            <a:schemeClr val="bg2"/>
                          </a:solidFill>
                          <a:latin typeface="Century Gothic" panose="020B0502020202020204" pitchFamily="34" charset="0"/>
                        </a:rPr>
                        <a:t>Horas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537039950"/>
                  </a:ext>
                </a:extLst>
              </a:tr>
              <a:tr h="441854">
                <a:tc>
                  <a:txBody>
                    <a:bodyPr/>
                    <a:lstStyle/>
                    <a:p>
                      <a:pPr algn="ctr"/>
                      <a:r>
                        <a:rPr lang="pt-BR" sz="1200" b="1">
                          <a:solidFill>
                            <a:schemeClr val="bg2"/>
                          </a:solidFill>
                          <a:latin typeface="Century Gothic" panose="020B0502020202020204" pitchFamily="34" charset="0"/>
                        </a:rPr>
                        <a:t>Otimista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Realista</a:t>
                      </a:r>
                      <a:endParaRPr lang="pt-B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Pessimista</a:t>
                      </a:r>
                      <a:endParaRPr lang="pt-B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441854">
                <a:tc>
                  <a:txBody>
                    <a:bodyPr/>
                    <a:lstStyle/>
                    <a:p>
                      <a:pPr algn="ctr" fontAlgn="ctr"/>
                      <a:r>
                        <a:rPr lang="pt-BR" sz="1200" b="0" i="0" u="none" strike="noStrike">
                          <a:solidFill>
                            <a:schemeClr val="tx1"/>
                          </a:solidFill>
                          <a:effectLst/>
                          <a:latin typeface="Calibri" panose="020F0502020204030204" pitchFamily="34" charset="0"/>
                        </a:rPr>
                        <a:t>507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chemeClr val="tx1"/>
                          </a:solidFill>
                          <a:effectLst/>
                          <a:latin typeface="Calibri" panose="020F0502020204030204" pitchFamily="34" charset="0"/>
                        </a:rPr>
                        <a:t>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chemeClr val="tx1"/>
                          </a:solidFill>
                          <a:effectLst/>
                          <a:latin typeface="Calibri" panose="020F0502020204030204" pitchFamily="34" charset="0"/>
                        </a:rPr>
                        <a:t>1106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bl>
          </a:graphicData>
        </a:graphic>
      </p:graphicFrame>
      <p:pic>
        <p:nvPicPr>
          <p:cNvPr id="4" name="Imagem 3" descr="Uma imagem contendo objeto, relógio&#10;&#10;Descrição gerada automaticamente">
            <a:extLst>
              <a:ext uri="{FF2B5EF4-FFF2-40B4-BE49-F238E27FC236}">
                <a16:creationId xmlns:a16="http://schemas.microsoft.com/office/drawing/2014/main" id="{A6FDDAF7-2E9D-45AD-B343-EFC47AB4D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611" y="0"/>
            <a:ext cx="2505389" cy="1827091"/>
          </a:xfrm>
          <a:prstGeom prst="rect">
            <a:avLst/>
          </a:prstGeom>
        </p:spPr>
      </p:pic>
      <p:sp>
        <p:nvSpPr>
          <p:cNvPr id="9" name="Espaço Reservado para Rodapé 8">
            <a:extLst>
              <a:ext uri="{FF2B5EF4-FFF2-40B4-BE49-F238E27FC236}">
                <a16:creationId xmlns:a16="http://schemas.microsoft.com/office/drawing/2014/main" id="{5953BE07-145A-49C6-A3B5-94D6A8A65621}"/>
              </a:ext>
            </a:extLst>
          </p:cNvPr>
          <p:cNvSpPr>
            <a:spLocks noGrp="1"/>
          </p:cNvSpPr>
          <p:nvPr>
            <p:ph type="ftr" sz="quarter" idx="11"/>
          </p:nvPr>
        </p:nvSpPr>
        <p:spPr/>
        <p:txBody>
          <a:bodyPr/>
          <a:lstStyle/>
          <a:p>
            <a:r>
              <a:rPr lang="pt-BR"/>
              <a:t>FATEC MOGI DAS CRUZES</a:t>
            </a:r>
          </a:p>
        </p:txBody>
      </p:sp>
      <p:sp>
        <p:nvSpPr>
          <p:cNvPr id="10" name="Espaço Reservado para Número de Slide 9">
            <a:extLst>
              <a:ext uri="{FF2B5EF4-FFF2-40B4-BE49-F238E27FC236}">
                <a16:creationId xmlns:a16="http://schemas.microsoft.com/office/drawing/2014/main" id="{77E82B1D-803C-46F5-B5E6-462044284197}"/>
              </a:ext>
            </a:extLst>
          </p:cNvPr>
          <p:cNvSpPr>
            <a:spLocks noGrp="1"/>
          </p:cNvSpPr>
          <p:nvPr>
            <p:ph type="sldNum" sz="quarter" idx="12"/>
          </p:nvPr>
        </p:nvSpPr>
        <p:spPr/>
        <p:txBody>
          <a:bodyPr/>
          <a:lstStyle/>
          <a:p>
            <a:fld id="{BD2B5394-143A-4208-A3B1-25D9600048D5}" type="slidenum">
              <a:rPr lang="pt-BR" smtClean="0"/>
              <a:t>13</a:t>
            </a:fld>
            <a:endParaRPr lang="pt-BR"/>
          </a:p>
        </p:txBody>
      </p:sp>
      <p:pic>
        <p:nvPicPr>
          <p:cNvPr id="12" name="Picture 4" descr="A picture containing soccer, person, field, room&#10;&#10;Description automatically generated">
            <a:extLst>
              <a:ext uri="{FF2B5EF4-FFF2-40B4-BE49-F238E27FC236}">
                <a16:creationId xmlns:a16="http://schemas.microsoft.com/office/drawing/2014/main" id="{002A0673-1078-414F-8181-9FE9DC680CF0}"/>
              </a:ext>
            </a:extLst>
          </p:cNvPr>
          <p:cNvPicPr>
            <a:picLocks noChangeAspect="1"/>
          </p:cNvPicPr>
          <p:nvPr/>
        </p:nvPicPr>
        <p:blipFill rotWithShape="1">
          <a:blip r:embed="rId3"/>
          <a:srcRect b="11667"/>
          <a:stretch/>
        </p:blipFill>
        <p:spPr>
          <a:xfrm>
            <a:off x="10312400" y="5249721"/>
            <a:ext cx="1356360" cy="1006416"/>
          </a:xfrm>
          <a:prstGeom prst="rect">
            <a:avLst/>
          </a:prstGeom>
        </p:spPr>
      </p:pic>
    </p:spTree>
    <p:extLst>
      <p:ext uri="{BB962C8B-B14F-4D97-AF65-F5344CB8AC3E}">
        <p14:creationId xmlns:p14="http://schemas.microsoft.com/office/powerpoint/2010/main" val="367656861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14</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pic>
        <p:nvPicPr>
          <p:cNvPr id="14" name="Imagem 13">
            <a:extLst>
              <a:ext uri="{FF2B5EF4-FFF2-40B4-BE49-F238E27FC236}">
                <a16:creationId xmlns:a16="http://schemas.microsoft.com/office/drawing/2014/main" id="{FA123A51-B134-4DCC-A9AA-4D1169590810}"/>
              </a:ext>
            </a:extLst>
          </p:cNvPr>
          <p:cNvPicPr>
            <a:picLocks noChangeAspect="1"/>
          </p:cNvPicPr>
          <p:nvPr/>
        </p:nvPicPr>
        <p:blipFill>
          <a:blip r:embed="rId4"/>
          <a:stretch>
            <a:fillRect/>
          </a:stretch>
        </p:blipFill>
        <p:spPr>
          <a:xfrm>
            <a:off x="0" y="1422400"/>
            <a:ext cx="12192000" cy="4013200"/>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5197719" y="5203127"/>
            <a:ext cx="1796562"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inicial</a:t>
            </a:r>
          </a:p>
        </p:txBody>
      </p:sp>
    </p:spTree>
    <p:extLst>
      <p:ext uri="{BB962C8B-B14F-4D97-AF65-F5344CB8AC3E}">
        <p14:creationId xmlns:p14="http://schemas.microsoft.com/office/powerpoint/2010/main" val="16870846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15</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5120786" y="5207937"/>
            <a:ext cx="1950427"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login</a:t>
            </a:r>
          </a:p>
        </p:txBody>
      </p:sp>
      <p:pic>
        <p:nvPicPr>
          <p:cNvPr id="6" name="Imagem 5">
            <a:extLst>
              <a:ext uri="{FF2B5EF4-FFF2-40B4-BE49-F238E27FC236}">
                <a16:creationId xmlns:a16="http://schemas.microsoft.com/office/drawing/2014/main" id="{7DFE43DE-96F3-422C-83AF-A1ADE0F528C6}"/>
              </a:ext>
            </a:extLst>
          </p:cNvPr>
          <p:cNvPicPr>
            <a:picLocks noChangeAspect="1"/>
          </p:cNvPicPr>
          <p:nvPr/>
        </p:nvPicPr>
        <p:blipFill>
          <a:blip r:embed="rId4"/>
          <a:stretch>
            <a:fillRect/>
          </a:stretch>
        </p:blipFill>
        <p:spPr>
          <a:xfrm>
            <a:off x="0" y="1680820"/>
            <a:ext cx="12192000" cy="2768600"/>
          </a:xfrm>
          <a:prstGeom prst="rect">
            <a:avLst/>
          </a:prstGeom>
        </p:spPr>
      </p:pic>
      <p:pic>
        <p:nvPicPr>
          <p:cNvPr id="11" name="Imagem 10">
            <a:extLst>
              <a:ext uri="{FF2B5EF4-FFF2-40B4-BE49-F238E27FC236}">
                <a16:creationId xmlns:a16="http://schemas.microsoft.com/office/drawing/2014/main" id="{27161361-876A-41B4-83B8-C465CFD922CE}"/>
              </a:ext>
            </a:extLst>
          </p:cNvPr>
          <p:cNvPicPr>
            <a:picLocks noChangeAspect="1"/>
          </p:cNvPicPr>
          <p:nvPr/>
        </p:nvPicPr>
        <p:blipFill>
          <a:blip r:embed="rId5"/>
          <a:stretch>
            <a:fillRect/>
          </a:stretch>
        </p:blipFill>
        <p:spPr>
          <a:xfrm>
            <a:off x="0" y="452298"/>
            <a:ext cx="12192000" cy="5734050"/>
          </a:xfrm>
          <a:prstGeom prst="rect">
            <a:avLst/>
          </a:prstGeom>
        </p:spPr>
      </p:pic>
    </p:spTree>
    <p:extLst>
      <p:ext uri="{BB962C8B-B14F-4D97-AF65-F5344CB8AC3E}">
        <p14:creationId xmlns:p14="http://schemas.microsoft.com/office/powerpoint/2010/main" val="38214677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16</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pic>
        <p:nvPicPr>
          <p:cNvPr id="11" name="Imagem 10">
            <a:extLst>
              <a:ext uri="{FF2B5EF4-FFF2-40B4-BE49-F238E27FC236}">
                <a16:creationId xmlns:a16="http://schemas.microsoft.com/office/drawing/2014/main" id="{27161361-876A-41B4-83B8-C465CFD922CE}"/>
              </a:ext>
            </a:extLst>
          </p:cNvPr>
          <p:cNvPicPr>
            <a:picLocks noChangeAspect="1"/>
          </p:cNvPicPr>
          <p:nvPr/>
        </p:nvPicPr>
        <p:blipFill>
          <a:blip r:embed="rId4"/>
          <a:stretch>
            <a:fillRect/>
          </a:stretch>
        </p:blipFill>
        <p:spPr>
          <a:xfrm>
            <a:off x="0" y="1448657"/>
            <a:ext cx="12192000" cy="5734050"/>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2824852" y="5987018"/>
            <a:ext cx="2427496"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cadastro</a:t>
            </a:r>
          </a:p>
        </p:txBody>
      </p:sp>
    </p:spTree>
    <p:extLst>
      <p:ext uri="{BB962C8B-B14F-4D97-AF65-F5344CB8AC3E}">
        <p14:creationId xmlns:p14="http://schemas.microsoft.com/office/powerpoint/2010/main" val="17456825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17</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4460425" y="5785580"/>
            <a:ext cx="3271149" cy="646331"/>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perfil do cliente</a:t>
            </a:r>
          </a:p>
          <a:p>
            <a:pPr algn="ctr"/>
            <a:r>
              <a:rPr lang="pt-BR" b="1" dirty="0">
                <a:solidFill>
                  <a:srgbClr val="002060"/>
                </a:solidFill>
                <a:latin typeface="Century Gothic" panose="020B0502020202020204" pitchFamily="34" charset="0"/>
              </a:rPr>
              <a:t>Dados pessoais</a:t>
            </a:r>
          </a:p>
        </p:txBody>
      </p:sp>
      <p:pic>
        <p:nvPicPr>
          <p:cNvPr id="6" name="Imagem 5">
            <a:extLst>
              <a:ext uri="{FF2B5EF4-FFF2-40B4-BE49-F238E27FC236}">
                <a16:creationId xmlns:a16="http://schemas.microsoft.com/office/drawing/2014/main" id="{19A7BFDA-C968-4C84-92BD-42EDA3499647}"/>
              </a:ext>
            </a:extLst>
          </p:cNvPr>
          <p:cNvPicPr>
            <a:picLocks noChangeAspect="1"/>
          </p:cNvPicPr>
          <p:nvPr/>
        </p:nvPicPr>
        <p:blipFill>
          <a:blip r:embed="rId4"/>
          <a:stretch>
            <a:fillRect/>
          </a:stretch>
        </p:blipFill>
        <p:spPr>
          <a:xfrm>
            <a:off x="0" y="1105255"/>
            <a:ext cx="12192000" cy="4781550"/>
          </a:xfrm>
          <a:prstGeom prst="rect">
            <a:avLst/>
          </a:prstGeom>
        </p:spPr>
      </p:pic>
    </p:spTree>
    <p:extLst>
      <p:ext uri="{BB962C8B-B14F-4D97-AF65-F5344CB8AC3E}">
        <p14:creationId xmlns:p14="http://schemas.microsoft.com/office/powerpoint/2010/main" val="357506503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18</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4460425" y="5710019"/>
            <a:ext cx="3271149" cy="646331"/>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perfil do cliente</a:t>
            </a:r>
          </a:p>
          <a:p>
            <a:pPr algn="ctr"/>
            <a:r>
              <a:rPr lang="pt-BR" b="1" dirty="0">
                <a:solidFill>
                  <a:srgbClr val="002060"/>
                </a:solidFill>
                <a:latin typeface="Century Gothic" panose="020B0502020202020204" pitchFamily="34" charset="0"/>
              </a:rPr>
              <a:t>Alterar senha</a:t>
            </a:r>
          </a:p>
        </p:txBody>
      </p:sp>
      <p:pic>
        <p:nvPicPr>
          <p:cNvPr id="10" name="Imagem 9">
            <a:extLst>
              <a:ext uri="{FF2B5EF4-FFF2-40B4-BE49-F238E27FC236}">
                <a16:creationId xmlns:a16="http://schemas.microsoft.com/office/drawing/2014/main" id="{80AC3981-0999-4761-9E03-5220CC3C2317}"/>
              </a:ext>
            </a:extLst>
          </p:cNvPr>
          <p:cNvPicPr>
            <a:picLocks noChangeAspect="1"/>
          </p:cNvPicPr>
          <p:nvPr/>
        </p:nvPicPr>
        <p:blipFill>
          <a:blip r:embed="rId4"/>
          <a:stretch>
            <a:fillRect/>
          </a:stretch>
        </p:blipFill>
        <p:spPr>
          <a:xfrm>
            <a:off x="0" y="1515581"/>
            <a:ext cx="12192000" cy="3219450"/>
          </a:xfrm>
          <a:prstGeom prst="rect">
            <a:avLst/>
          </a:prstGeom>
        </p:spPr>
      </p:pic>
    </p:spTree>
    <p:extLst>
      <p:ext uri="{BB962C8B-B14F-4D97-AF65-F5344CB8AC3E}">
        <p14:creationId xmlns:p14="http://schemas.microsoft.com/office/powerpoint/2010/main" val="2521512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19</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pic>
        <p:nvPicPr>
          <p:cNvPr id="10" name="Imagem 9">
            <a:extLst>
              <a:ext uri="{FF2B5EF4-FFF2-40B4-BE49-F238E27FC236}">
                <a16:creationId xmlns:a16="http://schemas.microsoft.com/office/drawing/2014/main" id="{6898881B-F68F-4F3D-A288-D15BD9FE2F95}"/>
              </a:ext>
            </a:extLst>
          </p:cNvPr>
          <p:cNvPicPr>
            <a:picLocks noChangeAspect="1"/>
          </p:cNvPicPr>
          <p:nvPr/>
        </p:nvPicPr>
        <p:blipFill>
          <a:blip r:embed="rId4"/>
          <a:stretch>
            <a:fillRect/>
          </a:stretch>
        </p:blipFill>
        <p:spPr>
          <a:xfrm>
            <a:off x="-1" y="1019854"/>
            <a:ext cx="12192000" cy="5438433"/>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7546895" y="5253136"/>
            <a:ext cx="3271149" cy="646331"/>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perfil do cliente</a:t>
            </a:r>
          </a:p>
          <a:p>
            <a:pPr algn="ctr"/>
            <a:r>
              <a:rPr lang="pt-BR" b="1" dirty="0">
                <a:solidFill>
                  <a:srgbClr val="002060"/>
                </a:solidFill>
                <a:latin typeface="Century Gothic" panose="020B0502020202020204" pitchFamily="34" charset="0"/>
              </a:rPr>
              <a:t>Alterar endereço</a:t>
            </a:r>
          </a:p>
        </p:txBody>
      </p:sp>
    </p:spTree>
    <p:extLst>
      <p:ext uri="{BB962C8B-B14F-4D97-AF65-F5344CB8AC3E}">
        <p14:creationId xmlns:p14="http://schemas.microsoft.com/office/powerpoint/2010/main" val="364535964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2E5E53-9E39-4FB1-823D-3C703040A847}"/>
              </a:ext>
            </a:extLst>
          </p:cNvPr>
          <p:cNvSpPr txBox="1">
            <a:spLocks/>
          </p:cNvSpPr>
          <p:nvPr/>
        </p:nvSpPr>
        <p:spPr>
          <a:xfrm>
            <a:off x="0" y="1124744"/>
            <a:ext cx="12192000" cy="360040"/>
          </a:xfrm>
          <a:prstGeom prst="rect">
            <a:avLst/>
          </a:prstGeom>
          <a:solidFill>
            <a:srgbClr val="00206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1800" spc="300">
                <a:solidFill>
                  <a:schemeClr val="bg1"/>
                </a:solidFill>
                <a:latin typeface="Times New Roman" pitchFamily="18" charset="0"/>
                <a:cs typeface="Times New Roman" pitchFamily="18" charset="0"/>
              </a:rPr>
              <a:t>Faculdade de Tecnologia de Mogi das Cruze</a:t>
            </a:r>
            <a:r>
              <a:rPr lang="pt-BR" sz="1800">
                <a:solidFill>
                  <a:schemeClr val="bg1"/>
                </a:solidFill>
                <a:latin typeface="Times New Roman" pitchFamily="18" charset="0"/>
                <a:cs typeface="Times New Roman" pitchFamily="18" charset="0"/>
              </a:rPr>
              <a:t>s</a:t>
            </a:r>
          </a:p>
        </p:txBody>
      </p:sp>
      <p:sp>
        <p:nvSpPr>
          <p:cNvPr id="5" name="Título 1">
            <a:extLst>
              <a:ext uri="{FF2B5EF4-FFF2-40B4-BE49-F238E27FC236}">
                <a16:creationId xmlns:a16="http://schemas.microsoft.com/office/drawing/2014/main" id="{89D938D6-E2AA-44CA-B68B-67D297F63CE7}"/>
              </a:ext>
            </a:extLst>
          </p:cNvPr>
          <p:cNvSpPr txBox="1">
            <a:spLocks/>
          </p:cNvSpPr>
          <p:nvPr/>
        </p:nvSpPr>
        <p:spPr>
          <a:xfrm>
            <a:off x="2098060" y="2527304"/>
            <a:ext cx="7751618" cy="195800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700" b="1">
                <a:solidFill>
                  <a:srgbClr val="002060"/>
                </a:solidFill>
                <a:latin typeface="Century Gothic" panose="020B0502020202020204" pitchFamily="34" charset="0"/>
              </a:rPr>
              <a:t>Laboratório de Engenharia de Software </a:t>
            </a:r>
          </a:p>
          <a:p>
            <a:pPr algn="ctr"/>
            <a:br>
              <a:rPr lang="pt-BR" sz="3700" b="1">
                <a:solidFill>
                  <a:srgbClr val="002060"/>
                </a:solidFill>
                <a:latin typeface="Century Gothic" panose="020B0502020202020204" pitchFamily="34" charset="0"/>
              </a:rPr>
            </a:br>
            <a:r>
              <a:rPr lang="pt-BR" sz="3700" b="1" err="1">
                <a:solidFill>
                  <a:srgbClr val="002060"/>
                </a:solidFill>
                <a:latin typeface="Century Gothic" panose="020B0502020202020204" pitchFamily="34" charset="0"/>
                <a:cs typeface="Arial" panose="020B0604020202020204" pitchFamily="34" charset="0"/>
              </a:rPr>
              <a:t>GrowUp</a:t>
            </a:r>
            <a:endParaRPr lang="pt-BR" sz="3700" b="1">
              <a:solidFill>
                <a:srgbClr val="002060"/>
              </a:solidFill>
              <a:latin typeface="Century Gothic" panose="020B0502020202020204" pitchFamily="34" charset="0"/>
            </a:endParaRPr>
          </a:p>
        </p:txBody>
      </p:sp>
      <p:pic>
        <p:nvPicPr>
          <p:cNvPr id="7" name="Imagem 6" descr="logo-novo-cps-cor">
            <a:extLst>
              <a:ext uri="{FF2B5EF4-FFF2-40B4-BE49-F238E27FC236}">
                <a16:creationId xmlns:a16="http://schemas.microsoft.com/office/drawing/2014/main" id="{0C00EA31-2DD5-4F53-9D69-98D4ADD9D842}"/>
              </a:ext>
            </a:extLst>
          </p:cNvPr>
          <p:cNvPicPr/>
          <p:nvPr/>
        </p:nvPicPr>
        <p:blipFill>
          <a:blip r:embed="rId2"/>
          <a:srcRect/>
          <a:stretch>
            <a:fillRect/>
          </a:stretch>
        </p:blipFill>
        <p:spPr bwMode="auto">
          <a:xfrm>
            <a:off x="3184112" y="120720"/>
            <a:ext cx="5580660" cy="924809"/>
          </a:xfrm>
          <a:prstGeom prst="rect">
            <a:avLst/>
          </a:prstGeom>
          <a:noFill/>
          <a:ln w="9525">
            <a:noFill/>
            <a:miter lim="800000"/>
            <a:headEnd/>
            <a:tailEnd/>
          </a:ln>
        </p:spPr>
      </p:pic>
      <p:sp>
        <p:nvSpPr>
          <p:cNvPr id="6" name="Subtítulo 2">
            <a:extLst>
              <a:ext uri="{FF2B5EF4-FFF2-40B4-BE49-F238E27FC236}">
                <a16:creationId xmlns:a16="http://schemas.microsoft.com/office/drawing/2014/main" id="{B02297A7-65C9-4F21-B8B4-AE910AB8A720}"/>
              </a:ext>
            </a:extLst>
          </p:cNvPr>
          <p:cNvSpPr txBox="1">
            <a:spLocks/>
          </p:cNvSpPr>
          <p:nvPr/>
        </p:nvSpPr>
        <p:spPr>
          <a:xfrm>
            <a:off x="2773469" y="4485307"/>
            <a:ext cx="6400800" cy="2471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a:p>
          <a:p>
            <a:pPr marL="0" indent="0" algn="just" defTabSz="457200">
              <a:lnSpc>
                <a:spcPct val="100000"/>
              </a:lnSpc>
              <a:spcBef>
                <a:spcPts val="0"/>
              </a:spcBef>
              <a:buNone/>
            </a:pPr>
            <a:r>
              <a:rPr lang="pt-BR" sz="2000" b="1">
                <a:latin typeface="Century Gothic" panose="020B0502020202020204" pitchFamily="34" charset="0"/>
                <a:ea typeface="DejaVu Sans"/>
              </a:rPr>
              <a:t>Apresentação à Faculdade de Tecnologia de Mogi das Cruzes, no curso de Análise e Desenvolvimento de Sistemas, para a disciplina de Laboratório de Engenharia de Software ministrada pelo professor Rodrigo Rocha.</a:t>
            </a:r>
            <a:endParaRPr lang="pt-BR" sz="2000" b="1">
              <a:latin typeface="Century Gothic" panose="020B0502020202020204" pitchFamily="34" charset="0"/>
            </a:endParaRPr>
          </a:p>
          <a:p>
            <a:pPr algn="ctr"/>
            <a:endParaRPr lang="pt-BR"/>
          </a:p>
          <a:p>
            <a:endParaRPr lang="pt-BR"/>
          </a:p>
        </p:txBody>
      </p:sp>
    </p:spTree>
    <p:extLst>
      <p:ext uri="{BB962C8B-B14F-4D97-AF65-F5344CB8AC3E}">
        <p14:creationId xmlns:p14="http://schemas.microsoft.com/office/powerpoint/2010/main" val="331750192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20</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pic>
        <p:nvPicPr>
          <p:cNvPr id="10" name="Imagem 9">
            <a:extLst>
              <a:ext uri="{FF2B5EF4-FFF2-40B4-BE49-F238E27FC236}">
                <a16:creationId xmlns:a16="http://schemas.microsoft.com/office/drawing/2014/main" id="{6E926028-1E2E-495F-91A9-BD9DDBC2C718}"/>
              </a:ext>
            </a:extLst>
          </p:cNvPr>
          <p:cNvPicPr>
            <a:picLocks noChangeAspect="1"/>
          </p:cNvPicPr>
          <p:nvPr/>
        </p:nvPicPr>
        <p:blipFill>
          <a:blip r:embed="rId4"/>
          <a:stretch>
            <a:fillRect/>
          </a:stretch>
        </p:blipFill>
        <p:spPr>
          <a:xfrm>
            <a:off x="0" y="1199511"/>
            <a:ext cx="12192000" cy="5232400"/>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7467395" y="5244290"/>
            <a:ext cx="3271149" cy="646331"/>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perfil do cliente</a:t>
            </a:r>
          </a:p>
          <a:p>
            <a:pPr algn="ctr"/>
            <a:r>
              <a:rPr lang="pt-BR" b="1" dirty="0">
                <a:solidFill>
                  <a:srgbClr val="002060"/>
                </a:solidFill>
                <a:latin typeface="Century Gothic" panose="020B0502020202020204" pitchFamily="34" charset="0"/>
              </a:rPr>
              <a:t>Cartões</a:t>
            </a:r>
          </a:p>
        </p:txBody>
      </p:sp>
    </p:spTree>
    <p:extLst>
      <p:ext uri="{BB962C8B-B14F-4D97-AF65-F5344CB8AC3E}">
        <p14:creationId xmlns:p14="http://schemas.microsoft.com/office/powerpoint/2010/main" val="3106292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21</a:t>
            </a:fld>
            <a:endParaRPr lang="pt-BR"/>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4940543" y="5243217"/>
            <a:ext cx="2310913"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produto</a:t>
            </a:r>
          </a:p>
        </p:txBody>
      </p:sp>
      <p:pic>
        <p:nvPicPr>
          <p:cNvPr id="6" name="Imagem 5">
            <a:extLst>
              <a:ext uri="{FF2B5EF4-FFF2-40B4-BE49-F238E27FC236}">
                <a16:creationId xmlns:a16="http://schemas.microsoft.com/office/drawing/2014/main" id="{CAE04177-F3B3-41D5-8188-9BF1B93817FE}"/>
              </a:ext>
            </a:extLst>
          </p:cNvPr>
          <p:cNvPicPr>
            <a:picLocks noChangeAspect="1"/>
          </p:cNvPicPr>
          <p:nvPr/>
        </p:nvPicPr>
        <p:blipFill>
          <a:blip r:embed="rId4"/>
          <a:stretch>
            <a:fillRect/>
          </a:stretch>
        </p:blipFill>
        <p:spPr>
          <a:xfrm>
            <a:off x="0" y="2011283"/>
            <a:ext cx="12192000" cy="2533650"/>
          </a:xfrm>
          <a:prstGeom prst="rect">
            <a:avLst/>
          </a:prstGeom>
        </p:spPr>
      </p:pic>
    </p:spTree>
    <p:extLst>
      <p:ext uri="{BB962C8B-B14F-4D97-AF65-F5344CB8AC3E}">
        <p14:creationId xmlns:p14="http://schemas.microsoft.com/office/powerpoint/2010/main" val="7301699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22</a:t>
            </a:fld>
            <a:endParaRPr lang="pt-BR" dirty="0"/>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4940542" y="5801394"/>
            <a:ext cx="2310913"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carrinho</a:t>
            </a:r>
          </a:p>
        </p:txBody>
      </p:sp>
      <p:pic>
        <p:nvPicPr>
          <p:cNvPr id="11" name="Imagem 10">
            <a:extLst>
              <a:ext uri="{FF2B5EF4-FFF2-40B4-BE49-F238E27FC236}">
                <a16:creationId xmlns:a16="http://schemas.microsoft.com/office/drawing/2014/main" id="{BD1EDB3F-8F49-4025-BE10-05017569FF66}"/>
              </a:ext>
            </a:extLst>
          </p:cNvPr>
          <p:cNvPicPr>
            <a:picLocks noChangeAspect="1"/>
          </p:cNvPicPr>
          <p:nvPr/>
        </p:nvPicPr>
        <p:blipFill>
          <a:blip r:embed="rId4"/>
          <a:stretch>
            <a:fillRect/>
          </a:stretch>
        </p:blipFill>
        <p:spPr>
          <a:xfrm>
            <a:off x="-1" y="1451644"/>
            <a:ext cx="12192000" cy="4349750"/>
          </a:xfrm>
          <a:prstGeom prst="rect">
            <a:avLst/>
          </a:prstGeom>
        </p:spPr>
      </p:pic>
    </p:spTree>
    <p:extLst>
      <p:ext uri="{BB962C8B-B14F-4D97-AF65-F5344CB8AC3E}">
        <p14:creationId xmlns:p14="http://schemas.microsoft.com/office/powerpoint/2010/main" val="158483123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23</a:t>
            </a:fld>
            <a:endParaRPr lang="pt-BR" dirty="0"/>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4038598" y="5534397"/>
            <a:ext cx="4114800"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pagamento por boleto</a:t>
            </a:r>
          </a:p>
        </p:txBody>
      </p:sp>
      <p:pic>
        <p:nvPicPr>
          <p:cNvPr id="6" name="Imagem 5">
            <a:extLst>
              <a:ext uri="{FF2B5EF4-FFF2-40B4-BE49-F238E27FC236}">
                <a16:creationId xmlns:a16="http://schemas.microsoft.com/office/drawing/2014/main" id="{C227CCF9-A41E-401B-88F8-7B3B76AC4471}"/>
              </a:ext>
            </a:extLst>
          </p:cNvPr>
          <p:cNvPicPr>
            <a:picLocks noChangeAspect="1"/>
          </p:cNvPicPr>
          <p:nvPr/>
        </p:nvPicPr>
        <p:blipFill>
          <a:blip r:embed="rId4"/>
          <a:stretch>
            <a:fillRect/>
          </a:stretch>
        </p:blipFill>
        <p:spPr>
          <a:xfrm>
            <a:off x="-2" y="2084940"/>
            <a:ext cx="12192000" cy="2076450"/>
          </a:xfrm>
          <a:prstGeom prst="rect">
            <a:avLst/>
          </a:prstGeom>
        </p:spPr>
      </p:pic>
    </p:spTree>
    <p:extLst>
      <p:ext uri="{BB962C8B-B14F-4D97-AF65-F5344CB8AC3E}">
        <p14:creationId xmlns:p14="http://schemas.microsoft.com/office/powerpoint/2010/main" val="256064756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24</a:t>
            </a:fld>
            <a:endParaRPr lang="pt-BR" dirty="0"/>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pic>
        <p:nvPicPr>
          <p:cNvPr id="12" name="Imagem 11">
            <a:extLst>
              <a:ext uri="{FF2B5EF4-FFF2-40B4-BE49-F238E27FC236}">
                <a16:creationId xmlns:a16="http://schemas.microsoft.com/office/drawing/2014/main" id="{D27E30DD-E824-4EBC-9C6C-EB1CA29F2BB0}"/>
              </a:ext>
            </a:extLst>
          </p:cNvPr>
          <p:cNvPicPr>
            <a:picLocks noChangeAspect="1"/>
          </p:cNvPicPr>
          <p:nvPr/>
        </p:nvPicPr>
        <p:blipFill>
          <a:blip r:embed="rId4"/>
          <a:stretch>
            <a:fillRect/>
          </a:stretch>
        </p:blipFill>
        <p:spPr>
          <a:xfrm>
            <a:off x="-2" y="1243012"/>
            <a:ext cx="12192000" cy="5295900"/>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6672627" y="5752246"/>
            <a:ext cx="6093804"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pagamento com cartões de crédito</a:t>
            </a:r>
          </a:p>
        </p:txBody>
      </p:sp>
    </p:spTree>
    <p:extLst>
      <p:ext uri="{BB962C8B-B14F-4D97-AF65-F5344CB8AC3E}">
        <p14:creationId xmlns:p14="http://schemas.microsoft.com/office/powerpoint/2010/main" val="134961402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25</a:t>
            </a:fld>
            <a:endParaRPr lang="pt-BR" dirty="0"/>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4038600" y="4761096"/>
            <a:ext cx="4114800"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confirmação do pedido</a:t>
            </a:r>
          </a:p>
        </p:txBody>
      </p:sp>
      <p:pic>
        <p:nvPicPr>
          <p:cNvPr id="6" name="Imagem 5">
            <a:extLst>
              <a:ext uri="{FF2B5EF4-FFF2-40B4-BE49-F238E27FC236}">
                <a16:creationId xmlns:a16="http://schemas.microsoft.com/office/drawing/2014/main" id="{E696B324-BAAB-48E4-8D66-C60503A796DD}"/>
              </a:ext>
            </a:extLst>
          </p:cNvPr>
          <p:cNvPicPr>
            <a:picLocks noChangeAspect="1"/>
          </p:cNvPicPr>
          <p:nvPr/>
        </p:nvPicPr>
        <p:blipFill>
          <a:blip r:embed="rId4"/>
          <a:stretch>
            <a:fillRect/>
          </a:stretch>
        </p:blipFill>
        <p:spPr>
          <a:xfrm>
            <a:off x="0" y="1680820"/>
            <a:ext cx="12192000" cy="1485900"/>
          </a:xfrm>
          <a:prstGeom prst="rect">
            <a:avLst/>
          </a:prstGeom>
        </p:spPr>
      </p:pic>
    </p:spTree>
    <p:extLst>
      <p:ext uri="{BB962C8B-B14F-4D97-AF65-F5344CB8AC3E}">
        <p14:creationId xmlns:p14="http://schemas.microsoft.com/office/powerpoint/2010/main" val="2605201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panose="020B0502020202020204" pitchFamily="34" charset="0"/>
              </a:rPr>
              <a:t>Protótipo – Telas lado cliente</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sp>
        <p:nvSpPr>
          <p:cNvPr id="3" name="Espaço Reservado para Rodapé 2">
            <a:extLst>
              <a:ext uri="{FF2B5EF4-FFF2-40B4-BE49-F238E27FC236}">
                <a16:creationId xmlns:a16="http://schemas.microsoft.com/office/drawing/2014/main" id="{7E4D2498-D9F6-4DF3-9273-55D1F99953E6}"/>
              </a:ext>
            </a:extLst>
          </p:cNvPr>
          <p:cNvSpPr>
            <a:spLocks noGrp="1"/>
          </p:cNvSpPr>
          <p:nvPr>
            <p:ph type="ftr" sz="quarter" idx="11"/>
          </p:nvPr>
        </p:nvSpPr>
        <p:spPr/>
        <p:txBody>
          <a:bodyPr/>
          <a:lstStyle/>
          <a:p>
            <a:r>
              <a:rPr lang="pt-BR"/>
              <a:t>FATEC MOGI DAS CRUZES</a:t>
            </a:r>
          </a:p>
        </p:txBody>
      </p:sp>
      <p:sp>
        <p:nvSpPr>
          <p:cNvPr id="5" name="Espaço Reservado para Número de Slide 4">
            <a:extLst>
              <a:ext uri="{FF2B5EF4-FFF2-40B4-BE49-F238E27FC236}">
                <a16:creationId xmlns:a16="http://schemas.microsoft.com/office/drawing/2014/main" id="{AEBE61D7-6E7B-4AD6-9F58-DF231FFA796E}"/>
              </a:ext>
            </a:extLst>
          </p:cNvPr>
          <p:cNvSpPr>
            <a:spLocks noGrp="1"/>
          </p:cNvSpPr>
          <p:nvPr>
            <p:ph type="sldNum" sz="quarter" idx="12"/>
          </p:nvPr>
        </p:nvSpPr>
        <p:spPr/>
        <p:txBody>
          <a:bodyPr/>
          <a:lstStyle/>
          <a:p>
            <a:fld id="{BD2B5394-143A-4208-A3B1-25D9600048D5}" type="slidenum">
              <a:rPr lang="pt-BR" smtClean="0"/>
              <a:t>26</a:t>
            </a:fld>
            <a:endParaRPr lang="pt-BR" dirty="0"/>
          </a:p>
        </p:txBody>
      </p:sp>
      <p:pic>
        <p:nvPicPr>
          <p:cNvPr id="9" name="Picture 4" descr="A picture containing soccer, person, field, room&#10;&#10;Description automatically generated">
            <a:extLst>
              <a:ext uri="{FF2B5EF4-FFF2-40B4-BE49-F238E27FC236}">
                <a16:creationId xmlns:a16="http://schemas.microsoft.com/office/drawing/2014/main" id="{B51B870C-8427-4E1B-8221-2424A5D8C2CB}"/>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texto, screenshot&#10;&#10;Descrição gerada automaticamente">
            <a:extLst>
              <a:ext uri="{FF2B5EF4-FFF2-40B4-BE49-F238E27FC236}">
                <a16:creationId xmlns:a16="http://schemas.microsoft.com/office/drawing/2014/main" id="{70FBDF34-C397-42E8-9711-FD8EB3D4F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7462" y="50566"/>
            <a:ext cx="1924538" cy="1530041"/>
          </a:xfrm>
          <a:prstGeom prst="rect">
            <a:avLst/>
          </a:prstGeom>
        </p:spPr>
      </p:pic>
      <p:sp>
        <p:nvSpPr>
          <p:cNvPr id="15" name="CaixaDeTexto 14">
            <a:extLst>
              <a:ext uri="{FF2B5EF4-FFF2-40B4-BE49-F238E27FC236}">
                <a16:creationId xmlns:a16="http://schemas.microsoft.com/office/drawing/2014/main" id="{9239BA59-274C-4C68-B53A-E91ABA151109}"/>
              </a:ext>
            </a:extLst>
          </p:cNvPr>
          <p:cNvSpPr txBox="1"/>
          <p:nvPr/>
        </p:nvSpPr>
        <p:spPr>
          <a:xfrm>
            <a:off x="4260971" y="5802130"/>
            <a:ext cx="3670058" cy="369332"/>
          </a:xfrm>
          <a:prstGeom prst="rect">
            <a:avLst/>
          </a:prstGeom>
          <a:noFill/>
        </p:spPr>
        <p:txBody>
          <a:bodyPr wrap="square" rtlCol="0">
            <a:spAutoFit/>
          </a:bodyPr>
          <a:lstStyle/>
          <a:p>
            <a:r>
              <a:rPr lang="pt-BR" b="1" dirty="0">
                <a:solidFill>
                  <a:srgbClr val="002060"/>
                </a:solidFill>
                <a:latin typeface="Century Gothic" panose="020B0502020202020204" pitchFamily="34" charset="0"/>
              </a:rPr>
              <a:t>Página de solicitação de troca</a:t>
            </a:r>
          </a:p>
        </p:txBody>
      </p:sp>
      <p:pic>
        <p:nvPicPr>
          <p:cNvPr id="6" name="Imagem 5">
            <a:extLst>
              <a:ext uri="{FF2B5EF4-FFF2-40B4-BE49-F238E27FC236}">
                <a16:creationId xmlns:a16="http://schemas.microsoft.com/office/drawing/2014/main" id="{FA586841-9493-407E-8A89-026648C23597}"/>
              </a:ext>
            </a:extLst>
          </p:cNvPr>
          <p:cNvPicPr>
            <a:picLocks noChangeAspect="1"/>
          </p:cNvPicPr>
          <p:nvPr/>
        </p:nvPicPr>
        <p:blipFill>
          <a:blip r:embed="rId4"/>
          <a:stretch>
            <a:fillRect/>
          </a:stretch>
        </p:blipFill>
        <p:spPr>
          <a:xfrm>
            <a:off x="0" y="2251075"/>
            <a:ext cx="12192000" cy="2355850"/>
          </a:xfrm>
          <a:prstGeom prst="rect">
            <a:avLst/>
          </a:prstGeom>
        </p:spPr>
      </p:pic>
    </p:spTree>
    <p:extLst>
      <p:ext uri="{BB962C8B-B14F-4D97-AF65-F5344CB8AC3E}">
        <p14:creationId xmlns:p14="http://schemas.microsoft.com/office/powerpoint/2010/main" val="133417407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Proposta Comercial:</a:t>
            </a:r>
            <a:br>
              <a:rPr lang="pt-BR" b="1" dirty="0">
                <a:solidFill>
                  <a:srgbClr val="002060"/>
                </a:solidFill>
                <a:latin typeface="Century Gothic"/>
              </a:rPr>
            </a:br>
            <a:r>
              <a:rPr lang="pt-BR" b="1" dirty="0">
                <a:solidFill>
                  <a:srgbClr val="002060"/>
                </a:solidFill>
                <a:latin typeface="Century Gothic"/>
              </a:rPr>
              <a:t>ESCOPO DA PROPOSTA</a:t>
            </a:r>
            <a:endParaRPr lang="pt-BR" b="1" dirty="0">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59274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 escopo desta proposta trata dos requisitos para o desenvolvimento do BUIATCHAKA GAMES – E-COMMERCE DE JOGOS ELETRÔNICOS. Para definição do escopo desta proposta, considera-se os itens abaixo:</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Implementação dos requisitos especificados no documento enviado pelo José da Silva em 10/08/2020;</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Ata de reunião do dia 10/08/2020;</a:t>
            </a:r>
          </a:p>
          <a:p>
            <a:pPr algn="just"/>
            <a:endParaRPr lang="ko-KR" altLang="en-US" sz="2000" dirty="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27</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348598301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Proposta Comercial:</a:t>
            </a:r>
            <a:br>
              <a:rPr lang="pt-BR" b="1" dirty="0">
                <a:solidFill>
                  <a:srgbClr val="002060"/>
                </a:solidFill>
                <a:latin typeface="Century Gothic"/>
              </a:rPr>
            </a:br>
            <a:r>
              <a:rPr lang="pt-BR" b="1" dirty="0">
                <a:solidFill>
                  <a:srgbClr val="002060"/>
                </a:solidFill>
                <a:latin typeface="Century Gothic"/>
              </a:rPr>
              <a:t>ESCOPO DA PROPOSTA</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28</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graphicFrame>
        <p:nvGraphicFramePr>
          <p:cNvPr id="8" name="Tabela 7">
            <a:extLst>
              <a:ext uri="{FF2B5EF4-FFF2-40B4-BE49-F238E27FC236}">
                <a16:creationId xmlns:a16="http://schemas.microsoft.com/office/drawing/2014/main" id="{FD2368BA-814B-4D6F-871F-CA2F21D4E40A}"/>
              </a:ext>
            </a:extLst>
          </p:cNvPr>
          <p:cNvGraphicFramePr/>
          <p:nvPr>
            <p:extLst>
              <p:ext uri="{D42A27DB-BD31-4B8C-83A1-F6EECF244321}">
                <p14:modId xmlns:p14="http://schemas.microsoft.com/office/powerpoint/2010/main" val="2331785064"/>
              </p:ext>
            </p:extLst>
          </p:nvPr>
        </p:nvGraphicFramePr>
        <p:xfrm>
          <a:off x="594946" y="1611063"/>
          <a:ext cx="11002108" cy="4397069"/>
        </p:xfrm>
        <a:graphic>
          <a:graphicData uri="http://schemas.openxmlformats.org/drawingml/2006/table">
            <a:tbl>
              <a:tblPr bandRow="1">
                <a:tableStyleId>{5C22544A-7EE6-4342-B048-85BDC9FD1C3A}</a:tableStyleId>
              </a:tblPr>
              <a:tblGrid>
                <a:gridCol w="3235560">
                  <a:extLst>
                    <a:ext uri="{9D8B030D-6E8A-4147-A177-3AD203B41FA5}">
                      <a16:colId xmlns:a16="http://schemas.microsoft.com/office/drawing/2014/main" val="3286374171"/>
                    </a:ext>
                  </a:extLst>
                </a:gridCol>
                <a:gridCol w="3235560">
                  <a:extLst>
                    <a:ext uri="{9D8B030D-6E8A-4147-A177-3AD203B41FA5}">
                      <a16:colId xmlns:a16="http://schemas.microsoft.com/office/drawing/2014/main" val="607233691"/>
                    </a:ext>
                  </a:extLst>
                </a:gridCol>
                <a:gridCol w="4530988">
                  <a:extLst>
                    <a:ext uri="{9D8B030D-6E8A-4147-A177-3AD203B41FA5}">
                      <a16:colId xmlns:a16="http://schemas.microsoft.com/office/drawing/2014/main" val="1964051794"/>
                    </a:ext>
                  </a:extLst>
                </a:gridCol>
              </a:tblGrid>
              <a:tr h="249109">
                <a:tc>
                  <a:txBody>
                    <a:bodyPr/>
                    <a:lstStyle/>
                    <a:p>
                      <a:pPr algn="ctr" fontAlgn="t">
                        <a:lnSpc>
                          <a:spcPct val="115000"/>
                        </a:lnSpc>
                        <a:spcBef>
                          <a:spcPts val="0"/>
                        </a:spcBef>
                        <a:spcAft>
                          <a:spcPts val="1000"/>
                        </a:spcAft>
                      </a:pPr>
                      <a:r>
                        <a:rPr lang="pt-BR" sz="1100" b="1" u="none" strike="noStrike" dirty="0">
                          <a:effectLst/>
                        </a:rPr>
                        <a:t>Módulo</a:t>
                      </a:r>
                      <a:endParaRPr lang="pt-BR" sz="1100" b="1" i="0" u="none" strike="noStrike" dirty="0">
                        <a:effectLst/>
                        <a:latin typeface="Arial" panose="020B0604020202020204" pitchFamily="34" charset="0"/>
                      </a:endParaRPr>
                    </a:p>
                  </a:txBody>
                  <a:tcPr marL="50361" marR="50361" marT="6569" marB="0"/>
                </a:tc>
                <a:tc>
                  <a:txBody>
                    <a:bodyPr/>
                    <a:lstStyle/>
                    <a:p>
                      <a:pPr algn="ctr" fontAlgn="t">
                        <a:lnSpc>
                          <a:spcPct val="115000"/>
                        </a:lnSpc>
                        <a:spcBef>
                          <a:spcPts val="0"/>
                        </a:spcBef>
                        <a:spcAft>
                          <a:spcPts val="1000"/>
                        </a:spcAft>
                      </a:pPr>
                      <a:r>
                        <a:rPr lang="pt-BR" sz="1100" b="1" u="none" strike="noStrike" dirty="0">
                          <a:effectLst/>
                        </a:rPr>
                        <a:t>Funcionalidade</a:t>
                      </a:r>
                      <a:endParaRPr lang="pt-BR" sz="1100" b="1" i="0" u="none" strike="noStrike" dirty="0">
                        <a:effectLst/>
                        <a:latin typeface="Arial" panose="020B0604020202020204" pitchFamily="34" charset="0"/>
                      </a:endParaRPr>
                    </a:p>
                  </a:txBody>
                  <a:tcPr marL="50361" marR="50361" marT="6569" marB="0"/>
                </a:tc>
                <a:tc>
                  <a:txBody>
                    <a:bodyPr/>
                    <a:lstStyle/>
                    <a:p>
                      <a:pPr algn="ctr" fontAlgn="t">
                        <a:lnSpc>
                          <a:spcPct val="115000"/>
                        </a:lnSpc>
                        <a:spcBef>
                          <a:spcPts val="0"/>
                        </a:spcBef>
                        <a:spcAft>
                          <a:spcPts val="1000"/>
                        </a:spcAft>
                      </a:pPr>
                      <a:r>
                        <a:rPr lang="pt-BR" sz="1100" b="1" u="none" strike="noStrike" dirty="0">
                          <a:effectLst/>
                        </a:rPr>
                        <a:t>Descrição</a:t>
                      </a:r>
                      <a:endParaRPr lang="pt-BR" sz="1100" b="1" i="0" u="none" strike="noStrike" dirty="0">
                        <a:effectLst/>
                        <a:latin typeface="Arial" panose="020B0604020202020204" pitchFamily="34" charset="0"/>
                      </a:endParaRPr>
                    </a:p>
                  </a:txBody>
                  <a:tcPr marL="50361" marR="50361" marT="6569" marB="0"/>
                </a:tc>
                <a:extLst>
                  <a:ext uri="{0D108BD9-81ED-4DB2-BD59-A6C34878D82A}">
                    <a16:rowId xmlns:a16="http://schemas.microsoft.com/office/drawing/2014/main" val="2504582245"/>
                  </a:ext>
                </a:extLst>
              </a:tr>
              <a:tr h="755938">
                <a:tc>
                  <a:txBody>
                    <a:bodyPr/>
                    <a:lstStyle/>
                    <a:p>
                      <a:pPr algn="ctr" fontAlgn="ctr">
                        <a:lnSpc>
                          <a:spcPct val="115000"/>
                        </a:lnSpc>
                        <a:spcBef>
                          <a:spcPts val="0"/>
                        </a:spcBef>
                        <a:spcAft>
                          <a:spcPts val="1000"/>
                        </a:spcAft>
                      </a:pPr>
                      <a:r>
                        <a:rPr lang="pt-BR" sz="1100" u="none" strike="noStrike" dirty="0">
                          <a:effectLst/>
                        </a:rPr>
                        <a:t>Produtos</a:t>
                      </a:r>
                      <a:endParaRPr lang="pt-BR" sz="1100" b="0" i="0" u="none" strike="noStrike" dirty="0">
                        <a:effectLst/>
                        <a:latin typeface="Arial" panose="020B0604020202020204" pitchFamily="34" charset="0"/>
                      </a:endParaRPr>
                    </a:p>
                  </a:txBody>
                  <a:tcPr marL="50361" marR="50361" marT="6569" marB="0" anchor="ctr"/>
                </a:tc>
                <a:tc>
                  <a:txBody>
                    <a:bodyPr/>
                    <a:lstStyle/>
                    <a:p>
                      <a:pPr marL="1143000" indent="-228600" algn="ctr" fontAlgn="ctr">
                        <a:lnSpc>
                          <a:spcPct val="115000"/>
                        </a:lnSpc>
                        <a:spcBef>
                          <a:spcPts val="1500"/>
                        </a:spcBef>
                        <a:spcAft>
                          <a:spcPts val="750"/>
                        </a:spcAft>
                        <a:buClrTx/>
                        <a:buSzPts val="1100"/>
                        <a:buFont typeface="+mj-lt"/>
                        <a:buAutoNum type="romanLcPeriod"/>
                      </a:pPr>
                      <a:r>
                        <a:rPr lang="pt-BR" sz="1100" u="none" strike="noStrike">
                          <a:effectLst/>
                        </a:rPr>
                        <a:t>Cadastro de Produtos</a:t>
                      </a:r>
                      <a:endParaRPr lang="pt-BR" sz="1100" b="0" i="0" u="none" strike="noStrike">
                        <a:effectLst/>
                        <a:latin typeface="Arial" panose="020B0604020202020204" pitchFamily="34" charset="0"/>
                      </a:endParaRPr>
                    </a:p>
                  </a:txBody>
                  <a:tcPr marL="50361" marR="50361" marT="6569" marB="0" anchor="ctr"/>
                </a:tc>
                <a:tc>
                  <a:txBody>
                    <a:bodyPr/>
                    <a:lstStyle/>
                    <a:p>
                      <a:pPr algn="just" fontAlgn="ctr">
                        <a:lnSpc>
                          <a:spcPct val="115000"/>
                        </a:lnSpc>
                        <a:spcBef>
                          <a:spcPts val="0"/>
                        </a:spcBef>
                        <a:spcAft>
                          <a:spcPts val="1000"/>
                        </a:spcAft>
                      </a:pPr>
                      <a:r>
                        <a:rPr lang="pt-BR" sz="1100" u="none" strike="noStrike">
                          <a:effectLst/>
                        </a:rPr>
                        <a:t>Gerencia os produtos do sistema, com operações como inserção, edição, deleção e alteração.</a:t>
                      </a:r>
                      <a:endParaRPr lang="pt-BR" sz="1100" b="0" i="0" u="none" strike="noStrike">
                        <a:effectLst/>
                        <a:latin typeface="Arial" panose="020B0604020202020204" pitchFamily="34" charset="0"/>
                      </a:endParaRPr>
                    </a:p>
                  </a:txBody>
                  <a:tcPr marL="50361" marR="50361" marT="6569" marB="0" anchor="ctr"/>
                </a:tc>
                <a:extLst>
                  <a:ext uri="{0D108BD9-81ED-4DB2-BD59-A6C34878D82A}">
                    <a16:rowId xmlns:a16="http://schemas.microsoft.com/office/drawing/2014/main" val="786439431"/>
                  </a:ext>
                </a:extLst>
              </a:tr>
              <a:tr h="828177">
                <a:tc>
                  <a:txBody>
                    <a:bodyPr/>
                    <a:lstStyle/>
                    <a:p>
                      <a:pPr algn="ctr" fontAlgn="ctr">
                        <a:lnSpc>
                          <a:spcPct val="115000"/>
                        </a:lnSpc>
                        <a:spcBef>
                          <a:spcPts val="0"/>
                        </a:spcBef>
                        <a:spcAft>
                          <a:spcPts val="1000"/>
                        </a:spcAft>
                      </a:pPr>
                      <a:r>
                        <a:rPr lang="pt-BR" sz="1100" u="none" strike="noStrike">
                          <a:effectLst/>
                        </a:rPr>
                        <a:t>Clientes</a:t>
                      </a:r>
                      <a:endParaRPr lang="pt-BR" sz="1100" b="0" i="0" u="none" strike="noStrike">
                        <a:effectLst/>
                        <a:latin typeface="Arial" panose="020B0604020202020204" pitchFamily="34" charset="0"/>
                      </a:endParaRPr>
                    </a:p>
                  </a:txBody>
                  <a:tcPr marL="50361" marR="50361" marT="6569" marB="0" anchor="ctr"/>
                </a:tc>
                <a:tc>
                  <a:txBody>
                    <a:bodyPr/>
                    <a:lstStyle/>
                    <a:p>
                      <a:pPr marL="1143000" indent="-228600" algn="ctr" fontAlgn="ctr">
                        <a:lnSpc>
                          <a:spcPct val="115000"/>
                        </a:lnSpc>
                        <a:spcBef>
                          <a:spcPts val="1500"/>
                        </a:spcBef>
                        <a:spcAft>
                          <a:spcPts val="750"/>
                        </a:spcAft>
                        <a:buClrTx/>
                        <a:buSzPts val="1100"/>
                        <a:buFont typeface="+mj-lt"/>
                        <a:buAutoNum type="romanLcPeriod"/>
                      </a:pPr>
                      <a:r>
                        <a:rPr lang="pt-BR" sz="1100" u="none" strike="noStrike" dirty="0">
                          <a:effectLst/>
                        </a:rPr>
                        <a:t>Cadastro de Clientes</a:t>
                      </a:r>
                    </a:p>
                    <a:p>
                      <a:pPr indent="-1088136" algn="ctr" fontAlgn="ctr">
                        <a:lnSpc>
                          <a:spcPct val="115000"/>
                        </a:lnSpc>
                        <a:spcBef>
                          <a:spcPts val="0"/>
                        </a:spcBef>
                        <a:spcAft>
                          <a:spcPts val="1000"/>
                        </a:spcAft>
                      </a:pPr>
                      <a:r>
                        <a:rPr lang="pt-BR" sz="1100" u="none" strike="noStrike" dirty="0">
                          <a:effectLst/>
                        </a:rPr>
                        <a:t> </a:t>
                      </a:r>
                      <a:endParaRPr lang="pt-BR" sz="1100" b="0" i="0" u="none" strike="noStrike" dirty="0">
                        <a:effectLst/>
                        <a:latin typeface="Arial" panose="020B0604020202020204" pitchFamily="34" charset="0"/>
                      </a:endParaRPr>
                    </a:p>
                  </a:txBody>
                  <a:tcPr marL="50361" marR="50361" marT="6569" marB="0" anchor="ctr"/>
                </a:tc>
                <a:tc>
                  <a:txBody>
                    <a:bodyPr/>
                    <a:lstStyle/>
                    <a:p>
                      <a:pPr algn="just" fontAlgn="ctr">
                        <a:lnSpc>
                          <a:spcPct val="115000"/>
                        </a:lnSpc>
                        <a:spcBef>
                          <a:spcPts val="0"/>
                        </a:spcBef>
                        <a:spcAft>
                          <a:spcPts val="1000"/>
                        </a:spcAft>
                      </a:pPr>
                      <a:r>
                        <a:rPr lang="pt-BR" sz="1100" u="none" strike="noStrike" dirty="0">
                          <a:effectLst/>
                        </a:rPr>
                        <a:t>O cadastro de cliente é feito de forma independente pelo mesmo, inclui informações necessárias para realizar compras no sistema. </a:t>
                      </a:r>
                      <a:endParaRPr lang="pt-BR" sz="1100" b="0" i="0" u="none" strike="noStrike" dirty="0">
                        <a:effectLst/>
                        <a:latin typeface="Arial" panose="020B0604020202020204" pitchFamily="34" charset="0"/>
                      </a:endParaRPr>
                    </a:p>
                  </a:txBody>
                  <a:tcPr marL="50361" marR="50361" marT="6569" marB="0" anchor="ctr"/>
                </a:tc>
                <a:extLst>
                  <a:ext uri="{0D108BD9-81ED-4DB2-BD59-A6C34878D82A}">
                    <a16:rowId xmlns:a16="http://schemas.microsoft.com/office/drawing/2014/main" val="966299376"/>
                  </a:ext>
                </a:extLst>
              </a:tr>
              <a:tr h="1891683">
                <a:tc>
                  <a:txBody>
                    <a:bodyPr/>
                    <a:lstStyle/>
                    <a:p>
                      <a:pPr algn="ctr" fontAlgn="ctr">
                        <a:lnSpc>
                          <a:spcPct val="115000"/>
                        </a:lnSpc>
                        <a:spcBef>
                          <a:spcPts val="0"/>
                        </a:spcBef>
                        <a:spcAft>
                          <a:spcPts val="1000"/>
                        </a:spcAft>
                      </a:pPr>
                      <a:r>
                        <a:rPr lang="pt-BR" sz="1100" u="none" strike="noStrike">
                          <a:effectLst/>
                        </a:rPr>
                        <a:t>Vendas</a:t>
                      </a:r>
                      <a:endParaRPr lang="pt-BR" sz="1100" b="0" i="0" u="none" strike="noStrike">
                        <a:effectLst/>
                        <a:latin typeface="Arial" panose="020B0604020202020204" pitchFamily="34" charset="0"/>
                      </a:endParaRPr>
                    </a:p>
                  </a:txBody>
                  <a:tcPr marL="50361" marR="50361" marT="6569" marB="0" anchor="ctr"/>
                </a:tc>
                <a:tc>
                  <a:txBody>
                    <a:bodyPr/>
                    <a:lstStyle/>
                    <a:p>
                      <a:pPr marL="1143000" indent="-228600" algn="ctr" fontAlgn="ctr">
                        <a:lnSpc>
                          <a:spcPct val="115000"/>
                        </a:lnSpc>
                        <a:spcBef>
                          <a:spcPts val="1500"/>
                        </a:spcBef>
                        <a:spcAft>
                          <a:spcPts val="750"/>
                        </a:spcAft>
                        <a:buClrTx/>
                        <a:buSzPts val="1100"/>
                        <a:buFont typeface="+mj-lt"/>
                        <a:buAutoNum type="romanLcPeriod"/>
                      </a:pPr>
                      <a:r>
                        <a:rPr lang="pt-BR" sz="1100" u="none" strike="noStrike">
                          <a:effectLst/>
                        </a:rPr>
                        <a:t>Gerenciar Vendas</a:t>
                      </a:r>
                      <a:endParaRPr lang="pt-BR" sz="1100" b="0" i="0" u="none" strike="noStrike">
                        <a:effectLst/>
                        <a:latin typeface="Arial" panose="020B0604020202020204" pitchFamily="34" charset="0"/>
                      </a:endParaRPr>
                    </a:p>
                  </a:txBody>
                  <a:tcPr marL="50361" marR="50361" marT="6569" marB="0" anchor="ctr"/>
                </a:tc>
                <a:tc>
                  <a:txBody>
                    <a:bodyPr/>
                    <a:lstStyle/>
                    <a:p>
                      <a:pPr algn="just" fontAlgn="t">
                        <a:lnSpc>
                          <a:spcPct val="115000"/>
                        </a:lnSpc>
                        <a:spcBef>
                          <a:spcPts val="0"/>
                        </a:spcBef>
                        <a:spcAft>
                          <a:spcPts val="1000"/>
                        </a:spcAft>
                      </a:pPr>
                      <a:r>
                        <a:rPr lang="pt-BR" sz="1100" u="none" strike="noStrike">
                          <a:effectLst/>
                        </a:rPr>
                        <a:t>O gerenciamento de vendas deve contemplar os dois tipos de usuário do sistema: cliente e administrador. O cliente deve conseguir fazer uma compra de um produto disponível no sistema. Além disso, deve conseguir solicitar uma troca ou devolução de um produto específico adquirido posteriormente em uma venda, desde que essa venda já tenha sido finalizada. O administrador deve conseguir gerenciar o status da venda, passando por todos os status até que o produto seja entregue ao cliente. Também deve conseguir gerenciar os pedidos de trocas/devoluções e a geração de cupons para essas trocas/devoluções.</a:t>
                      </a:r>
                      <a:endParaRPr lang="pt-BR" sz="1100" b="0" i="0" u="none" strike="noStrike">
                        <a:effectLst/>
                        <a:latin typeface="Arial" panose="020B0604020202020204" pitchFamily="34" charset="0"/>
                      </a:endParaRPr>
                    </a:p>
                  </a:txBody>
                  <a:tcPr marL="50361" marR="50361" marT="6569" marB="0"/>
                </a:tc>
                <a:extLst>
                  <a:ext uri="{0D108BD9-81ED-4DB2-BD59-A6C34878D82A}">
                    <a16:rowId xmlns:a16="http://schemas.microsoft.com/office/drawing/2014/main" val="601333475"/>
                  </a:ext>
                </a:extLst>
              </a:tr>
              <a:tr h="672162">
                <a:tc>
                  <a:txBody>
                    <a:bodyPr/>
                    <a:lstStyle/>
                    <a:p>
                      <a:pPr algn="ctr" fontAlgn="ctr">
                        <a:lnSpc>
                          <a:spcPct val="115000"/>
                        </a:lnSpc>
                        <a:spcBef>
                          <a:spcPts val="0"/>
                        </a:spcBef>
                        <a:spcAft>
                          <a:spcPts val="1000"/>
                        </a:spcAft>
                      </a:pPr>
                      <a:r>
                        <a:rPr lang="pt-BR" sz="1100" u="none" strike="noStrike">
                          <a:effectLst/>
                        </a:rPr>
                        <a:t>Estoque</a:t>
                      </a:r>
                      <a:endParaRPr lang="pt-BR" sz="1100" b="0" i="0" u="none" strike="noStrike">
                        <a:effectLst/>
                        <a:latin typeface="Arial" panose="020B0604020202020204" pitchFamily="34" charset="0"/>
                      </a:endParaRPr>
                    </a:p>
                  </a:txBody>
                  <a:tcPr marL="50361" marR="50361" marT="6569" marB="0" anchor="ctr"/>
                </a:tc>
                <a:tc>
                  <a:txBody>
                    <a:bodyPr/>
                    <a:lstStyle/>
                    <a:p>
                      <a:pPr marL="1143000" indent="-228600" algn="ctr" fontAlgn="ctr">
                        <a:lnSpc>
                          <a:spcPct val="115000"/>
                        </a:lnSpc>
                        <a:spcBef>
                          <a:spcPts val="1500"/>
                        </a:spcBef>
                        <a:spcAft>
                          <a:spcPts val="750"/>
                        </a:spcAft>
                        <a:buClrTx/>
                        <a:buSzPts val="1100"/>
                        <a:buFont typeface="+mj-lt"/>
                        <a:buAutoNum type="romanLcPeriod"/>
                      </a:pPr>
                      <a:r>
                        <a:rPr lang="pt-BR" sz="1100" u="none" strike="noStrike">
                          <a:effectLst/>
                        </a:rPr>
                        <a:t>Gerenciar Estoque</a:t>
                      </a:r>
                      <a:endParaRPr lang="pt-BR" sz="1100" b="0" i="0" u="none" strike="noStrike">
                        <a:effectLst/>
                        <a:latin typeface="Arial" panose="020B0604020202020204" pitchFamily="34" charset="0"/>
                      </a:endParaRPr>
                    </a:p>
                  </a:txBody>
                  <a:tcPr marL="50361" marR="50361" marT="6569" marB="0" anchor="ctr"/>
                </a:tc>
                <a:tc>
                  <a:txBody>
                    <a:bodyPr/>
                    <a:lstStyle/>
                    <a:p>
                      <a:pPr algn="just" fontAlgn="ctr">
                        <a:lnSpc>
                          <a:spcPct val="115000"/>
                        </a:lnSpc>
                        <a:spcBef>
                          <a:spcPts val="0"/>
                        </a:spcBef>
                        <a:spcAft>
                          <a:spcPts val="1000"/>
                        </a:spcAft>
                      </a:pPr>
                      <a:r>
                        <a:rPr lang="pt-BR" sz="1100" u="none" strike="noStrike" dirty="0">
                          <a:effectLst/>
                        </a:rPr>
                        <a:t>O estoque deve ser gerenciado pelo administrador do sistema de forma que faça operações como entrada e saída de itens. O estoque também deve ser autogerenciado através da operação de vendas. </a:t>
                      </a:r>
                      <a:endParaRPr lang="pt-BR" sz="1100" b="0" i="0" u="none" strike="noStrike" dirty="0">
                        <a:effectLst/>
                        <a:latin typeface="Arial" panose="020B0604020202020204" pitchFamily="34" charset="0"/>
                      </a:endParaRPr>
                    </a:p>
                  </a:txBody>
                  <a:tcPr marL="50361" marR="50361" marT="6569" marB="0" anchor="ctr"/>
                </a:tc>
                <a:extLst>
                  <a:ext uri="{0D108BD9-81ED-4DB2-BD59-A6C34878D82A}">
                    <a16:rowId xmlns:a16="http://schemas.microsoft.com/office/drawing/2014/main" val="2094000649"/>
                  </a:ext>
                </a:extLst>
              </a:tr>
            </a:tbl>
          </a:graphicData>
        </a:graphic>
      </p:graphicFrame>
    </p:spTree>
    <p:extLst>
      <p:ext uri="{BB962C8B-B14F-4D97-AF65-F5344CB8AC3E}">
        <p14:creationId xmlns:p14="http://schemas.microsoft.com/office/powerpoint/2010/main" val="5191078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Proposta Comercial:</a:t>
            </a:r>
            <a:br>
              <a:rPr lang="pt-BR" b="1" dirty="0">
                <a:solidFill>
                  <a:srgbClr val="002060"/>
                </a:solidFill>
                <a:latin typeface="Century Gothic"/>
              </a:rPr>
            </a:br>
            <a:r>
              <a:rPr lang="pt-BR" b="1" dirty="0">
                <a:solidFill>
                  <a:srgbClr val="002060"/>
                </a:solidFill>
                <a:latin typeface="Century Gothic"/>
              </a:rPr>
              <a:t>NÃO É ESCOPO DA PROPOSTA</a:t>
            </a:r>
            <a:endParaRPr lang="pt-BR" b="1" dirty="0">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59274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Não é escopo desta proposta desenvolvimento dos itens abaixo:</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Qualquer requisito relacionado ao módulo de processamento de pagamentos;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Implementação de relatórios;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Matriz de acesso e controles de autorização.</a:t>
            </a:r>
          </a:p>
          <a:p>
            <a:pPr algn="just"/>
            <a:endParaRPr lang="ko-KR" altLang="en-US" sz="2000" dirty="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29</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27274967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a:rPr>
              <a:t>Apresentação</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496027"/>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000">
                <a:solidFill>
                  <a:schemeClr val="tx1"/>
                </a:solidFill>
                <a:latin typeface="Century Gothic"/>
                <a:cs typeface="Times New Roman"/>
              </a:rPr>
              <a:t>A </a:t>
            </a:r>
            <a:r>
              <a:rPr lang="pt-BR" sz="2000" err="1">
                <a:solidFill>
                  <a:schemeClr val="tx1"/>
                </a:solidFill>
                <a:latin typeface="Century Gothic"/>
                <a:cs typeface="Times New Roman"/>
              </a:rPr>
              <a:t>GrowUP</a:t>
            </a:r>
            <a:r>
              <a:rPr lang="pt-BR" sz="2000">
                <a:solidFill>
                  <a:schemeClr val="tx1"/>
                </a:solidFill>
                <a:latin typeface="Century Gothic"/>
                <a:cs typeface="Times New Roman"/>
              </a:rPr>
              <a:t> é uma empresa especialista em desenvolvimento de software, sempre buscamos trazer aplicações web de alta performance. O projeto atual é para o cliente </a:t>
            </a:r>
            <a:r>
              <a:rPr lang="pt-BR" sz="2000" err="1">
                <a:solidFill>
                  <a:schemeClr val="tx1"/>
                </a:solidFill>
                <a:latin typeface="Century Gothic"/>
                <a:cs typeface="Times New Roman"/>
              </a:rPr>
              <a:t>Buiatchaka</a:t>
            </a:r>
            <a:r>
              <a:rPr lang="pt-BR" sz="2000">
                <a:solidFill>
                  <a:schemeClr val="tx1"/>
                </a:solidFill>
                <a:latin typeface="Century Gothic"/>
                <a:cs typeface="Times New Roman"/>
              </a:rPr>
              <a:t> Games, que busca implementar um ECCOMERCE DE JOGOS ELETRÔNICOS para alavancar suas vendas e visibilidade na internet.</a:t>
            </a:r>
            <a:endParaRPr lang="pt-BR" sz="2000">
              <a:solidFill>
                <a:schemeClr val="tx1"/>
              </a:solidFill>
              <a:latin typeface="Century Gothic"/>
            </a:endParaRPr>
          </a:p>
          <a:p>
            <a:pPr algn="just"/>
            <a:endParaRPr lang="ko-KR" altLang="en-US" sz="200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179566541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Proposta Comercial:</a:t>
            </a:r>
            <a:br>
              <a:rPr lang="pt-BR" b="1" dirty="0">
                <a:solidFill>
                  <a:srgbClr val="002060"/>
                </a:solidFill>
                <a:latin typeface="Century Gothic"/>
              </a:rPr>
            </a:br>
            <a:r>
              <a:rPr lang="pt-BR" b="1" dirty="0">
                <a:solidFill>
                  <a:srgbClr val="002060"/>
                </a:solidFill>
                <a:latin typeface="Century Gothic"/>
              </a:rPr>
              <a:t>PREÇO E FORMADE PAGAMENTO.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30</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graphicFrame>
        <p:nvGraphicFramePr>
          <p:cNvPr id="7" name="Tabela 6">
            <a:extLst>
              <a:ext uri="{FF2B5EF4-FFF2-40B4-BE49-F238E27FC236}">
                <a16:creationId xmlns:a16="http://schemas.microsoft.com/office/drawing/2014/main" id="{20EC5259-3D79-43F7-864F-315DC091410E}"/>
              </a:ext>
            </a:extLst>
          </p:cNvPr>
          <p:cNvGraphicFramePr/>
          <p:nvPr>
            <p:extLst>
              <p:ext uri="{D42A27DB-BD31-4B8C-83A1-F6EECF244321}">
                <p14:modId xmlns:p14="http://schemas.microsoft.com/office/powerpoint/2010/main" val="3619559776"/>
              </p:ext>
            </p:extLst>
          </p:nvPr>
        </p:nvGraphicFramePr>
        <p:xfrm>
          <a:off x="838200" y="1828800"/>
          <a:ext cx="10515600" cy="643491"/>
        </p:xfrm>
        <a:graphic>
          <a:graphicData uri="http://schemas.openxmlformats.org/drawingml/2006/table">
            <a:tbl>
              <a:tblPr bandRow="1">
                <a:tableStyleId>{5C22544A-7EE6-4342-B048-85BDC9FD1C3A}</a:tableStyleId>
              </a:tblPr>
              <a:tblGrid>
                <a:gridCol w="7687733">
                  <a:extLst>
                    <a:ext uri="{9D8B030D-6E8A-4147-A177-3AD203B41FA5}">
                      <a16:colId xmlns:a16="http://schemas.microsoft.com/office/drawing/2014/main" val="602727216"/>
                    </a:ext>
                  </a:extLst>
                </a:gridCol>
                <a:gridCol w="2827867">
                  <a:extLst>
                    <a:ext uri="{9D8B030D-6E8A-4147-A177-3AD203B41FA5}">
                      <a16:colId xmlns:a16="http://schemas.microsoft.com/office/drawing/2014/main" val="4266798216"/>
                    </a:ext>
                  </a:extLst>
                </a:gridCol>
              </a:tblGrid>
              <a:tr h="174223">
                <a:tc>
                  <a:txBody>
                    <a:bodyPr/>
                    <a:lstStyle/>
                    <a:p>
                      <a:pPr algn="ctr" fontAlgn="t">
                        <a:lnSpc>
                          <a:spcPct val="115000"/>
                        </a:lnSpc>
                        <a:spcBef>
                          <a:spcPts val="0"/>
                        </a:spcBef>
                        <a:spcAft>
                          <a:spcPts val="1000"/>
                        </a:spcAft>
                      </a:pPr>
                      <a:r>
                        <a:rPr lang="pt-BR" sz="1200" b="1" u="none" strike="noStrike" dirty="0">
                          <a:effectLst/>
                        </a:rPr>
                        <a:t>Descrição</a:t>
                      </a:r>
                      <a:endParaRPr lang="pt-BR" sz="1200" b="1" i="0" u="none" strike="noStrike" dirty="0">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b="1" u="none" strike="noStrike" dirty="0">
                          <a:effectLst/>
                        </a:rPr>
                        <a:t>Valor Total</a:t>
                      </a:r>
                      <a:endParaRPr lang="pt-BR" sz="1200" b="1"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1599399453"/>
                  </a:ext>
                </a:extLst>
              </a:tr>
              <a:tr h="423654">
                <a:tc>
                  <a:txBody>
                    <a:bodyPr/>
                    <a:lstStyle/>
                    <a:p>
                      <a:pPr algn="l" fontAlgn="t">
                        <a:lnSpc>
                          <a:spcPct val="115000"/>
                        </a:lnSpc>
                        <a:spcBef>
                          <a:spcPts val="0"/>
                        </a:spcBef>
                        <a:spcAft>
                          <a:spcPts val="1000"/>
                        </a:spcAft>
                      </a:pPr>
                      <a:r>
                        <a:rPr lang="pt-BR" sz="1200" u="none" strike="noStrike">
                          <a:effectLst/>
                        </a:rPr>
                        <a:t>E-COMMERCE BUIATCHAKA GAMES</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dirty="0">
                          <a:effectLst/>
                        </a:rPr>
                        <a:t>R$ 70.640,00</a:t>
                      </a:r>
                      <a:endParaRPr lang="pt-BR" sz="12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2624518051"/>
                  </a:ext>
                </a:extLst>
              </a:tr>
            </a:tbl>
          </a:graphicData>
        </a:graphic>
      </p:graphicFrame>
      <p:graphicFrame>
        <p:nvGraphicFramePr>
          <p:cNvPr id="8" name="Tabela 7">
            <a:extLst>
              <a:ext uri="{FF2B5EF4-FFF2-40B4-BE49-F238E27FC236}">
                <a16:creationId xmlns:a16="http://schemas.microsoft.com/office/drawing/2014/main" id="{81F61951-7E66-4D8B-9574-BCF79F1AF0D4}"/>
              </a:ext>
            </a:extLst>
          </p:cNvPr>
          <p:cNvGraphicFramePr/>
          <p:nvPr>
            <p:extLst>
              <p:ext uri="{D42A27DB-BD31-4B8C-83A1-F6EECF244321}">
                <p14:modId xmlns:p14="http://schemas.microsoft.com/office/powerpoint/2010/main" val="1533919589"/>
              </p:ext>
            </p:extLst>
          </p:nvPr>
        </p:nvGraphicFramePr>
        <p:xfrm>
          <a:off x="838199" y="2833321"/>
          <a:ext cx="10515599" cy="1356500"/>
        </p:xfrm>
        <a:graphic>
          <a:graphicData uri="http://schemas.openxmlformats.org/drawingml/2006/table">
            <a:tbl>
              <a:tblPr bandRow="1">
                <a:tableStyleId>{5C22544A-7EE6-4342-B048-85BDC9FD1C3A}</a:tableStyleId>
              </a:tblPr>
              <a:tblGrid>
                <a:gridCol w="2547362">
                  <a:extLst>
                    <a:ext uri="{9D8B030D-6E8A-4147-A177-3AD203B41FA5}">
                      <a16:colId xmlns:a16="http://schemas.microsoft.com/office/drawing/2014/main" val="2278078994"/>
                    </a:ext>
                  </a:extLst>
                </a:gridCol>
                <a:gridCol w="2699191">
                  <a:extLst>
                    <a:ext uri="{9D8B030D-6E8A-4147-A177-3AD203B41FA5}">
                      <a16:colId xmlns:a16="http://schemas.microsoft.com/office/drawing/2014/main" val="1772268439"/>
                    </a:ext>
                  </a:extLst>
                </a:gridCol>
                <a:gridCol w="2682321">
                  <a:extLst>
                    <a:ext uri="{9D8B030D-6E8A-4147-A177-3AD203B41FA5}">
                      <a16:colId xmlns:a16="http://schemas.microsoft.com/office/drawing/2014/main" val="1560634614"/>
                    </a:ext>
                  </a:extLst>
                </a:gridCol>
                <a:gridCol w="2586725">
                  <a:extLst>
                    <a:ext uri="{9D8B030D-6E8A-4147-A177-3AD203B41FA5}">
                      <a16:colId xmlns:a16="http://schemas.microsoft.com/office/drawing/2014/main" val="1294529219"/>
                    </a:ext>
                  </a:extLst>
                </a:gridCol>
              </a:tblGrid>
              <a:tr h="288332">
                <a:tc>
                  <a:txBody>
                    <a:bodyPr/>
                    <a:lstStyle/>
                    <a:p>
                      <a:pPr algn="ctr" fontAlgn="t">
                        <a:lnSpc>
                          <a:spcPct val="115000"/>
                        </a:lnSpc>
                        <a:spcBef>
                          <a:spcPts val="0"/>
                        </a:spcBef>
                        <a:spcAft>
                          <a:spcPts val="1000"/>
                        </a:spcAft>
                      </a:pPr>
                      <a:r>
                        <a:rPr lang="pt-BR" sz="1200" b="1" u="none" strike="noStrike" dirty="0">
                          <a:effectLst/>
                        </a:rPr>
                        <a:t>Descrição</a:t>
                      </a:r>
                      <a:endParaRPr lang="pt-BR" sz="1200" b="1" i="0" u="none" strike="noStrike" dirty="0">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b="1" u="none" strike="noStrike" dirty="0">
                          <a:effectLst/>
                        </a:rPr>
                        <a:t>Valor do Faturamento</a:t>
                      </a:r>
                      <a:endParaRPr lang="pt-BR" sz="1200" b="1" i="0" u="none" strike="noStrike" dirty="0">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b="1" u="none" strike="noStrike" dirty="0">
                          <a:effectLst/>
                        </a:rPr>
                        <a:t>Data do Faturamento</a:t>
                      </a:r>
                      <a:endParaRPr lang="pt-BR" sz="1200" b="1" i="0" u="none" strike="noStrike" dirty="0">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b="1" u="none" strike="noStrike" dirty="0">
                          <a:effectLst/>
                        </a:rPr>
                        <a:t>Data do Pagamento</a:t>
                      </a:r>
                      <a:endParaRPr lang="pt-BR" sz="1200" b="1"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2327505181"/>
                  </a:ext>
                </a:extLst>
              </a:tr>
              <a:tr h="267042">
                <a:tc>
                  <a:txBody>
                    <a:bodyPr/>
                    <a:lstStyle/>
                    <a:p>
                      <a:pPr algn="ctr" fontAlgn="t">
                        <a:lnSpc>
                          <a:spcPct val="115000"/>
                        </a:lnSpc>
                        <a:spcBef>
                          <a:spcPts val="0"/>
                        </a:spcBef>
                        <a:spcAft>
                          <a:spcPts val="1000"/>
                        </a:spcAft>
                      </a:pPr>
                      <a:r>
                        <a:rPr lang="pt-BR" sz="1200" u="none" strike="noStrike">
                          <a:effectLst/>
                        </a:rPr>
                        <a:t>1º Parcela</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R$ 17.660,00</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dirty="0">
                          <a:effectLst/>
                        </a:rPr>
                        <a:t>01/09/2020</a:t>
                      </a:r>
                      <a:endParaRPr lang="pt-BR" sz="1200" b="0" i="0" u="none" strike="noStrike" dirty="0">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dirty="0">
                          <a:effectLst/>
                        </a:rPr>
                        <a:t>16/09/2020</a:t>
                      </a:r>
                      <a:endParaRPr lang="pt-BR" sz="12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249860189"/>
                  </a:ext>
                </a:extLst>
              </a:tr>
              <a:tr h="267042">
                <a:tc>
                  <a:txBody>
                    <a:bodyPr/>
                    <a:lstStyle/>
                    <a:p>
                      <a:pPr algn="ctr" fontAlgn="t">
                        <a:lnSpc>
                          <a:spcPct val="115000"/>
                        </a:lnSpc>
                        <a:spcBef>
                          <a:spcPts val="0"/>
                        </a:spcBef>
                        <a:spcAft>
                          <a:spcPts val="1000"/>
                        </a:spcAft>
                      </a:pPr>
                      <a:r>
                        <a:rPr lang="pt-BR" sz="1200" u="none" strike="noStrike">
                          <a:effectLst/>
                        </a:rPr>
                        <a:t>2º Parcela</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R$ 17.660,00</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01/10/2020</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16/10/2020</a:t>
                      </a:r>
                      <a:endParaRPr lang="pt-BR" sz="1200" b="0" i="0" u="none" strike="noStrike">
                        <a:effectLst/>
                        <a:latin typeface="Arial" panose="020B0604020202020204" pitchFamily="34" charset="0"/>
                      </a:endParaRPr>
                    </a:p>
                  </a:txBody>
                  <a:tcPr marL="73025" marR="73025" marT="9525" marB="0"/>
                </a:tc>
                <a:extLst>
                  <a:ext uri="{0D108BD9-81ED-4DB2-BD59-A6C34878D82A}">
                    <a16:rowId xmlns:a16="http://schemas.microsoft.com/office/drawing/2014/main" val="1162531608"/>
                  </a:ext>
                </a:extLst>
              </a:tr>
              <a:tr h="267042">
                <a:tc>
                  <a:txBody>
                    <a:bodyPr/>
                    <a:lstStyle/>
                    <a:p>
                      <a:pPr algn="ctr" fontAlgn="t">
                        <a:lnSpc>
                          <a:spcPct val="115000"/>
                        </a:lnSpc>
                        <a:spcBef>
                          <a:spcPts val="0"/>
                        </a:spcBef>
                        <a:spcAft>
                          <a:spcPts val="1000"/>
                        </a:spcAft>
                      </a:pPr>
                      <a:r>
                        <a:rPr lang="pt-BR" sz="1200" u="none" strike="noStrike">
                          <a:effectLst/>
                        </a:rPr>
                        <a:t>3º Parcela</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R$ 17.660,00</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01/11/2020</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16/11/2020</a:t>
                      </a:r>
                      <a:endParaRPr lang="pt-BR" sz="1200" b="0" i="0" u="none" strike="noStrike">
                        <a:effectLst/>
                        <a:latin typeface="Arial" panose="020B0604020202020204" pitchFamily="34" charset="0"/>
                      </a:endParaRPr>
                    </a:p>
                  </a:txBody>
                  <a:tcPr marL="73025" marR="73025" marT="9525" marB="0"/>
                </a:tc>
                <a:extLst>
                  <a:ext uri="{0D108BD9-81ED-4DB2-BD59-A6C34878D82A}">
                    <a16:rowId xmlns:a16="http://schemas.microsoft.com/office/drawing/2014/main" val="364830101"/>
                  </a:ext>
                </a:extLst>
              </a:tr>
              <a:tr h="267042">
                <a:tc>
                  <a:txBody>
                    <a:bodyPr/>
                    <a:lstStyle/>
                    <a:p>
                      <a:pPr algn="ctr" fontAlgn="t">
                        <a:lnSpc>
                          <a:spcPct val="115000"/>
                        </a:lnSpc>
                        <a:spcBef>
                          <a:spcPts val="0"/>
                        </a:spcBef>
                        <a:spcAft>
                          <a:spcPts val="1000"/>
                        </a:spcAft>
                      </a:pPr>
                      <a:r>
                        <a:rPr lang="pt-BR" sz="1200" u="none" strike="noStrike" dirty="0">
                          <a:effectLst/>
                        </a:rPr>
                        <a:t>4º Parcela</a:t>
                      </a:r>
                      <a:endParaRPr lang="pt-BR" sz="1200" b="0" i="0" u="none" strike="noStrike" dirty="0">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R$ 17.660,00</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a:effectLst/>
                        </a:rPr>
                        <a:t>01/12/2020</a:t>
                      </a:r>
                      <a:endParaRPr lang="pt-BR" sz="1200" b="0" i="0" u="none" strike="noStrike">
                        <a:effectLst/>
                        <a:latin typeface="Arial" panose="020B0604020202020204" pitchFamily="34" charset="0"/>
                      </a:endParaRPr>
                    </a:p>
                  </a:txBody>
                  <a:tcPr marL="73025" marR="73025" marT="9525" marB="0"/>
                </a:tc>
                <a:tc>
                  <a:txBody>
                    <a:bodyPr/>
                    <a:lstStyle/>
                    <a:p>
                      <a:pPr algn="ctr" fontAlgn="t">
                        <a:lnSpc>
                          <a:spcPct val="115000"/>
                        </a:lnSpc>
                        <a:spcBef>
                          <a:spcPts val="0"/>
                        </a:spcBef>
                        <a:spcAft>
                          <a:spcPts val="1000"/>
                        </a:spcAft>
                      </a:pPr>
                      <a:r>
                        <a:rPr lang="pt-BR" sz="1200" u="none" strike="noStrike" dirty="0">
                          <a:effectLst/>
                        </a:rPr>
                        <a:t>16/12/2020</a:t>
                      </a:r>
                      <a:endParaRPr lang="pt-BR" sz="12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2008175553"/>
                  </a:ext>
                </a:extLst>
              </a:tr>
            </a:tbl>
          </a:graphicData>
        </a:graphic>
      </p:graphicFrame>
    </p:spTree>
    <p:extLst>
      <p:ext uri="{BB962C8B-B14F-4D97-AF65-F5344CB8AC3E}">
        <p14:creationId xmlns:p14="http://schemas.microsoft.com/office/powerpoint/2010/main" val="194192641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Proposta Comercial:</a:t>
            </a:r>
            <a:br>
              <a:rPr lang="pt-BR" b="1" dirty="0">
                <a:solidFill>
                  <a:srgbClr val="002060"/>
                </a:solidFill>
                <a:latin typeface="Century Gothic"/>
              </a:rPr>
            </a:br>
            <a:r>
              <a:rPr lang="pt-BR" b="1" dirty="0">
                <a:solidFill>
                  <a:srgbClr val="002060"/>
                </a:solidFill>
                <a:latin typeface="Century Gothic"/>
              </a:rPr>
              <a:t>PRAZO E PREMISSAS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31</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graphicFrame>
        <p:nvGraphicFramePr>
          <p:cNvPr id="7" name="Tabela 6">
            <a:extLst>
              <a:ext uri="{FF2B5EF4-FFF2-40B4-BE49-F238E27FC236}">
                <a16:creationId xmlns:a16="http://schemas.microsoft.com/office/drawing/2014/main" id="{1DA98776-94AD-473A-8CD2-3D6AEFFE4423}"/>
              </a:ext>
            </a:extLst>
          </p:cNvPr>
          <p:cNvGraphicFramePr/>
          <p:nvPr>
            <p:extLst>
              <p:ext uri="{D42A27DB-BD31-4B8C-83A1-F6EECF244321}">
                <p14:modId xmlns:p14="http://schemas.microsoft.com/office/powerpoint/2010/main" val="3612225258"/>
              </p:ext>
            </p:extLst>
          </p:nvPr>
        </p:nvGraphicFramePr>
        <p:xfrm>
          <a:off x="838200" y="1608279"/>
          <a:ext cx="10515600" cy="1325562"/>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61363884"/>
                    </a:ext>
                  </a:extLst>
                </a:gridCol>
                <a:gridCol w="2103120">
                  <a:extLst>
                    <a:ext uri="{9D8B030D-6E8A-4147-A177-3AD203B41FA5}">
                      <a16:colId xmlns:a16="http://schemas.microsoft.com/office/drawing/2014/main" val="2957003860"/>
                    </a:ext>
                  </a:extLst>
                </a:gridCol>
                <a:gridCol w="2103120">
                  <a:extLst>
                    <a:ext uri="{9D8B030D-6E8A-4147-A177-3AD203B41FA5}">
                      <a16:colId xmlns:a16="http://schemas.microsoft.com/office/drawing/2014/main" val="1868775775"/>
                    </a:ext>
                  </a:extLst>
                </a:gridCol>
                <a:gridCol w="2103120">
                  <a:extLst>
                    <a:ext uri="{9D8B030D-6E8A-4147-A177-3AD203B41FA5}">
                      <a16:colId xmlns:a16="http://schemas.microsoft.com/office/drawing/2014/main" val="2982844134"/>
                    </a:ext>
                  </a:extLst>
                </a:gridCol>
                <a:gridCol w="2103120">
                  <a:extLst>
                    <a:ext uri="{9D8B030D-6E8A-4147-A177-3AD203B41FA5}">
                      <a16:colId xmlns:a16="http://schemas.microsoft.com/office/drawing/2014/main" val="833853921"/>
                    </a:ext>
                  </a:extLst>
                </a:gridCol>
              </a:tblGrid>
              <a:tr h="220927">
                <a:tc rowSpan="2">
                  <a:txBody>
                    <a:bodyPr/>
                    <a:lstStyle/>
                    <a:p>
                      <a:pPr algn="ctr" fontAlgn="ctr">
                        <a:lnSpc>
                          <a:spcPct val="115000"/>
                        </a:lnSpc>
                        <a:spcBef>
                          <a:spcPts val="0"/>
                        </a:spcBef>
                        <a:spcAft>
                          <a:spcPts val="1000"/>
                        </a:spcAft>
                      </a:pPr>
                      <a:r>
                        <a:rPr lang="pt-BR" sz="1100" u="none" strike="noStrike" dirty="0">
                          <a:effectLst/>
                        </a:rPr>
                        <a:t>Item</a:t>
                      </a:r>
                      <a:endParaRPr lang="pt-BR" sz="1800" b="0" i="0" u="none" strike="noStrike" dirty="0">
                        <a:effectLst/>
                        <a:latin typeface="Arial" panose="020B0604020202020204" pitchFamily="34" charset="0"/>
                      </a:endParaRPr>
                    </a:p>
                  </a:txBody>
                  <a:tcPr marL="68580" marR="68580" marT="9525" marB="0" anchor="ctr"/>
                </a:tc>
                <a:tc gridSpan="4">
                  <a:txBody>
                    <a:bodyPr/>
                    <a:lstStyle/>
                    <a:p>
                      <a:pPr algn="ctr" fontAlgn="t">
                        <a:lnSpc>
                          <a:spcPct val="115000"/>
                        </a:lnSpc>
                        <a:spcBef>
                          <a:spcPts val="0"/>
                        </a:spcBef>
                        <a:spcAft>
                          <a:spcPts val="1000"/>
                        </a:spcAft>
                      </a:pPr>
                      <a:r>
                        <a:rPr lang="pt-BR" sz="1100" u="none" strike="noStrike">
                          <a:effectLst/>
                        </a:rPr>
                        <a:t>Dias após premissas cumpridas</a:t>
                      </a:r>
                      <a:endParaRPr lang="pt-BR" sz="1800" b="0" i="0" u="none" strike="noStrike">
                        <a:effectLst/>
                        <a:latin typeface="Arial" panose="020B0604020202020204" pitchFamily="34" charset="0"/>
                      </a:endParaRPr>
                    </a:p>
                  </a:txBody>
                  <a:tcPr marL="68580" marR="68580" marT="9525" marB="0"/>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721814795"/>
                  </a:ext>
                </a:extLst>
              </a:tr>
              <a:tr h="220927">
                <a:tc vMerge="1">
                  <a:txBody>
                    <a:bodyPr/>
                    <a:lstStyle/>
                    <a:p>
                      <a:endParaRPr lang="pt-BR"/>
                    </a:p>
                  </a:txBody>
                  <a:tcPr/>
                </a:tc>
                <a:tc>
                  <a:txBody>
                    <a:bodyPr/>
                    <a:lstStyle/>
                    <a:p>
                      <a:pPr algn="ctr" fontAlgn="t">
                        <a:lnSpc>
                          <a:spcPct val="115000"/>
                        </a:lnSpc>
                        <a:spcBef>
                          <a:spcPts val="0"/>
                        </a:spcBef>
                        <a:spcAft>
                          <a:spcPts val="1000"/>
                        </a:spcAft>
                      </a:pPr>
                      <a:r>
                        <a:rPr lang="pt-BR" sz="1100" u="none" strike="noStrike">
                          <a:effectLst/>
                        </a:rPr>
                        <a:t>30</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45</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90</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105</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4072319739"/>
                  </a:ext>
                </a:extLst>
              </a:tr>
              <a:tr h="220927">
                <a:tc>
                  <a:txBody>
                    <a:bodyPr/>
                    <a:lstStyle/>
                    <a:p>
                      <a:pPr algn="ctr" fontAlgn="ctr">
                        <a:lnSpc>
                          <a:spcPct val="115000"/>
                        </a:lnSpc>
                        <a:spcBef>
                          <a:spcPts val="0"/>
                        </a:spcBef>
                        <a:spcAft>
                          <a:spcPts val="1000"/>
                        </a:spcAft>
                      </a:pPr>
                      <a:r>
                        <a:rPr lang="pt-BR" sz="1100" u="none" strike="noStrike">
                          <a:effectLst/>
                        </a:rPr>
                        <a:t>Clientes</a:t>
                      </a:r>
                      <a:endParaRPr lang="pt-BR" sz="1800" b="0" i="0" u="none" strike="noStrike">
                        <a:effectLst/>
                        <a:latin typeface="Arial" panose="020B0604020202020204" pitchFamily="34" charset="0"/>
                      </a:endParaRPr>
                    </a:p>
                  </a:txBody>
                  <a:tcPr marL="68580" marR="68580" marT="9525" marB="0" anchor="ctr"/>
                </a:tc>
                <a:tc>
                  <a:txBody>
                    <a:bodyPr/>
                    <a:lstStyle/>
                    <a:p>
                      <a:pPr algn="ctr" fontAlgn="t">
                        <a:lnSpc>
                          <a:spcPct val="115000"/>
                        </a:lnSpc>
                        <a:spcBef>
                          <a:spcPts val="0"/>
                        </a:spcBef>
                        <a:spcAft>
                          <a:spcPts val="1000"/>
                        </a:spcAft>
                      </a:pPr>
                      <a:r>
                        <a:rPr lang="pt-BR" sz="1100" u="none" strike="noStrike">
                          <a:effectLst/>
                        </a:rPr>
                        <a:t>X</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dirty="0">
                          <a:effectLst/>
                        </a:rPr>
                        <a:t> </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220613652"/>
                  </a:ext>
                </a:extLst>
              </a:tr>
              <a:tr h="220927">
                <a:tc>
                  <a:txBody>
                    <a:bodyPr/>
                    <a:lstStyle/>
                    <a:p>
                      <a:pPr algn="ctr" fontAlgn="ctr">
                        <a:lnSpc>
                          <a:spcPct val="115000"/>
                        </a:lnSpc>
                        <a:spcBef>
                          <a:spcPts val="0"/>
                        </a:spcBef>
                        <a:spcAft>
                          <a:spcPts val="1000"/>
                        </a:spcAft>
                      </a:pPr>
                      <a:r>
                        <a:rPr lang="pt-BR" sz="1100" u="none" strike="noStrike">
                          <a:effectLst/>
                        </a:rPr>
                        <a:t>Produtos</a:t>
                      </a:r>
                      <a:endParaRPr lang="pt-BR" sz="1800" b="0" i="0" u="none" strike="noStrike">
                        <a:effectLst/>
                        <a:latin typeface="Arial" panose="020B0604020202020204" pitchFamily="34" charset="0"/>
                      </a:endParaRPr>
                    </a:p>
                  </a:txBody>
                  <a:tcPr marL="68580" marR="68580" marT="9525" marB="0" anchor="ctr"/>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X</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134322493"/>
                  </a:ext>
                </a:extLst>
              </a:tr>
              <a:tr h="220927">
                <a:tc>
                  <a:txBody>
                    <a:bodyPr/>
                    <a:lstStyle/>
                    <a:p>
                      <a:pPr algn="ctr" fontAlgn="ctr">
                        <a:lnSpc>
                          <a:spcPct val="115000"/>
                        </a:lnSpc>
                        <a:spcBef>
                          <a:spcPts val="0"/>
                        </a:spcBef>
                        <a:spcAft>
                          <a:spcPts val="1000"/>
                        </a:spcAft>
                      </a:pPr>
                      <a:r>
                        <a:rPr lang="pt-BR" sz="1100" u="none" strike="noStrike">
                          <a:effectLst/>
                        </a:rPr>
                        <a:t>Estoque</a:t>
                      </a:r>
                      <a:endParaRPr lang="pt-BR" sz="1800" b="0" i="0" u="none" strike="noStrike">
                        <a:effectLst/>
                        <a:latin typeface="Arial" panose="020B0604020202020204" pitchFamily="34" charset="0"/>
                      </a:endParaRPr>
                    </a:p>
                  </a:txBody>
                  <a:tcPr marL="68580" marR="68580" marT="9525" marB="0" anchor="ctr"/>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X</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332305402"/>
                  </a:ext>
                </a:extLst>
              </a:tr>
              <a:tr h="220927">
                <a:tc>
                  <a:txBody>
                    <a:bodyPr/>
                    <a:lstStyle/>
                    <a:p>
                      <a:pPr algn="ctr" fontAlgn="ctr">
                        <a:lnSpc>
                          <a:spcPct val="115000"/>
                        </a:lnSpc>
                        <a:spcBef>
                          <a:spcPts val="0"/>
                        </a:spcBef>
                        <a:spcAft>
                          <a:spcPts val="1000"/>
                        </a:spcAft>
                      </a:pPr>
                      <a:r>
                        <a:rPr lang="pt-BR" sz="1100" u="none" strike="noStrike">
                          <a:effectLst/>
                        </a:rPr>
                        <a:t>Vendas</a:t>
                      </a:r>
                      <a:endParaRPr lang="pt-BR" sz="1800" b="0" i="0" u="none" strike="noStrike">
                        <a:effectLst/>
                        <a:latin typeface="Arial" panose="020B0604020202020204" pitchFamily="34" charset="0"/>
                      </a:endParaRPr>
                    </a:p>
                  </a:txBody>
                  <a:tcPr marL="68580" marR="68580" marT="9525" marB="0" anchor="ctr"/>
                </a:tc>
                <a:tc>
                  <a:txBody>
                    <a:bodyPr/>
                    <a:lstStyle/>
                    <a:p>
                      <a:pPr algn="ctr" fontAlgn="t">
                        <a:lnSpc>
                          <a:spcPct val="115000"/>
                        </a:lnSpc>
                        <a:spcBef>
                          <a:spcPts val="0"/>
                        </a:spcBef>
                        <a:spcAft>
                          <a:spcPts val="1000"/>
                        </a:spcAft>
                      </a:pPr>
                      <a:r>
                        <a:rPr lang="pt-BR" sz="1100" u="none" strike="noStrike" dirty="0">
                          <a:effectLst/>
                        </a:rPr>
                        <a:t> </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100" u="none" strike="noStrike" dirty="0">
                          <a:effectLst/>
                        </a:rPr>
                        <a:t>X</a:t>
                      </a:r>
                      <a:endParaRPr lang="pt-BR"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4211703528"/>
                  </a:ext>
                </a:extLst>
              </a:tr>
            </a:tbl>
          </a:graphicData>
        </a:graphic>
      </p:graphicFrame>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3129727"/>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pt-BR" altLang="ko-KR" sz="2000" dirty="0">
                <a:solidFill>
                  <a:schemeClr val="tx1"/>
                </a:solidFill>
                <a:latin typeface="Century Gothic"/>
                <a:ea typeface="맑은 고딕" panose="020B0503020000020004" pitchFamily="34" charset="-127"/>
              </a:rPr>
              <a:t>A BUIATCHAKA GAMES deverá fornecer o ambiente de produção;</a:t>
            </a:r>
          </a:p>
          <a:p>
            <a:pPr marL="457200" indent="-457200" algn="just">
              <a:buFont typeface="+mj-lt"/>
              <a:buAutoNum type="arabicPeriod"/>
            </a:pPr>
            <a:r>
              <a:rPr lang="pt-BR" altLang="ko-KR" sz="2000" dirty="0">
                <a:solidFill>
                  <a:schemeClr val="tx1"/>
                </a:solidFill>
                <a:latin typeface="Century Gothic"/>
                <a:ea typeface="맑은 고딕" panose="020B0503020000020004" pitchFamily="34" charset="-127"/>
              </a:rPr>
              <a:t>A BUIATCHAKA GAMES deverá informar quem será o focal point, para esclarecimentos de dúvidas técnicas e de negócio;</a:t>
            </a:r>
          </a:p>
          <a:p>
            <a:pPr marL="457200" indent="-457200" algn="just">
              <a:buFont typeface="+mj-lt"/>
              <a:buAutoNum type="arabicPeriod"/>
            </a:pPr>
            <a:r>
              <a:rPr lang="pt-BR" altLang="ko-KR" sz="2000" dirty="0">
                <a:solidFill>
                  <a:schemeClr val="tx1"/>
                </a:solidFill>
                <a:latin typeface="Century Gothic"/>
                <a:ea typeface="맑은 고딕" panose="020B0503020000020004" pitchFamily="34" charset="-127"/>
              </a:rPr>
              <a:t>O tempo de mobilização para o início do projeto será de 10 dias após o aceite desta proposta;</a:t>
            </a:r>
          </a:p>
          <a:p>
            <a:pPr marL="457200" indent="-457200" algn="just">
              <a:buFont typeface="+mj-lt"/>
              <a:buAutoNum type="arabicPeriod"/>
            </a:pPr>
            <a:r>
              <a:rPr lang="pt-BR" altLang="ko-KR" sz="2000" dirty="0">
                <a:solidFill>
                  <a:schemeClr val="tx1"/>
                </a:solidFill>
                <a:latin typeface="Century Gothic"/>
                <a:ea typeface="맑은 고딕" panose="020B0503020000020004" pitchFamily="34" charset="-127"/>
              </a:rPr>
              <a:t>Para início do projeto é necessário que a BUIATCHAKA GAMES forneça o banco de dados atualizado do sistema de vendas atual;</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118633251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Proposta Comercial:</a:t>
            </a:r>
            <a:br>
              <a:rPr lang="pt-BR" b="1" dirty="0">
                <a:solidFill>
                  <a:srgbClr val="002060"/>
                </a:solidFill>
                <a:latin typeface="Century Gothic"/>
              </a:rPr>
            </a:br>
            <a:r>
              <a:rPr lang="pt-BR" b="1" dirty="0">
                <a:solidFill>
                  <a:srgbClr val="002060"/>
                </a:solidFill>
                <a:latin typeface="Century Gothic"/>
              </a:rPr>
              <a:t>CONFIDENCIALIDADE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32</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70849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Este documento destina-se exclusivamente a BUIATCHAKA GAMES.</a:t>
            </a:r>
          </a:p>
          <a:p>
            <a:pPr algn="just"/>
            <a:r>
              <a:rPr lang="pt-BR" altLang="ko-KR" sz="2000" dirty="0">
                <a:solidFill>
                  <a:schemeClr val="tx1"/>
                </a:solidFill>
                <a:latin typeface="Century Gothic"/>
                <a:ea typeface="맑은 고딕" panose="020B0503020000020004" pitchFamily="34" charset="-127"/>
              </a:rPr>
              <a:t>É vedada a cópia ou divulgação de seu conteúdo, no todo ou em parte, por qualquer processo ou meio, sem a expressa autorização da FATEC MOGI DAS CRUZES, bem como o uso para quaisquer outros fins.</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411991899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Proposta Comercial:</a:t>
            </a:r>
            <a:br>
              <a:rPr lang="pt-BR" b="1" dirty="0">
                <a:solidFill>
                  <a:srgbClr val="002060"/>
                </a:solidFill>
                <a:latin typeface="Century Gothic"/>
              </a:rPr>
            </a:br>
            <a:r>
              <a:rPr lang="pt-BR" b="1" dirty="0">
                <a:solidFill>
                  <a:srgbClr val="002060"/>
                </a:solidFill>
                <a:latin typeface="Century Gothic"/>
              </a:rPr>
              <a:t>VALIDADE DA PROPOSTA</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33</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70849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Esta proposta será válida por 10 dias corridos, a contar da data de emissão.</a:t>
            </a:r>
          </a:p>
          <a:p>
            <a:pPr algn="just"/>
            <a:r>
              <a:rPr lang="pt-BR" altLang="ko-KR" sz="2000" dirty="0">
                <a:solidFill>
                  <a:schemeClr val="tx1"/>
                </a:solidFill>
                <a:latin typeface="Century Gothic"/>
                <a:ea typeface="맑은 고딕" panose="020B0503020000020004" pitchFamily="34" charset="-127"/>
              </a:rPr>
              <a:t>Ressaltamos nosso interesse na prestação de serviços à BUIATCHAKA GAMES, assim como evidenciamos nossa capacidade tecnológica e experiência.</a:t>
            </a:r>
          </a:p>
          <a:p>
            <a:pPr algn="just"/>
            <a:r>
              <a:rPr lang="pt-BR" altLang="ko-KR" sz="2000" dirty="0">
                <a:solidFill>
                  <a:schemeClr val="tx1"/>
                </a:solidFill>
                <a:latin typeface="Century Gothic"/>
                <a:ea typeface="맑은 고딕" panose="020B0503020000020004" pitchFamily="34" charset="-127"/>
              </a:rPr>
              <a:t>Estamos abertos a sugestões, e disponíveis para esclarecimento de eventuais dúvidas.</a:t>
            </a:r>
          </a:p>
          <a:p>
            <a:pPr algn="just"/>
            <a:r>
              <a:rPr lang="pt-BR" altLang="ko-KR" sz="2000" dirty="0">
                <a:solidFill>
                  <a:schemeClr val="tx1"/>
                </a:solidFill>
                <a:latin typeface="Century Gothic"/>
                <a:ea typeface="맑은 고딕" panose="020B0503020000020004" pitchFamily="34" charset="-127"/>
              </a:rPr>
              <a:t>Mogi das Cruzes, 31 de agosto de 2020.</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78138516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OBJETIVO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34</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70849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Este documento trata principalmente da documentação das necessidades de negócios, da justificativa do projeto, do entendimento atual das necessidades do cliente e descreve resumidamente o novo produto, serviço ou resultado que deve satisfazer esses requisitos. Tem o objetivo de alinhar as expectativas dos interessados para formalizar o início do projeto. </a:t>
            </a:r>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263852054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ESCOPO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35</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70849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 escopo deste documento trata do desenvolvimento de um módulo que atenda todas as necessidades de uma loja eletrônica online abrangendo o cenário em que a loja vende jogos eletrônicos para consoles e computadores.</a:t>
            </a:r>
          </a:p>
          <a:p>
            <a:pPr algn="just"/>
            <a:r>
              <a:rPr lang="pt-BR" altLang="ko-KR" sz="2000" dirty="0">
                <a:solidFill>
                  <a:schemeClr val="tx1"/>
                </a:solidFill>
                <a:latin typeface="Century Gothic"/>
                <a:ea typeface="맑은 고딕" panose="020B0503020000020004" pitchFamily="34" charset="-127"/>
              </a:rPr>
              <a:t>O escopo deste documento é documentar as partes significativas do ponto de vista da arquitetura do modelo de design, como sua divisão em subsistemas e pacotes. Além disso, mostra sua divisão em classes e utilitários de classe.</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386238117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REFERÊNCIAS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36</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70849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Para a construção deste documento foram utilizadas as seguintes referências: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Reuniões informais entre a equipe desenvolvedora e o proprietário da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Documentos elaborados pela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a:t>
            </a:r>
          </a:p>
          <a:p>
            <a:pPr algn="just"/>
            <a:r>
              <a:rPr lang="pt-BR" altLang="ko-KR" sz="2000" dirty="0">
                <a:solidFill>
                  <a:schemeClr val="tx1"/>
                </a:solidFill>
                <a:latin typeface="Century Gothic"/>
                <a:ea typeface="맑은 고딕" panose="020B0503020000020004" pitchFamily="34" charset="-127"/>
              </a:rPr>
              <a:t>Este documento influencia os seguintes documentos: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Documento de Requisitos;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Proposta Comercial.</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909281700"/>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NECESSIDADES DE NEGÓCIO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37</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70849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Um sistema informatizado para venda de produtos online é necessário para que a loja possa alcançar uma maior fatia de clientes na Internet. Com isso, além de alcançar um número maior de vendas, aumenta a popularidade da loja. Um e-commerce hoje em dia é indispensável para qualquer loja que tenha ânimo em se manter atualizada no mercado perante seus concorrentes e consiga uma fatia de clientes. </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208769621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OBJETIVO DO PROJETO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38</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70849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Desenvolver uma solução para uma loja online, que possibilite: </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Controlar os produtos cadastrados no catálogo da loja;</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Controlar os itens em estoque, registrar entrada e saída de itens, automatizar o processo de indisponibilização de itens ao acabar o estoque, automatizar o processo de “reserva” de um item em estoque que esteja em processo de compra por um cliente;</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Gerenciamento das operações realizadas na loja: vendas, trocas e devoluções, geração de cupons;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Exibição e configuração de gráficos estatísticos de informações estratégicas e pontuais para análise do desempenho do e-commerce.</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119721392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fontScale="90000"/>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DECLARAÇÃO PRELIMINAR </a:t>
            </a:r>
            <a:br>
              <a:rPr lang="pt-BR" b="1" dirty="0">
                <a:solidFill>
                  <a:srgbClr val="002060"/>
                </a:solidFill>
                <a:latin typeface="Century Gothic"/>
              </a:rPr>
            </a:br>
            <a:r>
              <a:rPr lang="pt-BR" b="1" dirty="0">
                <a:solidFill>
                  <a:srgbClr val="002060"/>
                </a:solidFill>
                <a:latin typeface="Century Gothic"/>
              </a:rPr>
              <a:t>DE ESCOPO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39</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Desenvolver uma solução para uma loja online, que possibilite: </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Controlar os produtos cadastrados no catálogo da loja;</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Controlar os itens em estoque, registrar entrada e saída de itens, automatizar o processo de indisponibilização de itens ao acabar o estoque, automatizar o processo de “reserva” de um item em estoque que esteja em processo de compra por um cliente;</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Gerenciamento das operações realizadas na loja: vendas, trocas e devoluções, geração de cupons;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Exibição e configuração de gráficos estatísticos de informações estratégicas e pontuais para análise do desempenho do e-commerce.</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12290329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a:rPr>
              <a:t>Escopo do projeto</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496027"/>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a:solidFill>
                  <a:schemeClr val="tx1"/>
                </a:solidFill>
                <a:latin typeface="Century Gothic"/>
                <a:ea typeface="맑은 고딕" panose="020B0503020000020004" pitchFamily="34" charset="-127"/>
              </a:rPr>
              <a:t>O escopo desta proposta trata dos requisitos necessários para o desenvolvimento do ECOMMERCE – BUIATCHAKA GAMES. Para definição do escopo desta proposta, foram considerados os seguintes itens:</a:t>
            </a:r>
          </a:p>
          <a:p>
            <a:pPr marL="342900" indent="-342900" algn="just">
              <a:buFont typeface="Arial" panose="020B0604020202020204" pitchFamily="34" charset="0"/>
              <a:buChar char="•"/>
            </a:pPr>
            <a:r>
              <a:rPr lang="pt-BR" altLang="ko-KR" sz="2000">
                <a:solidFill>
                  <a:schemeClr val="tx1"/>
                </a:solidFill>
                <a:latin typeface="Century Gothic"/>
                <a:ea typeface="맑은 고딕" panose="020B0503020000020004" pitchFamily="34" charset="-127"/>
              </a:rPr>
              <a:t>Implementação dos requisitos especificados no documento enviado pelo José da Silva em 10/08/2020;</a:t>
            </a:r>
          </a:p>
          <a:p>
            <a:pPr marL="342900" indent="-342900" algn="just">
              <a:buFont typeface="Arial" panose="020B0604020202020204" pitchFamily="34" charset="0"/>
              <a:buChar char="•"/>
            </a:pPr>
            <a:r>
              <a:rPr lang="pt-BR" altLang="ko-KR" sz="2000">
                <a:solidFill>
                  <a:schemeClr val="tx1"/>
                </a:solidFill>
                <a:latin typeface="Century Gothic"/>
                <a:ea typeface="맑은 고딕" panose="020B0503020000020004" pitchFamily="34" charset="-127"/>
              </a:rPr>
              <a:t>Ata de reunião do dia 10/08/2020;</a:t>
            </a:r>
          </a:p>
          <a:p>
            <a:pPr marL="342900" indent="-342900" algn="just">
              <a:buFont typeface="Arial" panose="020B0604020202020204" pitchFamily="34" charset="0"/>
              <a:buChar char="•"/>
            </a:pPr>
            <a:r>
              <a:rPr lang="pt-BR" altLang="ko-KR" sz="2000">
                <a:solidFill>
                  <a:schemeClr val="tx1"/>
                </a:solidFill>
                <a:latin typeface="Century Gothic"/>
                <a:ea typeface="맑은 고딕" panose="020B0503020000020004" pitchFamily="34" charset="-127"/>
              </a:rPr>
              <a:t>Especificação dos atuais processo de venda da loja.</a:t>
            </a:r>
          </a:p>
          <a:p>
            <a:pPr algn="just"/>
            <a:endParaRPr lang="pt-BR" altLang="ko-KR" sz="2000">
              <a:solidFill>
                <a:schemeClr val="tx1"/>
              </a:solidFill>
              <a:latin typeface="Century Gothic"/>
              <a:ea typeface="맑은 고딕" panose="020B0503020000020004" pitchFamily="34" charset="-127"/>
            </a:endParaRPr>
          </a:p>
          <a:p>
            <a:pPr algn="just"/>
            <a:r>
              <a:rPr lang="pt-BR" altLang="ko-KR" sz="2000">
                <a:solidFill>
                  <a:schemeClr val="tx1"/>
                </a:solidFill>
                <a:latin typeface="Century Gothic"/>
                <a:ea typeface="맑은 고딕" panose="020B0503020000020004" pitchFamily="34" charset="-127"/>
              </a:rPr>
              <a:t>Baseado nestes documentos, é proposto o desenvolvimento do sistema.</a:t>
            </a:r>
          </a:p>
          <a:p>
            <a:pPr algn="just"/>
            <a:endParaRPr lang="ko-KR" altLang="en-US" sz="200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a:t>
            </a:fld>
            <a:endParaRPr lang="pt-BR"/>
          </a:p>
        </p:txBody>
      </p:sp>
      <p:pic>
        <p:nvPicPr>
          <p:cNvPr id="8" name="Imagem 7" descr="Uma imagem contendo texto, screenshot, computador&#10;&#10;Descrição gerada automaticamente">
            <a:extLst>
              <a:ext uri="{FF2B5EF4-FFF2-40B4-BE49-F238E27FC236}">
                <a16:creationId xmlns:a16="http://schemas.microsoft.com/office/drawing/2014/main" id="{575F9B8A-EE37-411B-B17D-BA6456242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019" y="0"/>
            <a:ext cx="2291122" cy="1524645"/>
          </a:xfrm>
          <a:prstGeom prst="rect">
            <a:avLst/>
          </a:prstGeom>
        </p:spPr>
      </p:pic>
    </p:spTree>
    <p:extLst>
      <p:ext uri="{BB962C8B-B14F-4D97-AF65-F5344CB8AC3E}">
        <p14:creationId xmlns:p14="http://schemas.microsoft.com/office/powerpoint/2010/main" val="281672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PRODUTOS A SEREM ENTREGUE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40</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Os seguintes itens são considerados produtos do projeto, na sua etapa 1.</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Sistema do módulo do e-commerce, etapa 1, implementado de acordo com a especificação feita na fase de análise (código fonte).</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Documentos de especificação do sistema, concebido na fase de elaboração.</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Hospedagem do sistema em ambiente com 99,99% de </a:t>
            </a:r>
            <a:r>
              <a:rPr lang="pt-BR" altLang="ko-KR" sz="2000" dirty="0" err="1">
                <a:solidFill>
                  <a:schemeClr val="tx1"/>
                </a:solidFill>
                <a:latin typeface="Century Gothic"/>
                <a:ea typeface="맑은 고딕" panose="020B0503020000020004" pitchFamily="34" charset="-127"/>
              </a:rPr>
              <a:t>uptime</a:t>
            </a:r>
            <a:r>
              <a:rPr lang="pt-BR" altLang="ko-KR" sz="2000" dirty="0">
                <a:solidFill>
                  <a:schemeClr val="tx1"/>
                </a:solidFill>
                <a:latin typeface="Century Gothic"/>
                <a:ea typeface="맑은 고딕" panose="020B0503020000020004" pitchFamily="34" charset="-127"/>
              </a:rPr>
              <a:t>.</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196597340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REQUISITOS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41</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É importante salientar que o documento de visão será feito no momento de iniciação do projeto. No qual, ainda não se tem todo o detalhamento. Portanto, os requisitos devem descritos em alto nível e depois detalhados em outro documento, caso o projeto seja aprovado.</a:t>
            </a:r>
          </a:p>
          <a:p>
            <a:pPr algn="just"/>
            <a:endParaRPr lang="ko-KR" altLang="en-US" sz="2000" dirty="0">
              <a:solidFill>
                <a:schemeClr val="tx1"/>
              </a:solidFill>
              <a:latin typeface="Century Gothic"/>
              <a:ea typeface="맑은 고딕" panose="020B0503020000020004" pitchFamily="34" charset="-127"/>
            </a:endParaRP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368411608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REQUISITOS FUNCIONAIS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42</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deve ser capaz de efetuar o cadastro, exclusão, alteração e consulta de jogos no catálogo do sistema;</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deve ser capaz de efetuar o controle do estoque de itens disponíveis para venda; </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deve ser capaz de efetuar o controle das vendas realizadas;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deve ser capaz de fazer o controle de trocas e devoluções, geração de cupons e notificações para o cliente;</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deve ser capaz de apresentar, em gráfico, os jogos que são os mais vendidos;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deve ser capaz de fornecer autonomia para o cliente autogerenciar (cadastrar, consultar, listar, editar e excluir) suas informações cadastradas;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Para fim de auditoria, o sistema deve ser capaz de salvar em banco de dados todas as operações de processamento realizadas nele.</a:t>
            </a:r>
          </a:p>
          <a:p>
            <a:pPr algn="just"/>
            <a:endParaRPr lang="ko-KR" altLang="en-US" sz="2000" dirty="0">
              <a:solidFill>
                <a:schemeClr val="tx1"/>
              </a:solidFill>
              <a:latin typeface="Century Gothic"/>
              <a:ea typeface="맑은 고딕" panose="020B0503020000020004" pitchFamily="34" charset="-127"/>
            </a:endParaRP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50940704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REQUISITOS NÃO FUNCIONAIS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43</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Utilizar linguagem Java Enterprise </a:t>
            </a:r>
            <a:r>
              <a:rPr lang="pt-BR" altLang="ko-KR" sz="2000" dirty="0" err="1">
                <a:solidFill>
                  <a:schemeClr val="tx1"/>
                </a:solidFill>
                <a:latin typeface="Century Gothic"/>
                <a:ea typeface="맑은 고딕" panose="020B0503020000020004" pitchFamily="34" charset="-127"/>
              </a:rPr>
              <a:t>Edition</a:t>
            </a:r>
            <a:r>
              <a:rPr lang="pt-BR" altLang="ko-KR" sz="2000" dirty="0">
                <a:solidFill>
                  <a:schemeClr val="tx1"/>
                </a:solidFill>
                <a:latin typeface="Century Gothic"/>
                <a:ea typeface="맑은 고딕" panose="020B0503020000020004" pitchFamily="34" charset="-127"/>
              </a:rPr>
              <a:t> com os seguintes frameworks:</a:t>
            </a:r>
          </a:p>
          <a:p>
            <a:pPr marL="1028700" lvl="1" indent="-342900" algn="just"/>
            <a:r>
              <a:rPr lang="pt-BR" altLang="ko-KR" sz="2000" dirty="0">
                <a:solidFill>
                  <a:schemeClr val="tx1"/>
                </a:solidFill>
                <a:latin typeface="Century Gothic"/>
                <a:ea typeface="맑은 고딕" panose="020B0503020000020004" pitchFamily="34" charset="-127"/>
              </a:rPr>
              <a:t>Spring Boot;</a:t>
            </a:r>
          </a:p>
          <a:p>
            <a:pPr marL="1028700" lvl="1" indent="-342900" algn="just"/>
            <a:r>
              <a:rPr lang="pt-BR" altLang="ko-KR" sz="2000" dirty="0">
                <a:solidFill>
                  <a:schemeClr val="tx1"/>
                </a:solidFill>
                <a:latin typeface="Century Gothic"/>
                <a:ea typeface="맑은 고딕" panose="020B0503020000020004" pitchFamily="34" charset="-127"/>
              </a:rPr>
              <a:t>Spring Data JPA</a:t>
            </a:r>
          </a:p>
          <a:p>
            <a:pPr marL="1028700" lvl="1" indent="-342900" algn="just"/>
            <a:r>
              <a:rPr lang="pt-BR" altLang="ko-KR" sz="2000" dirty="0">
                <a:solidFill>
                  <a:schemeClr val="tx1"/>
                </a:solidFill>
                <a:latin typeface="Century Gothic"/>
                <a:ea typeface="맑은 고딕" panose="020B0503020000020004" pitchFamily="34" charset="-127"/>
              </a:rPr>
              <a:t>Spring MVC;</a:t>
            </a:r>
          </a:p>
          <a:p>
            <a:pPr marL="1028700" lvl="1" indent="-342900" algn="just"/>
            <a:r>
              <a:rPr lang="pt-BR" altLang="ko-KR" sz="2000" dirty="0" err="1">
                <a:solidFill>
                  <a:schemeClr val="tx1"/>
                </a:solidFill>
                <a:latin typeface="Century Gothic"/>
                <a:ea typeface="맑은 고딕" panose="020B0503020000020004" pitchFamily="34" charset="-127"/>
              </a:rPr>
              <a:t>Thymeleaf</a:t>
            </a:r>
            <a:r>
              <a:rPr lang="pt-BR" altLang="ko-KR" sz="2000" dirty="0">
                <a:solidFill>
                  <a:schemeClr val="tx1"/>
                </a:solidFill>
                <a:latin typeface="Century Gothic"/>
                <a:ea typeface="맑은 고딕" panose="020B0503020000020004" pitchFamily="34" charset="-127"/>
              </a:rPr>
              <a:t>.</a:t>
            </a:r>
          </a:p>
          <a:p>
            <a:pPr marL="1028700" lvl="1" indent="-342900" algn="just"/>
            <a:r>
              <a:rPr lang="pt-BR" altLang="ko-KR" sz="2000" dirty="0">
                <a:solidFill>
                  <a:schemeClr val="tx1"/>
                </a:solidFill>
                <a:latin typeface="Century Gothic"/>
                <a:ea typeface="맑은 고딕" panose="020B0503020000020004" pitchFamily="34" charset="-127"/>
              </a:rPr>
              <a:t>Utilizar o banco de dados </a:t>
            </a:r>
            <a:r>
              <a:rPr lang="pt-BR" altLang="ko-KR" sz="2000" dirty="0" err="1">
                <a:solidFill>
                  <a:schemeClr val="tx1"/>
                </a:solidFill>
                <a:latin typeface="Century Gothic"/>
                <a:ea typeface="맑은 고딕" panose="020B0503020000020004" pitchFamily="34" charset="-127"/>
              </a:rPr>
              <a:t>PostGreSQL</a:t>
            </a:r>
            <a:r>
              <a:rPr lang="pt-BR" altLang="ko-KR" sz="2000" dirty="0">
                <a:solidFill>
                  <a:schemeClr val="tx1"/>
                </a:solidFill>
                <a:latin typeface="Century Gothic"/>
                <a:ea typeface="맑은 고딕" panose="020B0503020000020004" pitchFamily="34" charset="-127"/>
              </a:rPr>
              <a:t>;</a:t>
            </a:r>
          </a:p>
          <a:p>
            <a:pPr marL="1028700" lvl="1" indent="-342900" algn="just"/>
            <a:r>
              <a:rPr lang="pt-BR" altLang="ko-KR" sz="2000" dirty="0">
                <a:solidFill>
                  <a:schemeClr val="tx1"/>
                </a:solidFill>
                <a:latin typeface="Century Gothic"/>
                <a:ea typeface="맑은 고딕" panose="020B0503020000020004" pitchFamily="34" charset="-127"/>
              </a:rPr>
              <a:t>A arquitetura da solução obedecer aos padrões de projeto:</a:t>
            </a:r>
          </a:p>
          <a:p>
            <a:pPr marL="1028700" lvl="1" indent="-342900" algn="just"/>
            <a:r>
              <a:rPr lang="pt-BR" altLang="ko-KR" sz="2000" dirty="0">
                <a:solidFill>
                  <a:schemeClr val="tx1"/>
                </a:solidFill>
                <a:latin typeface="Century Gothic"/>
                <a:ea typeface="맑은 고딕" panose="020B0503020000020004" pitchFamily="34" charset="-127"/>
              </a:rPr>
              <a:t>MVC;</a:t>
            </a:r>
          </a:p>
          <a:p>
            <a:pPr marL="1028700" lvl="1" indent="-342900" algn="just"/>
            <a:r>
              <a:rPr lang="pt-BR" altLang="ko-KR" sz="2000" dirty="0">
                <a:solidFill>
                  <a:schemeClr val="tx1"/>
                </a:solidFill>
                <a:latin typeface="Century Gothic"/>
                <a:ea typeface="맑은 고딕" panose="020B0503020000020004" pitchFamily="34" charset="-127"/>
              </a:rPr>
              <a:t>Fachada;</a:t>
            </a:r>
          </a:p>
          <a:p>
            <a:pPr marL="1028700" lvl="1" indent="-342900" algn="just"/>
            <a:r>
              <a:rPr lang="pt-BR" altLang="ko-KR" sz="2000" dirty="0">
                <a:solidFill>
                  <a:schemeClr val="tx1"/>
                </a:solidFill>
                <a:latin typeface="Century Gothic"/>
                <a:ea typeface="맑은 고딕" panose="020B0503020000020004" pitchFamily="34" charset="-127"/>
              </a:rPr>
              <a:t>DAO;</a:t>
            </a:r>
          </a:p>
          <a:p>
            <a:pPr marL="1028700" lvl="1" indent="-342900" algn="just"/>
            <a:r>
              <a:rPr lang="pt-BR" altLang="ko-KR" sz="2000" dirty="0" err="1">
                <a:solidFill>
                  <a:schemeClr val="tx1"/>
                </a:solidFill>
                <a:latin typeface="Century Gothic"/>
                <a:ea typeface="맑은 고딕" panose="020B0503020000020004" pitchFamily="34" charset="-127"/>
              </a:rPr>
              <a:t>ViewHelper</a:t>
            </a:r>
            <a:r>
              <a:rPr lang="pt-BR" altLang="ko-KR" sz="2000" dirty="0">
                <a:solidFill>
                  <a:schemeClr val="tx1"/>
                </a:solidFill>
                <a:latin typeface="Century Gothic"/>
                <a:ea typeface="맑은 고딕" panose="020B0503020000020004" pitchFamily="34" charset="-127"/>
              </a:rPr>
              <a:t>.</a:t>
            </a:r>
          </a:p>
          <a:p>
            <a:pPr algn="just"/>
            <a:r>
              <a:rPr lang="pt-BR" altLang="ko-KR" sz="2000" dirty="0">
                <a:solidFill>
                  <a:schemeClr val="tx1"/>
                </a:solidFill>
                <a:latin typeface="Century Gothic"/>
                <a:ea typeface="맑은 고딕" panose="020B0503020000020004" pitchFamily="34" charset="-127"/>
              </a:rPr>
              <a:t>O sistema deve rodar nos seguintes browsers:</a:t>
            </a:r>
          </a:p>
          <a:p>
            <a:pPr algn="just"/>
            <a:r>
              <a:rPr lang="pt-BR" altLang="ko-KR" sz="2000" dirty="0">
                <a:solidFill>
                  <a:schemeClr val="tx1"/>
                </a:solidFill>
                <a:latin typeface="Century Gothic"/>
                <a:ea typeface="맑은 고딕" panose="020B0503020000020004" pitchFamily="34" charset="-127"/>
              </a:rPr>
              <a:t>Internet Explorer;</a:t>
            </a:r>
          </a:p>
          <a:p>
            <a:pPr algn="just"/>
            <a:r>
              <a:rPr lang="pt-BR" altLang="ko-KR" sz="2000" dirty="0">
                <a:solidFill>
                  <a:schemeClr val="tx1"/>
                </a:solidFill>
                <a:latin typeface="Century Gothic"/>
                <a:ea typeface="맑은 고딕" panose="020B0503020000020004" pitchFamily="34" charset="-127"/>
              </a:rPr>
              <a:t>Google Chrome;</a:t>
            </a:r>
          </a:p>
          <a:p>
            <a:pPr algn="just"/>
            <a:r>
              <a:rPr lang="pt-BR" altLang="ko-KR" sz="2000" dirty="0">
                <a:solidFill>
                  <a:schemeClr val="tx1"/>
                </a:solidFill>
                <a:latin typeface="Century Gothic"/>
                <a:ea typeface="맑은 고딕" panose="020B0503020000020004" pitchFamily="34" charset="-127"/>
              </a:rPr>
              <a:t>Firefox;</a:t>
            </a:r>
          </a:p>
          <a:p>
            <a:pPr algn="just"/>
            <a:r>
              <a:rPr lang="pt-BR" altLang="ko-KR" sz="2000" dirty="0">
                <a:solidFill>
                  <a:schemeClr val="tx1"/>
                </a:solidFill>
                <a:latin typeface="Century Gothic"/>
                <a:ea typeface="맑은 고딕" panose="020B0503020000020004" pitchFamily="34" charset="-127"/>
              </a:rPr>
              <a:t>Safari;</a:t>
            </a:r>
          </a:p>
          <a:p>
            <a:pPr algn="just"/>
            <a:r>
              <a:rPr lang="pt-BR" altLang="ko-KR" sz="2000" dirty="0">
                <a:solidFill>
                  <a:schemeClr val="tx1"/>
                </a:solidFill>
                <a:latin typeface="Century Gothic"/>
                <a:ea typeface="맑은 고딕" panose="020B0503020000020004" pitchFamily="34" charset="-127"/>
              </a:rPr>
              <a:t>Opera.</a:t>
            </a:r>
          </a:p>
          <a:p>
            <a:pPr algn="just"/>
            <a:r>
              <a:rPr lang="pt-BR" altLang="ko-KR" sz="2000" dirty="0">
                <a:solidFill>
                  <a:schemeClr val="tx1"/>
                </a:solidFill>
                <a:latin typeface="Century Gothic"/>
                <a:ea typeface="맑은 고딕" panose="020B0503020000020004" pitchFamily="34" charset="-127"/>
              </a:rPr>
              <a:t>Cronograma de Marcos Sumariado.</a:t>
            </a:r>
          </a:p>
          <a:p>
            <a:pPr algn="just"/>
            <a:endParaRPr lang="ko-KR" altLang="en-US" sz="2000" dirty="0">
              <a:solidFill>
                <a:schemeClr val="tx1"/>
              </a:solidFill>
              <a:latin typeface="Century Gothic"/>
              <a:ea typeface="맑은 고딕" panose="020B0503020000020004" pitchFamily="34" charset="-127"/>
            </a:endParaRP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27431862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REQUISITOS NÃO FUNCIONAIS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44</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deve rodar nos seguintes browsers:</a:t>
            </a:r>
          </a:p>
          <a:p>
            <a:pPr marL="1028700" lvl="1" indent="-342900" algn="just"/>
            <a:r>
              <a:rPr lang="pt-BR" altLang="ko-KR" sz="2000" dirty="0">
                <a:solidFill>
                  <a:schemeClr val="tx1"/>
                </a:solidFill>
                <a:latin typeface="Century Gothic"/>
                <a:ea typeface="맑은 고딕" panose="020B0503020000020004" pitchFamily="34" charset="-127"/>
              </a:rPr>
              <a:t>Internet Explorer;</a:t>
            </a:r>
          </a:p>
          <a:p>
            <a:pPr marL="1028700" lvl="1" indent="-342900" algn="just"/>
            <a:r>
              <a:rPr lang="pt-BR" altLang="ko-KR" sz="2000" dirty="0">
                <a:solidFill>
                  <a:schemeClr val="tx1"/>
                </a:solidFill>
                <a:latin typeface="Century Gothic"/>
                <a:ea typeface="맑은 고딕" panose="020B0503020000020004" pitchFamily="34" charset="-127"/>
              </a:rPr>
              <a:t>Google Chrome;</a:t>
            </a:r>
          </a:p>
          <a:p>
            <a:pPr marL="1028700" lvl="1" indent="-342900" algn="just"/>
            <a:r>
              <a:rPr lang="pt-BR" altLang="ko-KR" sz="2000" dirty="0">
                <a:solidFill>
                  <a:schemeClr val="tx1"/>
                </a:solidFill>
                <a:latin typeface="Century Gothic"/>
                <a:ea typeface="맑은 고딕" panose="020B0503020000020004" pitchFamily="34" charset="-127"/>
              </a:rPr>
              <a:t>Firefox;</a:t>
            </a:r>
          </a:p>
          <a:p>
            <a:pPr marL="1028700" lvl="1" indent="-342900" algn="just"/>
            <a:r>
              <a:rPr lang="pt-BR" altLang="ko-KR" sz="2000" dirty="0">
                <a:solidFill>
                  <a:schemeClr val="tx1"/>
                </a:solidFill>
                <a:latin typeface="Century Gothic"/>
                <a:ea typeface="맑은 고딕" panose="020B0503020000020004" pitchFamily="34" charset="-127"/>
              </a:rPr>
              <a:t>Safari;</a:t>
            </a:r>
          </a:p>
          <a:p>
            <a:pPr marL="1028700" lvl="1" indent="-342900" algn="just"/>
            <a:r>
              <a:rPr lang="pt-BR" altLang="ko-KR" sz="2000" dirty="0">
                <a:solidFill>
                  <a:schemeClr val="tx1"/>
                </a:solidFill>
                <a:latin typeface="Century Gothic"/>
                <a:ea typeface="맑은 고딕" panose="020B0503020000020004" pitchFamily="34" charset="-127"/>
              </a:rPr>
              <a:t>Opera.</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Cronograma de Marcos Sumariado.</a:t>
            </a:r>
          </a:p>
          <a:p>
            <a:pPr algn="just"/>
            <a:endParaRPr lang="ko-KR" altLang="en-US" sz="2000" dirty="0">
              <a:solidFill>
                <a:schemeClr val="tx1"/>
              </a:solidFill>
              <a:latin typeface="Century Gothic"/>
              <a:ea typeface="맑은 고딕" panose="020B0503020000020004" pitchFamily="34" charset="-127"/>
            </a:endParaRP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348043278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fontScale="90000"/>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INFLUÊNCIA DAS PARTES </a:t>
            </a:r>
            <a:br>
              <a:rPr lang="pt-BR" b="1" dirty="0">
                <a:solidFill>
                  <a:srgbClr val="002060"/>
                </a:solidFill>
                <a:latin typeface="Century Gothic"/>
              </a:rPr>
            </a:br>
            <a:r>
              <a:rPr lang="pt-BR" b="1" dirty="0">
                <a:solidFill>
                  <a:srgbClr val="002060"/>
                </a:solidFill>
                <a:latin typeface="Century Gothic"/>
              </a:rPr>
              <a:t>INTERESSADAS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45</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Ítalo Rodrigues Roche: patrocinador master do projeto, estabeleceu um prazo muito curto para o desenvolvimento, colocando em risco todo o orçamento do projeto e inclusive a saúde mental e física da equipe, já tendo em vista que as chances de ocorrer </a:t>
            </a:r>
            <a:r>
              <a:rPr lang="pt-BR" altLang="ko-KR" sz="2000" dirty="0" err="1">
                <a:solidFill>
                  <a:schemeClr val="tx1"/>
                </a:solidFill>
                <a:latin typeface="Century Gothic"/>
                <a:ea typeface="맑은 고딕" panose="020B0503020000020004" pitchFamily="34" charset="-127"/>
              </a:rPr>
              <a:t>overtime</a:t>
            </a:r>
            <a:r>
              <a:rPr lang="pt-BR" altLang="ko-KR" sz="2000" dirty="0">
                <a:solidFill>
                  <a:schemeClr val="tx1"/>
                </a:solidFill>
                <a:latin typeface="Century Gothic"/>
                <a:ea typeface="맑은 고딕" panose="020B0503020000020004" pitchFamily="34" charset="-127"/>
              </a:rPr>
              <a:t> serão altas.</a:t>
            </a:r>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83742055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REPRESENTAÇÃO ARQUITETURAL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46</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Os sistemas serão desenvolvidos tendo como base a arquitetura ilustrada na Figura 1. Toda a arquitetura será baseada nos padrões de projetos tradicionais do </a:t>
            </a:r>
            <a:r>
              <a:rPr lang="pt-BR" altLang="ko-KR" sz="2000" dirty="0" err="1">
                <a:solidFill>
                  <a:schemeClr val="tx1"/>
                </a:solidFill>
                <a:latin typeface="Century Gothic"/>
                <a:ea typeface="맑은 고딕" panose="020B0503020000020004" pitchFamily="34" charset="-127"/>
              </a:rPr>
              <a:t>GoF</a:t>
            </a:r>
            <a:r>
              <a:rPr lang="pt-BR" altLang="ko-KR" sz="2000" dirty="0">
                <a:solidFill>
                  <a:schemeClr val="tx1"/>
                </a:solidFill>
                <a:latin typeface="Century Gothic"/>
                <a:ea typeface="맑은 고딕" panose="020B0503020000020004" pitchFamily="34" charset="-127"/>
              </a:rPr>
              <a:t> e também nos padrões J2EE sendo executados dentro de um Servidor de Aplicações.</a:t>
            </a:r>
            <a:endParaRPr lang="ko-KR" altLang="en-US" sz="2000" dirty="0">
              <a:solidFill>
                <a:schemeClr val="tx1"/>
              </a:solidFill>
              <a:latin typeface="Century Gothic"/>
              <a:ea typeface="맑은 고딕" panose="020B0503020000020004" pitchFamily="34" charset="-127"/>
            </a:endParaRPr>
          </a:p>
        </p:txBody>
      </p:sp>
      <p:pic>
        <p:nvPicPr>
          <p:cNvPr id="8" name="Imagem 7">
            <a:extLst>
              <a:ext uri="{FF2B5EF4-FFF2-40B4-BE49-F238E27FC236}">
                <a16:creationId xmlns:a16="http://schemas.microsoft.com/office/drawing/2014/main" id="{FDB72558-D908-455F-91AC-83F5F3EA473A}"/>
              </a:ext>
            </a:extLst>
          </p:cNvPr>
          <p:cNvPicPr/>
          <p:nvPr/>
        </p:nvPicPr>
        <p:blipFill>
          <a:blip r:embed="rId4" cstate="print"/>
          <a:srcRect/>
          <a:stretch>
            <a:fillRect/>
          </a:stretch>
        </p:blipFill>
        <p:spPr bwMode="auto">
          <a:xfrm>
            <a:off x="3190557" y="3058362"/>
            <a:ext cx="5495925" cy="2943225"/>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val="19235918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RESTRIÇÕES ARQUITETURAIS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47</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Foram identificadas algumas orientações / restrições pertinentes ao desenvolvimento deste subsistema:</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Utilização do JDK 1.8 do Java;</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Utilização do servidor Oracle </a:t>
            </a:r>
            <a:r>
              <a:rPr lang="pt-BR" altLang="ko-KR" sz="2000" dirty="0" err="1">
                <a:solidFill>
                  <a:schemeClr val="tx1"/>
                </a:solidFill>
                <a:latin typeface="Century Gothic"/>
                <a:ea typeface="맑은 고딕" panose="020B0503020000020004" pitchFamily="34" charset="-127"/>
              </a:rPr>
              <a:t>Application</a:t>
            </a:r>
            <a:r>
              <a:rPr lang="pt-BR" altLang="ko-KR" sz="2000" dirty="0">
                <a:solidFill>
                  <a:schemeClr val="tx1"/>
                </a:solidFill>
                <a:latin typeface="Century Gothic"/>
                <a:ea typeface="맑은 고딕" panose="020B0503020000020004" pitchFamily="34" charset="-127"/>
              </a:rPr>
              <a:t> Server ou Apache </a:t>
            </a:r>
            <a:r>
              <a:rPr lang="pt-BR" altLang="ko-KR" sz="2000" dirty="0" err="1">
                <a:solidFill>
                  <a:schemeClr val="tx1"/>
                </a:solidFill>
                <a:latin typeface="Century Gothic"/>
                <a:ea typeface="맑은 고딕" panose="020B0503020000020004" pitchFamily="34" charset="-127"/>
              </a:rPr>
              <a:t>TomCat</a:t>
            </a:r>
            <a:r>
              <a:rPr lang="pt-BR" altLang="ko-KR" sz="2000" dirty="0">
                <a:solidFill>
                  <a:schemeClr val="tx1"/>
                </a:solidFill>
                <a:latin typeface="Century Gothic"/>
                <a:ea typeface="맑은 고딕" panose="020B0503020000020004" pitchFamily="34" charset="-127"/>
              </a:rPr>
              <a:t> 9.X;</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Utilização do framework </a:t>
            </a:r>
            <a:r>
              <a:rPr lang="pt-BR" altLang="ko-KR" sz="2000" dirty="0" err="1">
                <a:solidFill>
                  <a:schemeClr val="tx1"/>
                </a:solidFill>
                <a:latin typeface="Century Gothic"/>
                <a:ea typeface="맑은 고딕" panose="020B0503020000020004" pitchFamily="34" charset="-127"/>
              </a:rPr>
              <a:t>Thymeleaf</a:t>
            </a:r>
            <a:r>
              <a:rPr lang="pt-BR" altLang="ko-KR" sz="2000" dirty="0">
                <a:solidFill>
                  <a:schemeClr val="tx1"/>
                </a:solidFill>
                <a:latin typeface="Century Gothic"/>
                <a:ea typeface="맑은 고딕" panose="020B0503020000020004" pitchFamily="34" charset="-127"/>
              </a:rPr>
              <a:t> e da tecnologia HTML para desenvolvimento da camada de apresentação;</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Utilização do framework Spring para desenvolvimento da camada de negócio e controle de transações;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Utilização do framework de mapeamento objeto-relacional </a:t>
            </a:r>
            <a:r>
              <a:rPr lang="pt-BR" altLang="ko-KR" sz="2000" dirty="0" err="1">
                <a:solidFill>
                  <a:schemeClr val="tx1"/>
                </a:solidFill>
                <a:latin typeface="Century Gothic"/>
                <a:ea typeface="맑은 고딕" panose="020B0503020000020004" pitchFamily="34" charset="-127"/>
              </a:rPr>
              <a:t>Hibernate</a:t>
            </a:r>
            <a:r>
              <a:rPr lang="pt-BR" altLang="ko-KR" sz="2000" dirty="0">
                <a:solidFill>
                  <a:schemeClr val="tx1"/>
                </a:solidFill>
                <a:latin typeface="Century Gothic"/>
                <a:ea typeface="맑은 고딕" panose="020B0503020000020004" pitchFamily="34" charset="-127"/>
              </a:rPr>
              <a:t>;</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Utilização do SGBD PostgreSQL.</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327961410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OBJETIVOS E RESTRIÇÕES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48</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Considerando premissas definidas para os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Jogos, pode-se citar as seguintes restrições: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Utilização da Linguagem Java;</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Considerar a utilização de software Livre, quando possível;</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O Sistema de Gerenciamento de Banco de Dados a ser considerado em implementações de âmbito corporativo será o PostgreSQL.</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426116661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VISÃO DE USE CASE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49</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Esta seção apresenta os Casos de Uso arquitetural mente significativos, que foram selecionados considerando-se o pacote do Modelo de Casos de Uso que representa 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a:t>
            </a:r>
          </a:p>
          <a:p>
            <a:pPr algn="just"/>
            <a:r>
              <a:rPr lang="pt-BR" altLang="ko-KR" sz="2000" dirty="0">
                <a:solidFill>
                  <a:schemeClr val="tx1"/>
                </a:solidFill>
                <a:latin typeface="Century Gothic"/>
                <a:ea typeface="맑은 고딕" panose="020B0503020000020004" pitchFamily="34" charset="-127"/>
              </a:rPr>
              <a:t>A classificação dos casos de uso, em termos de significância, foi realizada com base na observação de pelo menos um dos seguintes critérios:</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Casos de uso que estendem outros Casos de Uso;</a:t>
            </a:r>
          </a:p>
          <a:p>
            <a:pPr marL="342900" indent="-342900" algn="just">
              <a:buFont typeface="Arial" panose="020B0604020202020204" pitchFamily="34" charset="0"/>
              <a:buChar char="•"/>
            </a:pPr>
            <a:r>
              <a:rPr lang="pt-BR" altLang="ko-KR" sz="2000" dirty="0">
                <a:solidFill>
                  <a:schemeClr val="tx1"/>
                </a:solidFill>
                <a:latin typeface="Century Gothic"/>
                <a:ea typeface="맑은 고딕" panose="020B0503020000020004" pitchFamily="34" charset="-127"/>
              </a:rPr>
              <a:t>Casos de Uso que são incluídos em outros Casos de Uso.</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35165045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a:rPr>
              <a:t>Objetivo do projeto</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496027"/>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a:solidFill>
                  <a:schemeClr val="tx1"/>
                </a:solidFill>
                <a:latin typeface="Century Gothic"/>
                <a:ea typeface="맑은 고딕" panose="020B0503020000020004" pitchFamily="34" charset="-127"/>
              </a:rPr>
              <a:t>Desenvolvimento de uma aplicação web que satisfaça os requisitos fornecidos. O sistema será desenvolvido na plataforma </a:t>
            </a:r>
            <a:r>
              <a:rPr lang="pt-BR" altLang="ko-KR" sz="2000" err="1">
                <a:solidFill>
                  <a:schemeClr val="tx1"/>
                </a:solidFill>
                <a:latin typeface="Century Gothic"/>
                <a:ea typeface="맑은 고딕" panose="020B0503020000020004" pitchFamily="34" charset="-127"/>
              </a:rPr>
              <a:t>JavaEE</a:t>
            </a:r>
            <a:r>
              <a:rPr lang="pt-BR" altLang="ko-KR" sz="2000">
                <a:solidFill>
                  <a:schemeClr val="tx1"/>
                </a:solidFill>
                <a:latin typeface="Century Gothic"/>
                <a:ea typeface="맑은 고딕" panose="020B0503020000020004" pitchFamily="34" charset="-127"/>
              </a:rPr>
              <a:t> e contará com um front-</a:t>
            </a:r>
            <a:r>
              <a:rPr lang="pt-BR" altLang="ko-KR" sz="2000" err="1">
                <a:solidFill>
                  <a:schemeClr val="tx1"/>
                </a:solidFill>
                <a:latin typeface="Century Gothic"/>
                <a:ea typeface="맑은 고딕" panose="020B0503020000020004" pitchFamily="34" charset="-127"/>
              </a:rPr>
              <a:t>end</a:t>
            </a:r>
            <a:r>
              <a:rPr lang="pt-BR" altLang="ko-KR" sz="2000">
                <a:solidFill>
                  <a:schemeClr val="tx1"/>
                </a:solidFill>
                <a:latin typeface="Century Gothic"/>
                <a:ea typeface="맑은 고딕" panose="020B0503020000020004" pitchFamily="34" charset="-127"/>
              </a:rPr>
              <a:t> desenvolvido em HTML e </a:t>
            </a:r>
            <a:r>
              <a:rPr lang="pt-BR" altLang="ko-KR" sz="2000" err="1">
                <a:solidFill>
                  <a:schemeClr val="tx1"/>
                </a:solidFill>
                <a:latin typeface="Century Gothic"/>
                <a:ea typeface="맑은 고딕" panose="020B0503020000020004" pitchFamily="34" charset="-127"/>
              </a:rPr>
              <a:t>JavaScript</a:t>
            </a:r>
            <a:r>
              <a:rPr lang="pt-BR" altLang="ko-KR" sz="2000">
                <a:solidFill>
                  <a:schemeClr val="tx1"/>
                </a:solidFill>
                <a:latin typeface="Century Gothic"/>
                <a:ea typeface="맑은 고딕" panose="020B0503020000020004" pitchFamily="34" charset="-127"/>
              </a:rPr>
              <a:t>. O desenvolvimento de algumas funções do sistema será baseado em </a:t>
            </a:r>
            <a:r>
              <a:rPr lang="pt-BR" altLang="ko-KR" sz="2000" err="1">
                <a:solidFill>
                  <a:schemeClr val="tx1"/>
                </a:solidFill>
                <a:latin typeface="Century Gothic"/>
                <a:ea typeface="맑은 고딕" panose="020B0503020000020004" pitchFamily="34" charset="-127"/>
              </a:rPr>
              <a:t>API’s</a:t>
            </a:r>
            <a:r>
              <a:rPr lang="pt-BR" altLang="ko-KR" sz="2000">
                <a:solidFill>
                  <a:schemeClr val="tx1"/>
                </a:solidFill>
                <a:latin typeface="Century Gothic"/>
                <a:ea typeface="맑은 고딕" panose="020B0503020000020004" pitchFamily="34" charset="-127"/>
              </a:rPr>
              <a:t>. ​</a:t>
            </a:r>
            <a:endParaRPr lang="ko-KR" altLang="en-US" sz="200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a:t>
            </a:fld>
            <a:endParaRPr lang="pt-BR"/>
          </a:p>
        </p:txBody>
      </p:sp>
      <p:pic>
        <p:nvPicPr>
          <p:cNvPr id="9" name="Imagem 8" descr="Desenho de rosto de pessoa visto de perto&#10;&#10;Descrição gerada automaticamente">
            <a:extLst>
              <a:ext uri="{FF2B5EF4-FFF2-40B4-BE49-F238E27FC236}">
                <a16:creationId xmlns:a16="http://schemas.microsoft.com/office/drawing/2014/main" id="{89C57104-9983-4B7C-A59A-FDC58344F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107" y="-1068"/>
            <a:ext cx="2243893" cy="1497095"/>
          </a:xfrm>
          <a:prstGeom prst="rect">
            <a:avLst/>
          </a:prstGeom>
        </p:spPr>
      </p:pic>
    </p:spTree>
    <p:extLst>
      <p:ext uri="{BB962C8B-B14F-4D97-AF65-F5344CB8AC3E}">
        <p14:creationId xmlns:p14="http://schemas.microsoft.com/office/powerpoint/2010/main" val="3468865845"/>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USE CASE: NOVO PEDIDO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50</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8" name="Imagem 7">
            <a:extLst>
              <a:ext uri="{FF2B5EF4-FFF2-40B4-BE49-F238E27FC236}">
                <a16:creationId xmlns:a16="http://schemas.microsoft.com/office/drawing/2014/main" id="{CE152A2B-73B1-4086-97C6-E572124C32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75890" y="1708492"/>
            <a:ext cx="6840220" cy="4073525"/>
          </a:xfrm>
          <a:prstGeom prst="rect">
            <a:avLst/>
          </a:prstGeom>
          <a:noFill/>
          <a:ln>
            <a:noFill/>
          </a:ln>
        </p:spPr>
      </p:pic>
    </p:spTree>
    <p:extLst>
      <p:ext uri="{BB962C8B-B14F-4D97-AF65-F5344CB8AC3E}">
        <p14:creationId xmlns:p14="http://schemas.microsoft.com/office/powerpoint/2010/main" val="1206521468"/>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VISÃO LÓGICA</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51</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93AA4314-1686-4733-8D8B-8A14C865B05C}"/>
              </a:ext>
            </a:extLst>
          </p:cNvPr>
          <p:cNvSpPr>
            <a:spLocks noGrp="1"/>
          </p:cNvSpPr>
          <p:nvPr/>
        </p:nvSpPr>
        <p:spPr>
          <a:xfrm>
            <a:off x="675640" y="20455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Esta visão apresenta elementos de design significativos do ponto de vista da arquitetura, descrevendo a organização do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em pacotes, bem como a organização desses pacotes em camadas.</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42173675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VISÃO LÓGICA</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52</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93AA4314-1686-4733-8D8B-8A14C865B05C}"/>
              </a:ext>
            </a:extLst>
          </p:cNvPr>
          <p:cNvSpPr>
            <a:spLocks noGrp="1"/>
          </p:cNvSpPr>
          <p:nvPr/>
        </p:nvSpPr>
        <p:spPr>
          <a:xfrm>
            <a:off x="675640" y="20455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 Diagrama com as camadas do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é ilustrado na figura 4:</a:t>
            </a:r>
            <a:endParaRPr lang="ko-KR" altLang="en-US" sz="2000" dirty="0">
              <a:solidFill>
                <a:schemeClr val="tx1"/>
              </a:solidFill>
              <a:latin typeface="Century Gothic"/>
              <a:ea typeface="맑은 고딕" panose="020B0503020000020004" pitchFamily="34" charset="-127"/>
            </a:endParaRPr>
          </a:p>
        </p:txBody>
      </p:sp>
      <p:pic>
        <p:nvPicPr>
          <p:cNvPr id="11" name="Imagem 10">
            <a:extLst>
              <a:ext uri="{FF2B5EF4-FFF2-40B4-BE49-F238E27FC236}">
                <a16:creationId xmlns:a16="http://schemas.microsoft.com/office/drawing/2014/main" id="{5B3585FB-ADF7-4DFC-89C5-D2E82CC7FE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33115" y="2552548"/>
            <a:ext cx="5515610" cy="3753695"/>
          </a:xfrm>
          <a:prstGeom prst="rect">
            <a:avLst/>
          </a:prstGeom>
          <a:noFill/>
          <a:ln>
            <a:noFill/>
          </a:ln>
        </p:spPr>
      </p:pic>
    </p:spTree>
    <p:extLst>
      <p:ext uri="{BB962C8B-B14F-4D97-AF65-F5344CB8AC3E}">
        <p14:creationId xmlns:p14="http://schemas.microsoft.com/office/powerpoint/2010/main" val="2260648648"/>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DESCRIÇÃO DAS CAMADAS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53</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93AA4314-1686-4733-8D8B-8A14C865B05C}"/>
              </a:ext>
            </a:extLst>
          </p:cNvPr>
          <p:cNvSpPr>
            <a:spLocks noGrp="1"/>
          </p:cNvSpPr>
          <p:nvPr/>
        </p:nvSpPr>
        <p:spPr>
          <a:xfrm>
            <a:off x="675640" y="20455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b="1" dirty="0">
                <a:solidFill>
                  <a:schemeClr val="tx1"/>
                </a:solidFill>
                <a:latin typeface="Century Gothic"/>
                <a:ea typeface="맑은 고딕" panose="020B0503020000020004" pitchFamily="34" charset="-127"/>
              </a:rPr>
              <a:t>Apresentação</a:t>
            </a:r>
            <a:r>
              <a:rPr lang="pt-BR" altLang="ko-KR" sz="2000" dirty="0">
                <a:solidFill>
                  <a:schemeClr val="tx1"/>
                </a:solidFill>
                <a:latin typeface="Century Gothic"/>
                <a:ea typeface="맑은 고딕" panose="020B0503020000020004" pitchFamily="34" charset="-127"/>
              </a:rPr>
              <a:t>: Contém as páginas web e as classes que contém o roteamento e alógica de redirecionamento entre estas páginas, além de fazer o intermédio apresentando as informações provenientes das demais camadas abaixo e vice-versa. Através destas interfaces os usuários conseguem interagir com o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com o intuito de acessar todos os recursos do sistema.</a:t>
            </a:r>
          </a:p>
          <a:p>
            <a:pPr algn="just"/>
            <a:r>
              <a:rPr lang="pt-BR" altLang="ko-KR" sz="2000" b="1" dirty="0">
                <a:solidFill>
                  <a:schemeClr val="tx1"/>
                </a:solidFill>
                <a:latin typeface="Century Gothic"/>
                <a:ea typeface="맑은 고딕" panose="020B0503020000020004" pitchFamily="34" charset="-127"/>
              </a:rPr>
              <a:t>Negócio</a:t>
            </a:r>
            <a:r>
              <a:rPr lang="pt-BR" altLang="ko-KR" sz="2000" dirty="0">
                <a:solidFill>
                  <a:schemeClr val="tx1"/>
                </a:solidFill>
                <a:latin typeface="Century Gothic"/>
                <a:ea typeface="맑은 고딕" panose="020B0503020000020004" pitchFamily="34" charset="-127"/>
              </a:rPr>
              <a:t>: Contém classes que controlam a execução das funcionalidades do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a:t>
            </a:r>
          </a:p>
          <a:p>
            <a:pPr algn="just"/>
            <a:r>
              <a:rPr lang="pt-BR" altLang="ko-KR" sz="2000" b="1" dirty="0">
                <a:solidFill>
                  <a:schemeClr val="tx1"/>
                </a:solidFill>
                <a:latin typeface="Century Gothic"/>
                <a:ea typeface="맑은 고딕" panose="020B0503020000020004" pitchFamily="34" charset="-127"/>
              </a:rPr>
              <a:t>Persistência</a:t>
            </a:r>
            <a:r>
              <a:rPr lang="pt-BR" altLang="ko-KR" sz="2000" dirty="0">
                <a:solidFill>
                  <a:schemeClr val="tx1"/>
                </a:solidFill>
                <a:latin typeface="Century Gothic"/>
                <a:ea typeface="맑은 고딕" panose="020B0503020000020004" pitchFamily="34" charset="-127"/>
              </a:rPr>
              <a:t>: Contém classes responsáveis por persistir as entidades de modelo. Por exemplo, contém as classes que permitem ler e gravar os objetos no banco de dados relacional.</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358833902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CAMADAS COM TECNOLOGIAS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54</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1" name="Imagem 10">
            <a:extLst>
              <a:ext uri="{FF2B5EF4-FFF2-40B4-BE49-F238E27FC236}">
                <a16:creationId xmlns:a16="http://schemas.microsoft.com/office/drawing/2014/main" id="{BDA44EFB-AA34-4EC7-BEDE-6C31A001AAD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77710" y="1658386"/>
            <a:ext cx="6236579" cy="4697964"/>
          </a:xfrm>
          <a:prstGeom prst="rect">
            <a:avLst/>
          </a:prstGeom>
          <a:noFill/>
          <a:ln>
            <a:noFill/>
          </a:ln>
        </p:spPr>
      </p:pic>
    </p:spTree>
    <p:extLst>
      <p:ext uri="{BB962C8B-B14F-4D97-AF65-F5344CB8AC3E}">
        <p14:creationId xmlns:p14="http://schemas.microsoft.com/office/powerpoint/2010/main" val="13506401"/>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CAMADA DE APRESENTAÇÃO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55</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2" name="Imagem 11">
            <a:extLst>
              <a:ext uri="{FF2B5EF4-FFF2-40B4-BE49-F238E27FC236}">
                <a16:creationId xmlns:a16="http://schemas.microsoft.com/office/drawing/2014/main" id="{DF92983C-CA08-4F84-A716-7C0C121BED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894964" y="1796213"/>
            <a:ext cx="6087111" cy="4302930"/>
          </a:xfrm>
          <a:prstGeom prst="rect">
            <a:avLst/>
          </a:prstGeom>
          <a:noFill/>
          <a:ln>
            <a:noFill/>
          </a:ln>
        </p:spPr>
      </p:pic>
    </p:spTree>
    <p:extLst>
      <p:ext uri="{BB962C8B-B14F-4D97-AF65-F5344CB8AC3E}">
        <p14:creationId xmlns:p14="http://schemas.microsoft.com/office/powerpoint/2010/main" val="2522843971"/>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CAMADA DE NEGÓCIO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56</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1" name="Imagem 10">
            <a:extLst>
              <a:ext uri="{FF2B5EF4-FFF2-40B4-BE49-F238E27FC236}">
                <a16:creationId xmlns:a16="http://schemas.microsoft.com/office/drawing/2014/main" id="{1D05D890-2B72-4C5F-9B7E-7CFBFF3D2CC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04087" y="1766092"/>
            <a:ext cx="6183825" cy="4540152"/>
          </a:xfrm>
          <a:prstGeom prst="rect">
            <a:avLst/>
          </a:prstGeom>
          <a:noFill/>
          <a:ln>
            <a:noFill/>
          </a:ln>
        </p:spPr>
      </p:pic>
    </p:spTree>
    <p:extLst>
      <p:ext uri="{BB962C8B-B14F-4D97-AF65-F5344CB8AC3E}">
        <p14:creationId xmlns:p14="http://schemas.microsoft.com/office/powerpoint/2010/main" val="2765326864"/>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PACOTE CONTROLLER</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57</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1596240"/>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Principais classes do pacote de </a:t>
            </a:r>
            <a:r>
              <a:rPr lang="pt-BR" altLang="ko-KR" sz="2000" dirty="0" err="1">
                <a:solidFill>
                  <a:schemeClr val="tx1"/>
                </a:solidFill>
                <a:latin typeface="Century Gothic"/>
                <a:ea typeface="맑은 고딕" panose="020B0503020000020004" pitchFamily="34" charset="-127"/>
              </a:rPr>
              <a:t>Controller</a:t>
            </a:r>
            <a:r>
              <a:rPr lang="pt-BR" altLang="ko-KR" sz="2000" dirty="0">
                <a:solidFill>
                  <a:schemeClr val="tx1"/>
                </a:solidFill>
                <a:latin typeface="Century Gothic"/>
                <a:ea typeface="맑은 고딕" panose="020B0503020000020004" pitchFamily="34" charset="-127"/>
              </a:rPr>
              <a:t>:</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3" name="Imagem 12">
            <a:extLst>
              <a:ext uri="{FF2B5EF4-FFF2-40B4-BE49-F238E27FC236}">
                <a16:creationId xmlns:a16="http://schemas.microsoft.com/office/drawing/2014/main" id="{9FF66622-1AA4-45F7-89C8-E7FB9C7F396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41076" y="2005383"/>
            <a:ext cx="5794888" cy="4695884"/>
          </a:xfrm>
          <a:prstGeom prst="rect">
            <a:avLst/>
          </a:prstGeom>
          <a:noFill/>
          <a:ln>
            <a:noFill/>
          </a:ln>
        </p:spPr>
      </p:pic>
    </p:spTree>
    <p:extLst>
      <p:ext uri="{BB962C8B-B14F-4D97-AF65-F5344CB8AC3E}">
        <p14:creationId xmlns:p14="http://schemas.microsoft.com/office/powerpoint/2010/main" val="98975712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PACOTE CONTROLLER</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58</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1596240"/>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Principais classes do pacote de Modelo:</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1" name="Imagem 10">
            <a:extLst>
              <a:ext uri="{FF2B5EF4-FFF2-40B4-BE49-F238E27FC236}">
                <a16:creationId xmlns:a16="http://schemas.microsoft.com/office/drawing/2014/main" id="{61543616-74F0-408A-8381-E9BAA6415B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19169" y="2034973"/>
            <a:ext cx="5638702" cy="4503939"/>
          </a:xfrm>
          <a:prstGeom prst="rect">
            <a:avLst/>
          </a:prstGeom>
          <a:noFill/>
          <a:ln>
            <a:noFill/>
          </a:ln>
        </p:spPr>
      </p:pic>
    </p:spTree>
    <p:extLst>
      <p:ext uri="{BB962C8B-B14F-4D97-AF65-F5344CB8AC3E}">
        <p14:creationId xmlns:p14="http://schemas.microsoft.com/office/powerpoint/2010/main" val="199293832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CAMADA DE PERSISTÊNCIA</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59</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1596240"/>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Estrutura da camada de persistência com a dependência tecnológica: </a:t>
            </a:r>
          </a:p>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3" name="Imagem 12">
            <a:extLst>
              <a:ext uri="{FF2B5EF4-FFF2-40B4-BE49-F238E27FC236}">
                <a16:creationId xmlns:a16="http://schemas.microsoft.com/office/drawing/2014/main" id="{AB71264D-EE82-4EB4-82C1-970F9FAEC60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27179" y="2116401"/>
            <a:ext cx="5937641" cy="4440096"/>
          </a:xfrm>
          <a:prstGeom prst="rect">
            <a:avLst/>
          </a:prstGeom>
          <a:noFill/>
          <a:ln>
            <a:noFill/>
          </a:ln>
        </p:spPr>
      </p:pic>
    </p:spTree>
    <p:extLst>
      <p:ext uri="{BB962C8B-B14F-4D97-AF65-F5344CB8AC3E}">
        <p14:creationId xmlns:p14="http://schemas.microsoft.com/office/powerpoint/2010/main" val="131035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a:rPr>
              <a:t>Premissas</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496027"/>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pt-BR" altLang="ko-KR" sz="2000">
                <a:solidFill>
                  <a:schemeClr val="tx1"/>
                </a:solidFill>
                <a:latin typeface="Century Gothic"/>
                <a:ea typeface="맑은 고딕" panose="020B0503020000020004" pitchFamily="34" charset="-127"/>
              </a:rPr>
              <a:t>A BUIATCHAKA GAMES deverá fornecer o ambiente de produção;</a:t>
            </a:r>
          </a:p>
          <a:p>
            <a:pPr marL="342900" indent="-342900" algn="just">
              <a:buFont typeface="Arial" panose="020B0604020202020204" pitchFamily="34" charset="0"/>
              <a:buChar char="•"/>
            </a:pPr>
            <a:r>
              <a:rPr lang="pt-BR" altLang="ko-KR" sz="2000">
                <a:solidFill>
                  <a:schemeClr val="tx1"/>
                </a:solidFill>
                <a:latin typeface="Century Gothic"/>
                <a:ea typeface="맑은 고딕" panose="020B0503020000020004" pitchFamily="34" charset="-127"/>
              </a:rPr>
              <a:t>A BUIATCHAKA GAMES deverá informar quem será o focal point, para esclarecimentos de dúvidas técnicas e de negócio;</a:t>
            </a:r>
          </a:p>
          <a:p>
            <a:pPr marL="342900" indent="-342900" algn="just">
              <a:buFont typeface="Arial" panose="020B0604020202020204" pitchFamily="34" charset="0"/>
              <a:buChar char="•"/>
            </a:pPr>
            <a:r>
              <a:rPr lang="pt-BR" altLang="ko-KR" sz="2000">
                <a:solidFill>
                  <a:schemeClr val="tx1"/>
                </a:solidFill>
                <a:latin typeface="Century Gothic"/>
                <a:ea typeface="맑은 고딕" panose="020B0503020000020004" pitchFamily="34" charset="-127"/>
              </a:rPr>
              <a:t>O tempo de mobilização para o início do projeto será de 10 dias após o aceite desta proposta;</a:t>
            </a:r>
          </a:p>
          <a:p>
            <a:pPr marL="342900" indent="-342900" algn="just">
              <a:buFont typeface="Arial" panose="020B0604020202020204" pitchFamily="34" charset="0"/>
              <a:buChar char="•"/>
            </a:pPr>
            <a:r>
              <a:rPr lang="pt-BR" altLang="ko-KR" sz="2000">
                <a:solidFill>
                  <a:schemeClr val="tx1"/>
                </a:solidFill>
                <a:latin typeface="Century Gothic"/>
                <a:ea typeface="맑은 고딕" panose="020B0503020000020004" pitchFamily="34" charset="-127"/>
              </a:rPr>
              <a:t>Para início do projeto é necessário que a BUIATCHAKA GAMES forneça o banco de dados atualizado do sistema de vendas atual.</a:t>
            </a: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a:t>
            </a:fld>
            <a:endParaRPr lang="pt-BR"/>
          </a:p>
        </p:txBody>
      </p:sp>
      <p:pic>
        <p:nvPicPr>
          <p:cNvPr id="8" name="Imagem 7">
            <a:extLst>
              <a:ext uri="{FF2B5EF4-FFF2-40B4-BE49-F238E27FC236}">
                <a16:creationId xmlns:a16="http://schemas.microsoft.com/office/drawing/2014/main" id="{EB2352B0-5B16-42E5-9FA2-D2F79AC17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678" y="0"/>
            <a:ext cx="2135322" cy="1463346"/>
          </a:xfrm>
          <a:prstGeom prst="rect">
            <a:avLst/>
          </a:prstGeom>
        </p:spPr>
      </p:pic>
    </p:spTree>
    <p:extLst>
      <p:ext uri="{BB962C8B-B14F-4D97-AF65-F5344CB8AC3E}">
        <p14:creationId xmlns:p14="http://schemas.microsoft.com/office/powerpoint/2010/main" val="1084006738"/>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VISÃO DE DADOS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60</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1596240"/>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 mecanismo de persistência utilizado no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utiliza-se o banco de dados Relacional PostgreSQL juntamente com o framework para mapeamento objeto-relacional, </a:t>
            </a:r>
            <a:r>
              <a:rPr lang="pt-BR" altLang="ko-KR" sz="2000" dirty="0" err="1">
                <a:solidFill>
                  <a:schemeClr val="tx1"/>
                </a:solidFill>
                <a:latin typeface="Century Gothic"/>
                <a:ea typeface="맑은 고딕" panose="020B0503020000020004" pitchFamily="34" charset="-127"/>
              </a:rPr>
              <a:t>Hibernate</a:t>
            </a:r>
            <a:r>
              <a:rPr lang="pt-BR" altLang="ko-KR" sz="2000" dirty="0">
                <a:solidFill>
                  <a:schemeClr val="tx1"/>
                </a:solidFill>
                <a:latin typeface="Century Gothic"/>
                <a:ea typeface="맑은 고딕" panose="020B0503020000020004" pitchFamily="34" charset="-127"/>
              </a:rPr>
              <a:t>. O controle de transações adotado envolve a utilização do Spring Framework em conjunto com o </a:t>
            </a:r>
            <a:r>
              <a:rPr lang="pt-BR" altLang="ko-KR" sz="2000" dirty="0" err="1">
                <a:solidFill>
                  <a:schemeClr val="tx1"/>
                </a:solidFill>
                <a:latin typeface="Century Gothic"/>
                <a:ea typeface="맑은 고딕" panose="020B0503020000020004" pitchFamily="34" charset="-127"/>
              </a:rPr>
              <a:t>Hibernate</a:t>
            </a:r>
            <a:r>
              <a:rPr lang="pt-BR" altLang="ko-KR" sz="2000" dirty="0">
                <a:solidFill>
                  <a:schemeClr val="tx1"/>
                </a:solidFill>
                <a:latin typeface="Century Gothic"/>
                <a:ea typeface="맑은 고딕" panose="020B0503020000020004" pitchFamily="34" charset="-127"/>
              </a:rPr>
              <a:t>.</a:t>
            </a:r>
          </a:p>
          <a:p>
            <a:pPr algn="just"/>
            <a:r>
              <a:rPr lang="pt-BR" altLang="ko-KR" sz="2000" dirty="0">
                <a:solidFill>
                  <a:schemeClr val="tx1"/>
                </a:solidFill>
                <a:latin typeface="Century Gothic"/>
                <a:ea typeface="맑은 고딕" panose="020B0503020000020004" pitchFamily="34" charset="-127"/>
              </a:rPr>
              <a:t>As figuras a seguir demonstram, respectivamente, o modelo lógico e modelo físico do banco de dados.</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3713729784"/>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VISÃO DE DADOS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61</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1" name="Imagem 10">
            <a:extLst>
              <a:ext uri="{FF2B5EF4-FFF2-40B4-BE49-F238E27FC236}">
                <a16:creationId xmlns:a16="http://schemas.microsoft.com/office/drawing/2014/main" id="{E4891B3E-4979-42FB-BAA7-E33FD4794B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8410" y="1690370"/>
            <a:ext cx="6840220" cy="5031105"/>
          </a:xfrm>
          <a:prstGeom prst="rect">
            <a:avLst/>
          </a:prstGeom>
          <a:noFill/>
          <a:ln>
            <a:noFill/>
          </a:ln>
        </p:spPr>
      </p:pic>
    </p:spTree>
    <p:extLst>
      <p:ext uri="{BB962C8B-B14F-4D97-AF65-F5344CB8AC3E}">
        <p14:creationId xmlns:p14="http://schemas.microsoft.com/office/powerpoint/2010/main" val="427676261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VISÃO DE DADOS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62</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pic>
        <p:nvPicPr>
          <p:cNvPr id="12" name="Imagem 11">
            <a:extLst>
              <a:ext uri="{FF2B5EF4-FFF2-40B4-BE49-F238E27FC236}">
                <a16:creationId xmlns:a16="http://schemas.microsoft.com/office/drawing/2014/main" id="{F29882F8-89FB-45FA-8719-E1DFD260A0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8410" y="1893131"/>
            <a:ext cx="6840220" cy="4547235"/>
          </a:xfrm>
          <a:prstGeom prst="rect">
            <a:avLst/>
          </a:prstGeom>
          <a:noFill/>
          <a:ln>
            <a:noFill/>
          </a:ln>
        </p:spPr>
      </p:pic>
    </p:spTree>
    <p:extLst>
      <p:ext uri="{BB962C8B-B14F-4D97-AF65-F5344CB8AC3E}">
        <p14:creationId xmlns:p14="http://schemas.microsoft.com/office/powerpoint/2010/main" val="11963924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TAMANHO E PERFORMANCE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63</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1596240"/>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será usado para o controle de um e-commerce e consequentemente terá uma grande base.</a:t>
            </a:r>
          </a:p>
          <a:p>
            <a:pPr algn="just"/>
            <a:r>
              <a:rPr lang="pt-BR" altLang="ko-KR" sz="2000" dirty="0">
                <a:solidFill>
                  <a:schemeClr val="tx1"/>
                </a:solidFill>
                <a:latin typeface="Century Gothic"/>
                <a:ea typeface="맑은 고딕" panose="020B0503020000020004" pitchFamily="34" charset="-127"/>
              </a:rPr>
              <a:t>Seus servidores provavelmente irão passar por períodos de picos de utilização (por exemplo, próximo a datas de promoções como Black Friday etc.).</a:t>
            </a:r>
          </a:p>
          <a:p>
            <a:pPr algn="just"/>
            <a:r>
              <a:rPr lang="pt-BR" altLang="ko-KR" sz="2000" dirty="0">
                <a:solidFill>
                  <a:schemeClr val="tx1"/>
                </a:solidFill>
                <a:latin typeface="Century Gothic"/>
                <a:ea typeface="맑은 고딕" panose="020B0503020000020004" pitchFamily="34" charset="-127"/>
              </a:rPr>
              <a:t>As estimativas do número de usuários e de carga de utilização em períodos de pico de utilização, bem como maiores informações sobre questões relacionadas ao tamanho e desempenho do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podem ser obtidas no documento de requisitos não funcionais.</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417052651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QUALIDADE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64</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1596240"/>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ko-KR" sz="2000" dirty="0">
                <a:solidFill>
                  <a:schemeClr val="tx1"/>
                </a:solidFill>
                <a:latin typeface="Century Gothic"/>
                <a:ea typeface="맑은 고딕" panose="020B0503020000020004" pitchFamily="34" charset="-127"/>
              </a:rPr>
              <a:t>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será usado para o controle de um e-commerce completo, incluindo funcionalidades para o cliente tais como para o administrador do sistema, o responsável ou proprietário da loja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a:t>
            </a:r>
          </a:p>
          <a:p>
            <a:pPr algn="just"/>
            <a:r>
              <a:rPr lang="pt-BR" altLang="ko-KR" sz="2000" dirty="0">
                <a:solidFill>
                  <a:schemeClr val="tx1"/>
                </a:solidFill>
                <a:latin typeface="Century Gothic"/>
                <a:ea typeface="맑은 고딕" panose="020B0503020000020004" pitchFamily="34" charset="-127"/>
              </a:rPr>
              <a:t>Eventuais erros e/ou falhas na sua operação podem levar a prejuízos significativos tanto em termos financeiros quanto na imagem da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portanto na fase de design deve-se levar em consideração como fatores prioritários a confiabilidade e robustez do sistema.</a:t>
            </a:r>
          </a:p>
          <a:p>
            <a:pPr algn="just"/>
            <a:r>
              <a:rPr lang="pt-BR" altLang="ko-KR" sz="2000" dirty="0">
                <a:solidFill>
                  <a:schemeClr val="tx1"/>
                </a:solidFill>
                <a:latin typeface="Century Gothic"/>
                <a:ea typeface="맑은 고딕" panose="020B0503020000020004" pitchFamily="34" charset="-127"/>
              </a:rPr>
              <a:t>Adicionalmente, 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pode ser alvo de ataques de “hackers” para roubar informações, aplicar golpes e ou fraudes na compra de produtos. Possibilidade aumentada pela interface do sistema disponível na Internet, para evitar que tais ataques sejam bem sucedidos uma infraestrutura de segurança deve ser especificada e projetada.</a:t>
            </a:r>
          </a:p>
          <a:p>
            <a:pPr algn="just"/>
            <a:r>
              <a:rPr lang="pt-BR" altLang="ko-KR" sz="2000" dirty="0">
                <a:solidFill>
                  <a:schemeClr val="tx1"/>
                </a:solidFill>
                <a:latin typeface="Century Gothic"/>
                <a:ea typeface="맑은 고딕" panose="020B0503020000020004" pitchFamily="34" charset="-127"/>
              </a:rPr>
              <a:t>Maiores informações sobre questões relacionadas aos requisitos de qualidade do sistema </a:t>
            </a:r>
            <a:r>
              <a:rPr lang="pt-BR" altLang="ko-KR" sz="2000" dirty="0" err="1">
                <a:solidFill>
                  <a:schemeClr val="tx1"/>
                </a:solidFill>
                <a:latin typeface="Century Gothic"/>
                <a:ea typeface="맑은 고딕" panose="020B0503020000020004" pitchFamily="34" charset="-127"/>
              </a:rPr>
              <a:t>Buiatchaka</a:t>
            </a:r>
            <a:r>
              <a:rPr lang="pt-BR" altLang="ko-KR" sz="2000" dirty="0">
                <a:solidFill>
                  <a:schemeClr val="tx1"/>
                </a:solidFill>
                <a:latin typeface="Century Gothic"/>
                <a:ea typeface="맑은 고딕" panose="020B0503020000020004" pitchFamily="34" charset="-127"/>
              </a:rPr>
              <a:t> Games podem ser obtidas no documento de requisitos não funcionais.</a:t>
            </a:r>
          </a:p>
          <a:p>
            <a:pPr algn="just"/>
            <a:endParaRPr lang="ko-KR" altLang="en-US" sz="2000" dirty="0">
              <a:solidFill>
                <a:schemeClr val="tx1"/>
              </a:solidFill>
              <a:latin typeface="Century Gothic"/>
              <a:ea typeface="맑은 고딕" panose="020B0503020000020004" pitchFamily="34" charset="-127"/>
            </a:endParaRPr>
          </a:p>
        </p:txBody>
      </p:sp>
    </p:spTree>
    <p:extLst>
      <p:ext uri="{BB962C8B-B14F-4D97-AF65-F5344CB8AC3E}">
        <p14:creationId xmlns:p14="http://schemas.microsoft.com/office/powerpoint/2010/main" val="121108355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Documento Visão de Projeto:</a:t>
            </a:r>
            <a:br>
              <a:rPr lang="pt-BR" b="1" dirty="0">
                <a:solidFill>
                  <a:srgbClr val="002060"/>
                </a:solidFill>
                <a:latin typeface="Century Gothic"/>
              </a:rPr>
            </a:br>
            <a:r>
              <a:rPr lang="pt-BR" b="1" dirty="0">
                <a:solidFill>
                  <a:srgbClr val="002060"/>
                </a:solidFill>
                <a:latin typeface="Century Gothic"/>
              </a:rPr>
              <a:t>CRONOGRAMA MACRO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65</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523240" y="428668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r>
              <a:rPr lang="pt-BR" sz="2400" dirty="0">
                <a:solidFill>
                  <a:schemeClr val="tx1"/>
                </a:solidFill>
                <a:effectLst/>
                <a:latin typeface="Century Gothic" panose="020B0502020202020204" pitchFamily="34" charset="0"/>
                <a:ea typeface="Times New Roman" panose="02020603050405020304" pitchFamily="18" charset="0"/>
              </a:rPr>
              <a:t>Observações: Os prazos apresentados são uma estimativa inicial considerando as informações disponíveis nesta etapa do projeto. Um cronograma detalhado será elaborado na fase de planejamento e, eventualmente, estes prazos podem ser modificados.</a:t>
            </a:r>
          </a:p>
          <a:p>
            <a:pPr algn="just"/>
            <a:br>
              <a:rPr lang="pt-BR" sz="2400" dirty="0">
                <a:effectLst/>
                <a:latin typeface="Century Gothic" panose="020B0502020202020204" pitchFamily="34" charset="0"/>
                <a:ea typeface="Times New Roman" panose="02020603050405020304" pitchFamily="18" charset="0"/>
              </a:rPr>
            </a:br>
            <a:r>
              <a:rPr lang="pt-BR" sz="2400" dirty="0">
                <a:effectLst/>
                <a:latin typeface="Century Gothic" panose="020B0502020202020204" pitchFamily="34" charset="0"/>
                <a:ea typeface="Times New Roman" panose="02020603050405020304" pitchFamily="18" charset="0"/>
              </a:rPr>
              <a:t> </a:t>
            </a:r>
          </a:p>
        </p:txBody>
      </p:sp>
      <p:graphicFrame>
        <p:nvGraphicFramePr>
          <p:cNvPr id="7" name="Tabela 6">
            <a:extLst>
              <a:ext uri="{FF2B5EF4-FFF2-40B4-BE49-F238E27FC236}">
                <a16:creationId xmlns:a16="http://schemas.microsoft.com/office/drawing/2014/main" id="{98B6D735-3BF3-4451-8F8A-087DBBC3033D}"/>
              </a:ext>
            </a:extLst>
          </p:cNvPr>
          <p:cNvGraphicFramePr/>
          <p:nvPr>
            <p:extLst>
              <p:ext uri="{D42A27DB-BD31-4B8C-83A1-F6EECF244321}">
                <p14:modId xmlns:p14="http://schemas.microsoft.com/office/powerpoint/2010/main" val="2039693144"/>
              </p:ext>
            </p:extLst>
          </p:nvPr>
        </p:nvGraphicFramePr>
        <p:xfrm>
          <a:off x="3523761" y="1893131"/>
          <a:ext cx="5144477" cy="2053410"/>
        </p:xfrm>
        <a:graphic>
          <a:graphicData uri="http://schemas.openxmlformats.org/drawingml/2006/table">
            <a:tbl>
              <a:tblPr>
                <a:tableStyleId>{5C22544A-7EE6-4342-B048-85BDC9FD1C3A}</a:tableStyleId>
              </a:tblPr>
              <a:tblGrid>
                <a:gridCol w="4105592">
                  <a:extLst>
                    <a:ext uri="{9D8B030D-6E8A-4147-A177-3AD203B41FA5}">
                      <a16:colId xmlns:a16="http://schemas.microsoft.com/office/drawing/2014/main" val="1382727089"/>
                    </a:ext>
                  </a:extLst>
                </a:gridCol>
                <a:gridCol w="1038885">
                  <a:extLst>
                    <a:ext uri="{9D8B030D-6E8A-4147-A177-3AD203B41FA5}">
                      <a16:colId xmlns:a16="http://schemas.microsoft.com/office/drawing/2014/main" val="541411156"/>
                    </a:ext>
                  </a:extLst>
                </a:gridCol>
              </a:tblGrid>
              <a:tr h="205341">
                <a:tc>
                  <a:txBody>
                    <a:bodyPr/>
                    <a:lstStyle/>
                    <a:p>
                      <a:pPr algn="l" fontAlgn="t">
                        <a:spcBef>
                          <a:spcPts val="0"/>
                        </a:spcBef>
                        <a:spcAft>
                          <a:spcPts val="0"/>
                        </a:spcAft>
                      </a:pPr>
                      <a:r>
                        <a:rPr lang="pt-BR" sz="1100" u="none" strike="noStrike" dirty="0">
                          <a:effectLst/>
                          <a:highlight>
                            <a:srgbClr val="D3D3D3"/>
                          </a:highlight>
                        </a:rPr>
                        <a:t>Resultado</a:t>
                      </a:r>
                      <a:endParaRPr lang="pt-BR" sz="1800" b="0" i="0" u="none" strike="noStrike" dirty="0">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 </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666309830"/>
                  </a:ext>
                </a:extLst>
              </a:tr>
              <a:tr h="205341">
                <a:tc>
                  <a:txBody>
                    <a:bodyPr/>
                    <a:lstStyle/>
                    <a:p>
                      <a:pPr algn="l" fontAlgn="t">
                        <a:spcBef>
                          <a:spcPts val="0"/>
                        </a:spcBef>
                        <a:spcAft>
                          <a:spcPts val="0"/>
                        </a:spcAft>
                      </a:pPr>
                      <a:r>
                        <a:rPr lang="pt-BR" sz="1100" u="none" strike="noStrike">
                          <a:effectLst/>
                          <a:highlight>
                            <a:srgbClr val="D3D3D3"/>
                          </a:highlight>
                        </a:rPr>
                        <a:t>Plano Preliminar</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2</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3650795846"/>
                  </a:ext>
                </a:extLst>
              </a:tr>
              <a:tr h="205341">
                <a:tc>
                  <a:txBody>
                    <a:bodyPr/>
                    <a:lstStyle/>
                    <a:p>
                      <a:pPr algn="l" fontAlgn="t">
                        <a:spcBef>
                          <a:spcPts val="0"/>
                        </a:spcBef>
                        <a:spcAft>
                          <a:spcPts val="0"/>
                        </a:spcAft>
                      </a:pPr>
                      <a:r>
                        <a:rPr lang="pt-BR" sz="1100" u="none" strike="noStrike" dirty="0">
                          <a:effectLst/>
                          <a:highlight>
                            <a:srgbClr val="D3D3D3"/>
                          </a:highlight>
                        </a:rPr>
                        <a:t>Plano Fase 1</a:t>
                      </a:r>
                      <a:endParaRPr lang="pt-BR" sz="1800" b="0" i="0" u="none" strike="noStrike" dirty="0">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3</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519560056"/>
                  </a:ext>
                </a:extLst>
              </a:tr>
              <a:tr h="205341">
                <a:tc>
                  <a:txBody>
                    <a:bodyPr/>
                    <a:lstStyle/>
                    <a:p>
                      <a:pPr algn="l" fontAlgn="t">
                        <a:spcBef>
                          <a:spcPts val="0"/>
                        </a:spcBef>
                        <a:spcAft>
                          <a:spcPts val="0"/>
                        </a:spcAft>
                      </a:pPr>
                      <a:r>
                        <a:rPr lang="pt-BR" sz="1100" u="none" strike="noStrike">
                          <a:effectLst/>
                          <a:highlight>
                            <a:srgbClr val="D3D3D3"/>
                          </a:highlight>
                        </a:rPr>
                        <a:t>Especificação Fase 1</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5</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1398004906"/>
                  </a:ext>
                </a:extLst>
              </a:tr>
              <a:tr h="205341">
                <a:tc>
                  <a:txBody>
                    <a:bodyPr/>
                    <a:lstStyle/>
                    <a:p>
                      <a:pPr algn="l" fontAlgn="t">
                        <a:spcBef>
                          <a:spcPts val="0"/>
                        </a:spcBef>
                        <a:spcAft>
                          <a:spcPts val="0"/>
                        </a:spcAft>
                      </a:pPr>
                      <a:r>
                        <a:rPr lang="pt-BR" sz="1100" u="none" strike="noStrike">
                          <a:effectLst/>
                          <a:highlight>
                            <a:srgbClr val="D3D3D3"/>
                          </a:highlight>
                        </a:rPr>
                        <a:t>Piloto Fase 1</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11</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2920778537"/>
                  </a:ext>
                </a:extLst>
              </a:tr>
              <a:tr h="205341">
                <a:tc>
                  <a:txBody>
                    <a:bodyPr/>
                    <a:lstStyle/>
                    <a:p>
                      <a:pPr algn="l" fontAlgn="t">
                        <a:spcBef>
                          <a:spcPts val="0"/>
                        </a:spcBef>
                        <a:spcAft>
                          <a:spcPts val="0"/>
                        </a:spcAft>
                      </a:pPr>
                      <a:r>
                        <a:rPr lang="pt-BR" sz="1100" u="none" strike="noStrike">
                          <a:effectLst/>
                          <a:highlight>
                            <a:srgbClr val="D3D3D3"/>
                          </a:highlight>
                        </a:rPr>
                        <a:t>Solução Testada Fase 1</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12</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742155139"/>
                  </a:ext>
                </a:extLst>
              </a:tr>
              <a:tr h="205341">
                <a:tc>
                  <a:txBody>
                    <a:bodyPr/>
                    <a:lstStyle/>
                    <a:p>
                      <a:pPr algn="l" fontAlgn="t">
                        <a:spcBef>
                          <a:spcPts val="0"/>
                        </a:spcBef>
                        <a:spcAft>
                          <a:spcPts val="0"/>
                        </a:spcAft>
                      </a:pPr>
                      <a:r>
                        <a:rPr lang="pt-BR" sz="1100" u="none" strike="noStrike">
                          <a:effectLst/>
                          <a:highlight>
                            <a:srgbClr val="D3D3D3"/>
                          </a:highlight>
                        </a:rPr>
                        <a:t>Plano Fase 2</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13</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2446772257"/>
                  </a:ext>
                </a:extLst>
              </a:tr>
              <a:tr h="205341">
                <a:tc>
                  <a:txBody>
                    <a:bodyPr/>
                    <a:lstStyle/>
                    <a:p>
                      <a:pPr algn="l" fontAlgn="t">
                        <a:spcBef>
                          <a:spcPts val="0"/>
                        </a:spcBef>
                        <a:spcAft>
                          <a:spcPts val="0"/>
                        </a:spcAft>
                      </a:pPr>
                      <a:r>
                        <a:rPr lang="pt-BR" sz="1100" u="none" strike="noStrike">
                          <a:effectLst/>
                          <a:highlight>
                            <a:srgbClr val="D3D3D3"/>
                          </a:highlight>
                        </a:rPr>
                        <a:t>Especificação Fase 2</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14</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1964745766"/>
                  </a:ext>
                </a:extLst>
              </a:tr>
              <a:tr h="205341">
                <a:tc>
                  <a:txBody>
                    <a:bodyPr/>
                    <a:lstStyle/>
                    <a:p>
                      <a:pPr algn="l" fontAlgn="t">
                        <a:spcBef>
                          <a:spcPts val="0"/>
                        </a:spcBef>
                        <a:spcAft>
                          <a:spcPts val="0"/>
                        </a:spcAft>
                      </a:pPr>
                      <a:r>
                        <a:rPr lang="pt-BR" sz="1100" u="none" strike="noStrike">
                          <a:effectLst/>
                          <a:highlight>
                            <a:srgbClr val="D3D3D3"/>
                          </a:highlight>
                        </a:rPr>
                        <a:t>Piloto Fase 2</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a:effectLst/>
                          <a:highlight>
                            <a:srgbClr val="D3D3D3"/>
                          </a:highlight>
                        </a:rPr>
                        <a:t>Semana 20</a:t>
                      </a:r>
                      <a:endParaRPr lang="pt-BR" sz="1800" b="0" i="0" u="none" strike="noStrike">
                        <a:effectLst/>
                        <a:latin typeface="Arial" panose="020B0604020202020204" pitchFamily="34" charset="0"/>
                      </a:endParaRPr>
                    </a:p>
                  </a:txBody>
                  <a:tcPr marL="44450" marR="44450" marT="9525" marB="0"/>
                </a:tc>
                <a:extLst>
                  <a:ext uri="{0D108BD9-81ED-4DB2-BD59-A6C34878D82A}">
                    <a16:rowId xmlns:a16="http://schemas.microsoft.com/office/drawing/2014/main" val="1197471078"/>
                  </a:ext>
                </a:extLst>
              </a:tr>
              <a:tr h="205341">
                <a:tc>
                  <a:txBody>
                    <a:bodyPr/>
                    <a:lstStyle/>
                    <a:p>
                      <a:pPr algn="l" fontAlgn="t">
                        <a:spcBef>
                          <a:spcPts val="0"/>
                        </a:spcBef>
                        <a:spcAft>
                          <a:spcPts val="0"/>
                        </a:spcAft>
                      </a:pPr>
                      <a:r>
                        <a:rPr lang="pt-BR" sz="1100" u="none" strike="noStrike">
                          <a:effectLst/>
                          <a:highlight>
                            <a:srgbClr val="D3D3D3"/>
                          </a:highlight>
                        </a:rPr>
                        <a:t>Solução Testada Fase 2</a:t>
                      </a:r>
                      <a:endParaRPr lang="pt-BR" sz="1800" b="0" i="0" u="none" strike="noStrike">
                        <a:effectLst/>
                        <a:latin typeface="Arial" panose="020B0604020202020204" pitchFamily="34" charset="0"/>
                      </a:endParaRPr>
                    </a:p>
                  </a:txBody>
                  <a:tcPr marL="44450" marR="44450" marT="9525" marB="0"/>
                </a:tc>
                <a:tc>
                  <a:txBody>
                    <a:bodyPr/>
                    <a:lstStyle/>
                    <a:p>
                      <a:pPr algn="l" fontAlgn="t">
                        <a:spcBef>
                          <a:spcPts val="0"/>
                        </a:spcBef>
                        <a:spcAft>
                          <a:spcPts val="0"/>
                        </a:spcAft>
                      </a:pPr>
                      <a:r>
                        <a:rPr lang="pt-BR" sz="1100" u="none" strike="noStrike" dirty="0">
                          <a:effectLst/>
                          <a:highlight>
                            <a:srgbClr val="D3D3D3"/>
                          </a:highlight>
                        </a:rPr>
                        <a:t>Semana 21</a:t>
                      </a:r>
                      <a:endParaRPr lang="pt-BR" sz="1800" b="0" i="0" u="none" strike="noStrike" dirty="0">
                        <a:effectLst/>
                        <a:latin typeface="Arial" panose="020B0604020202020204" pitchFamily="34" charset="0"/>
                      </a:endParaRPr>
                    </a:p>
                  </a:txBody>
                  <a:tcPr marL="44450" marR="44450" marT="9525" marB="0"/>
                </a:tc>
                <a:extLst>
                  <a:ext uri="{0D108BD9-81ED-4DB2-BD59-A6C34878D82A}">
                    <a16:rowId xmlns:a16="http://schemas.microsoft.com/office/drawing/2014/main" val="4020412474"/>
                  </a:ext>
                </a:extLst>
              </a:tr>
            </a:tbl>
          </a:graphicData>
        </a:graphic>
      </p:graphicFrame>
    </p:spTree>
    <p:extLst>
      <p:ext uri="{BB962C8B-B14F-4D97-AF65-F5344CB8AC3E}">
        <p14:creationId xmlns:p14="http://schemas.microsoft.com/office/powerpoint/2010/main" val="3933146464"/>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66</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r>
              <a:rPr lang="pt-BR" sz="2400" dirty="0">
                <a:solidFill>
                  <a:schemeClr val="tx1"/>
                </a:solidFill>
                <a:effectLst/>
                <a:latin typeface="Century Gothic" panose="020B0502020202020204" pitchFamily="34" charset="0"/>
                <a:ea typeface="Times New Roman" panose="02020603050405020304" pitchFamily="18" charset="0"/>
              </a:rPr>
              <a:t>CDU01 – Gerenciar Vendas Eletrônicas</a:t>
            </a:r>
            <a:br>
              <a:rPr lang="pt-BR" sz="2400" dirty="0">
                <a:effectLst/>
                <a:latin typeface="Century Gothic" panose="020B0502020202020204" pitchFamily="34" charset="0"/>
                <a:ea typeface="Times New Roman" panose="02020603050405020304" pitchFamily="18" charset="0"/>
              </a:rPr>
            </a:br>
            <a:r>
              <a:rPr lang="pt-BR" sz="2400" dirty="0">
                <a:effectLst/>
                <a:latin typeface="Century Gothic" panose="020B0502020202020204" pitchFamily="34" charset="0"/>
                <a:ea typeface="Times New Roman" panose="02020603050405020304" pitchFamily="18" charset="0"/>
              </a:rPr>
              <a:t> </a:t>
            </a:r>
          </a:p>
        </p:txBody>
      </p:sp>
    </p:spTree>
    <p:extLst>
      <p:ext uri="{BB962C8B-B14F-4D97-AF65-F5344CB8AC3E}">
        <p14:creationId xmlns:p14="http://schemas.microsoft.com/office/powerpoint/2010/main" val="3439308981"/>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OBJETIVO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67</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altLang="ko-KR" sz="2000" dirty="0">
              <a:solidFill>
                <a:schemeClr val="tx1"/>
              </a:solidFill>
              <a:latin typeface="Century Gothic"/>
              <a:ea typeface="맑은 고딕" panose="020B0503020000020004" pitchFamily="34" charset="-127"/>
            </a:endParaRPr>
          </a:p>
          <a:p>
            <a:pPr algn="just"/>
            <a:endParaRPr lang="ko-KR" altLang="en-US" sz="2000" dirty="0">
              <a:solidFill>
                <a:schemeClr val="tx1"/>
              </a:solidFill>
              <a:latin typeface="Century Gothic"/>
              <a:ea typeface="맑은 고딕" panose="020B0503020000020004" pitchFamily="34" charset="-127"/>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523240" y="1893131"/>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r>
              <a:rPr lang="pt-BR" sz="2400" dirty="0">
                <a:solidFill>
                  <a:schemeClr val="tx1"/>
                </a:solidFill>
                <a:effectLst/>
                <a:latin typeface="Century Gothic" panose="020B0502020202020204" pitchFamily="34" charset="0"/>
                <a:ea typeface="Times New Roman" panose="02020603050405020304" pitchFamily="18" charset="0"/>
              </a:rPr>
              <a:t>Este caso de uso tem como objetivo prover uma solução informatizada capaz de gerenciar as vendas eletrônicas da loja online, abrangendo funcionalidades por parte do usuário (cliente da loja) e do administrador (gerente/proprietário da loja), incluindo funcionalidades atreladas aos requisitos funcionais de troca. </a:t>
            </a:r>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953208002"/>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DESCRIÇÃO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68</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6240" algn="just"/>
            <a:r>
              <a:rPr lang="pt-BR" sz="24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O cliente da loja de jogos eletrônicos </a:t>
            </a:r>
            <a:r>
              <a:rPr lang="pt-BR" sz="2400" dirty="0" err="1">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Buiatchaka</a:t>
            </a:r>
            <a:r>
              <a:rPr lang="pt-BR" sz="24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Games, ao acessar o site do e-commerce, navega por produtos e categorias de produtos. Além de consultar os produtos disponíveis e indisponíveis no estoque, o cliente também é capaz de adicionar diferentes produtos ao carrinho e com suas respectivas quantidades. Gerenciar o carrinho com operações de atualização de quantidade, remoção de produto e até mesmo limpar todo o conteúdo do carrinho. </a:t>
            </a: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80358839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DESCRIÇÃO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69</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6240" algn="just"/>
            <a:r>
              <a:rPr lang="pt-BR" sz="24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Ao confirmar os produtos e suas respectivas quantidades no carrinho, o cliente inicia o processo de realização de um novo pedido na loja, seguindo um fluxo que abrange selecionar um endereço de entrega, um método de pagamento, </a:t>
            </a:r>
            <a:r>
              <a:rPr lang="pt-BR" sz="2400" dirty="0" err="1">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podende</a:t>
            </a:r>
            <a:r>
              <a:rPr lang="pt-BR" sz="24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este ser: cupom de troca, cartão de crédito, boleto e até mesmo algum cupom promocional. Após revisar e confirmar o pedido, se este estiver com todas as premissas satisfeitas para que seja realizado, inicia-se um processo de atualização de status do pedido, e dependendo dessa atualização de status, outros processos são engatilhados e estes requerem ações tanto do administrador quanto do cliente. </a:t>
            </a: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1317246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panose="020B0502020202020204" pitchFamily="34" charset="0"/>
              </a:rPr>
              <a:t>Tecnologias</a:t>
            </a: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412393"/>
            <a:ext cx="10830560" cy="5054669"/>
          </a:xfrm>
          <a:prstGeom prst="rect">
            <a:avLst/>
          </a:prstGeom>
        </p:spPr>
        <p:txBody>
          <a:bodyPr vert="horz" lIns="396000" tIns="45720" rIns="91440" bIns="45720" rtlCol="0" anchor="t">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Linguagem de programação</a:t>
            </a:r>
            <a:r>
              <a:rPr lang="pt-PT" sz="6200" dirty="0">
                <a:solidFill>
                  <a:schemeClr val="tx1"/>
                </a:solidFill>
                <a:latin typeface="Century Gothic" panose="020B0502020202020204" pitchFamily="34" charset="0"/>
                <a:cs typeface="Times New Roman" panose="02020603050405020304" pitchFamily="18" charset="0"/>
              </a:rPr>
              <a:t>: Java Enterprise Edition;</a:t>
            </a:r>
          </a:p>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Outros</a:t>
            </a:r>
            <a:r>
              <a:rPr lang="pt-PT" sz="6200" dirty="0">
                <a:solidFill>
                  <a:schemeClr val="tx1"/>
                </a:solidFill>
                <a:latin typeface="Century Gothic" panose="020B0502020202020204" pitchFamily="34" charset="0"/>
                <a:cs typeface="Times New Roman" panose="02020603050405020304" pitchFamily="18" charset="0"/>
              </a:rPr>
              <a:t>: SpringBoot, </a:t>
            </a:r>
            <a:r>
              <a:rPr lang="en-US" altLang="ko-KR" sz="6200" dirty="0">
                <a:solidFill>
                  <a:schemeClr val="tx1"/>
                </a:solidFill>
                <a:latin typeface="Century Gothic" panose="020B0502020202020204" pitchFamily="34" charset="0"/>
                <a:cs typeface="Times New Roman" panose="02020603050405020304" pitchFamily="18" charset="0"/>
              </a:rPr>
              <a:t>Bootstrap, </a:t>
            </a:r>
            <a:r>
              <a:rPr lang="pt-PT" sz="6200" dirty="0">
                <a:solidFill>
                  <a:schemeClr val="tx1"/>
                </a:solidFill>
                <a:latin typeface="Century Gothic" panose="020B0502020202020204" pitchFamily="34" charset="0"/>
                <a:cs typeface="Times New Roman" panose="02020603050405020304" pitchFamily="18" charset="0"/>
              </a:rPr>
              <a:t>CSS, HTML, Thymeleaf,  </a:t>
            </a:r>
            <a:r>
              <a:rPr lang="en-US" altLang="ko-KR" sz="6200" dirty="0">
                <a:solidFill>
                  <a:schemeClr val="tx1"/>
                </a:solidFill>
                <a:latin typeface="Century Gothic" panose="020B0502020202020204" pitchFamily="34" charset="0"/>
                <a:cs typeface="Times New Roman" panose="02020603050405020304" pitchFamily="18" charset="0"/>
              </a:rPr>
              <a:t>jQuery, JavaScript</a:t>
            </a:r>
            <a:r>
              <a:rPr lang="pt-PT" sz="6200" dirty="0">
                <a:solidFill>
                  <a:schemeClr val="tx1"/>
                </a:solidFill>
                <a:latin typeface="Century Gothic" panose="020B0502020202020204" pitchFamily="34" charset="0"/>
                <a:cs typeface="Times New Roman" panose="02020603050405020304" pitchFamily="18" charset="0"/>
              </a:rPr>
              <a:t>;</a:t>
            </a:r>
          </a:p>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Banco de dados</a:t>
            </a:r>
            <a:r>
              <a:rPr lang="pt-PT" sz="6200" dirty="0">
                <a:solidFill>
                  <a:schemeClr val="tx1"/>
                </a:solidFill>
                <a:latin typeface="Century Gothic" panose="020B0502020202020204" pitchFamily="34" charset="0"/>
                <a:cs typeface="Times New Roman" panose="02020603050405020304" pitchFamily="18" charset="0"/>
              </a:rPr>
              <a:t>: SQL e SGBD: PostgreSQL;</a:t>
            </a:r>
          </a:p>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Modelagem</a:t>
            </a:r>
            <a:r>
              <a:rPr lang="pt-PT" sz="6200" dirty="0">
                <a:solidFill>
                  <a:schemeClr val="tx1"/>
                </a:solidFill>
                <a:latin typeface="Century Gothic" panose="020B0502020202020204" pitchFamily="34" charset="0"/>
                <a:cs typeface="Times New Roman" panose="02020603050405020304" pitchFamily="18" charset="0"/>
              </a:rPr>
              <a:t>: Astah UML;</a:t>
            </a:r>
          </a:p>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Testes</a:t>
            </a:r>
            <a:r>
              <a:rPr lang="pt-PT" sz="6200" dirty="0">
                <a:solidFill>
                  <a:schemeClr val="tx1"/>
                </a:solidFill>
                <a:latin typeface="Century Gothic" panose="020B0502020202020204" pitchFamily="34" charset="0"/>
                <a:cs typeface="Times New Roman" panose="02020603050405020304" pitchFamily="18" charset="0"/>
              </a:rPr>
              <a:t>: Selenium IDE, JUnit;</a:t>
            </a:r>
          </a:p>
          <a:p>
            <a:pPr algn="just">
              <a:lnSpc>
                <a:spcPct val="150000"/>
              </a:lnSpc>
            </a:pPr>
            <a:r>
              <a:rPr lang="pt-BR" sz="6200" b="1" i="0" dirty="0">
                <a:solidFill>
                  <a:schemeClr val="tx1"/>
                </a:solidFill>
                <a:effectLst/>
                <a:latin typeface="Century Gothic" panose="020B0502020202020204" pitchFamily="34" charset="0"/>
                <a:cs typeface="Times New Roman" panose="02020603050405020304" pitchFamily="18" charset="0"/>
              </a:rPr>
              <a:t>Hospedagem e versionamento de código-fonte</a:t>
            </a:r>
            <a:r>
              <a:rPr lang="pt-BR" sz="6200" b="0" i="0" dirty="0">
                <a:solidFill>
                  <a:schemeClr val="tx1"/>
                </a:solidFill>
                <a:effectLst/>
                <a:latin typeface="Century Gothic" panose="020B0502020202020204" pitchFamily="34" charset="0"/>
                <a:cs typeface="Times New Roman" panose="02020603050405020304" pitchFamily="18" charset="0"/>
              </a:rPr>
              <a:t>: GitHub;</a:t>
            </a:r>
          </a:p>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Gráficos</a:t>
            </a:r>
            <a:r>
              <a:rPr lang="pt-PT" sz="6200" dirty="0">
                <a:solidFill>
                  <a:schemeClr val="tx1"/>
                </a:solidFill>
                <a:latin typeface="Century Gothic" panose="020B0502020202020204" pitchFamily="34" charset="0"/>
                <a:cs typeface="Times New Roman" panose="02020603050405020304" pitchFamily="18" charset="0"/>
              </a:rPr>
              <a:t>: Google Chart;</a:t>
            </a:r>
          </a:p>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Servidor de aplicação</a:t>
            </a:r>
            <a:r>
              <a:rPr lang="pt-PT" sz="6200" dirty="0">
                <a:solidFill>
                  <a:schemeClr val="tx1"/>
                </a:solidFill>
                <a:latin typeface="Century Gothic" panose="020B0502020202020204" pitchFamily="34" charset="0"/>
                <a:cs typeface="Times New Roman" panose="02020603050405020304" pitchFamily="18" charset="0"/>
              </a:rPr>
              <a:t>: Apache Tomcat;</a:t>
            </a:r>
          </a:p>
          <a:p>
            <a:pPr algn="just">
              <a:lnSpc>
                <a:spcPct val="150000"/>
              </a:lnSpc>
            </a:pPr>
            <a:r>
              <a:rPr lang="pt-PT" sz="6200" dirty="0">
                <a:solidFill>
                  <a:schemeClr val="tx1"/>
                </a:solidFill>
                <a:latin typeface="Century Gothic" panose="020B0502020202020204" pitchFamily="34" charset="0"/>
                <a:cs typeface="Times New Roman" panose="02020603050405020304" pitchFamily="18" charset="0"/>
              </a:rPr>
              <a:t>Pacote Office;</a:t>
            </a:r>
          </a:p>
          <a:p>
            <a:pPr algn="just">
              <a:lnSpc>
                <a:spcPct val="150000"/>
              </a:lnSpc>
            </a:pPr>
            <a:r>
              <a:rPr lang="pt-PT" sz="6200" b="1" dirty="0">
                <a:solidFill>
                  <a:schemeClr val="tx1"/>
                </a:solidFill>
                <a:latin typeface="Century Gothic" panose="020B0502020202020204" pitchFamily="34" charset="0"/>
                <a:cs typeface="Times New Roman" panose="02020603050405020304" pitchFamily="18" charset="0"/>
              </a:rPr>
              <a:t>IDE’s</a:t>
            </a:r>
            <a:r>
              <a:rPr lang="pt-PT" sz="6200" dirty="0">
                <a:solidFill>
                  <a:schemeClr val="tx1"/>
                </a:solidFill>
                <a:latin typeface="Century Gothic" panose="020B0502020202020204" pitchFamily="34" charset="0"/>
                <a:cs typeface="Times New Roman" panose="02020603050405020304" pitchFamily="18" charset="0"/>
              </a:rPr>
              <a:t>: </a:t>
            </a:r>
            <a:r>
              <a:rPr lang="pt-PT" sz="6200" dirty="0">
                <a:latin typeface="Century Gothic" panose="020B0502020202020204" pitchFamily="34" charset="0"/>
                <a:cs typeface="Times New Roman" panose="02020603050405020304" pitchFamily="18" charset="0"/>
              </a:rPr>
              <a:t>Spring Tool Suite, Visual Studio Code.</a:t>
            </a:r>
          </a:p>
          <a:p>
            <a:pPr algn="just">
              <a:lnSpc>
                <a:spcPct val="150000"/>
              </a:lnSpc>
            </a:pPr>
            <a:endParaRPr lang="pt-BR" sz="4400" dirty="0">
              <a:latin typeface="Century Gothic" panose="020B0502020202020204" pitchFamily="34" charset="0"/>
            </a:endParaRPr>
          </a:p>
          <a:p>
            <a:endParaRPr lang="pt-BR" sz="4400" dirty="0">
              <a:latin typeface="Century Gothic" panose="020B0502020202020204" pitchFamily="34" charset="0"/>
            </a:endParaRPr>
          </a:p>
          <a:p>
            <a:endParaRPr lang="ko-KR" altLang="en-US" dirty="0">
              <a:latin typeface="Century Gothic" panose="020B0502020202020204" pitchFamily="34" charset="0"/>
            </a:endParaRPr>
          </a:p>
        </p:txBody>
      </p:sp>
      <p:pic>
        <p:nvPicPr>
          <p:cNvPr id="6" name="Imagem 5" descr="Uma imagem contendo camisa, quarto&#10;&#10;Descrição gerada automaticamente">
            <a:extLst>
              <a:ext uri="{FF2B5EF4-FFF2-40B4-BE49-F238E27FC236}">
                <a16:creationId xmlns:a16="http://schemas.microsoft.com/office/drawing/2014/main" id="{2C03FDDF-C86A-4B29-A0EE-04A833362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94" y="0"/>
            <a:ext cx="4200506" cy="2341266"/>
          </a:xfrm>
          <a:prstGeom prst="rect">
            <a:avLst/>
          </a:prstGeom>
        </p:spPr>
      </p:pic>
      <p:sp>
        <p:nvSpPr>
          <p:cNvPr id="8" name="Espaço Reservado para Rodapé 7">
            <a:extLst>
              <a:ext uri="{FF2B5EF4-FFF2-40B4-BE49-F238E27FC236}">
                <a16:creationId xmlns:a16="http://schemas.microsoft.com/office/drawing/2014/main" id="{705B360C-ECD0-4983-8282-BAC902B0828F}"/>
              </a:ext>
            </a:extLst>
          </p:cNvPr>
          <p:cNvSpPr>
            <a:spLocks noGrp="1"/>
          </p:cNvSpPr>
          <p:nvPr>
            <p:ph type="ftr" sz="quarter" idx="11"/>
          </p:nvPr>
        </p:nvSpPr>
        <p:spPr/>
        <p:txBody>
          <a:bodyPr/>
          <a:lstStyle/>
          <a:p>
            <a:r>
              <a:rPr lang="pt-BR"/>
              <a:t>FATEC MOGI DAS CRUZES</a:t>
            </a:r>
          </a:p>
        </p:txBody>
      </p:sp>
      <p:sp>
        <p:nvSpPr>
          <p:cNvPr id="9" name="Espaço Reservado para Número de Slide 8">
            <a:extLst>
              <a:ext uri="{FF2B5EF4-FFF2-40B4-BE49-F238E27FC236}">
                <a16:creationId xmlns:a16="http://schemas.microsoft.com/office/drawing/2014/main" id="{245C8952-2567-4903-B53B-2C43863DC273}"/>
              </a:ext>
            </a:extLst>
          </p:cNvPr>
          <p:cNvSpPr>
            <a:spLocks noGrp="1"/>
          </p:cNvSpPr>
          <p:nvPr>
            <p:ph type="sldNum" sz="quarter" idx="12"/>
          </p:nvPr>
        </p:nvSpPr>
        <p:spPr/>
        <p:txBody>
          <a:bodyPr/>
          <a:lstStyle/>
          <a:p>
            <a:fld id="{BD2B5394-143A-4208-A3B1-25D9600048D5}" type="slidenum">
              <a:rPr lang="pt-BR" smtClean="0"/>
              <a:t>7</a:t>
            </a:fld>
            <a:endParaRPr lang="pt-BR"/>
          </a:p>
        </p:txBody>
      </p:sp>
      <p:pic>
        <p:nvPicPr>
          <p:cNvPr id="11" name="Picture 4" descr="A picture containing soccer, person, field, room&#10;&#10;Description automatically generated">
            <a:extLst>
              <a:ext uri="{FF2B5EF4-FFF2-40B4-BE49-F238E27FC236}">
                <a16:creationId xmlns:a16="http://schemas.microsoft.com/office/drawing/2014/main" id="{790CC9C5-4DBC-4647-ACF7-E80C69277B31}"/>
              </a:ext>
            </a:extLst>
          </p:cNvPr>
          <p:cNvPicPr>
            <a:picLocks noChangeAspect="1"/>
          </p:cNvPicPr>
          <p:nvPr/>
        </p:nvPicPr>
        <p:blipFill rotWithShape="1">
          <a:blip r:embed="rId3"/>
          <a:srcRect b="11667"/>
          <a:stretch/>
        </p:blipFill>
        <p:spPr>
          <a:xfrm>
            <a:off x="10312400" y="5249721"/>
            <a:ext cx="1356360" cy="1006416"/>
          </a:xfrm>
          <a:prstGeom prst="rect">
            <a:avLst/>
          </a:prstGeom>
        </p:spPr>
      </p:pic>
    </p:spTree>
    <p:extLst>
      <p:ext uri="{BB962C8B-B14F-4D97-AF65-F5344CB8AC3E}">
        <p14:creationId xmlns:p14="http://schemas.microsoft.com/office/powerpoint/2010/main" val="29056763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DESCRIÇÃO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70</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Um pedido recém-feito precisa ser aprovado por um administrador do sistema, e este também confirma se os produtos no pedido foram entregues ao cliente. Uma vez os produtos entregues, o cliente tem a opção de solicitar troca de um produto específico por algum motivo previsto por direito no Código do Consumidor.</a:t>
            </a:r>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897609670"/>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DESCRIÇÃO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71</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dirty="0">
                <a:solidFill>
                  <a:schemeClr val="tx1"/>
                </a:solidFill>
                <a:latin typeface="Century Gothic"/>
              </a:rPr>
              <a:t>Se o cliente solicitar uma troca, o administrador precisa aprová-la ou recusá-la, com a obrigatoriedade de escrever uma mensagem disponível ao cliente em ambos casos. Após a troca ser aprovada, o cliente precisa fazer o envio do respectivo produto de volta a loja, e quando este seja recebido, o administrador tem a opção de devolvê-lo ao estoque ou não. Finalmente, com o produto devolvido, o sistema gera, automaticamente, um cupom de troca para o cliente no valor do produto e a troca é concluída. </a:t>
            </a: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188179074"/>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fontScale="90000"/>
          </a:bodyPr>
          <a:lstStyle/>
          <a:p>
            <a:r>
              <a:rPr lang="pt-BR" b="1" dirty="0">
                <a:solidFill>
                  <a:srgbClr val="002060"/>
                </a:solidFill>
                <a:latin typeface="Century Gothic"/>
              </a:rPr>
              <a:t>DESCRIÇÃO DO CASO DE USO DE CONDUÇÃO: REQUISITOS </a:t>
            </a:r>
            <a:br>
              <a:rPr lang="pt-BR" b="1" dirty="0">
                <a:solidFill>
                  <a:srgbClr val="002060"/>
                </a:solidFill>
                <a:latin typeface="Century Gothic"/>
              </a:rPr>
            </a:br>
            <a:r>
              <a:rPr lang="pt-BR" b="1" dirty="0">
                <a:solidFill>
                  <a:srgbClr val="002060"/>
                </a:solidFill>
                <a:latin typeface="Century Gothic"/>
              </a:rPr>
              <a:t>FUNCIONAIS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72</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dirty="0">
                <a:solidFill>
                  <a:schemeClr val="tx1"/>
                </a:solidFill>
                <a:latin typeface="Century Gothic"/>
              </a:rPr>
              <a:t>RF0031    Gerenciar carrinho de compra</a:t>
            </a:r>
          </a:p>
          <a:p>
            <a:pPr algn="just"/>
            <a:r>
              <a:rPr lang="pt-BR" sz="2400" dirty="0">
                <a:solidFill>
                  <a:schemeClr val="tx1"/>
                </a:solidFill>
                <a:latin typeface="Century Gothic"/>
              </a:rPr>
              <a:t>RF0032    Definir quantidade de itens no para o carrinho</a:t>
            </a:r>
          </a:p>
          <a:p>
            <a:pPr algn="just"/>
            <a:r>
              <a:rPr lang="pt-BR" sz="2400" dirty="0">
                <a:solidFill>
                  <a:schemeClr val="tx1"/>
                </a:solidFill>
                <a:latin typeface="Century Gothic"/>
              </a:rPr>
              <a:t>RF0033    Realizar compra</a:t>
            </a:r>
          </a:p>
          <a:p>
            <a:pPr algn="just"/>
            <a:r>
              <a:rPr lang="pt-BR" sz="2400" dirty="0">
                <a:solidFill>
                  <a:schemeClr val="tx1"/>
                </a:solidFill>
                <a:latin typeface="Century Gothic"/>
              </a:rPr>
              <a:t>RF0034    Calcular frete</a:t>
            </a:r>
          </a:p>
          <a:p>
            <a:pPr algn="just"/>
            <a:r>
              <a:rPr lang="pt-BR" sz="2400" dirty="0">
                <a:solidFill>
                  <a:schemeClr val="tx1"/>
                </a:solidFill>
                <a:latin typeface="Century Gothic"/>
              </a:rPr>
              <a:t>RF0035    Selecionar endereço de entrega</a:t>
            </a:r>
          </a:p>
          <a:p>
            <a:pPr algn="just"/>
            <a:r>
              <a:rPr lang="pt-BR" sz="2400" dirty="0">
                <a:solidFill>
                  <a:schemeClr val="tx1"/>
                </a:solidFill>
                <a:latin typeface="Century Gothic"/>
              </a:rPr>
              <a:t>RF0036    Selecionar forma de pagamento</a:t>
            </a:r>
          </a:p>
          <a:p>
            <a:pPr algn="just"/>
            <a:r>
              <a:rPr lang="pt-BR" sz="2400" dirty="0">
                <a:solidFill>
                  <a:schemeClr val="tx1"/>
                </a:solidFill>
                <a:latin typeface="Century Gothic"/>
              </a:rPr>
              <a:t>RF0037    Finalizar Compra</a:t>
            </a:r>
          </a:p>
          <a:p>
            <a:pPr algn="just"/>
            <a:r>
              <a:rPr lang="pt-BR" sz="2400" dirty="0">
                <a:solidFill>
                  <a:schemeClr val="tx1"/>
                </a:solidFill>
                <a:latin typeface="Century Gothic"/>
              </a:rPr>
              <a:t>RF0038    Despachar produtos para entrega</a:t>
            </a:r>
          </a:p>
          <a:p>
            <a:pPr algn="just"/>
            <a:r>
              <a:rPr lang="pt-BR" sz="2400" dirty="0">
                <a:solidFill>
                  <a:schemeClr val="tx1"/>
                </a:solidFill>
                <a:latin typeface="Century Gothic"/>
              </a:rPr>
              <a:t>RF0039    Produtos entregues</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229329657"/>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TIPO E ATORES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73</a:t>
            </a:fld>
            <a:endParaRPr lang="pt-B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graphicFrame>
        <p:nvGraphicFramePr>
          <p:cNvPr id="7" name="Tabela 6">
            <a:extLst>
              <a:ext uri="{FF2B5EF4-FFF2-40B4-BE49-F238E27FC236}">
                <a16:creationId xmlns:a16="http://schemas.microsoft.com/office/drawing/2014/main" id="{273E4890-F003-45B8-BDAB-5A570F83607E}"/>
              </a:ext>
            </a:extLst>
          </p:cNvPr>
          <p:cNvGraphicFramePr/>
          <p:nvPr>
            <p:extLst>
              <p:ext uri="{D42A27DB-BD31-4B8C-83A1-F6EECF244321}">
                <p14:modId xmlns:p14="http://schemas.microsoft.com/office/powerpoint/2010/main" val="1387726926"/>
              </p:ext>
            </p:extLst>
          </p:nvPr>
        </p:nvGraphicFramePr>
        <p:xfrm>
          <a:off x="2838450" y="2481595"/>
          <a:ext cx="6515100" cy="659130"/>
        </p:xfrm>
        <a:graphic>
          <a:graphicData uri="http://schemas.openxmlformats.org/drawingml/2006/table">
            <a:tbl>
              <a:tblPr firstRow="1" firstCol="1" lastRow="1" lastCol="1" bandRow="1" bandCol="1">
                <a:tableStyleId>{5C22544A-7EE6-4342-B048-85BDC9FD1C3A}</a:tableStyleId>
              </a:tblPr>
              <a:tblGrid>
                <a:gridCol w="523620">
                  <a:extLst>
                    <a:ext uri="{9D8B030D-6E8A-4147-A177-3AD203B41FA5}">
                      <a16:colId xmlns:a16="http://schemas.microsoft.com/office/drawing/2014/main" val="2165555120"/>
                    </a:ext>
                  </a:extLst>
                </a:gridCol>
                <a:gridCol w="5991480">
                  <a:extLst>
                    <a:ext uri="{9D8B030D-6E8A-4147-A177-3AD203B41FA5}">
                      <a16:colId xmlns:a16="http://schemas.microsoft.com/office/drawing/2014/main" val="3628483973"/>
                    </a:ext>
                  </a:extLst>
                </a:gridCol>
              </a:tblGrid>
              <a:tr h="0">
                <a:tc>
                  <a:txBody>
                    <a:bodyPr/>
                    <a:lstStyle/>
                    <a:p>
                      <a:pPr marL="118872" algn="l" fontAlgn="t">
                        <a:spcBef>
                          <a:spcPts val="0"/>
                        </a:spcBef>
                        <a:spcAft>
                          <a:spcPts val="0"/>
                        </a:spcAft>
                      </a:pPr>
                      <a:r>
                        <a:rPr lang="pt-BR" sz="1400" u="none" strike="noStrike">
                          <a:effectLst/>
                          <a:latin typeface="Century Gothic" panose="020B0502020202020204" pitchFamily="34" charset="0"/>
                        </a:rPr>
                        <a:t>X</a:t>
                      </a:r>
                      <a:endParaRPr lang="pt-BR" sz="3200" b="0" i="0" u="none" strike="noStrike">
                        <a:effectLst/>
                        <a:latin typeface="Century Gothic" panose="020B0502020202020204" pitchFamily="34" charset="0"/>
                      </a:endParaRPr>
                    </a:p>
                  </a:txBody>
                  <a:tcPr marL="68580" marR="68580" marT="9525" marB="0"/>
                </a:tc>
                <a:tc>
                  <a:txBody>
                    <a:bodyPr/>
                    <a:lstStyle/>
                    <a:p>
                      <a:pPr algn="just" fontAlgn="t">
                        <a:spcBef>
                          <a:spcPts val="0"/>
                        </a:spcBef>
                        <a:spcAft>
                          <a:spcPts val="0"/>
                        </a:spcAft>
                      </a:pPr>
                      <a:r>
                        <a:rPr lang="pt-BR" sz="1400" u="none" strike="noStrike" dirty="0">
                          <a:effectLst/>
                          <a:latin typeface="Century Gothic" panose="020B0502020202020204" pitchFamily="34" charset="0"/>
                        </a:rPr>
                        <a:t>Concreto (Iniciado diretamente por um Ator)</a:t>
                      </a:r>
                      <a:endParaRPr lang="pt-BR" sz="3200" b="0" i="0" u="none" strike="noStrike" dirty="0">
                        <a:effectLst/>
                        <a:latin typeface="Century Gothic" panose="020B0502020202020204" pitchFamily="34" charset="0"/>
                      </a:endParaRPr>
                    </a:p>
                  </a:txBody>
                  <a:tcPr marL="68580" marR="68580" marT="9525" marB="0"/>
                </a:tc>
                <a:extLst>
                  <a:ext uri="{0D108BD9-81ED-4DB2-BD59-A6C34878D82A}">
                    <a16:rowId xmlns:a16="http://schemas.microsoft.com/office/drawing/2014/main" val="4126032156"/>
                  </a:ext>
                </a:extLst>
              </a:tr>
              <a:tr h="44450">
                <a:tc>
                  <a:txBody>
                    <a:bodyPr/>
                    <a:lstStyle/>
                    <a:p>
                      <a:pPr marL="393192" algn="just" fontAlgn="t">
                        <a:spcBef>
                          <a:spcPts val="0"/>
                        </a:spcBef>
                        <a:spcAft>
                          <a:spcPts val="0"/>
                        </a:spcAft>
                      </a:pPr>
                      <a:r>
                        <a:rPr lang="pt-BR" sz="1400" u="none" strike="noStrike">
                          <a:effectLst/>
                          <a:latin typeface="Century Gothic" panose="020B0502020202020204" pitchFamily="34" charset="0"/>
                        </a:rPr>
                        <a:t> </a:t>
                      </a:r>
                      <a:endParaRPr lang="pt-BR" sz="3200" b="0" i="0" u="none" strike="noStrike">
                        <a:effectLst/>
                        <a:latin typeface="Century Gothic" panose="020B0502020202020204" pitchFamily="34" charset="0"/>
                      </a:endParaRPr>
                    </a:p>
                  </a:txBody>
                  <a:tcPr marL="68580" marR="68580" marT="9525" marB="0"/>
                </a:tc>
                <a:tc>
                  <a:txBody>
                    <a:bodyPr/>
                    <a:lstStyle/>
                    <a:p>
                      <a:pPr algn="just" fontAlgn="t">
                        <a:spcBef>
                          <a:spcPts val="0"/>
                        </a:spcBef>
                        <a:spcAft>
                          <a:spcPts val="0"/>
                        </a:spcAft>
                      </a:pPr>
                      <a:r>
                        <a:rPr lang="pt-BR" sz="1400" u="none" strike="noStrike" dirty="0">
                          <a:effectLst/>
                          <a:latin typeface="Century Gothic" panose="020B0502020202020204" pitchFamily="34" charset="0"/>
                        </a:rPr>
                        <a:t>Abstrato (Não iniciado diretamente por um Ator. Geralmente relacionado a outro Caso de Uso)</a:t>
                      </a:r>
                      <a:endParaRPr lang="pt-BR" sz="3200" b="0" i="0" u="none" strike="noStrike" dirty="0">
                        <a:effectLst/>
                        <a:latin typeface="Century Gothic" panose="020B0502020202020204" pitchFamily="34" charset="0"/>
                      </a:endParaRPr>
                    </a:p>
                  </a:txBody>
                  <a:tcPr marL="68580" marR="68580" marT="9525" marB="0"/>
                </a:tc>
                <a:extLst>
                  <a:ext uri="{0D108BD9-81ED-4DB2-BD59-A6C34878D82A}">
                    <a16:rowId xmlns:a16="http://schemas.microsoft.com/office/drawing/2014/main" val="1846683309"/>
                  </a:ext>
                </a:extLst>
              </a:tr>
            </a:tbl>
          </a:graphicData>
        </a:graphic>
      </p:graphicFrame>
      <p:graphicFrame>
        <p:nvGraphicFramePr>
          <p:cNvPr id="8" name="Tabela 7">
            <a:extLst>
              <a:ext uri="{FF2B5EF4-FFF2-40B4-BE49-F238E27FC236}">
                <a16:creationId xmlns:a16="http://schemas.microsoft.com/office/drawing/2014/main" id="{DF12D49D-C49A-421F-B70F-EEFAA5676CB9}"/>
              </a:ext>
            </a:extLst>
          </p:cNvPr>
          <p:cNvGraphicFramePr/>
          <p:nvPr>
            <p:extLst>
              <p:ext uri="{D42A27DB-BD31-4B8C-83A1-F6EECF244321}">
                <p14:modId xmlns:p14="http://schemas.microsoft.com/office/powerpoint/2010/main" val="232916738"/>
              </p:ext>
            </p:extLst>
          </p:nvPr>
        </p:nvGraphicFramePr>
        <p:xfrm>
          <a:off x="2222500" y="3429000"/>
          <a:ext cx="7746999" cy="891540"/>
        </p:xfrm>
        <a:graphic>
          <a:graphicData uri="http://schemas.openxmlformats.org/drawingml/2006/table">
            <a:tbl>
              <a:tblPr>
                <a:tableStyleId>{5C22544A-7EE6-4342-B048-85BDC9FD1C3A}</a:tableStyleId>
              </a:tblPr>
              <a:tblGrid>
                <a:gridCol w="3026469">
                  <a:extLst>
                    <a:ext uri="{9D8B030D-6E8A-4147-A177-3AD203B41FA5}">
                      <a16:colId xmlns:a16="http://schemas.microsoft.com/office/drawing/2014/main" val="692656522"/>
                    </a:ext>
                  </a:extLst>
                </a:gridCol>
                <a:gridCol w="2360265">
                  <a:extLst>
                    <a:ext uri="{9D8B030D-6E8A-4147-A177-3AD203B41FA5}">
                      <a16:colId xmlns:a16="http://schemas.microsoft.com/office/drawing/2014/main" val="3809235316"/>
                    </a:ext>
                  </a:extLst>
                </a:gridCol>
                <a:gridCol w="2360265">
                  <a:extLst>
                    <a:ext uri="{9D8B030D-6E8A-4147-A177-3AD203B41FA5}">
                      <a16:colId xmlns:a16="http://schemas.microsoft.com/office/drawing/2014/main" val="130138579"/>
                    </a:ext>
                  </a:extLst>
                </a:gridCol>
              </a:tblGrid>
              <a:tr h="71755">
                <a:tc rowSpan="2">
                  <a:txBody>
                    <a:bodyPr/>
                    <a:lstStyle/>
                    <a:p>
                      <a:pPr algn="just" fontAlgn="b">
                        <a:spcBef>
                          <a:spcPts val="0"/>
                        </a:spcBef>
                        <a:spcAft>
                          <a:spcPts val="0"/>
                        </a:spcAft>
                      </a:pPr>
                      <a:r>
                        <a:rPr lang="pt-BR" sz="1400" b="1" u="none" strike="noStrike" dirty="0">
                          <a:effectLst/>
                          <a:latin typeface="Century Gothic" panose="020B0502020202020204" pitchFamily="34" charset="0"/>
                        </a:rPr>
                        <a:t>Nome Ator</a:t>
                      </a:r>
                      <a:endParaRPr lang="pt-BR" sz="3200" b="1" i="0" u="none" strike="noStrike" dirty="0">
                        <a:effectLst/>
                        <a:latin typeface="Century Gothic" panose="020B0502020202020204" pitchFamily="34" charset="0"/>
                      </a:endParaRPr>
                    </a:p>
                  </a:txBody>
                  <a:tcPr marL="44450" marR="44450" marT="9525" marB="0" anchor="b"/>
                </a:tc>
                <a:tc gridSpan="2">
                  <a:txBody>
                    <a:bodyPr/>
                    <a:lstStyle/>
                    <a:p>
                      <a:pPr algn="ctr" fontAlgn="t">
                        <a:spcBef>
                          <a:spcPts val="0"/>
                        </a:spcBef>
                        <a:spcAft>
                          <a:spcPts val="0"/>
                        </a:spcAft>
                      </a:pPr>
                      <a:r>
                        <a:rPr lang="pt-BR" sz="1400" b="1" u="none" strike="noStrike">
                          <a:effectLst/>
                          <a:latin typeface="Century Gothic" panose="020B0502020202020204" pitchFamily="34" charset="0"/>
                        </a:rPr>
                        <a:t>Tipo</a:t>
                      </a:r>
                      <a:endParaRPr lang="pt-BR" sz="3200" b="1" i="0" u="none" strike="noStrike">
                        <a:effectLst/>
                        <a:latin typeface="Century Gothic" panose="020B0502020202020204" pitchFamily="34" charset="0"/>
                      </a:endParaRPr>
                    </a:p>
                  </a:txBody>
                  <a:tcPr marL="44450" marR="44450" marT="9525" marB="0"/>
                </a:tc>
                <a:tc hMerge="1">
                  <a:txBody>
                    <a:bodyPr/>
                    <a:lstStyle/>
                    <a:p>
                      <a:endParaRPr lang="pt-BR"/>
                    </a:p>
                  </a:txBody>
                  <a:tcPr/>
                </a:tc>
                <a:extLst>
                  <a:ext uri="{0D108BD9-81ED-4DB2-BD59-A6C34878D82A}">
                    <a16:rowId xmlns:a16="http://schemas.microsoft.com/office/drawing/2014/main" val="3810101611"/>
                  </a:ext>
                </a:extLst>
              </a:tr>
              <a:tr h="71120">
                <a:tc vMerge="1">
                  <a:txBody>
                    <a:bodyPr/>
                    <a:lstStyle/>
                    <a:p>
                      <a:endParaRPr lang="pt-BR"/>
                    </a:p>
                  </a:txBody>
                  <a:tcPr/>
                </a:tc>
                <a:tc>
                  <a:txBody>
                    <a:bodyPr/>
                    <a:lstStyle/>
                    <a:p>
                      <a:pPr algn="just" fontAlgn="t">
                        <a:spcBef>
                          <a:spcPts val="0"/>
                        </a:spcBef>
                        <a:spcAft>
                          <a:spcPts val="0"/>
                        </a:spcAft>
                      </a:pPr>
                      <a:r>
                        <a:rPr lang="pt-BR" sz="1400" b="1" u="none" strike="noStrike" dirty="0">
                          <a:effectLst/>
                          <a:latin typeface="Century Gothic" panose="020B0502020202020204" pitchFamily="34" charset="0"/>
                        </a:rPr>
                        <a:t>Primário</a:t>
                      </a:r>
                      <a:endParaRPr lang="pt-BR" sz="3200" b="1" i="0" u="none" strike="noStrike" dirty="0">
                        <a:effectLst/>
                        <a:latin typeface="Century Gothic" panose="020B0502020202020204" pitchFamily="34" charset="0"/>
                      </a:endParaRPr>
                    </a:p>
                  </a:txBody>
                  <a:tcPr marL="44450" marR="44450" marT="9525" marB="0"/>
                </a:tc>
                <a:tc>
                  <a:txBody>
                    <a:bodyPr/>
                    <a:lstStyle/>
                    <a:p>
                      <a:pPr algn="just" fontAlgn="t">
                        <a:spcBef>
                          <a:spcPts val="0"/>
                        </a:spcBef>
                        <a:spcAft>
                          <a:spcPts val="0"/>
                        </a:spcAft>
                      </a:pPr>
                      <a:r>
                        <a:rPr lang="pt-BR" sz="1400" b="1" u="none" strike="noStrike" dirty="0">
                          <a:effectLst/>
                          <a:latin typeface="Century Gothic" panose="020B0502020202020204" pitchFamily="34" charset="0"/>
                        </a:rPr>
                        <a:t>Secundário</a:t>
                      </a:r>
                      <a:endParaRPr lang="pt-BR" sz="3200" b="1" i="0" u="none" strike="noStrike" dirty="0">
                        <a:effectLst/>
                        <a:latin typeface="Century Gothic" panose="020B0502020202020204" pitchFamily="34" charset="0"/>
                      </a:endParaRPr>
                    </a:p>
                  </a:txBody>
                  <a:tcPr marL="44450" marR="44450" marT="9525" marB="0"/>
                </a:tc>
                <a:extLst>
                  <a:ext uri="{0D108BD9-81ED-4DB2-BD59-A6C34878D82A}">
                    <a16:rowId xmlns:a16="http://schemas.microsoft.com/office/drawing/2014/main" val="236454737"/>
                  </a:ext>
                </a:extLst>
              </a:tr>
              <a:tr h="0">
                <a:tc>
                  <a:txBody>
                    <a:bodyPr/>
                    <a:lstStyle/>
                    <a:p>
                      <a:pPr algn="just" fontAlgn="t">
                        <a:spcBef>
                          <a:spcPts val="0"/>
                        </a:spcBef>
                        <a:spcAft>
                          <a:spcPts val="0"/>
                        </a:spcAft>
                      </a:pPr>
                      <a:r>
                        <a:rPr lang="pt-BR" sz="1400" u="none" strike="noStrike" dirty="0">
                          <a:effectLst/>
                          <a:latin typeface="Century Gothic" panose="020B0502020202020204" pitchFamily="34" charset="0"/>
                        </a:rPr>
                        <a:t>Cliente</a:t>
                      </a:r>
                      <a:endParaRPr lang="pt-BR" sz="3200" b="0" i="0" u="none" strike="noStrike" dirty="0">
                        <a:effectLst/>
                        <a:latin typeface="Century Gothic" panose="020B0502020202020204" pitchFamily="34" charset="0"/>
                      </a:endParaRPr>
                    </a:p>
                  </a:txBody>
                  <a:tcPr marL="44450" marR="44450" marT="9525" marB="0"/>
                </a:tc>
                <a:tc>
                  <a:txBody>
                    <a:bodyPr/>
                    <a:lstStyle/>
                    <a:p>
                      <a:pPr algn="just" fontAlgn="t">
                        <a:spcBef>
                          <a:spcPts val="0"/>
                        </a:spcBef>
                        <a:spcAft>
                          <a:spcPts val="0"/>
                        </a:spcAft>
                      </a:pPr>
                      <a:r>
                        <a:rPr lang="pt-BR" sz="1400" u="none" strike="noStrike">
                          <a:effectLst/>
                          <a:latin typeface="Century Gothic" panose="020B0502020202020204" pitchFamily="34" charset="0"/>
                        </a:rPr>
                        <a:t>X</a:t>
                      </a:r>
                      <a:endParaRPr lang="pt-BR" sz="3200" b="0" i="0" u="none" strike="noStrike">
                        <a:effectLst/>
                        <a:latin typeface="Century Gothic" panose="020B0502020202020204" pitchFamily="34" charset="0"/>
                      </a:endParaRPr>
                    </a:p>
                  </a:txBody>
                  <a:tcPr marL="44450" marR="44450" marT="9525" marB="0"/>
                </a:tc>
                <a:tc>
                  <a:txBody>
                    <a:bodyPr/>
                    <a:lstStyle/>
                    <a:p>
                      <a:pPr algn="just" fontAlgn="t">
                        <a:spcBef>
                          <a:spcPts val="0"/>
                        </a:spcBef>
                        <a:spcAft>
                          <a:spcPts val="0"/>
                        </a:spcAft>
                      </a:pPr>
                      <a:r>
                        <a:rPr lang="pt-BR" sz="1400" u="none" strike="noStrike">
                          <a:effectLst/>
                          <a:latin typeface="Century Gothic" panose="020B0502020202020204" pitchFamily="34" charset="0"/>
                        </a:rPr>
                        <a:t> </a:t>
                      </a:r>
                      <a:endParaRPr lang="pt-BR" sz="3200" b="0" i="0" u="none" strike="noStrike">
                        <a:effectLst/>
                        <a:latin typeface="Century Gothic" panose="020B0502020202020204" pitchFamily="34" charset="0"/>
                      </a:endParaRPr>
                    </a:p>
                  </a:txBody>
                  <a:tcPr marL="44450" marR="44450" marT="9525" marB="0"/>
                </a:tc>
                <a:extLst>
                  <a:ext uri="{0D108BD9-81ED-4DB2-BD59-A6C34878D82A}">
                    <a16:rowId xmlns:a16="http://schemas.microsoft.com/office/drawing/2014/main" val="3024070940"/>
                  </a:ext>
                </a:extLst>
              </a:tr>
              <a:tr h="0">
                <a:tc>
                  <a:txBody>
                    <a:bodyPr/>
                    <a:lstStyle/>
                    <a:p>
                      <a:pPr algn="just" fontAlgn="t">
                        <a:spcBef>
                          <a:spcPts val="0"/>
                        </a:spcBef>
                        <a:spcAft>
                          <a:spcPts val="0"/>
                        </a:spcAft>
                      </a:pPr>
                      <a:r>
                        <a:rPr lang="pt-BR" sz="1400" u="none" strike="noStrike" dirty="0">
                          <a:effectLst/>
                          <a:latin typeface="Century Gothic" panose="020B0502020202020204" pitchFamily="34" charset="0"/>
                        </a:rPr>
                        <a:t>Administrador</a:t>
                      </a:r>
                      <a:endParaRPr lang="pt-BR" sz="3200" b="0" i="0" u="none" strike="noStrike" dirty="0">
                        <a:effectLst/>
                        <a:latin typeface="Century Gothic" panose="020B0502020202020204" pitchFamily="34" charset="0"/>
                      </a:endParaRPr>
                    </a:p>
                  </a:txBody>
                  <a:tcPr marL="44450" marR="44450" marT="9525" marB="0"/>
                </a:tc>
                <a:tc>
                  <a:txBody>
                    <a:bodyPr/>
                    <a:lstStyle/>
                    <a:p>
                      <a:pPr algn="just" fontAlgn="t">
                        <a:spcBef>
                          <a:spcPts val="0"/>
                        </a:spcBef>
                        <a:spcAft>
                          <a:spcPts val="0"/>
                        </a:spcAft>
                      </a:pPr>
                      <a:r>
                        <a:rPr lang="pt-BR" sz="1400" u="none" strike="noStrike" dirty="0">
                          <a:effectLst/>
                          <a:latin typeface="Century Gothic" panose="020B0502020202020204" pitchFamily="34" charset="0"/>
                        </a:rPr>
                        <a:t>X</a:t>
                      </a:r>
                      <a:endParaRPr lang="pt-BR" sz="3200" b="0" i="0" u="none" strike="noStrike" dirty="0">
                        <a:effectLst/>
                        <a:latin typeface="Century Gothic" panose="020B0502020202020204" pitchFamily="34" charset="0"/>
                      </a:endParaRPr>
                    </a:p>
                  </a:txBody>
                  <a:tcPr marL="44450" marR="44450" marT="9525" marB="0"/>
                </a:tc>
                <a:tc>
                  <a:txBody>
                    <a:bodyPr/>
                    <a:lstStyle/>
                    <a:p>
                      <a:pPr algn="just" fontAlgn="t">
                        <a:spcBef>
                          <a:spcPts val="0"/>
                        </a:spcBef>
                        <a:spcAft>
                          <a:spcPts val="0"/>
                        </a:spcAft>
                      </a:pPr>
                      <a:r>
                        <a:rPr lang="pt-BR" sz="1400" u="none" strike="noStrike" dirty="0">
                          <a:effectLst/>
                          <a:latin typeface="Century Gothic" panose="020B0502020202020204" pitchFamily="34" charset="0"/>
                        </a:rPr>
                        <a:t> </a:t>
                      </a:r>
                      <a:endParaRPr lang="pt-BR" sz="3200" b="0" i="0" u="none" strike="noStrike" dirty="0">
                        <a:effectLst/>
                        <a:latin typeface="Century Gothic" panose="020B0502020202020204" pitchFamily="34" charset="0"/>
                      </a:endParaRPr>
                    </a:p>
                  </a:txBody>
                  <a:tcPr marL="44450" marR="44450" marT="9525" marB="0"/>
                </a:tc>
                <a:extLst>
                  <a:ext uri="{0D108BD9-81ED-4DB2-BD59-A6C34878D82A}">
                    <a16:rowId xmlns:a16="http://schemas.microsoft.com/office/drawing/2014/main" val="3002357957"/>
                  </a:ext>
                </a:extLst>
              </a:tr>
            </a:tbl>
          </a:graphicData>
        </a:graphic>
      </p:graphicFrame>
    </p:spTree>
    <p:extLst>
      <p:ext uri="{BB962C8B-B14F-4D97-AF65-F5344CB8AC3E}">
        <p14:creationId xmlns:p14="http://schemas.microsoft.com/office/powerpoint/2010/main" val="2680594685"/>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PRÉ CONDIÇÕES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74</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dirty="0">
                <a:solidFill>
                  <a:schemeClr val="tx1"/>
                </a:solidFill>
                <a:latin typeface="Century Gothic"/>
              </a:rPr>
              <a:t>O usuário (cliente ou administrador) deve estar autenticado no sistema e ter permissão para executar as operações. </a:t>
            </a: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063540331"/>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75</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P1.</a:t>
            </a:r>
            <a:r>
              <a:rPr lang="pt-BR" sz="2400" dirty="0">
                <a:solidFill>
                  <a:schemeClr val="tx1"/>
                </a:solidFill>
                <a:latin typeface="Century Gothic"/>
              </a:rPr>
              <a:t>  </a:t>
            </a:r>
            <a:r>
              <a:rPr lang="pt-BR" sz="2400" b="1" dirty="0">
                <a:solidFill>
                  <a:schemeClr val="tx1"/>
                </a:solidFill>
                <a:latin typeface="Century Gothic"/>
              </a:rPr>
              <a:t>Iniciação</a:t>
            </a:r>
          </a:p>
          <a:p>
            <a:pPr algn="just"/>
            <a:endParaRPr lang="pt-BR" sz="2400" dirty="0">
              <a:solidFill>
                <a:schemeClr val="tx1"/>
              </a:solidFill>
              <a:latin typeface="Century Gothic"/>
            </a:endParaRPr>
          </a:p>
          <a:p>
            <a:pPr algn="just"/>
            <a:r>
              <a:rPr lang="pt-BR" sz="2400" b="1" dirty="0">
                <a:solidFill>
                  <a:schemeClr val="tx1"/>
                </a:solidFill>
                <a:latin typeface="Century Gothic"/>
              </a:rPr>
              <a:t>P1.1.</a:t>
            </a:r>
            <a:r>
              <a:rPr lang="pt-BR" sz="2400" dirty="0">
                <a:solidFill>
                  <a:schemeClr val="tx1"/>
                </a:solidFill>
                <a:latin typeface="Century Gothic"/>
              </a:rPr>
              <a:t> O sistema oferece uma interface de busca e visualização de produtos em estoque. A busca pode ser feita com base em cada atributo do produto (Jogo).</a:t>
            </a:r>
          </a:p>
          <a:p>
            <a:pPr algn="just"/>
            <a:r>
              <a:rPr lang="pt-BR" sz="2400" b="1" dirty="0">
                <a:solidFill>
                  <a:schemeClr val="tx1"/>
                </a:solidFill>
                <a:latin typeface="Century Gothic"/>
              </a:rPr>
              <a:t>P1.2.</a:t>
            </a:r>
            <a:r>
              <a:rPr lang="pt-BR" sz="2400" dirty="0">
                <a:solidFill>
                  <a:schemeClr val="tx1"/>
                </a:solidFill>
                <a:latin typeface="Century Gothic"/>
              </a:rPr>
              <a:t> O usuário cliente acessa as informações de um produto em específico e pode optar por adicioná-lo ao carrinho. </a:t>
            </a:r>
          </a:p>
          <a:p>
            <a:pPr algn="just"/>
            <a:r>
              <a:rPr lang="pt-BR" sz="2400" b="1" dirty="0">
                <a:solidFill>
                  <a:schemeClr val="tx1"/>
                </a:solidFill>
                <a:latin typeface="Century Gothic"/>
              </a:rPr>
              <a:t>P1.3.</a:t>
            </a:r>
            <a:r>
              <a:rPr lang="pt-BR" sz="2400" dirty="0">
                <a:solidFill>
                  <a:schemeClr val="tx1"/>
                </a:solidFill>
                <a:latin typeface="Century Gothic"/>
              </a:rPr>
              <a:t> O usuário cliente tem a opção de adicionar vários produtos diferentes ao carrinho.</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559313576"/>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76</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P2. Gerenciar itens no carrinho</a:t>
            </a:r>
          </a:p>
          <a:p>
            <a:pPr algn="just"/>
            <a:r>
              <a:rPr lang="pt-BR" sz="2400" dirty="0">
                <a:solidFill>
                  <a:schemeClr val="tx1"/>
                </a:solidFill>
                <a:latin typeface="Century Gothic"/>
              </a:rPr>
              <a:t>O usuário cliente pode gerenciar itens no carrinho através das seguintes operações:</a:t>
            </a:r>
          </a:p>
          <a:p>
            <a:pPr marL="457200" indent="-457200" algn="just">
              <a:buFont typeface="+mj-lt"/>
              <a:buAutoNum type="alphaLcParenR"/>
            </a:pPr>
            <a:r>
              <a:rPr lang="pt-BR" sz="2400" dirty="0">
                <a:solidFill>
                  <a:schemeClr val="tx1"/>
                </a:solidFill>
                <a:latin typeface="Century Gothic"/>
              </a:rPr>
              <a:t>Caso a operação “Adicionar” seja escolhida, segue o fluxo P3;</a:t>
            </a:r>
          </a:p>
          <a:p>
            <a:pPr marL="457200" indent="-457200" algn="just">
              <a:buFont typeface="+mj-lt"/>
              <a:buAutoNum type="alphaLcParenR"/>
            </a:pPr>
            <a:r>
              <a:rPr lang="pt-BR" sz="2400" dirty="0">
                <a:solidFill>
                  <a:schemeClr val="tx1"/>
                </a:solidFill>
                <a:latin typeface="Century Gothic"/>
              </a:rPr>
              <a:t>Caso a operação “Remover” seja escolhida, segue o fluxo P4;</a:t>
            </a:r>
          </a:p>
          <a:p>
            <a:pPr marL="457200" indent="-457200" algn="just">
              <a:buFont typeface="+mj-lt"/>
              <a:buAutoNum type="alphaLcParenR"/>
            </a:pPr>
            <a:r>
              <a:rPr lang="pt-BR" sz="2400" dirty="0">
                <a:solidFill>
                  <a:schemeClr val="tx1"/>
                </a:solidFill>
                <a:latin typeface="Century Gothic"/>
              </a:rPr>
              <a:t>Caso a operação “Limpar” seja escolhida, segue o fluxo P5;</a:t>
            </a:r>
          </a:p>
          <a:p>
            <a:pPr marL="457200" indent="-457200" algn="just">
              <a:buFont typeface="+mj-lt"/>
              <a:buAutoNum type="alphaLcParenR"/>
            </a:pPr>
            <a:r>
              <a:rPr lang="pt-BR" sz="2400" dirty="0">
                <a:solidFill>
                  <a:schemeClr val="tx1"/>
                </a:solidFill>
                <a:latin typeface="Century Gothic"/>
              </a:rPr>
              <a:t>Caso a operação “Atualizar quantidade” seja escolhida, segue o fluxo P6;</a:t>
            </a:r>
          </a:p>
          <a:p>
            <a:pPr marL="457200" indent="-457200" algn="just">
              <a:buFont typeface="+mj-lt"/>
              <a:buAutoNum type="alphaLcParenR"/>
            </a:pPr>
            <a:r>
              <a:rPr lang="pt-BR" sz="2400" dirty="0">
                <a:solidFill>
                  <a:schemeClr val="tx1"/>
                </a:solidFill>
                <a:latin typeface="Century Gothic"/>
              </a:rPr>
              <a:t>Caso a operação “Selecionar endereço de entrega” seja escolhida, segue o fluxo P7.</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929875675"/>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77</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P3.  Adicionar itens ao carrinho</a:t>
            </a:r>
          </a:p>
          <a:p>
            <a:pPr algn="just"/>
            <a:endParaRPr lang="pt-BR" sz="2400" b="1" dirty="0">
              <a:solidFill>
                <a:schemeClr val="tx1"/>
              </a:solidFill>
              <a:latin typeface="Century Gothic"/>
            </a:endParaRPr>
          </a:p>
          <a:p>
            <a:pPr algn="just"/>
            <a:r>
              <a:rPr lang="pt-BR" sz="2400" dirty="0">
                <a:solidFill>
                  <a:schemeClr val="tx1"/>
                </a:solidFill>
                <a:latin typeface="Century Gothic"/>
              </a:rPr>
              <a:t>Para que um item possa ser adicionado ao carrinho, ele precisa estar disponível em estoque.</a:t>
            </a:r>
          </a:p>
          <a:p>
            <a:pPr algn="just"/>
            <a:endParaRPr lang="pt-BR" sz="2400" dirty="0">
              <a:solidFill>
                <a:schemeClr val="tx1"/>
              </a:solidFill>
              <a:latin typeface="Century Gothic"/>
            </a:endParaRPr>
          </a:p>
          <a:p>
            <a:pPr algn="just"/>
            <a:r>
              <a:rPr lang="pt-BR" sz="2400" b="1" dirty="0">
                <a:solidFill>
                  <a:schemeClr val="tx1"/>
                </a:solidFill>
                <a:latin typeface="Century Gothic"/>
              </a:rPr>
              <a:t>P3.1. </a:t>
            </a:r>
            <a:r>
              <a:rPr lang="pt-BR" sz="2400" dirty="0">
                <a:solidFill>
                  <a:schemeClr val="tx1"/>
                </a:solidFill>
                <a:latin typeface="Century Gothic"/>
              </a:rPr>
              <a:t>O usuário cliente ao selecionar “Adicionar ao carrinho” na visualização de algum produto em específico, é notificado da adição do produto ao carrinho. </a:t>
            </a:r>
          </a:p>
          <a:p>
            <a:pPr algn="just"/>
            <a:r>
              <a:rPr lang="pt-BR" sz="2400" b="1" dirty="0">
                <a:solidFill>
                  <a:schemeClr val="tx1"/>
                </a:solidFill>
                <a:latin typeface="Century Gothic"/>
              </a:rPr>
              <a:t>P3.2. </a:t>
            </a:r>
            <a:r>
              <a:rPr lang="pt-BR" sz="2400" dirty="0">
                <a:solidFill>
                  <a:schemeClr val="tx1"/>
                </a:solidFill>
                <a:latin typeface="Century Gothic"/>
              </a:rPr>
              <a:t>O sistema reserva 1 (uma) unidade do item para o carrinho do cliente.</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476270265"/>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78</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P4. Remover item do carrinho </a:t>
            </a:r>
          </a:p>
          <a:p>
            <a:pPr algn="just"/>
            <a:endParaRPr lang="pt-BR" sz="2400" b="1" dirty="0">
              <a:solidFill>
                <a:schemeClr val="tx1"/>
              </a:solidFill>
              <a:latin typeface="Century Gothic"/>
            </a:endParaRPr>
          </a:p>
          <a:p>
            <a:pPr algn="just"/>
            <a:r>
              <a:rPr lang="pt-BR" sz="2400" b="1" dirty="0">
                <a:solidFill>
                  <a:schemeClr val="tx1"/>
                </a:solidFill>
                <a:latin typeface="Century Gothic"/>
              </a:rPr>
              <a:t>P4.1. </a:t>
            </a:r>
            <a:r>
              <a:rPr lang="pt-BR" sz="2400" dirty="0">
                <a:solidFill>
                  <a:schemeClr val="tx1"/>
                </a:solidFill>
                <a:latin typeface="Century Gothic"/>
              </a:rPr>
              <a:t>O usuário cliente ao selecionar “Remover do carrinho” em algum produto específico, recebe uma notificação de confirmação da ação, e se a ação for confirmada, o produto é removido do carrinho.</a:t>
            </a:r>
          </a:p>
          <a:p>
            <a:pPr algn="just"/>
            <a:r>
              <a:rPr lang="pt-BR" sz="2400" b="1" dirty="0">
                <a:solidFill>
                  <a:schemeClr val="tx1"/>
                </a:solidFill>
                <a:latin typeface="Century Gothic"/>
              </a:rPr>
              <a:t>P4.2. </a:t>
            </a:r>
            <a:r>
              <a:rPr lang="pt-BR" sz="2400" dirty="0">
                <a:solidFill>
                  <a:schemeClr val="tx1"/>
                </a:solidFill>
                <a:latin typeface="Century Gothic"/>
              </a:rPr>
              <a:t>O sistema cancela a reserva do item que estava no carrinho.</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691460480"/>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79</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P5.  Limpar carrinho</a:t>
            </a:r>
          </a:p>
          <a:p>
            <a:pPr algn="just"/>
            <a:endParaRPr lang="pt-BR" sz="2400" b="1" dirty="0">
              <a:solidFill>
                <a:schemeClr val="tx1"/>
              </a:solidFill>
              <a:latin typeface="Century Gothic"/>
            </a:endParaRPr>
          </a:p>
          <a:p>
            <a:pPr algn="just"/>
            <a:r>
              <a:rPr lang="pt-BR" sz="2400" b="1" dirty="0">
                <a:solidFill>
                  <a:schemeClr val="tx1"/>
                </a:solidFill>
                <a:latin typeface="Century Gothic"/>
              </a:rPr>
              <a:t>P5.1. </a:t>
            </a:r>
            <a:r>
              <a:rPr lang="pt-BR" sz="2400" dirty="0">
                <a:solidFill>
                  <a:schemeClr val="tx1"/>
                </a:solidFill>
                <a:latin typeface="Century Gothic"/>
              </a:rPr>
              <a:t>O usuário cliente ao selecionar “Limpar carrinho”, recebe uma notificação de confirmação da ação, e se a ação for confirmada, todos os itens são retirados do carrinho. </a:t>
            </a:r>
          </a:p>
          <a:p>
            <a:pPr algn="just"/>
            <a:r>
              <a:rPr lang="pt-BR" sz="2400" b="1" dirty="0">
                <a:solidFill>
                  <a:schemeClr val="tx1"/>
                </a:solidFill>
                <a:latin typeface="Century Gothic"/>
              </a:rPr>
              <a:t>P5.2. </a:t>
            </a:r>
            <a:r>
              <a:rPr lang="pt-BR" sz="2400" dirty="0">
                <a:solidFill>
                  <a:schemeClr val="tx1"/>
                </a:solidFill>
                <a:latin typeface="Century Gothic"/>
              </a:rPr>
              <a:t>O sistema cancela a reserva de todos os itens que estavam no carrinho. </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2887464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A picture containing soccer, person, field, room&#10;&#10;Description automatically generated">
            <a:extLst>
              <a:ext uri="{FF2B5EF4-FFF2-40B4-BE49-F238E27FC236}">
                <a16:creationId xmlns:a16="http://schemas.microsoft.com/office/drawing/2014/main" id="{A9119E0C-9C61-4FEE-96C6-7AE9B7A83286}"/>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8" name="Imagem 7" descr="Uma imagem contendo objeto, relógio&#10;&#10;Descrição gerada automaticamente">
            <a:extLst>
              <a:ext uri="{FF2B5EF4-FFF2-40B4-BE49-F238E27FC236}">
                <a16:creationId xmlns:a16="http://schemas.microsoft.com/office/drawing/2014/main" id="{D2A0809C-6AC3-46D9-B727-A40BAA45E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611" y="0"/>
            <a:ext cx="2505389" cy="1827091"/>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panose="020B0502020202020204" pitchFamily="34" charset="0"/>
              </a:rPr>
              <a:t>Estimativas – </a:t>
            </a:r>
            <a:r>
              <a:rPr lang="pt-BR" b="1" err="1">
                <a:solidFill>
                  <a:srgbClr val="002060"/>
                </a:solidFill>
                <a:latin typeface="Century Gothic" panose="020B0502020202020204" pitchFamily="34" charset="0"/>
              </a:rPr>
              <a:t>Backend</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BR" altLang="ko-KR" sz="1800" b="1">
                <a:latin typeface="Century Gothic" panose="020B0502020202020204" pitchFamily="34" charset="0"/>
                <a:hlinkClick r:id="rId4" action="ppaction://hlinkfile"/>
              </a:rPr>
              <a:t>PLANILHA DE ESTIMATIVA</a:t>
            </a:r>
            <a:endParaRPr lang="ko-KR" altLang="en-US" sz="1800" b="1">
              <a:latin typeface="Century Gothic" panose="020B0502020202020204" pitchFamily="34" charset="0"/>
            </a:endParaRPr>
          </a:p>
        </p:txBody>
      </p:sp>
      <p:graphicFrame>
        <p:nvGraphicFramePr>
          <p:cNvPr id="3" name="Tabela 4">
            <a:extLst>
              <a:ext uri="{FF2B5EF4-FFF2-40B4-BE49-F238E27FC236}">
                <a16:creationId xmlns:a16="http://schemas.microsoft.com/office/drawing/2014/main" id="{510A96F3-A5FA-47DA-8991-D34E89E46989}"/>
              </a:ext>
            </a:extLst>
          </p:cNvPr>
          <p:cNvGraphicFramePr>
            <a:graphicFrameLocks noGrp="1"/>
          </p:cNvGraphicFramePr>
          <p:nvPr>
            <p:extLst>
              <p:ext uri="{D42A27DB-BD31-4B8C-83A1-F6EECF244321}">
                <p14:modId xmlns:p14="http://schemas.microsoft.com/office/powerpoint/2010/main" val="615717399"/>
              </p:ext>
            </p:extLst>
          </p:nvPr>
        </p:nvGraphicFramePr>
        <p:xfrm>
          <a:off x="606741" y="1757845"/>
          <a:ext cx="10978517" cy="4632325"/>
        </p:xfrm>
        <a:graphic>
          <a:graphicData uri="http://schemas.openxmlformats.org/drawingml/2006/table">
            <a:tbl>
              <a:tblPr firstRow="1" bandRow="1">
                <a:tableStyleId>{5C22544A-7EE6-4342-B048-85BDC9FD1C3A}</a:tableStyleId>
              </a:tblPr>
              <a:tblGrid>
                <a:gridCol w="364066">
                  <a:extLst>
                    <a:ext uri="{9D8B030D-6E8A-4147-A177-3AD203B41FA5}">
                      <a16:colId xmlns:a16="http://schemas.microsoft.com/office/drawing/2014/main" val="730069126"/>
                    </a:ext>
                  </a:extLst>
                </a:gridCol>
                <a:gridCol w="4188219">
                  <a:extLst>
                    <a:ext uri="{9D8B030D-6E8A-4147-A177-3AD203B41FA5}">
                      <a16:colId xmlns:a16="http://schemas.microsoft.com/office/drawing/2014/main" val="1490647543"/>
                    </a:ext>
                  </a:extLst>
                </a:gridCol>
                <a:gridCol w="972247">
                  <a:extLst>
                    <a:ext uri="{9D8B030D-6E8A-4147-A177-3AD203B41FA5}">
                      <a16:colId xmlns:a16="http://schemas.microsoft.com/office/drawing/2014/main" val="668136959"/>
                    </a:ext>
                  </a:extLst>
                </a:gridCol>
                <a:gridCol w="1005471">
                  <a:extLst>
                    <a:ext uri="{9D8B030D-6E8A-4147-A177-3AD203B41FA5}">
                      <a16:colId xmlns:a16="http://schemas.microsoft.com/office/drawing/2014/main" val="1552878829"/>
                    </a:ext>
                  </a:extLst>
                </a:gridCol>
                <a:gridCol w="1075110">
                  <a:extLst>
                    <a:ext uri="{9D8B030D-6E8A-4147-A177-3AD203B41FA5}">
                      <a16:colId xmlns:a16="http://schemas.microsoft.com/office/drawing/2014/main" val="1537004676"/>
                    </a:ext>
                  </a:extLst>
                </a:gridCol>
                <a:gridCol w="1196732">
                  <a:extLst>
                    <a:ext uri="{9D8B030D-6E8A-4147-A177-3AD203B41FA5}">
                      <a16:colId xmlns:a16="http://schemas.microsoft.com/office/drawing/2014/main" val="2185087018"/>
                    </a:ext>
                  </a:extLst>
                </a:gridCol>
                <a:gridCol w="1010159">
                  <a:extLst>
                    <a:ext uri="{9D8B030D-6E8A-4147-A177-3AD203B41FA5}">
                      <a16:colId xmlns:a16="http://schemas.microsoft.com/office/drawing/2014/main" val="597288660"/>
                    </a:ext>
                  </a:extLst>
                </a:gridCol>
                <a:gridCol w="1166513">
                  <a:extLst>
                    <a:ext uri="{9D8B030D-6E8A-4147-A177-3AD203B41FA5}">
                      <a16:colId xmlns:a16="http://schemas.microsoft.com/office/drawing/2014/main" val="1779749787"/>
                    </a:ext>
                  </a:extLst>
                </a:gridCol>
              </a:tblGrid>
              <a:tr h="0">
                <a:tc gridSpan="8">
                  <a:txBody>
                    <a:bodyPr/>
                    <a:lstStyle/>
                    <a:p>
                      <a:pPr algn="ctr"/>
                      <a:r>
                        <a:rPr lang="pt-BR" sz="1200" b="1" err="1">
                          <a:solidFill>
                            <a:schemeClr val="bg2"/>
                          </a:solidFill>
                          <a:latin typeface="Century Gothic" panose="020B0502020202020204" pitchFamily="34" charset="0"/>
                        </a:rPr>
                        <a:t>Backend</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89689654"/>
                  </a:ext>
                </a:extLst>
              </a:tr>
              <a:tr h="0">
                <a:tc gridSpan="2">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gridSpan="3">
                  <a:txBody>
                    <a:bodyPr/>
                    <a:lstStyle/>
                    <a:p>
                      <a:pPr algn="ctr"/>
                      <a:r>
                        <a:rPr lang="pt-BR" sz="1200" b="1">
                          <a:solidFill>
                            <a:schemeClr val="bg2"/>
                          </a:solidFill>
                          <a:latin typeface="Century Gothic" panose="020B0502020202020204" pitchFamily="34" charset="0"/>
                        </a:rPr>
                        <a:t>horas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gridSpan="3">
                  <a:txBody>
                    <a:bodyPr/>
                    <a:lstStyle/>
                    <a:p>
                      <a:pPr algn="ctr"/>
                      <a:r>
                        <a:rPr lang="pt-BR" sz="1200" b="1">
                          <a:solidFill>
                            <a:schemeClr val="bg2"/>
                          </a:solidFill>
                          <a:latin typeface="Century Gothic" panose="020B0502020202020204" pitchFamily="34" charset="0"/>
                          <a:sym typeface="Wingdings" panose="05000000000000000000" pitchFamily="2" charset="2"/>
                        </a:rPr>
                        <a:t>Certeza</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2093335199"/>
                  </a:ext>
                </a:extLst>
              </a:tr>
              <a:tr h="370840">
                <a:tc gridSpan="2">
                  <a:txBody>
                    <a:bodyPr/>
                    <a:lstStyle/>
                    <a:p>
                      <a:pPr algn="ctr"/>
                      <a:r>
                        <a:rPr lang="pt-BR" sz="1200" b="1">
                          <a:solidFill>
                            <a:schemeClr val="bg2"/>
                          </a:solidFill>
                          <a:latin typeface="Century Gothic" panose="020B0502020202020204" pitchFamily="34" charset="0"/>
                        </a:rPr>
                        <a:t>Atividade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a:txBody>
                    <a:bodyPr/>
                    <a:lstStyle/>
                    <a:p>
                      <a:pPr algn="ctr"/>
                      <a:r>
                        <a:rPr lang="pt-BR" sz="1200" b="1">
                          <a:solidFill>
                            <a:schemeClr val="bg2"/>
                          </a:solidFill>
                          <a:latin typeface="Century Gothic" panose="020B0502020202020204" pitchFamily="34" charset="0"/>
                        </a:rPr>
                        <a:t>Otimista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Realista</a:t>
                      </a:r>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Pessimista</a:t>
                      </a:r>
                      <a:endParaRPr lang="pt-B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370840">
                <a:tc>
                  <a:txBody>
                    <a:bodyPr/>
                    <a:lstStyle/>
                    <a:p>
                      <a:pPr algn="r"/>
                      <a:r>
                        <a:rPr lang="pt-BR" sz="1200" b="1">
                          <a:latin typeface="Century Gothic" panose="020B0502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Preparar o ambiente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r h="370840">
                <a:tc>
                  <a:txBody>
                    <a:bodyPr/>
                    <a:lstStyle/>
                    <a:p>
                      <a:pPr algn="r"/>
                      <a:r>
                        <a:rPr lang="pt-BR" sz="1200" b="1">
                          <a:latin typeface="Century Gothic" panose="020B0502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Criação do banco de dados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888020"/>
                  </a:ext>
                </a:extLst>
              </a:tr>
              <a:tr h="370840">
                <a:tc>
                  <a:txBody>
                    <a:bodyPr/>
                    <a:lstStyle/>
                    <a:p>
                      <a:pPr algn="r"/>
                      <a:r>
                        <a:rPr lang="pt-BR" sz="1200" b="1">
                          <a:latin typeface="Century Gothic" panose="020B0502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Criação de scripts para inserção no banco de dados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54238"/>
                  </a:ext>
                </a:extLst>
              </a:tr>
              <a:tr h="370840">
                <a:tc>
                  <a:txBody>
                    <a:bodyPr/>
                    <a:lstStyle/>
                    <a:p>
                      <a:pPr algn="r"/>
                      <a:r>
                        <a:rPr lang="pt-BR" sz="1200" b="1">
                          <a:latin typeface="Century Gothic" panose="020B0502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integração do banco de dados com a aplicação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80204"/>
                  </a:ext>
                </a:extLst>
              </a:tr>
              <a:tr h="370840">
                <a:tc>
                  <a:txBody>
                    <a:bodyPr/>
                    <a:lstStyle/>
                    <a:p>
                      <a:pPr algn="r"/>
                      <a:r>
                        <a:rPr lang="pt-BR" sz="1200" b="1">
                          <a:latin typeface="Century Gothic" panose="020B0502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diagrama de classes do sistema inteiro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300280"/>
                  </a:ext>
                </a:extLst>
              </a:tr>
              <a:tr h="370840">
                <a:tc>
                  <a:txBody>
                    <a:bodyPr/>
                    <a:lstStyle/>
                    <a:p>
                      <a:pPr algn="r"/>
                      <a:r>
                        <a:rPr lang="pt-BR" sz="1200" b="1">
                          <a:latin typeface="Century Gothic" panose="020B0502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Implementação das classes representadas no diagrama do sistema inteiro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61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72701"/>
                  </a:ext>
                </a:extLst>
              </a:tr>
              <a:tr h="370840">
                <a:tc>
                  <a:txBody>
                    <a:bodyPr/>
                    <a:lstStyle/>
                    <a:p>
                      <a:pPr algn="r"/>
                      <a:r>
                        <a:rPr lang="pt-BR" sz="1200" b="1">
                          <a:latin typeface="Century Gothic" panose="020B0502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grupo de requisitos funcionais - Cadastro de Jogos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674082"/>
                  </a:ext>
                </a:extLst>
              </a:tr>
              <a:tr h="370840">
                <a:tc>
                  <a:txBody>
                    <a:bodyPr/>
                    <a:lstStyle/>
                    <a:p>
                      <a:pPr algn="r"/>
                      <a:r>
                        <a:rPr lang="pt-BR" sz="1200" b="1">
                          <a:latin typeface="Century Gothic" panose="020B0502020202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unitários - Cadastro de Jogos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609241"/>
                  </a:ext>
                </a:extLst>
              </a:tr>
              <a:tr h="370840">
                <a:tc>
                  <a:txBody>
                    <a:bodyPr/>
                    <a:lstStyle/>
                    <a:p>
                      <a:pPr algn="r"/>
                      <a:r>
                        <a:rPr lang="pt-BR" sz="1200" b="1">
                          <a:latin typeface="Century Gothic" panose="020B050202020202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integrados - Cadastro de Jogos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0006"/>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301272"/>
                  </a:ext>
                </a:extLst>
              </a:tr>
              <a:tr h="370840">
                <a:tc>
                  <a:txBody>
                    <a:bodyPr/>
                    <a:lstStyle/>
                    <a:p>
                      <a:pPr algn="r"/>
                      <a:r>
                        <a:rPr lang="pt-BR" sz="1200" b="1">
                          <a:latin typeface="Century Gothic" panose="020B0502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grupo de requisitos funcionais - Cadastro de Clientes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6612"/>
                  </a:ext>
                </a:extLst>
              </a:tr>
            </a:tbl>
          </a:graphicData>
        </a:graphic>
      </p:graphicFrame>
      <p:sp>
        <p:nvSpPr>
          <p:cNvPr id="5" name="Espaço Reservado para Rodapé 4">
            <a:extLst>
              <a:ext uri="{FF2B5EF4-FFF2-40B4-BE49-F238E27FC236}">
                <a16:creationId xmlns:a16="http://schemas.microsoft.com/office/drawing/2014/main" id="{55C3FA7A-E443-405F-8CE5-315203242898}"/>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67542B17-1B99-416B-80A4-2CF0832D4105}"/>
              </a:ext>
            </a:extLst>
          </p:cNvPr>
          <p:cNvSpPr>
            <a:spLocks noGrp="1"/>
          </p:cNvSpPr>
          <p:nvPr>
            <p:ph type="sldNum" sz="quarter" idx="12"/>
          </p:nvPr>
        </p:nvSpPr>
        <p:spPr/>
        <p:txBody>
          <a:bodyPr/>
          <a:lstStyle/>
          <a:p>
            <a:fld id="{BD2B5394-143A-4208-A3B1-25D9600048D5}" type="slidenum">
              <a:rPr lang="pt-BR" smtClean="0"/>
              <a:t>8</a:t>
            </a:fld>
            <a:endParaRPr lang="pt-BR"/>
          </a:p>
        </p:txBody>
      </p:sp>
    </p:spTree>
    <p:extLst>
      <p:ext uri="{BB962C8B-B14F-4D97-AF65-F5344CB8AC3E}">
        <p14:creationId xmlns:p14="http://schemas.microsoft.com/office/powerpoint/2010/main" val="301099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80</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P6.  Atualizar quantidade</a:t>
            </a:r>
          </a:p>
          <a:p>
            <a:pPr algn="just"/>
            <a:endParaRPr lang="pt-BR" sz="2400" b="1" dirty="0">
              <a:solidFill>
                <a:schemeClr val="tx1"/>
              </a:solidFill>
              <a:latin typeface="Century Gothic"/>
            </a:endParaRPr>
          </a:p>
          <a:p>
            <a:pPr algn="just"/>
            <a:r>
              <a:rPr lang="pt-BR" sz="2400" b="1" dirty="0">
                <a:solidFill>
                  <a:schemeClr val="tx1"/>
                </a:solidFill>
                <a:latin typeface="Century Gothic"/>
              </a:rPr>
              <a:t>P6.1.</a:t>
            </a:r>
            <a:r>
              <a:rPr lang="pt-BR" sz="2400" dirty="0">
                <a:solidFill>
                  <a:schemeClr val="tx1"/>
                </a:solidFill>
                <a:latin typeface="Century Gothic"/>
              </a:rPr>
              <a:t> O usuário cliente pode atualizar a quantidade de cada item no carrinho através do campo “quantidade” de cada item. Ao selecionar a quantidade, o valor subtotal do respectivo item e o valor total do carrinho são atualizados. </a:t>
            </a:r>
          </a:p>
          <a:p>
            <a:pPr algn="just"/>
            <a:r>
              <a:rPr lang="pt-BR" sz="2400" b="1" dirty="0">
                <a:solidFill>
                  <a:schemeClr val="tx1"/>
                </a:solidFill>
                <a:latin typeface="Century Gothic"/>
              </a:rPr>
              <a:t>P6.2.</a:t>
            </a:r>
            <a:r>
              <a:rPr lang="pt-BR" sz="2400" dirty="0">
                <a:solidFill>
                  <a:schemeClr val="tx1"/>
                </a:solidFill>
                <a:latin typeface="Century Gothic"/>
              </a:rPr>
              <a:t> O sistema faz uma nova reserva dos itens com a quantidade atualizada. </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876753811"/>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81</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P7.  Selecionar endereço de entrega</a:t>
            </a:r>
          </a:p>
          <a:p>
            <a:pPr algn="just"/>
            <a:endParaRPr lang="pt-BR" sz="2400" b="1" dirty="0">
              <a:solidFill>
                <a:schemeClr val="tx1"/>
              </a:solidFill>
              <a:latin typeface="Century Gothic"/>
            </a:endParaRPr>
          </a:p>
          <a:p>
            <a:pPr algn="just"/>
            <a:r>
              <a:rPr lang="pt-BR" sz="2400" b="1" dirty="0">
                <a:solidFill>
                  <a:schemeClr val="tx1"/>
                </a:solidFill>
                <a:latin typeface="Century Gothic"/>
              </a:rPr>
              <a:t>P7.1. </a:t>
            </a:r>
            <a:r>
              <a:rPr lang="pt-BR" sz="2400" dirty="0">
                <a:solidFill>
                  <a:schemeClr val="tx1"/>
                </a:solidFill>
                <a:latin typeface="Century Gothic"/>
              </a:rPr>
              <a:t>O usuário cliente ao selecionar “Continuar para entrega”, tem a possibilidade de selecionar um endereço de entrega já cadastrado ou cadastrar um novo endereço de entrega e posteriormente selecioná-lo como endereço de entrega do pedido a ser realizado. Se o usuário escolher cadastrar um novo endereço de entrega, segue o fluxo alternativo A1.</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80720"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942488061"/>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82</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P8. Selecionar método de pagamento</a:t>
            </a:r>
          </a:p>
          <a:p>
            <a:pPr algn="just"/>
            <a:r>
              <a:rPr lang="pt-BR" sz="2400" b="1" dirty="0">
                <a:solidFill>
                  <a:schemeClr val="tx1"/>
                </a:solidFill>
                <a:latin typeface="Century Gothic"/>
              </a:rPr>
              <a:t>P8.1. </a:t>
            </a:r>
            <a:r>
              <a:rPr lang="pt-BR" sz="2400" dirty="0">
                <a:solidFill>
                  <a:schemeClr val="tx1"/>
                </a:solidFill>
                <a:latin typeface="Century Gothic"/>
              </a:rPr>
              <a:t>O usuário ao selecionar “Continuar para pagamento”, tem a possibilidade de selecionar diversos métodos de pagamento diferentes e com seus respectivos valores. São eles:</a:t>
            </a:r>
          </a:p>
          <a:p>
            <a:pPr marL="457200" indent="-457200" algn="just">
              <a:buFont typeface="+mj-lt"/>
              <a:buAutoNum type="alphaLcParenR"/>
            </a:pPr>
            <a:r>
              <a:rPr lang="pt-BR" sz="2400" dirty="0">
                <a:solidFill>
                  <a:schemeClr val="tx1"/>
                </a:solidFill>
                <a:latin typeface="Century Gothic"/>
              </a:rPr>
              <a:t>Caso o usuário cliente selecione “Pagar com um cartão de crédito”, segue o fluxo A3;</a:t>
            </a:r>
          </a:p>
          <a:p>
            <a:pPr marL="457200" indent="-457200" algn="just">
              <a:buFont typeface="+mj-lt"/>
              <a:buAutoNum type="alphaLcParenR"/>
            </a:pPr>
            <a:r>
              <a:rPr lang="pt-BR" sz="2400" dirty="0">
                <a:solidFill>
                  <a:schemeClr val="tx1"/>
                </a:solidFill>
                <a:latin typeface="Century Gothic"/>
              </a:rPr>
              <a:t>Caso o usuário cliente selecione “Pagar com dois cartões de crédito”, segue o fluxo A4;</a:t>
            </a:r>
          </a:p>
          <a:p>
            <a:pPr marL="457200" indent="-457200" algn="just">
              <a:buFont typeface="+mj-lt"/>
              <a:buAutoNum type="alphaLcParenR"/>
            </a:pPr>
            <a:r>
              <a:rPr lang="pt-BR" sz="2400" dirty="0">
                <a:solidFill>
                  <a:schemeClr val="tx1"/>
                </a:solidFill>
                <a:latin typeface="Century Gothic"/>
              </a:rPr>
              <a:t>Caso o usuário cliente selecione “Adicionar cupons de troca”, segue o fluxo A5.</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140790252"/>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83</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dirty="0">
                <a:solidFill>
                  <a:schemeClr val="tx1"/>
                </a:solidFill>
                <a:latin typeface="Century Gothic"/>
              </a:rPr>
              <a:t>O usuário cliente também pode escolher cadastrar um novo cartão e já disponibilizá-lo para pagamento do pedido a ser realizado, seguindo o fluxo A2.</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4124308435"/>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84</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P9. Revisar pedido</a:t>
            </a:r>
          </a:p>
          <a:p>
            <a:pPr algn="just"/>
            <a:endParaRPr lang="pt-BR" sz="2400" b="1" dirty="0">
              <a:solidFill>
                <a:schemeClr val="tx1"/>
              </a:solidFill>
              <a:latin typeface="Century Gothic"/>
            </a:endParaRPr>
          </a:p>
          <a:p>
            <a:pPr algn="just"/>
            <a:r>
              <a:rPr lang="pt-BR" sz="2400" b="1" dirty="0">
                <a:solidFill>
                  <a:schemeClr val="tx1"/>
                </a:solidFill>
                <a:latin typeface="Century Gothic"/>
              </a:rPr>
              <a:t>P9.1. </a:t>
            </a:r>
            <a:r>
              <a:rPr lang="pt-BR" sz="2400" dirty="0">
                <a:solidFill>
                  <a:schemeClr val="tx1"/>
                </a:solidFill>
                <a:latin typeface="Century Gothic"/>
              </a:rPr>
              <a:t>O usuário cliente pode visualizar todos os detalhes e informações do pedido antes de confirmá-lo. As informações como os itens contidos, o valor do frete, o endereço de entrega, o endereço de cobrança, os métodos de pagamento utilizados no pedido são apresentados. Caso o usuário cliente deseje confirmar e efetuar o pedido, segue para o fluxo P9.</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730421785"/>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PRINCIPAL</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85</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P10. Efetuar pedido</a:t>
            </a:r>
          </a:p>
          <a:p>
            <a:pPr algn="just"/>
            <a:endParaRPr lang="pt-BR" sz="2400" b="1" dirty="0">
              <a:solidFill>
                <a:schemeClr val="tx1"/>
              </a:solidFill>
              <a:latin typeface="Century Gothic"/>
            </a:endParaRPr>
          </a:p>
          <a:p>
            <a:pPr algn="just"/>
            <a:r>
              <a:rPr lang="pt-BR" sz="2400" b="1" dirty="0">
                <a:solidFill>
                  <a:schemeClr val="tx1"/>
                </a:solidFill>
                <a:latin typeface="Century Gothic"/>
              </a:rPr>
              <a:t>P10.1.</a:t>
            </a:r>
            <a:r>
              <a:rPr lang="pt-BR" sz="2400" dirty="0">
                <a:solidFill>
                  <a:schemeClr val="tx1"/>
                </a:solidFill>
                <a:latin typeface="Century Gothic"/>
              </a:rPr>
              <a:t> O usuário cliente, após revisar o pedido, pode confirmá-lo e o sistema processa um novo pedido efetuado. O sistema apresenta para o usuário cliente um número de identificação do pedido.</a:t>
            </a:r>
          </a:p>
          <a:p>
            <a:pPr algn="just"/>
            <a:r>
              <a:rPr lang="pt-BR" sz="2400" b="1" dirty="0">
                <a:solidFill>
                  <a:schemeClr val="tx1"/>
                </a:solidFill>
                <a:latin typeface="Century Gothic"/>
              </a:rPr>
              <a:t>P10.2. </a:t>
            </a:r>
            <a:r>
              <a:rPr lang="pt-BR" sz="2400" dirty="0">
                <a:solidFill>
                  <a:schemeClr val="tx1"/>
                </a:solidFill>
                <a:latin typeface="Century Gothic"/>
              </a:rPr>
              <a:t>Por padrão, o sistema atribui o status “Em processamento” para os pedidos recém-feitos. Um pedido com esse status, requer uma validação feita por parte do usuário administrador. Essa validação é descrita no fluxo P13.</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74703412"/>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ALTERNATIVOS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86</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A1.  Cadastrar endereço de entrega</a:t>
            </a:r>
          </a:p>
          <a:p>
            <a:pPr algn="just"/>
            <a:endParaRPr lang="pt-BR" sz="2400" b="1" dirty="0">
              <a:solidFill>
                <a:schemeClr val="tx1"/>
              </a:solidFill>
              <a:latin typeface="Century Gothic"/>
            </a:endParaRPr>
          </a:p>
          <a:p>
            <a:pPr algn="just"/>
            <a:r>
              <a:rPr lang="pt-BR" sz="2400" dirty="0">
                <a:solidFill>
                  <a:schemeClr val="tx1"/>
                </a:solidFill>
                <a:latin typeface="Century Gothic"/>
              </a:rPr>
              <a:t>Este passo é executado a partir do passo P7.1. quando escolhida a opção de “Cadastrar novo endereço de entrega”.</a:t>
            </a:r>
          </a:p>
          <a:p>
            <a:pPr algn="just"/>
            <a:endParaRPr lang="pt-BR" sz="2400" dirty="0">
              <a:solidFill>
                <a:schemeClr val="tx1"/>
              </a:solidFill>
              <a:latin typeface="Century Gothic"/>
            </a:endParaRPr>
          </a:p>
          <a:p>
            <a:pPr algn="just"/>
            <a:r>
              <a:rPr lang="pt-BR" sz="2400" b="1" dirty="0">
                <a:solidFill>
                  <a:schemeClr val="tx1"/>
                </a:solidFill>
                <a:latin typeface="Century Gothic"/>
              </a:rPr>
              <a:t>A1.1.</a:t>
            </a:r>
            <a:r>
              <a:rPr lang="pt-BR" sz="2400" dirty="0">
                <a:solidFill>
                  <a:schemeClr val="tx1"/>
                </a:solidFill>
                <a:latin typeface="Century Gothic"/>
              </a:rPr>
              <a:t> O usuário cliente insere e posteriormente submete os dados solicitados pelo sistema para cadastrar um novo endereço de entrega. Caso os dados sejam validados com sucesso, segue para o próximo passo, caso os dados não sejam válidos, segue o fluxo de exceção E1. </a:t>
            </a:r>
          </a:p>
          <a:p>
            <a:pPr algn="just"/>
            <a:r>
              <a:rPr lang="pt-BR" sz="2400" b="1" dirty="0">
                <a:solidFill>
                  <a:schemeClr val="tx1"/>
                </a:solidFill>
                <a:latin typeface="Century Gothic"/>
              </a:rPr>
              <a:t>A1.2.</a:t>
            </a:r>
            <a:r>
              <a:rPr lang="pt-BR" sz="2400" dirty="0">
                <a:solidFill>
                  <a:schemeClr val="tx1"/>
                </a:solidFill>
                <a:latin typeface="Century Gothic"/>
              </a:rPr>
              <a:t> Volta a P7.1.</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930386338"/>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ALTERNATIVOS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87</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A2.  Cadastrar cartão de crédito</a:t>
            </a:r>
          </a:p>
          <a:p>
            <a:pPr algn="just"/>
            <a:endParaRPr lang="pt-BR" sz="2400" b="1" dirty="0">
              <a:solidFill>
                <a:schemeClr val="tx1"/>
              </a:solidFill>
              <a:latin typeface="Century Gothic"/>
            </a:endParaRPr>
          </a:p>
          <a:p>
            <a:pPr algn="just"/>
            <a:r>
              <a:rPr lang="pt-BR" sz="2400" dirty="0">
                <a:solidFill>
                  <a:schemeClr val="tx1"/>
                </a:solidFill>
                <a:latin typeface="Century Gothic"/>
              </a:rPr>
              <a:t>Este passo é executado a partir do passo P8.1. quando escolhida a opção de “Cadastrar novo endereço de entrega”.</a:t>
            </a:r>
          </a:p>
          <a:p>
            <a:pPr algn="just"/>
            <a:endParaRPr lang="pt-BR" sz="2400" dirty="0">
              <a:solidFill>
                <a:schemeClr val="tx1"/>
              </a:solidFill>
              <a:latin typeface="Century Gothic"/>
            </a:endParaRPr>
          </a:p>
          <a:p>
            <a:pPr algn="just"/>
            <a:r>
              <a:rPr lang="pt-BR" sz="2400" b="1" dirty="0">
                <a:solidFill>
                  <a:schemeClr val="tx1"/>
                </a:solidFill>
                <a:latin typeface="Century Gothic"/>
              </a:rPr>
              <a:t>A2.1. </a:t>
            </a:r>
            <a:r>
              <a:rPr lang="pt-BR" sz="2400" dirty="0">
                <a:solidFill>
                  <a:schemeClr val="tx1"/>
                </a:solidFill>
                <a:latin typeface="Century Gothic"/>
              </a:rPr>
              <a:t>O usuário cliente insere e posteriormente submete os dados solicitados pelo sistema para cadastrar um novo cartão de crédito. Caso os dados sejam validados com sucesso, segue para o próximo passo, caso os dados não sejam válidos, segue o fluxo de exceção E2. </a:t>
            </a:r>
          </a:p>
          <a:p>
            <a:pPr algn="just"/>
            <a:r>
              <a:rPr lang="pt-BR" sz="2400" b="1" dirty="0">
                <a:solidFill>
                  <a:schemeClr val="tx1"/>
                </a:solidFill>
                <a:latin typeface="Century Gothic"/>
              </a:rPr>
              <a:t>A2.2. </a:t>
            </a:r>
            <a:r>
              <a:rPr lang="pt-BR" sz="2400" dirty="0">
                <a:solidFill>
                  <a:schemeClr val="tx1"/>
                </a:solidFill>
                <a:latin typeface="Century Gothic"/>
              </a:rPr>
              <a:t>Volta a P8.1.</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260334583"/>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ALTERNATIVOS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88</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A3. Pagar com um cartão de crédito</a:t>
            </a:r>
          </a:p>
          <a:p>
            <a:pPr algn="just"/>
            <a:endParaRPr lang="pt-BR" sz="2400" b="1" dirty="0">
              <a:solidFill>
                <a:schemeClr val="tx1"/>
              </a:solidFill>
              <a:latin typeface="Century Gothic"/>
            </a:endParaRPr>
          </a:p>
          <a:p>
            <a:pPr algn="just"/>
            <a:r>
              <a:rPr lang="pt-BR" sz="2400" b="1" dirty="0">
                <a:solidFill>
                  <a:schemeClr val="tx1"/>
                </a:solidFill>
                <a:latin typeface="Century Gothic"/>
              </a:rPr>
              <a:t>A3.1. </a:t>
            </a:r>
            <a:r>
              <a:rPr lang="pt-BR" sz="2400" dirty="0">
                <a:solidFill>
                  <a:schemeClr val="tx1"/>
                </a:solidFill>
                <a:latin typeface="Century Gothic"/>
              </a:rPr>
              <a:t>O usuário cliente, escolhe um cartão de crédito já cadastrado. </a:t>
            </a:r>
          </a:p>
          <a:p>
            <a:pPr algn="just"/>
            <a:r>
              <a:rPr lang="pt-BR" sz="2400" b="1" dirty="0">
                <a:solidFill>
                  <a:schemeClr val="tx1"/>
                </a:solidFill>
                <a:latin typeface="Century Gothic"/>
              </a:rPr>
              <a:t>A3.2. </a:t>
            </a:r>
            <a:r>
              <a:rPr lang="pt-BR" sz="2400" dirty="0">
                <a:solidFill>
                  <a:schemeClr val="tx1"/>
                </a:solidFill>
                <a:latin typeface="Century Gothic"/>
              </a:rPr>
              <a:t>Segue o fluxo P9.</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467940579"/>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ALTERNATIVOS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89</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A4. Pagar com dois cartões de crédito</a:t>
            </a:r>
          </a:p>
          <a:p>
            <a:pPr algn="just"/>
            <a:endParaRPr lang="pt-BR" sz="2400" b="1" dirty="0">
              <a:solidFill>
                <a:schemeClr val="tx1"/>
              </a:solidFill>
              <a:latin typeface="Century Gothic"/>
            </a:endParaRPr>
          </a:p>
          <a:p>
            <a:pPr algn="just"/>
            <a:r>
              <a:rPr lang="pt-BR" sz="2400" b="1" dirty="0">
                <a:solidFill>
                  <a:schemeClr val="tx1"/>
                </a:solidFill>
                <a:latin typeface="Century Gothic"/>
              </a:rPr>
              <a:t>A4.1. </a:t>
            </a:r>
            <a:r>
              <a:rPr lang="pt-BR" sz="2400" dirty="0">
                <a:solidFill>
                  <a:schemeClr val="tx1"/>
                </a:solidFill>
                <a:latin typeface="Century Gothic"/>
              </a:rPr>
              <a:t>O usuário cliente, solicita dois cartões já cadastrados ou cadastra novo(s), designa um valor respectivo a cada cartão. Ou seja, escolhe um valor que será cobrado em cartão. Se a soma dos dois valores designados a cada cartão for igual ao valor total do pedido. É feita uma validação de valores mínimos para cada cartão, caso essa validação falhe, segue para o fluxo de exceção E3.</a:t>
            </a:r>
          </a:p>
          <a:p>
            <a:pPr algn="just"/>
            <a:r>
              <a:rPr lang="pt-BR" sz="2400" b="1" dirty="0">
                <a:solidFill>
                  <a:schemeClr val="tx1"/>
                </a:solidFill>
                <a:latin typeface="Century Gothic"/>
              </a:rPr>
              <a:t>A4.1. </a:t>
            </a:r>
            <a:r>
              <a:rPr lang="pt-BR" sz="2400" dirty="0">
                <a:solidFill>
                  <a:schemeClr val="tx1"/>
                </a:solidFill>
                <a:latin typeface="Century Gothic"/>
              </a:rPr>
              <a:t>Segue para o fluxo P9. </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321535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descr="A picture containing soccer, person, field, room&#10;&#10;Description automatically generated">
            <a:extLst>
              <a:ext uri="{FF2B5EF4-FFF2-40B4-BE49-F238E27FC236}">
                <a16:creationId xmlns:a16="http://schemas.microsoft.com/office/drawing/2014/main" id="{7A27BB82-2CBF-42C0-939C-E21D4C8753DA}"/>
              </a:ext>
            </a:extLst>
          </p:cNvPr>
          <p:cNvPicPr>
            <a:picLocks noChangeAspect="1"/>
          </p:cNvPicPr>
          <p:nvPr/>
        </p:nvPicPr>
        <p:blipFill rotWithShape="1">
          <a:blip r:embed="rId2"/>
          <a:srcRect b="11667"/>
          <a:stretch/>
        </p:blipFill>
        <p:spPr>
          <a:xfrm>
            <a:off x="10439399" y="5393654"/>
            <a:ext cx="1356360" cy="1006416"/>
          </a:xfrm>
          <a:prstGeom prst="rect">
            <a:avLst/>
          </a:prstGeom>
        </p:spPr>
      </p:pic>
      <p:pic>
        <p:nvPicPr>
          <p:cNvPr id="17" name="Picture 4" descr="A picture containing soccer, person, field, room&#10;&#10;Description automatically generated">
            <a:extLst>
              <a:ext uri="{FF2B5EF4-FFF2-40B4-BE49-F238E27FC236}">
                <a16:creationId xmlns:a16="http://schemas.microsoft.com/office/drawing/2014/main" id="{AA87685E-8252-41BE-A1BE-9A4E10D28E59}"/>
              </a:ext>
            </a:extLst>
          </p:cNvPr>
          <p:cNvPicPr>
            <a:picLocks noChangeAspect="1"/>
          </p:cNvPicPr>
          <p:nvPr/>
        </p:nvPicPr>
        <p:blipFill rotWithShape="1">
          <a:blip r:embed="rId2"/>
          <a:srcRect b="11667"/>
          <a:stretch/>
        </p:blipFill>
        <p:spPr>
          <a:xfrm>
            <a:off x="10312400" y="5249721"/>
            <a:ext cx="1356360" cy="1006416"/>
          </a:xfrm>
          <a:prstGeom prst="rect">
            <a:avLst/>
          </a:prstGeom>
        </p:spPr>
      </p:pic>
      <p:pic>
        <p:nvPicPr>
          <p:cNvPr id="4" name="Imagem 3" descr="Uma imagem contendo objeto, relógio&#10;&#10;Descrição gerada automaticamente">
            <a:extLst>
              <a:ext uri="{FF2B5EF4-FFF2-40B4-BE49-F238E27FC236}">
                <a16:creationId xmlns:a16="http://schemas.microsoft.com/office/drawing/2014/main" id="{7960B030-7F4E-4F87-9664-A61EA9BC8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611" y="0"/>
            <a:ext cx="2505389" cy="1827091"/>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a:solidFill>
                  <a:srgbClr val="002060"/>
                </a:solidFill>
                <a:latin typeface="Century Gothic" panose="020B0502020202020204" pitchFamily="34" charset="0"/>
              </a:rPr>
              <a:t>Estimativas – </a:t>
            </a:r>
            <a:r>
              <a:rPr lang="pt-BR" b="1" err="1">
                <a:solidFill>
                  <a:srgbClr val="002060"/>
                </a:solidFill>
                <a:latin typeface="Century Gothic" panose="020B0502020202020204" pitchFamily="34" charset="0"/>
              </a:rPr>
              <a:t>Backend</a:t>
            </a:r>
            <a:endParaRPr lang="pt-BR" b="1">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680720" y="2990183"/>
            <a:ext cx="10830560" cy="3554054"/>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ko-KR" altLang="en-US" sz="1800" b="1">
              <a:latin typeface="Century Gothic" panose="020B0502020202020204" pitchFamily="34" charset="0"/>
            </a:endParaRPr>
          </a:p>
        </p:txBody>
      </p:sp>
      <p:graphicFrame>
        <p:nvGraphicFramePr>
          <p:cNvPr id="13" name="Tabela 4">
            <a:extLst>
              <a:ext uri="{FF2B5EF4-FFF2-40B4-BE49-F238E27FC236}">
                <a16:creationId xmlns:a16="http://schemas.microsoft.com/office/drawing/2014/main" id="{03C839C4-C302-4899-9BC4-B4704E3A8273}"/>
              </a:ext>
            </a:extLst>
          </p:cNvPr>
          <p:cNvGraphicFramePr>
            <a:graphicFrameLocks noGrp="1"/>
          </p:cNvGraphicFramePr>
          <p:nvPr>
            <p:extLst>
              <p:ext uri="{D42A27DB-BD31-4B8C-83A1-F6EECF244321}">
                <p14:modId xmlns:p14="http://schemas.microsoft.com/office/powerpoint/2010/main" val="1345902928"/>
              </p:ext>
            </p:extLst>
          </p:nvPr>
        </p:nvGraphicFramePr>
        <p:xfrm>
          <a:off x="606741" y="1757845"/>
          <a:ext cx="10978517" cy="4627880"/>
        </p:xfrm>
        <a:graphic>
          <a:graphicData uri="http://schemas.openxmlformats.org/drawingml/2006/table">
            <a:tbl>
              <a:tblPr firstRow="1" bandRow="1">
                <a:tableStyleId>{5C22544A-7EE6-4342-B048-85BDC9FD1C3A}</a:tableStyleId>
              </a:tblPr>
              <a:tblGrid>
                <a:gridCol w="364066">
                  <a:extLst>
                    <a:ext uri="{9D8B030D-6E8A-4147-A177-3AD203B41FA5}">
                      <a16:colId xmlns:a16="http://schemas.microsoft.com/office/drawing/2014/main" val="730069126"/>
                    </a:ext>
                  </a:extLst>
                </a:gridCol>
                <a:gridCol w="4188219">
                  <a:extLst>
                    <a:ext uri="{9D8B030D-6E8A-4147-A177-3AD203B41FA5}">
                      <a16:colId xmlns:a16="http://schemas.microsoft.com/office/drawing/2014/main" val="1490647543"/>
                    </a:ext>
                  </a:extLst>
                </a:gridCol>
                <a:gridCol w="972247">
                  <a:extLst>
                    <a:ext uri="{9D8B030D-6E8A-4147-A177-3AD203B41FA5}">
                      <a16:colId xmlns:a16="http://schemas.microsoft.com/office/drawing/2014/main" val="668136959"/>
                    </a:ext>
                  </a:extLst>
                </a:gridCol>
                <a:gridCol w="1005471">
                  <a:extLst>
                    <a:ext uri="{9D8B030D-6E8A-4147-A177-3AD203B41FA5}">
                      <a16:colId xmlns:a16="http://schemas.microsoft.com/office/drawing/2014/main" val="1552878829"/>
                    </a:ext>
                  </a:extLst>
                </a:gridCol>
                <a:gridCol w="1075110">
                  <a:extLst>
                    <a:ext uri="{9D8B030D-6E8A-4147-A177-3AD203B41FA5}">
                      <a16:colId xmlns:a16="http://schemas.microsoft.com/office/drawing/2014/main" val="1537004676"/>
                    </a:ext>
                  </a:extLst>
                </a:gridCol>
                <a:gridCol w="1196732">
                  <a:extLst>
                    <a:ext uri="{9D8B030D-6E8A-4147-A177-3AD203B41FA5}">
                      <a16:colId xmlns:a16="http://schemas.microsoft.com/office/drawing/2014/main" val="2185087018"/>
                    </a:ext>
                  </a:extLst>
                </a:gridCol>
                <a:gridCol w="1010159">
                  <a:extLst>
                    <a:ext uri="{9D8B030D-6E8A-4147-A177-3AD203B41FA5}">
                      <a16:colId xmlns:a16="http://schemas.microsoft.com/office/drawing/2014/main" val="597288660"/>
                    </a:ext>
                  </a:extLst>
                </a:gridCol>
                <a:gridCol w="1166513">
                  <a:extLst>
                    <a:ext uri="{9D8B030D-6E8A-4147-A177-3AD203B41FA5}">
                      <a16:colId xmlns:a16="http://schemas.microsoft.com/office/drawing/2014/main" val="1779749787"/>
                    </a:ext>
                  </a:extLst>
                </a:gridCol>
              </a:tblGrid>
              <a:tr h="0">
                <a:tc gridSpan="8">
                  <a:txBody>
                    <a:bodyPr/>
                    <a:lstStyle/>
                    <a:p>
                      <a:pPr algn="ctr"/>
                      <a:r>
                        <a:rPr lang="pt-BR" sz="1200" b="1" err="1">
                          <a:solidFill>
                            <a:schemeClr val="bg2"/>
                          </a:solidFill>
                          <a:latin typeface="Century Gothic" panose="020B0502020202020204" pitchFamily="34" charset="0"/>
                        </a:rPr>
                        <a:t>Backend</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89689654"/>
                  </a:ext>
                </a:extLst>
              </a:tr>
              <a:tr h="0">
                <a:tc gridSpan="2">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gridSpan="3">
                  <a:txBody>
                    <a:bodyPr/>
                    <a:lstStyle/>
                    <a:p>
                      <a:pPr algn="ctr"/>
                      <a:r>
                        <a:rPr lang="pt-BR" sz="1200" b="1">
                          <a:solidFill>
                            <a:schemeClr val="bg2"/>
                          </a:solidFill>
                          <a:latin typeface="Century Gothic" panose="020B0502020202020204" pitchFamily="34" charset="0"/>
                        </a:rPr>
                        <a:t>horas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lnL w="12700" cap="flat" cmpd="sng" algn="ctr">
                      <a:solidFill>
                        <a:schemeClr val="tx1"/>
                      </a:solidFill>
                      <a:prstDash val="solid"/>
                      <a:round/>
                      <a:headEnd type="none" w="med" len="med"/>
                      <a:tailEnd type="none" w="med" len="med"/>
                    </a:lnL>
                  </a:tcPr>
                </a:tc>
                <a:tc gridSpan="3">
                  <a:txBody>
                    <a:bodyPr/>
                    <a:lstStyle/>
                    <a:p>
                      <a:pPr algn="ctr"/>
                      <a:r>
                        <a:rPr lang="pt-BR" sz="1200" b="1">
                          <a:solidFill>
                            <a:schemeClr val="bg2"/>
                          </a:solidFill>
                          <a:latin typeface="Century Gothic" panose="020B0502020202020204" pitchFamily="34" charset="0"/>
                          <a:sym typeface="Wingdings" panose="05000000000000000000" pitchFamily="2" charset="2"/>
                        </a:rPr>
                        <a:t>Certeza</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tc hMerge="1">
                  <a:txBody>
                    <a:bodyPr/>
                    <a:lstStyle/>
                    <a:p>
                      <a:pPr algn="ct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2093335199"/>
                  </a:ext>
                </a:extLst>
              </a:tr>
              <a:tr h="370840">
                <a:tc gridSpan="2">
                  <a:txBody>
                    <a:bodyPr/>
                    <a:lstStyle/>
                    <a:p>
                      <a:pPr algn="ctr"/>
                      <a:r>
                        <a:rPr lang="pt-BR" sz="1200" b="1">
                          <a:solidFill>
                            <a:schemeClr val="bg2"/>
                          </a:solidFill>
                          <a:latin typeface="Century Gothic" panose="020B0502020202020204" pitchFamily="34" charset="0"/>
                        </a:rPr>
                        <a:t>Atividade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lang="pt-BR"/>
                    </a:p>
                  </a:txBody>
                  <a:tcPr>
                    <a:solidFill>
                      <a:srgbClr val="002060"/>
                    </a:solidFill>
                  </a:tcPr>
                </a:tc>
                <a:tc>
                  <a:txBody>
                    <a:bodyPr/>
                    <a:lstStyle/>
                    <a:p>
                      <a:pPr algn="ctr"/>
                      <a:r>
                        <a:rPr lang="pt-BR" sz="1200" b="1">
                          <a:solidFill>
                            <a:schemeClr val="bg2"/>
                          </a:solidFill>
                          <a:latin typeface="Century Gothic" panose="020B0502020202020204" pitchFamily="34" charset="0"/>
                        </a:rPr>
                        <a:t>Otimista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Realista</a:t>
                      </a:r>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rPr>
                        <a:t>Pessimista</a:t>
                      </a:r>
                      <a:endParaRPr lang="pt-B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pt-BR" sz="1200" b="1">
                          <a:solidFill>
                            <a:schemeClr val="bg2"/>
                          </a:solidFill>
                          <a:latin typeface="Century Gothic" panose="020B0502020202020204" pitchFamily="34" charset="0"/>
                          <a:sym typeface="Wingdings" panose="05000000000000000000" pitchFamily="2" charset="2"/>
                        </a:rPr>
                        <a:t></a:t>
                      </a:r>
                      <a:endParaRPr lang="pt-BR" sz="1200" b="1">
                        <a:solidFill>
                          <a:schemeClr val="bg2"/>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43989339"/>
                  </a:ext>
                </a:extLst>
              </a:tr>
              <a:tr h="370840">
                <a:tc>
                  <a:txBody>
                    <a:bodyPr/>
                    <a:lstStyle/>
                    <a:p>
                      <a:pPr algn="r" fontAlgn="ctr"/>
                      <a:r>
                        <a:rPr lang="pt-BR" sz="1200" b="1" i="0" u="none" strike="noStrike">
                          <a:solidFill>
                            <a:schemeClr val="tx1"/>
                          </a:solidFill>
                          <a:effectLst/>
                          <a:latin typeface="Century Gothic" panose="020B0502020202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unitários - Cadastro de Clientes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1615"/>
                  </a:ext>
                </a:extLst>
              </a:tr>
              <a:tr h="370840">
                <a:tc>
                  <a:txBody>
                    <a:bodyPr/>
                    <a:lstStyle/>
                    <a:p>
                      <a:pPr algn="r" fontAlgn="ctr"/>
                      <a:r>
                        <a:rPr lang="pt-BR" sz="1200" b="1" i="0" u="none" strike="noStrike">
                          <a:solidFill>
                            <a:schemeClr val="tx1"/>
                          </a:solidFill>
                          <a:effectLst/>
                          <a:latin typeface="Century Gothic" panose="020B0502020202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integrados - Cadastro de Clientes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888020"/>
                  </a:ext>
                </a:extLst>
              </a:tr>
              <a:tr h="370840">
                <a:tc>
                  <a:txBody>
                    <a:bodyPr/>
                    <a:lstStyle/>
                    <a:p>
                      <a:pPr algn="r" fontAlgn="ctr"/>
                      <a:r>
                        <a:rPr lang="pt-BR" sz="1200" b="1" i="0" u="none" strike="noStrike">
                          <a:solidFill>
                            <a:schemeClr val="tx1"/>
                          </a:solidFill>
                          <a:effectLst/>
                          <a:latin typeface="Century Gothic" panose="020B050202020202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grupo de requisitos funcionais - Gerenciar Vendas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54238"/>
                  </a:ext>
                </a:extLst>
              </a:tr>
              <a:tr h="370840">
                <a:tc>
                  <a:txBody>
                    <a:bodyPr/>
                    <a:lstStyle/>
                    <a:p>
                      <a:pPr algn="r" fontAlgn="ctr"/>
                      <a:r>
                        <a:rPr lang="pt-BR" sz="1200" b="1" i="0" u="none" strike="noStrike">
                          <a:solidFill>
                            <a:schemeClr val="tx1"/>
                          </a:solidFill>
                          <a:effectLst/>
                          <a:latin typeface="Century Gothic" panose="020B0502020202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unitários - Gerenciar Vendas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80204"/>
                  </a:ext>
                </a:extLst>
              </a:tr>
              <a:tr h="370840">
                <a:tc>
                  <a:txBody>
                    <a:bodyPr/>
                    <a:lstStyle/>
                    <a:p>
                      <a:pPr algn="r" fontAlgn="ctr"/>
                      <a:r>
                        <a:rPr lang="pt-BR" sz="1200" b="1" i="0" u="none" strike="noStrike">
                          <a:solidFill>
                            <a:schemeClr val="tx1"/>
                          </a:solidFill>
                          <a:effectLst/>
                          <a:latin typeface="Century Gothic" panose="020B0502020202020204" pitchFamily="34"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integrados - Gerenciar Vendas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300280"/>
                  </a:ext>
                </a:extLst>
              </a:tr>
              <a:tr h="370840">
                <a:tc>
                  <a:txBody>
                    <a:bodyPr/>
                    <a:lstStyle/>
                    <a:p>
                      <a:pPr algn="r" fontAlgn="ctr"/>
                      <a:r>
                        <a:rPr lang="pt-BR" sz="1200" b="1" i="0" u="none" strike="noStrike">
                          <a:solidFill>
                            <a:schemeClr val="tx1"/>
                          </a:solidFill>
                          <a:effectLst/>
                          <a:latin typeface="Century Gothic" panose="020B0502020202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grupo de requisitos funcionais - Controle de Estoque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72701"/>
                  </a:ext>
                </a:extLst>
              </a:tr>
              <a:tr h="370840">
                <a:tc>
                  <a:txBody>
                    <a:bodyPr/>
                    <a:lstStyle/>
                    <a:p>
                      <a:pPr algn="r" fontAlgn="ctr"/>
                      <a:r>
                        <a:rPr lang="pt-BR" sz="1200" b="1" i="0" u="none" strike="noStrike">
                          <a:solidFill>
                            <a:schemeClr val="tx1"/>
                          </a:solidFill>
                          <a:effectLst/>
                          <a:latin typeface="Century Gothic" panose="020B0502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unitários - Controle de Estoque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674082"/>
                  </a:ext>
                </a:extLst>
              </a:tr>
              <a:tr h="370840">
                <a:tc>
                  <a:txBody>
                    <a:bodyPr/>
                    <a:lstStyle/>
                    <a:p>
                      <a:pPr algn="r" fontAlgn="ctr"/>
                      <a:r>
                        <a:rPr lang="pt-BR" sz="1200" b="1" i="0" u="none" strike="noStrike">
                          <a:solidFill>
                            <a:schemeClr val="tx1"/>
                          </a:solidFill>
                          <a:effectLst/>
                          <a:latin typeface="Century Gothic" panose="020B0502020202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integrados - Controle de Estoque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609241"/>
                  </a:ext>
                </a:extLst>
              </a:tr>
              <a:tr h="370840">
                <a:tc>
                  <a:txBody>
                    <a:bodyPr/>
                    <a:lstStyle/>
                    <a:p>
                      <a:pPr algn="r" fontAlgn="ctr"/>
                      <a:r>
                        <a:rPr lang="pt-BR" sz="1200" b="1" i="0" u="none" strike="noStrike">
                          <a:solidFill>
                            <a:schemeClr val="tx1"/>
                          </a:solidFill>
                          <a:effectLst/>
                          <a:latin typeface="Century Gothic" panose="020B0502020202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grupo de requisitos não funcionais - Auditoria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301272"/>
                  </a:ext>
                </a:extLst>
              </a:tr>
              <a:tr h="370840">
                <a:tc>
                  <a:txBody>
                    <a:bodyPr/>
                    <a:lstStyle/>
                    <a:p>
                      <a:pPr algn="r" fontAlgn="ctr"/>
                      <a:r>
                        <a:rPr lang="pt-BR" sz="1200" b="1" i="0" u="none" strike="noStrike">
                          <a:solidFill>
                            <a:schemeClr val="tx1"/>
                          </a:solidFill>
                          <a:effectLst/>
                          <a:latin typeface="Century Gothic" panose="020B0502020202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1200" b="0" i="0" u="none" strike="noStrike">
                          <a:solidFill>
                            <a:srgbClr val="000000"/>
                          </a:solidFill>
                          <a:effectLst/>
                          <a:latin typeface="Calibri" panose="020F0502020204030204" pitchFamily="34" charset="0"/>
                        </a:rPr>
                        <a:t>Desenvolver e rodar testes unitários - Auditoria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1200" b="0" i="0" u="none" strike="noStrike">
                          <a:solidFill>
                            <a:srgbClr val="9C57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pt-BR"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6612"/>
                  </a:ext>
                </a:extLst>
              </a:tr>
            </a:tbl>
          </a:graphicData>
        </a:graphic>
      </p:graphicFrame>
      <p:sp>
        <p:nvSpPr>
          <p:cNvPr id="14" name="Espaço Reservado para Rodapé 13">
            <a:extLst>
              <a:ext uri="{FF2B5EF4-FFF2-40B4-BE49-F238E27FC236}">
                <a16:creationId xmlns:a16="http://schemas.microsoft.com/office/drawing/2014/main" id="{36DD84DD-22C9-4F97-88DD-B0A98653C671}"/>
              </a:ext>
            </a:extLst>
          </p:cNvPr>
          <p:cNvSpPr>
            <a:spLocks noGrp="1"/>
          </p:cNvSpPr>
          <p:nvPr>
            <p:ph type="ftr" sz="quarter" idx="11"/>
          </p:nvPr>
        </p:nvSpPr>
        <p:spPr/>
        <p:txBody>
          <a:bodyPr/>
          <a:lstStyle/>
          <a:p>
            <a:r>
              <a:rPr lang="pt-BR"/>
              <a:t>FATEC MOGI DAS CRUZES</a:t>
            </a:r>
          </a:p>
        </p:txBody>
      </p:sp>
      <p:sp>
        <p:nvSpPr>
          <p:cNvPr id="15" name="Espaço Reservado para Número de Slide 14">
            <a:extLst>
              <a:ext uri="{FF2B5EF4-FFF2-40B4-BE49-F238E27FC236}">
                <a16:creationId xmlns:a16="http://schemas.microsoft.com/office/drawing/2014/main" id="{E5565170-ED13-401C-B585-D34BEA98F4AD}"/>
              </a:ext>
            </a:extLst>
          </p:cNvPr>
          <p:cNvSpPr>
            <a:spLocks noGrp="1"/>
          </p:cNvSpPr>
          <p:nvPr>
            <p:ph type="sldNum" sz="quarter" idx="12"/>
          </p:nvPr>
        </p:nvSpPr>
        <p:spPr/>
        <p:txBody>
          <a:bodyPr/>
          <a:lstStyle/>
          <a:p>
            <a:fld id="{BD2B5394-143A-4208-A3B1-25D9600048D5}" type="slidenum">
              <a:rPr lang="pt-BR" smtClean="0"/>
              <a:t>9</a:t>
            </a:fld>
            <a:endParaRPr lang="pt-BR"/>
          </a:p>
        </p:txBody>
      </p:sp>
    </p:spTree>
    <p:extLst>
      <p:ext uri="{BB962C8B-B14F-4D97-AF65-F5344CB8AC3E}">
        <p14:creationId xmlns:p14="http://schemas.microsoft.com/office/powerpoint/2010/main" val="3719064308"/>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 ALTERNATIVOS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90</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A5. Adicionar cupons de troca</a:t>
            </a:r>
          </a:p>
          <a:p>
            <a:pPr algn="just"/>
            <a:endParaRPr lang="pt-BR" sz="2400" b="1" dirty="0">
              <a:solidFill>
                <a:schemeClr val="tx1"/>
              </a:solidFill>
              <a:latin typeface="Century Gothic"/>
            </a:endParaRPr>
          </a:p>
          <a:p>
            <a:pPr algn="just"/>
            <a:r>
              <a:rPr lang="pt-BR" sz="2400" b="1" dirty="0">
                <a:solidFill>
                  <a:schemeClr val="tx1"/>
                </a:solidFill>
                <a:latin typeface="Century Gothic"/>
              </a:rPr>
              <a:t>A5.1.</a:t>
            </a:r>
            <a:r>
              <a:rPr lang="pt-BR" sz="2400" dirty="0">
                <a:solidFill>
                  <a:schemeClr val="tx1"/>
                </a:solidFill>
                <a:latin typeface="Century Gothic"/>
              </a:rPr>
              <a:t> O usuário cliente, tem a opção de adicionar cupons de troca como formas de pagamento. </a:t>
            </a:r>
          </a:p>
          <a:p>
            <a:pPr algn="just"/>
            <a:r>
              <a:rPr lang="pt-BR" sz="2400" b="1" dirty="0">
                <a:solidFill>
                  <a:schemeClr val="tx1"/>
                </a:solidFill>
                <a:latin typeface="Century Gothic"/>
              </a:rPr>
              <a:t>A5.2.</a:t>
            </a:r>
            <a:r>
              <a:rPr lang="pt-BR" sz="2400" dirty="0">
                <a:solidFill>
                  <a:schemeClr val="tx1"/>
                </a:solidFill>
                <a:latin typeface="Century Gothic"/>
              </a:rPr>
              <a:t> Volta a P8.1.</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271117719"/>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FLUXOS DE EXCEÇÃO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91</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E1. Dados do endereço inválidos</a:t>
            </a:r>
          </a:p>
          <a:p>
            <a:pPr algn="just"/>
            <a:r>
              <a:rPr lang="pt-BR" sz="2400" dirty="0">
                <a:solidFill>
                  <a:schemeClr val="tx1"/>
                </a:solidFill>
                <a:latin typeface="Century Gothic"/>
              </a:rPr>
              <a:t>Caso retorne que houve erro na validação dos dados do novo endereço a ser cadastrado, o sistema exibe os erros e retorna para o fluxo A1.</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1472058344"/>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FLUXOS DE EXCEÇÃO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92</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E2. Dados do cartão inválidos</a:t>
            </a:r>
          </a:p>
          <a:p>
            <a:pPr algn="just"/>
            <a:endParaRPr lang="pt-BR" sz="2400" b="1" dirty="0">
              <a:solidFill>
                <a:schemeClr val="tx1"/>
              </a:solidFill>
              <a:latin typeface="Century Gothic"/>
            </a:endParaRPr>
          </a:p>
          <a:p>
            <a:pPr algn="just"/>
            <a:r>
              <a:rPr lang="pt-BR" sz="2400" dirty="0">
                <a:solidFill>
                  <a:schemeClr val="tx1"/>
                </a:solidFill>
                <a:latin typeface="Century Gothic"/>
              </a:rPr>
              <a:t>Caso retorne que houve erro na validação dos dados do novo cartão a ser cadastrado, o sistema exibe os erros e retorna para o fluxo A2.</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927565667"/>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FLUXOS DE EXCEÇÃO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93</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E3. Dados do cartão inválidos</a:t>
            </a:r>
          </a:p>
          <a:p>
            <a:pPr algn="just"/>
            <a:endParaRPr lang="pt-BR" sz="2400" b="1" dirty="0">
              <a:solidFill>
                <a:schemeClr val="tx1"/>
              </a:solidFill>
              <a:latin typeface="Century Gothic"/>
            </a:endParaRPr>
          </a:p>
          <a:p>
            <a:pPr algn="just"/>
            <a:r>
              <a:rPr lang="pt-BR" sz="2400" dirty="0">
                <a:solidFill>
                  <a:schemeClr val="tx1"/>
                </a:solidFill>
                <a:latin typeface="Century Gothic"/>
              </a:rPr>
              <a:t>Caso retorne que houve erro na validação dos valores de ambos os cartões utilizados para o pagamento do pedido a ser realizado, o sistema exibe os erros e retorna para o fluxo A4.</a:t>
            </a:r>
          </a:p>
          <a:p>
            <a:pPr algn="just"/>
            <a:endParaRPr lang="pt-BR" sz="2400" dirty="0">
              <a:solidFill>
                <a:schemeClr val="tx1"/>
              </a:solidFill>
              <a:latin typeface="Century Gothic"/>
            </a:endParaRPr>
          </a:p>
        </p:txBody>
      </p:sp>
      <p:sp>
        <p:nvSpPr>
          <p:cNvPr id="12" name="Content Placeholder 6">
            <a:extLst>
              <a:ext uri="{FF2B5EF4-FFF2-40B4-BE49-F238E27FC236}">
                <a16:creationId xmlns:a16="http://schemas.microsoft.com/office/drawing/2014/main" id="{79EE7B3E-9F3F-461F-A327-06AF88042AC2}"/>
              </a:ext>
            </a:extLst>
          </p:cNvPr>
          <p:cNvSpPr>
            <a:spLocks noGrp="1"/>
          </p:cNvSpPr>
          <p:nvPr/>
        </p:nvSpPr>
        <p:spPr>
          <a:xfrm>
            <a:off x="611164" y="3017476"/>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gn="just"/>
            <a:endParaRPr lang="pt-BR" sz="2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3677401714"/>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PÓS-CONDIÇÕES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dirty="0"/>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94</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PRODUTO CADASTRADO</a:t>
            </a:r>
          </a:p>
          <a:p>
            <a:pPr algn="just"/>
            <a:endParaRPr lang="pt-BR" sz="2400" b="1" dirty="0">
              <a:solidFill>
                <a:schemeClr val="tx1"/>
              </a:solidFill>
              <a:latin typeface="Century Gothic"/>
            </a:endParaRPr>
          </a:p>
          <a:p>
            <a:pPr algn="just"/>
            <a:r>
              <a:rPr lang="pt-BR" sz="2400" dirty="0">
                <a:solidFill>
                  <a:schemeClr val="tx1"/>
                </a:solidFill>
                <a:latin typeface="Century Gothic"/>
              </a:rPr>
              <a:t>O(s) produto(s) precisa(m) estar cadastrado(s) no sistema com todos os seus dados preenchidos corretamente.</a:t>
            </a:r>
          </a:p>
          <a:p>
            <a:pPr algn="just"/>
            <a:endParaRPr lang="pt-BR" sz="2400" dirty="0">
              <a:solidFill>
                <a:schemeClr val="tx1"/>
              </a:solidFill>
              <a:latin typeface="Century Gothic"/>
            </a:endParaRPr>
          </a:p>
          <a:p>
            <a:pPr algn="just"/>
            <a:r>
              <a:rPr lang="pt-BR" sz="2400" b="1" dirty="0">
                <a:solidFill>
                  <a:schemeClr val="tx1"/>
                </a:solidFill>
                <a:latin typeface="Century Gothic"/>
              </a:rPr>
              <a:t>ITEM DISPONÍVEL EM ESTOQUE</a:t>
            </a:r>
          </a:p>
          <a:p>
            <a:pPr algn="just"/>
            <a:endParaRPr lang="pt-BR" sz="2400" b="1" dirty="0">
              <a:solidFill>
                <a:schemeClr val="tx1"/>
              </a:solidFill>
              <a:latin typeface="Century Gothic"/>
            </a:endParaRPr>
          </a:p>
          <a:p>
            <a:pPr algn="just"/>
            <a:r>
              <a:rPr lang="pt-BR" sz="2400" dirty="0">
                <a:solidFill>
                  <a:schemeClr val="tx1"/>
                </a:solidFill>
                <a:latin typeface="Century Gothic"/>
              </a:rPr>
              <a:t>Um item de um produto já cadastrado precisa estar disponível no estoque do sistema.</a:t>
            </a:r>
          </a:p>
        </p:txBody>
      </p:sp>
    </p:spTree>
    <p:extLst>
      <p:ext uri="{BB962C8B-B14F-4D97-AF65-F5344CB8AC3E}">
        <p14:creationId xmlns:p14="http://schemas.microsoft.com/office/powerpoint/2010/main" val="1107094979"/>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fontScale="90000"/>
          </a:bodyPr>
          <a:lstStyle/>
          <a:p>
            <a:r>
              <a:rPr lang="pt-BR" b="1" dirty="0">
                <a:solidFill>
                  <a:srgbClr val="002060"/>
                </a:solidFill>
                <a:latin typeface="Century Gothic"/>
              </a:rPr>
              <a:t>DESCRIÇÃO DO CASO DE USO DE CONDUÇÃO: REQUISITOS NÃO</a:t>
            </a:r>
            <a:br>
              <a:rPr lang="pt-BR" b="1" dirty="0">
                <a:solidFill>
                  <a:srgbClr val="002060"/>
                </a:solidFill>
                <a:latin typeface="Century Gothic"/>
              </a:rPr>
            </a:br>
            <a:r>
              <a:rPr lang="pt-BR" b="1" dirty="0">
                <a:solidFill>
                  <a:srgbClr val="002060"/>
                </a:solidFill>
                <a:latin typeface="Century Gothic"/>
              </a:rPr>
              <a:t>FUNCIONAIS</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dirty="0"/>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95</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dirty="0">
                <a:solidFill>
                  <a:schemeClr val="tx1"/>
                </a:solidFill>
                <a:latin typeface="Century Gothic"/>
              </a:rPr>
              <a:t>RNF0042    Apresentar itens retirados do carrinho</a:t>
            </a:r>
          </a:p>
          <a:p>
            <a:pPr algn="just"/>
            <a:r>
              <a:rPr lang="pt-BR" sz="2400" dirty="0">
                <a:solidFill>
                  <a:schemeClr val="tx1"/>
                </a:solidFill>
                <a:latin typeface="Century Gothic"/>
              </a:rPr>
              <a:t>RNF0011    Tempo de resposta para consultas</a:t>
            </a:r>
          </a:p>
          <a:p>
            <a:pPr algn="just"/>
            <a:r>
              <a:rPr lang="pt-BR" sz="2400" dirty="0">
                <a:solidFill>
                  <a:schemeClr val="tx1"/>
                </a:solidFill>
                <a:latin typeface="Century Gothic"/>
              </a:rPr>
              <a:t>RNF0012    Log de transação </a:t>
            </a:r>
          </a:p>
        </p:txBody>
      </p:sp>
    </p:spTree>
    <p:extLst>
      <p:ext uri="{BB962C8B-B14F-4D97-AF65-F5344CB8AC3E}">
        <p14:creationId xmlns:p14="http://schemas.microsoft.com/office/powerpoint/2010/main" val="3639302201"/>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PONTO DE EXTENSÃO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dirty="0"/>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96</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PE.1. “Cadastrar novo endereço”</a:t>
            </a:r>
          </a:p>
          <a:p>
            <a:pPr algn="just"/>
            <a:endParaRPr lang="pt-BR" sz="2400" b="1" dirty="0">
              <a:solidFill>
                <a:schemeClr val="tx1"/>
              </a:solidFill>
              <a:latin typeface="Century Gothic"/>
            </a:endParaRPr>
          </a:p>
          <a:p>
            <a:pPr algn="just"/>
            <a:r>
              <a:rPr lang="pt-BR" sz="2400" dirty="0">
                <a:solidFill>
                  <a:schemeClr val="tx1"/>
                </a:solidFill>
                <a:latin typeface="Century Gothic"/>
              </a:rPr>
              <a:t>O objetivo é cadastrar um novo endereço de entrega no momento da realização do pedido. E já disponibilizá-lo para uso no pedido a ser realizado. </a:t>
            </a:r>
          </a:p>
        </p:txBody>
      </p:sp>
    </p:spTree>
    <p:extLst>
      <p:ext uri="{BB962C8B-B14F-4D97-AF65-F5344CB8AC3E}">
        <p14:creationId xmlns:p14="http://schemas.microsoft.com/office/powerpoint/2010/main" val="3791859036"/>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621662"/>
          </a:xfrm>
        </p:spPr>
        <p:txBody>
          <a:bodyPr>
            <a:normAutofit/>
          </a:bodyPr>
          <a:lstStyle/>
          <a:p>
            <a:r>
              <a:rPr lang="pt-BR" b="1" dirty="0">
                <a:solidFill>
                  <a:srgbClr val="002060"/>
                </a:solidFill>
                <a:latin typeface="Century Gothic"/>
              </a:rPr>
              <a:t>DESCRIÇÃO DO CASO DE USO DE CONDUÇÃO: PONTO DE EXTENSÃO</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3"/>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dirty="0"/>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97</a:t>
            </a:fld>
            <a:endParaRPr lang="pt-BR"/>
          </a:p>
        </p:txBody>
      </p:sp>
      <p:sp>
        <p:nvSpPr>
          <p:cNvPr id="10" name="Content Placeholder 6">
            <a:extLst>
              <a:ext uri="{FF2B5EF4-FFF2-40B4-BE49-F238E27FC236}">
                <a16:creationId xmlns:a16="http://schemas.microsoft.com/office/drawing/2014/main" id="{6B6D2218-7838-4D04-8FAD-D9984159BCCA}"/>
              </a:ext>
            </a:extLst>
          </p:cNvPr>
          <p:cNvSpPr>
            <a:spLocks noGrp="1"/>
          </p:cNvSpPr>
          <p:nvPr/>
        </p:nvSpPr>
        <p:spPr>
          <a:xfrm>
            <a:off x="611164" y="1898058"/>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b="1" dirty="0">
                <a:solidFill>
                  <a:schemeClr val="tx1"/>
                </a:solidFill>
                <a:latin typeface="Century Gothic"/>
              </a:rPr>
              <a:t>PE.2. “Cadastrar novo cartão”</a:t>
            </a:r>
          </a:p>
          <a:p>
            <a:pPr algn="just"/>
            <a:endParaRPr lang="pt-BR" sz="2400" b="1" dirty="0">
              <a:solidFill>
                <a:schemeClr val="tx1"/>
              </a:solidFill>
              <a:latin typeface="Century Gothic"/>
            </a:endParaRPr>
          </a:p>
          <a:p>
            <a:pPr algn="just"/>
            <a:r>
              <a:rPr lang="pt-BR" sz="2400" dirty="0">
                <a:solidFill>
                  <a:schemeClr val="tx1"/>
                </a:solidFill>
                <a:latin typeface="Century Gothic"/>
              </a:rPr>
              <a:t>O objetivo é cadastrar um novo cartão no momento da realização do pedido. E já disponibilizá-lo para uso no pedido a ser realizado. </a:t>
            </a:r>
          </a:p>
        </p:txBody>
      </p:sp>
    </p:spTree>
    <p:extLst>
      <p:ext uri="{BB962C8B-B14F-4D97-AF65-F5344CB8AC3E}">
        <p14:creationId xmlns:p14="http://schemas.microsoft.com/office/powerpoint/2010/main" val="1885219754"/>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Primeira entrega: CRUD Cliente</a:t>
            </a:r>
            <a:endParaRPr lang="pt-BR" b="1" dirty="0">
              <a:solidFill>
                <a:srgbClr val="002060"/>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CAF04F12-0930-4925-93A7-E1E37CB1168F}"/>
              </a:ext>
            </a:extLst>
          </p:cNvPr>
          <p:cNvSpPr>
            <a:spLocks noGrp="1"/>
          </p:cNvSpPr>
          <p:nvPr/>
        </p:nvSpPr>
        <p:spPr>
          <a:xfrm>
            <a:off x="523240" y="1592742"/>
            <a:ext cx="10830560" cy="375369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000" dirty="0">
                <a:solidFill>
                  <a:schemeClr val="tx1"/>
                </a:solidFill>
                <a:latin typeface="Century Gothic"/>
                <a:cs typeface="Times New Roman"/>
              </a:rPr>
              <a:t>O primeiro entregável do sistema é uma versão da funcionalidade de inserção, deleção, consulta e alteração de clientes e seus respectivos endereços e cartões. </a:t>
            </a:r>
          </a:p>
          <a:p>
            <a:pPr algn="just"/>
            <a:endParaRPr lang="pt-BR" sz="2000" dirty="0">
              <a:solidFill>
                <a:schemeClr val="tx1"/>
              </a:solidFill>
              <a:latin typeface="Century Gothic"/>
              <a:cs typeface="Times New Roman"/>
            </a:endParaRPr>
          </a:p>
          <a:p>
            <a:pPr algn="just"/>
            <a:endParaRPr lang="pt-BR" sz="2000" dirty="0">
              <a:solidFill>
                <a:schemeClr val="tx1"/>
              </a:solidFill>
              <a:latin typeface="Century Gothic"/>
              <a:cs typeface="Times New Roman"/>
            </a:endParaRPr>
          </a:p>
          <a:p>
            <a:pPr algn="just"/>
            <a:endParaRPr lang="ko-KR" altLang="en-US" sz="2000" dirty="0">
              <a:solidFill>
                <a:schemeClr val="tx1"/>
              </a:solidFill>
              <a:latin typeface="Century Gothic"/>
              <a:ea typeface="맑은 고딕" panose="020B0503020000020004" pitchFamily="34" charset="-127"/>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98</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spTree>
    <p:extLst>
      <p:ext uri="{BB962C8B-B14F-4D97-AF65-F5344CB8AC3E}">
        <p14:creationId xmlns:p14="http://schemas.microsoft.com/office/powerpoint/2010/main" val="3831701853"/>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9334F-F7EA-4C4D-AD73-14F433AEFC7C}"/>
              </a:ext>
            </a:extLst>
          </p:cNvPr>
          <p:cNvSpPr>
            <a:spLocks noGrp="1"/>
          </p:cNvSpPr>
          <p:nvPr>
            <p:ph type="title"/>
          </p:nvPr>
        </p:nvSpPr>
        <p:spPr>
          <a:xfrm>
            <a:off x="838200" y="86830"/>
            <a:ext cx="10515600" cy="1325563"/>
          </a:xfrm>
        </p:spPr>
        <p:txBody>
          <a:bodyPr/>
          <a:lstStyle/>
          <a:p>
            <a:r>
              <a:rPr lang="pt-BR" b="1" dirty="0">
                <a:solidFill>
                  <a:srgbClr val="002060"/>
                </a:solidFill>
                <a:latin typeface="Century Gothic"/>
              </a:rPr>
              <a:t>Tela: Cadastro de cliente</a:t>
            </a:r>
            <a:endParaRPr lang="pt-BR" b="1" dirty="0">
              <a:solidFill>
                <a:srgbClr val="002060"/>
              </a:solidFill>
              <a:latin typeface="Century Gothic" panose="020B0502020202020204" pitchFamily="34" charset="0"/>
            </a:endParaRPr>
          </a:p>
        </p:txBody>
      </p:sp>
      <p:pic>
        <p:nvPicPr>
          <p:cNvPr id="3" name="Picture 4" descr="A picture containing soccer, person, field, room&#10;&#10;Description automatically generated">
            <a:extLst>
              <a:ext uri="{FF2B5EF4-FFF2-40B4-BE49-F238E27FC236}">
                <a16:creationId xmlns:a16="http://schemas.microsoft.com/office/drawing/2014/main" id="{4BD75C6F-D32A-47ED-8C5D-F4D3A0F6F4E4}"/>
              </a:ext>
            </a:extLst>
          </p:cNvPr>
          <p:cNvPicPr>
            <a:picLocks noChangeAspect="1"/>
          </p:cNvPicPr>
          <p:nvPr/>
        </p:nvPicPr>
        <p:blipFill rotWithShape="1">
          <a:blip r:embed="rId2"/>
          <a:srcRect b="11667"/>
          <a:stretch/>
        </p:blipFill>
        <p:spPr>
          <a:xfrm>
            <a:off x="10312400" y="5249721"/>
            <a:ext cx="1356360" cy="1006416"/>
          </a:xfrm>
          <a:prstGeom prst="rect">
            <a:avLst/>
          </a:prstGeom>
        </p:spPr>
      </p:pic>
      <p:sp>
        <p:nvSpPr>
          <p:cNvPr id="5" name="Espaço Reservado para Rodapé 4">
            <a:extLst>
              <a:ext uri="{FF2B5EF4-FFF2-40B4-BE49-F238E27FC236}">
                <a16:creationId xmlns:a16="http://schemas.microsoft.com/office/drawing/2014/main" id="{75938DF3-E53E-449A-A3ED-A0E032B49E3B}"/>
              </a:ext>
            </a:extLst>
          </p:cNvPr>
          <p:cNvSpPr>
            <a:spLocks noGrp="1"/>
          </p:cNvSpPr>
          <p:nvPr>
            <p:ph type="ftr" sz="quarter" idx="11"/>
          </p:nvPr>
        </p:nvSpPr>
        <p:spPr/>
        <p:txBody>
          <a:bodyPr/>
          <a:lstStyle/>
          <a:p>
            <a:r>
              <a:rPr lang="pt-BR"/>
              <a:t>FATEC MOGI DAS CRUZES</a:t>
            </a:r>
          </a:p>
        </p:txBody>
      </p:sp>
      <p:sp>
        <p:nvSpPr>
          <p:cNvPr id="6" name="Espaço Reservado para Número de Slide 5">
            <a:extLst>
              <a:ext uri="{FF2B5EF4-FFF2-40B4-BE49-F238E27FC236}">
                <a16:creationId xmlns:a16="http://schemas.microsoft.com/office/drawing/2014/main" id="{34A58F1A-F1BA-4B3F-80F5-FA21E0B933DA}"/>
              </a:ext>
            </a:extLst>
          </p:cNvPr>
          <p:cNvSpPr>
            <a:spLocks noGrp="1"/>
          </p:cNvSpPr>
          <p:nvPr>
            <p:ph type="sldNum" sz="quarter" idx="12"/>
          </p:nvPr>
        </p:nvSpPr>
        <p:spPr/>
        <p:txBody>
          <a:bodyPr/>
          <a:lstStyle/>
          <a:p>
            <a:fld id="{BD2B5394-143A-4208-A3B1-25D9600048D5}" type="slidenum">
              <a:rPr lang="pt-BR" smtClean="0"/>
              <a:t>99</a:t>
            </a:fld>
            <a:endParaRPr lang="pt-BR"/>
          </a:p>
        </p:txBody>
      </p:sp>
      <p:pic>
        <p:nvPicPr>
          <p:cNvPr id="9" name="Imagem 8" descr="Uma imagem contendo texto, homem, screenshot, em pé&#10;&#10;Descrição gerada automaticamente">
            <a:extLst>
              <a:ext uri="{FF2B5EF4-FFF2-40B4-BE49-F238E27FC236}">
                <a16:creationId xmlns:a16="http://schemas.microsoft.com/office/drawing/2014/main" id="{6A47D407-B4EA-4A7D-A5ED-824DDCC0A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451" y="-891"/>
            <a:ext cx="2567589" cy="1609170"/>
          </a:xfrm>
          <a:prstGeom prst="rect">
            <a:avLst/>
          </a:prstGeom>
        </p:spPr>
      </p:pic>
      <p:pic>
        <p:nvPicPr>
          <p:cNvPr id="8" name="Imagem 7">
            <a:extLst>
              <a:ext uri="{FF2B5EF4-FFF2-40B4-BE49-F238E27FC236}">
                <a16:creationId xmlns:a16="http://schemas.microsoft.com/office/drawing/2014/main" id="{93FFB302-F718-46F5-AA8A-CE3B3D219736}"/>
              </a:ext>
            </a:extLst>
          </p:cNvPr>
          <p:cNvPicPr>
            <a:picLocks noChangeAspect="1"/>
          </p:cNvPicPr>
          <p:nvPr/>
        </p:nvPicPr>
        <p:blipFill>
          <a:blip r:embed="rId4"/>
          <a:stretch>
            <a:fillRect/>
          </a:stretch>
        </p:blipFill>
        <p:spPr>
          <a:xfrm>
            <a:off x="0" y="1708492"/>
            <a:ext cx="12192000" cy="4591050"/>
          </a:xfrm>
          <a:prstGeom prst="rect">
            <a:avLst/>
          </a:prstGeom>
        </p:spPr>
      </p:pic>
    </p:spTree>
    <p:extLst>
      <p:ext uri="{BB962C8B-B14F-4D97-AF65-F5344CB8AC3E}">
        <p14:creationId xmlns:p14="http://schemas.microsoft.com/office/powerpoint/2010/main" val="3601913371"/>
      </p:ext>
    </p:extLst>
  </p:cSld>
  <p:clrMapOvr>
    <a:masterClrMapping/>
  </p:clrMapOvr>
  <p:transition spd="slow">
    <p:wipe/>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5A270631BE6E644B5ECC5E0934FDCEB" ma:contentTypeVersion="2" ma:contentTypeDescription="Crie um novo documento." ma:contentTypeScope="" ma:versionID="56d17dba05b3f077caaf6fbaef9a2f41">
  <xsd:schema xmlns:xsd="http://www.w3.org/2001/XMLSchema" xmlns:xs="http://www.w3.org/2001/XMLSchema" xmlns:p="http://schemas.microsoft.com/office/2006/metadata/properties" xmlns:ns2="f3537469-bef8-4b77-a6a4-28593039d778" targetNamespace="http://schemas.microsoft.com/office/2006/metadata/properties" ma:root="true" ma:fieldsID="dbdfc210a957e247984b62cd4c8d0f58" ns2:_="">
    <xsd:import namespace="f3537469-bef8-4b77-a6a4-28593039d7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537469-bef8-4b77-a6a4-28593039d7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39EAF2-64C7-41A6-86C1-B422BB530D5D}">
  <ds:schemaRefs>
    <ds:schemaRef ds:uri="f3537469-bef8-4b77-a6a4-28593039d778"/>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AE7AFCE7-D449-434D-BF96-9E32E1273F54}">
  <ds:schemaRefs>
    <ds:schemaRef ds:uri="f3537469-bef8-4b77-a6a4-28593039d7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186BE49-4CCC-46AC-9CFF-A8FBB65234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1455</TotalTime>
  <Words>6726</Words>
  <Application>Microsoft Office PowerPoint</Application>
  <PresentationFormat>Widescreen</PresentationFormat>
  <Paragraphs>1064</Paragraphs>
  <Slides>128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128</vt:i4>
      </vt:variant>
    </vt:vector>
  </HeadingPairs>
  <TitlesOfParts>
    <vt:vector size="134" baseType="lpstr">
      <vt:lpstr>Arial</vt:lpstr>
      <vt:lpstr>Calibri</vt:lpstr>
      <vt:lpstr>Calibri Light</vt:lpstr>
      <vt:lpstr>Century Gothic</vt:lpstr>
      <vt:lpstr>Times New Roman</vt:lpstr>
      <vt:lpstr>Tema do Office</vt:lpstr>
      <vt:lpstr>Apresentação do PowerPoint</vt:lpstr>
      <vt:lpstr>Apresentação do PowerPoint</vt:lpstr>
      <vt:lpstr>Apresentação</vt:lpstr>
      <vt:lpstr>Escopo do projeto</vt:lpstr>
      <vt:lpstr>Objetivo do projeto</vt:lpstr>
      <vt:lpstr>Premissas</vt:lpstr>
      <vt:lpstr>Tecnologias</vt:lpstr>
      <vt:lpstr>Estimativas – Backend</vt:lpstr>
      <vt:lpstr>Estimativas – Backend</vt:lpstr>
      <vt:lpstr>Estimativas – Backend</vt:lpstr>
      <vt:lpstr>Estimativas – Frontend</vt:lpstr>
      <vt:lpstr>Estimativas – Frontend</vt:lpstr>
      <vt:lpstr>Estimativas – Total</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Protótipo – Telas lado cliente</vt:lpstr>
      <vt:lpstr>Proposta Comercial: ESCOPO DA PROPOSTA</vt:lpstr>
      <vt:lpstr>Proposta Comercial: ESCOPO DA PROPOSTA</vt:lpstr>
      <vt:lpstr>Proposta Comercial: NÃO É ESCOPO DA PROPOSTA</vt:lpstr>
      <vt:lpstr>Proposta Comercial: PREÇO E FORMADE PAGAMENTO.</vt:lpstr>
      <vt:lpstr>Proposta Comercial: PRAZO E PREMISSAS</vt:lpstr>
      <vt:lpstr>Proposta Comercial: CONFIDENCIALIDADE</vt:lpstr>
      <vt:lpstr>Proposta Comercial: VALIDADE DA PROPOSTA</vt:lpstr>
      <vt:lpstr>Documento Visão de Projeto: OBJETIVO</vt:lpstr>
      <vt:lpstr>Documento Visão de Projeto: ESCOPO</vt:lpstr>
      <vt:lpstr>Documento Visão de Projeto: REFERÊNCIAS</vt:lpstr>
      <vt:lpstr>Documento Visão de Projeto: NECESSIDADES DE NEGÓCIO</vt:lpstr>
      <vt:lpstr>Documento Visão de Projeto: OBJETIVO DO PROJETO</vt:lpstr>
      <vt:lpstr>Documento Visão de Projeto: DECLARAÇÃO PRELIMINAR  DE ESCOPO</vt:lpstr>
      <vt:lpstr>Documento Visão de Projeto: PRODUTOS A SEREM ENTREGUE</vt:lpstr>
      <vt:lpstr>Documento Visão de Projeto: REQUISITOS</vt:lpstr>
      <vt:lpstr>Documento Visão de Projeto: REQUISITOS FUNCIONAIS</vt:lpstr>
      <vt:lpstr>Documento Visão de Projeto: REQUISITOS NÃO FUNCIONAIS</vt:lpstr>
      <vt:lpstr>Documento Visão de Projeto: REQUISITOS NÃO FUNCIONAIS</vt:lpstr>
      <vt:lpstr>Documento Visão de Projeto: INFLUÊNCIA DAS PARTES  INTERESSADAS</vt:lpstr>
      <vt:lpstr>Documento Visão de Projeto: REPRESENTAÇÃO ARQUITETURAL</vt:lpstr>
      <vt:lpstr>Documento Visão de Projeto: RESTRIÇÕES ARQUITETURAIS</vt:lpstr>
      <vt:lpstr>Documento Visão de Projeto: OBJETIVOS E RESTRIÇÕES</vt:lpstr>
      <vt:lpstr>Documento Visão de Projeto: VISÃO DE USE CASE</vt:lpstr>
      <vt:lpstr>Documento Visão de Projeto: USE CASE: NOVO PEDIDO</vt:lpstr>
      <vt:lpstr>Documento Visão de Projeto: VISÃO LÓGICA</vt:lpstr>
      <vt:lpstr>Documento Visão de Projeto: VISÃO LÓGICA</vt:lpstr>
      <vt:lpstr>Documento Visão de Projeto: DESCRIÇÃO DAS CAMADAS</vt:lpstr>
      <vt:lpstr>Documento Visão de Projeto: CAMADAS COM TECNOLOGIAS</vt:lpstr>
      <vt:lpstr>Documento Visão de Projeto: CAMADA DE APRESENTAÇÃO</vt:lpstr>
      <vt:lpstr>Documento Visão de Projeto: CAMADA DE NEGÓCIO</vt:lpstr>
      <vt:lpstr>Documento Visão de Projeto: PACOTE CONTROLLER</vt:lpstr>
      <vt:lpstr>Documento Visão de Projeto: PACOTE CONTROLLER</vt:lpstr>
      <vt:lpstr>Documento Visão de Projeto: CAMADA DE PERSISTÊNCIA</vt:lpstr>
      <vt:lpstr>Documento Visão de Projeto: VISÃO DE DADOS</vt:lpstr>
      <vt:lpstr>Documento Visão de Projeto: VISÃO DE DADOS</vt:lpstr>
      <vt:lpstr>Documento Visão de Projeto: VISÃO DE DADOS</vt:lpstr>
      <vt:lpstr>Documento Visão de Projeto: TAMANHO E PERFORMANCE</vt:lpstr>
      <vt:lpstr>Documento Visão de Projeto: QUALIDADE</vt:lpstr>
      <vt:lpstr>Documento Visão de Projeto: CRONOGRAMA MACRO</vt:lpstr>
      <vt:lpstr>DESCRIÇÃO DO CASO DE USO DE CONDUÇÃO</vt:lpstr>
      <vt:lpstr>DESCRIÇÃO DO CASO DE USO DE CONDUÇÃO: OBJETIVO</vt:lpstr>
      <vt:lpstr>DESCRIÇÃO DO CASO DE USO DE CONDUÇÃO: DESCRIÇÃO</vt:lpstr>
      <vt:lpstr>DESCRIÇÃO DO CASO DE USO DE CONDUÇÃO: DESCRIÇÃO</vt:lpstr>
      <vt:lpstr>DESCRIÇÃO DO CASO DE USO DE CONDUÇÃO: DESCRIÇÃO</vt:lpstr>
      <vt:lpstr>DESCRIÇÃO DO CASO DE USO DE CONDUÇÃO: DESCRIÇÃO</vt:lpstr>
      <vt:lpstr>DESCRIÇÃO DO CASO DE USO DE CONDUÇÃO: REQUISITOS  FUNCIONAIS</vt:lpstr>
      <vt:lpstr>DESCRIÇÃO DO CASO DE USO DE CONDUÇÃO: TIPO E ATORES</vt:lpstr>
      <vt:lpstr>DESCRIÇÃO DO CASO DE USO DE CONDUÇÃO: PRÉ CONDIÇÕES</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PRINCIPAL</vt:lpstr>
      <vt:lpstr>DESCRIÇÃO DO CASO DE USO DE CONDUÇÃO: FLUXO ALTERNATIVOS</vt:lpstr>
      <vt:lpstr>DESCRIÇÃO DO CASO DE USO DE CONDUÇÃO: FLUXO ALTERNATIVOS</vt:lpstr>
      <vt:lpstr>DESCRIÇÃO DO CASO DE USO DE CONDUÇÃO: FLUXO ALTERNATIVOS</vt:lpstr>
      <vt:lpstr>DESCRIÇÃO DO CASO DE USO DE CONDUÇÃO: FLUXO ALTERNATIVOS</vt:lpstr>
      <vt:lpstr>DESCRIÇÃO DO CASO DE USO DE CONDUÇÃO: FLUXO ALTERNATIVOS</vt:lpstr>
      <vt:lpstr>DESCRIÇÃO DO CASO DE USO DE CONDUÇÃO: FLUXOS DE EXCEÇÃO</vt:lpstr>
      <vt:lpstr>DESCRIÇÃO DO CASO DE USO DE CONDUÇÃO: FLUXOS DE EXCEÇÃO</vt:lpstr>
      <vt:lpstr>DESCRIÇÃO DO CASO DE USO DE CONDUÇÃO: FLUXOS DE EXCEÇÃO</vt:lpstr>
      <vt:lpstr>DESCRIÇÃO DO CASO DE USO DE CONDUÇÃO: PÓS-CONDIÇÕES</vt:lpstr>
      <vt:lpstr>DESCRIÇÃO DO CASO DE USO DE CONDUÇÃO: REQUISITOS NÃO FUNCIONAIS</vt:lpstr>
      <vt:lpstr>DESCRIÇÃO DO CASO DE USO DE CONDUÇÃO: PONTO DE EXTENSÃO</vt:lpstr>
      <vt:lpstr>DESCRIÇÃO DO CASO DE USO DE CONDUÇÃO: PONTO DE EXTENSÃO</vt:lpstr>
      <vt:lpstr>Primeira entrega: CRUD Cliente</vt:lpstr>
      <vt:lpstr>Tela: Cadastro de cliente</vt:lpstr>
      <vt:lpstr>Tela: Validação cadastro cliente</vt:lpstr>
      <vt:lpstr>Tela: Perfil do cliente</vt:lpstr>
      <vt:lpstr>Tela: Alterar senha do cliente</vt:lpstr>
      <vt:lpstr>Tela: Alterar endereços</vt:lpstr>
      <vt:lpstr>Tela: Validação de endereço</vt:lpstr>
      <vt:lpstr>Tela: Consulta endereços</vt:lpstr>
      <vt:lpstr>Tela: Validação de cartão</vt:lpstr>
      <vt:lpstr>Tela: Consulta de cartões</vt:lpstr>
      <vt:lpstr>CRUD de Venda</vt:lpstr>
      <vt:lpstr>Tela: Consulta de produto</vt:lpstr>
      <vt:lpstr>Tela: Carrinho</vt:lpstr>
      <vt:lpstr>Tela: Escolher end. entrega</vt:lpstr>
      <vt:lpstr>Tela: Escolher forma de pgto.</vt:lpstr>
      <vt:lpstr>Tela: Cartões e cupons</vt:lpstr>
      <vt:lpstr>Tela: Confirmação carrinho</vt:lpstr>
      <vt:lpstr>Tela: Pedido efetuado</vt:lpstr>
      <vt:lpstr>Tela: Listar pedidos</vt:lpstr>
      <vt:lpstr>Tela: Ver pedido</vt:lpstr>
      <vt:lpstr>Tela: Solicitar troca</vt:lpstr>
      <vt:lpstr>Tela: Listar pedidos - Admin</vt:lpstr>
      <vt:lpstr>Tela: Ver pedido - Admin</vt:lpstr>
      <vt:lpstr>Tela: Listar trocas - Admin</vt:lpstr>
      <vt:lpstr>Tela: Ver troca - Admin</vt:lpstr>
      <vt:lpstr>Tela: Ver cupons - Cliente</vt:lpstr>
      <vt:lpstr>Tela: Ver cupons - Admin</vt:lpstr>
      <vt:lpstr>Tela: Estoque - Admin</vt:lpstr>
      <vt:lpstr>Estrutura de Pacotes</vt:lpstr>
      <vt:lpstr>Preço e forma de pagamento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LETICIA SALES</dc:creator>
  <cp:lastModifiedBy>Pablo Luiz Ribeiro</cp:lastModifiedBy>
  <cp:revision>10</cp:revision>
  <dcterms:created xsi:type="dcterms:W3CDTF">2020-07-10T22:22:05Z</dcterms:created>
  <dcterms:modified xsi:type="dcterms:W3CDTF">2020-12-08T04:22:42Z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0x01010085A270631BE6E644B5ECC5E0934FDCEB</vt:lpwstr>
  </property>
</Properties>
</file>