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3"/>
  </p:notesMasterIdLst>
  <p:sldIdLst>
    <p:sldId id="285" r:id="rId5"/>
    <p:sldId id="287" r:id="rId6"/>
    <p:sldId id="343" r:id="rId7"/>
    <p:sldId id="347" r:id="rId8"/>
    <p:sldId id="348" r:id="rId9"/>
    <p:sldId id="349" r:id="rId10"/>
    <p:sldId id="336" r:id="rId11"/>
    <p:sldId id="344" r:id="rId12"/>
    <p:sldId id="339" r:id="rId13"/>
    <p:sldId id="345" r:id="rId14"/>
    <p:sldId id="340" r:id="rId15"/>
    <p:sldId id="346" r:id="rId16"/>
    <p:sldId id="341" r:id="rId17"/>
    <p:sldId id="352" r:id="rId18"/>
    <p:sldId id="361" r:id="rId19"/>
    <p:sldId id="362" r:id="rId20"/>
    <p:sldId id="363" r:id="rId21"/>
    <p:sldId id="364" r:id="rId22"/>
    <p:sldId id="365" r:id="rId23"/>
    <p:sldId id="366" r:id="rId24"/>
    <p:sldId id="353" r:id="rId25"/>
    <p:sldId id="354" r:id="rId26"/>
    <p:sldId id="355" r:id="rId27"/>
    <p:sldId id="356" r:id="rId28"/>
    <p:sldId id="357" r:id="rId29"/>
    <p:sldId id="358" r:id="rId30"/>
    <p:sldId id="368" r:id="rId31"/>
    <p:sldId id="369" r:id="rId32"/>
    <p:sldId id="371" r:id="rId33"/>
    <p:sldId id="370" r:id="rId34"/>
    <p:sldId id="372" r:id="rId35"/>
    <p:sldId id="373" r:id="rId36"/>
    <p:sldId id="374" r:id="rId37"/>
    <p:sldId id="375" r:id="rId38"/>
    <p:sldId id="376" r:id="rId39"/>
    <p:sldId id="377" r:id="rId40"/>
    <p:sldId id="351" r:id="rId41"/>
    <p:sldId id="337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C79C7-7432-4B3C-AF6C-89A1CEBDD04E}" v="187" dt="2020-09-14T23:26:50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86D54-DA32-4249-B31F-DC73D06C51A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0F400-6B7C-44DC-ADBB-01E1F65065B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493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0CB0B-8533-4FF2-8420-C72AB7E80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3E31C4-68AA-4C09-986F-E1B8541A3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E82A5E-BA99-4D6C-9E76-433FB0D6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9D72-62BA-497E-9689-56B6877B0064}" type="datetime1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BB744-5B3E-48C3-A98C-90A151DC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83254-21AC-4F61-AAC8-27E71894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2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4101D-21E4-4728-B7BA-B6D2D6D1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463F66-8673-40A6-BC3F-0176A8C17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DF9AB2-F12A-44D4-B834-1C6F66BF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00A0-DB27-4380-91DD-6542E8980ACE}" type="datetime1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AF5684-33F5-4189-A25E-5E2FE729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F653A9-146E-4904-8B61-D67282B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86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16DC8E-87E5-4D8C-8DF8-1671CF3F3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2DA1C1-1DED-4B19-89EA-26415134D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024A51-2F4B-480F-8D4E-0D87CAB7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0261-C254-4598-9AC4-63AA54618917}" type="datetime1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5462EB-D5CF-49DF-94A9-BB580689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094B45-FC93-4085-B857-6422B601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82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A5FD0-5BEA-47EC-AE85-D805BAD1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E38CC-6295-4744-AF98-776838C2E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96E4C4-9AFE-4874-B7E9-EB1DBF7D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AD8D-7423-4C20-8314-4D8E8E2C51AB}" type="datetime1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91AD22-CE96-43F7-87F8-90B8D899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5064E8-0F6E-40B3-B276-37A313DD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42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B3CED-21FA-47BD-9820-ABD87ED0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7DE574-C3E8-4B00-9901-ADD116151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CA3F9-1D08-4EF2-A7E6-4026F63C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08C8-A3CD-4704-A663-06FB0D1DB7BB}" type="datetime1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9B338B-ED6B-4F27-AEBC-FE42909B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996F0C-D71F-47F2-833B-C73E042C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87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A936D-7192-42C2-82A5-923A5DEB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39BF2B-1B92-49BC-915F-EC76E7505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A52CC7-2AEB-4717-836A-62153636A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43C8D2-A37C-44A8-9CE2-39B846B8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D04-B014-4A71-A860-ADBAB45C6D34}" type="datetime1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2AE87-00C6-4FB0-95AF-49878240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792328-D8DB-4097-B99D-B9351774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7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46B27-D713-47A1-8CCB-094A74C9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310965-FB0F-4EF2-AC61-D8ADEAB0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5F2135-B773-4CDC-B187-3601F15A4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C18B2B-91F4-46D9-A903-A51E07EDC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913673-11C7-4ECB-90DE-E6FE4D50D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11CFFD-3A14-4CD0-BFAD-F8DFD262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0DE9-11EE-4342-9141-49A83AFADE3E}" type="datetime1">
              <a:rPr lang="pt-BR" smtClean="0"/>
              <a:t>14/09/2020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ED5618-FBEA-4519-9191-79C38381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FF4642-0C1A-4D53-A821-7745069A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41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89764-A096-437D-815E-B46B99B1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DBD43A-44C1-4D62-8E9D-E160A229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B44C-219B-43EC-BAC1-C192D8E05653}" type="datetime1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1511EB-2677-4127-84DF-031E6447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46B8C6-996A-4BE6-A1E3-69DCBF9A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0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21634C-2CF0-4231-8A23-8938FA63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7202-4D13-4045-B60A-71B3778B605C}" type="datetime1">
              <a:rPr lang="pt-BR" smtClean="0"/>
              <a:t>14/09/2020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CBE026-13AB-4DC6-B1AB-1814F65A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8F0223-D6B6-460E-8669-EC1C9EA6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78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74F88-D8F0-462F-965C-EF67D668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1F6552-5D33-4430-8ABD-B5660D536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54A570-B39E-49A0-90A9-60DE70AF6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980D5E-0EB2-42F4-BFE5-855C8544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430-76D1-4CB5-9FA4-1397F74F79A6}" type="datetime1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6415E1-19D6-4465-A6B9-5ABC89F3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620D35-93E9-474A-9747-8EA5C5FF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78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3EE77-9E86-471A-8607-8BB5F622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03E9F0-6396-46F8-94DE-D9F38B084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54FAD8-4061-42D9-8E44-8DAE6A490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06F332-F99E-4761-8C78-C58AF73F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368C-01CB-450C-88DE-7111879311AD}" type="datetime1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950429-F8F0-4B98-987F-1C93D5BE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B3141B-62CC-4EA9-AB5A-4DE715E6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19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368B96-E129-4C76-A71A-221FB030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0CA111-3EC7-4C0D-A8D6-DE55B3052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2A687A-E194-4E81-8501-5467CB38A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9EB09-7393-43F0-9161-6BAD68D0F9C8}" type="datetime1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C500B8-D92A-463F-9206-F34F43F58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1F3548-C16C-43E5-8C70-6C7B2A9EB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B5394-143A-4208-A3B1-25D9600048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75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ESTIMATIVA.xls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2E5E53-9E39-4FB1-823D-3C703040A847}"/>
              </a:ext>
            </a:extLst>
          </p:cNvPr>
          <p:cNvSpPr txBox="1">
            <a:spLocks/>
          </p:cNvSpPr>
          <p:nvPr/>
        </p:nvSpPr>
        <p:spPr>
          <a:xfrm>
            <a:off x="0" y="1124744"/>
            <a:ext cx="12192000" cy="36004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3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Faculdade de Tecnologia de Mogi das Cruze</a:t>
            </a:r>
            <a:r>
              <a:rPr lang="pt-BR" sz="1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9D938D6-E2AA-44CA-B68B-67D297F63CE7}"/>
              </a:ext>
            </a:extLst>
          </p:cNvPr>
          <p:cNvSpPr txBox="1">
            <a:spLocks/>
          </p:cNvSpPr>
          <p:nvPr/>
        </p:nvSpPr>
        <p:spPr>
          <a:xfrm>
            <a:off x="2098060" y="2527304"/>
            <a:ext cx="7751618" cy="1958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700" b="1">
                <a:solidFill>
                  <a:srgbClr val="002060"/>
                </a:solidFill>
                <a:latin typeface="Century Gothic" panose="020B0502020202020204" pitchFamily="34" charset="0"/>
              </a:rPr>
              <a:t>Laboratório de Engenharia de Software </a:t>
            </a:r>
          </a:p>
          <a:p>
            <a:pPr algn="ctr"/>
            <a:br>
              <a:rPr lang="pt-BR" sz="3700" b="1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pt-BR" sz="3700" b="1" err="1">
                <a:solidFill>
                  <a:srgbClr val="002060"/>
                </a:solidFill>
                <a:latin typeface="Century Gothic" panose="020B0502020202020204" pitchFamily="34" charset="0"/>
              </a:rPr>
              <a:t>GrowUp</a:t>
            </a:r>
            <a:endParaRPr lang="pt-BR" sz="3600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m 6" descr="logo-novo-cps-cor">
            <a:extLst>
              <a:ext uri="{FF2B5EF4-FFF2-40B4-BE49-F238E27FC236}">
                <a16:creationId xmlns:a16="http://schemas.microsoft.com/office/drawing/2014/main" id="{0C00EA31-2DD5-4F53-9D69-98D4ADD9D84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4112" y="120720"/>
            <a:ext cx="5580660" cy="92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61F6963-9864-4982-BB08-2ACE44CC2B5E}"/>
              </a:ext>
            </a:extLst>
          </p:cNvPr>
          <p:cNvSpPr txBox="1">
            <a:spLocks/>
          </p:cNvSpPr>
          <p:nvPr/>
        </p:nvSpPr>
        <p:spPr>
          <a:xfrm>
            <a:off x="2220191" y="4561510"/>
            <a:ext cx="7751618" cy="1958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b="1">
                <a:latin typeface="Century Gothic" panose="020B0502020202020204" pitchFamily="34" charset="0"/>
              </a:rPr>
              <a:t>Pablo Luiz de Oliveira Lessa Ribeiro</a:t>
            </a:r>
          </a:p>
          <a:p>
            <a:pPr algn="ctr"/>
            <a:r>
              <a:rPr lang="pt-BR" sz="2000" b="1">
                <a:latin typeface="Century Gothic" panose="020B0502020202020204" pitchFamily="34" charset="0"/>
              </a:rPr>
              <a:t>Grupo: LS-025</a:t>
            </a:r>
          </a:p>
        </p:txBody>
      </p:sp>
    </p:spTree>
    <p:extLst>
      <p:ext uri="{BB962C8B-B14F-4D97-AF65-F5344CB8AC3E}">
        <p14:creationId xmlns:p14="http://schemas.microsoft.com/office/powerpoint/2010/main" val="42697124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7960B030-7F4E-4F87-9664-A61EA9BC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1" y="0"/>
            <a:ext cx="2505389" cy="18270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 panose="020B0502020202020204" pitchFamily="34" charset="0"/>
              </a:rPr>
              <a:t>Estimativas – </a:t>
            </a:r>
            <a:r>
              <a:rPr lang="pt-BR" b="1" err="1">
                <a:solidFill>
                  <a:srgbClr val="002060"/>
                </a:solidFill>
                <a:latin typeface="Century Gothic" panose="020B0502020202020204" pitchFamily="34" charset="0"/>
              </a:rPr>
              <a:t>Backend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graphicFrame>
        <p:nvGraphicFramePr>
          <p:cNvPr id="13" name="Tabela 4">
            <a:extLst>
              <a:ext uri="{FF2B5EF4-FFF2-40B4-BE49-F238E27FC236}">
                <a16:creationId xmlns:a16="http://schemas.microsoft.com/office/drawing/2014/main" id="{03C839C4-C302-4899-9BC4-B4704E3A8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690806"/>
              </p:ext>
            </p:extLst>
          </p:nvPr>
        </p:nvGraphicFramePr>
        <p:xfrm>
          <a:off x="606741" y="1757845"/>
          <a:ext cx="10978517" cy="204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66">
                  <a:extLst>
                    <a:ext uri="{9D8B030D-6E8A-4147-A177-3AD203B41FA5}">
                      <a16:colId xmlns:a16="http://schemas.microsoft.com/office/drawing/2014/main" val="730069126"/>
                    </a:ext>
                  </a:extLst>
                </a:gridCol>
                <a:gridCol w="4188219">
                  <a:extLst>
                    <a:ext uri="{9D8B030D-6E8A-4147-A177-3AD203B41FA5}">
                      <a16:colId xmlns:a16="http://schemas.microsoft.com/office/drawing/2014/main" val="1490647543"/>
                    </a:ext>
                  </a:extLst>
                </a:gridCol>
                <a:gridCol w="972247">
                  <a:extLst>
                    <a:ext uri="{9D8B030D-6E8A-4147-A177-3AD203B41FA5}">
                      <a16:colId xmlns:a16="http://schemas.microsoft.com/office/drawing/2014/main" val="668136959"/>
                    </a:ext>
                  </a:extLst>
                </a:gridCol>
                <a:gridCol w="1005471">
                  <a:extLst>
                    <a:ext uri="{9D8B030D-6E8A-4147-A177-3AD203B41FA5}">
                      <a16:colId xmlns:a16="http://schemas.microsoft.com/office/drawing/2014/main" val="1552878829"/>
                    </a:ext>
                  </a:extLst>
                </a:gridCol>
                <a:gridCol w="1075110">
                  <a:extLst>
                    <a:ext uri="{9D8B030D-6E8A-4147-A177-3AD203B41FA5}">
                      <a16:colId xmlns:a16="http://schemas.microsoft.com/office/drawing/2014/main" val="1537004676"/>
                    </a:ext>
                  </a:extLst>
                </a:gridCol>
                <a:gridCol w="1196732">
                  <a:extLst>
                    <a:ext uri="{9D8B030D-6E8A-4147-A177-3AD203B41FA5}">
                      <a16:colId xmlns:a16="http://schemas.microsoft.com/office/drawing/2014/main" val="2185087018"/>
                    </a:ext>
                  </a:extLst>
                </a:gridCol>
                <a:gridCol w="1010159">
                  <a:extLst>
                    <a:ext uri="{9D8B030D-6E8A-4147-A177-3AD203B41FA5}">
                      <a16:colId xmlns:a16="http://schemas.microsoft.com/office/drawing/2014/main" val="597288660"/>
                    </a:ext>
                  </a:extLst>
                </a:gridCol>
                <a:gridCol w="1166513">
                  <a:extLst>
                    <a:ext uri="{9D8B030D-6E8A-4147-A177-3AD203B41FA5}">
                      <a16:colId xmlns:a16="http://schemas.microsoft.com/office/drawing/2014/main" val="177974978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pt-BR" sz="1200" b="1" err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Backend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96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horas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Certeza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351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Atividade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Otimista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Realista</a:t>
                      </a:r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Pessimista</a:t>
                      </a:r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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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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sistema de pontuação e ranking para clientes (perfil de compra)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unitários - sistema de pontuação e ranking de clientes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8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integrados - sistema de pontuação e ranking de clientes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4238"/>
                  </a:ext>
                </a:extLst>
              </a:tr>
            </a:tbl>
          </a:graphicData>
        </a:graphic>
      </p:graphicFrame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10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658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ED641490-A5F9-456C-A8E5-F43475383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3" name="Imagem 2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6582D976-9DA5-4814-8A5D-BC6EC32A0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1" y="0"/>
            <a:ext cx="2505389" cy="18270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 panose="020B0502020202020204" pitchFamily="34" charset="0"/>
              </a:rPr>
              <a:t>Estimativas – </a:t>
            </a:r>
            <a:r>
              <a:rPr lang="pt-BR" b="1" err="1">
                <a:solidFill>
                  <a:srgbClr val="002060"/>
                </a:solidFill>
                <a:latin typeface="Century Gothic" panose="020B0502020202020204" pitchFamily="34" charset="0"/>
              </a:rPr>
              <a:t>Frontend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FC296426-977F-4CA5-860E-FEA8DB61A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91149"/>
              </p:ext>
            </p:extLst>
          </p:nvPr>
        </p:nvGraphicFramePr>
        <p:xfrm>
          <a:off x="606741" y="1757845"/>
          <a:ext cx="10978517" cy="463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66">
                  <a:extLst>
                    <a:ext uri="{9D8B030D-6E8A-4147-A177-3AD203B41FA5}">
                      <a16:colId xmlns:a16="http://schemas.microsoft.com/office/drawing/2014/main" val="730069126"/>
                    </a:ext>
                  </a:extLst>
                </a:gridCol>
                <a:gridCol w="4188219">
                  <a:extLst>
                    <a:ext uri="{9D8B030D-6E8A-4147-A177-3AD203B41FA5}">
                      <a16:colId xmlns:a16="http://schemas.microsoft.com/office/drawing/2014/main" val="1490647543"/>
                    </a:ext>
                  </a:extLst>
                </a:gridCol>
                <a:gridCol w="972247">
                  <a:extLst>
                    <a:ext uri="{9D8B030D-6E8A-4147-A177-3AD203B41FA5}">
                      <a16:colId xmlns:a16="http://schemas.microsoft.com/office/drawing/2014/main" val="668136959"/>
                    </a:ext>
                  </a:extLst>
                </a:gridCol>
                <a:gridCol w="1005471">
                  <a:extLst>
                    <a:ext uri="{9D8B030D-6E8A-4147-A177-3AD203B41FA5}">
                      <a16:colId xmlns:a16="http://schemas.microsoft.com/office/drawing/2014/main" val="1552878829"/>
                    </a:ext>
                  </a:extLst>
                </a:gridCol>
                <a:gridCol w="1075110">
                  <a:extLst>
                    <a:ext uri="{9D8B030D-6E8A-4147-A177-3AD203B41FA5}">
                      <a16:colId xmlns:a16="http://schemas.microsoft.com/office/drawing/2014/main" val="1537004676"/>
                    </a:ext>
                  </a:extLst>
                </a:gridCol>
                <a:gridCol w="1196732">
                  <a:extLst>
                    <a:ext uri="{9D8B030D-6E8A-4147-A177-3AD203B41FA5}">
                      <a16:colId xmlns:a16="http://schemas.microsoft.com/office/drawing/2014/main" val="2185087018"/>
                    </a:ext>
                  </a:extLst>
                </a:gridCol>
                <a:gridCol w="1010159">
                  <a:extLst>
                    <a:ext uri="{9D8B030D-6E8A-4147-A177-3AD203B41FA5}">
                      <a16:colId xmlns:a16="http://schemas.microsoft.com/office/drawing/2014/main" val="597288660"/>
                    </a:ext>
                  </a:extLst>
                </a:gridCol>
                <a:gridCol w="1166513">
                  <a:extLst>
                    <a:ext uri="{9D8B030D-6E8A-4147-A177-3AD203B41FA5}">
                      <a16:colId xmlns:a16="http://schemas.microsoft.com/office/drawing/2014/main" val="177974978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pt-BR" sz="1200" b="1" err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Frontend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96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horas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Certeza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351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Atividade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Otimista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Realista</a:t>
                      </a:r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Pessimista</a:t>
                      </a:r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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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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Preparar o ambiente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:)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protótipo inteiro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8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Testar/validar navegabilidade do protótipo do sistema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principais do sistema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:)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38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cliente - Cadastro de Clientes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:)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30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cliente - Gerenciar Vendas (comprar, checkout, trocas etc)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:)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47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cliente - Produtos (ver produto, pesquisar e filtrar)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7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administrador - Cadastro de Jogos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60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administrador - Controle de Estoque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30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administrador - Gerenciar Vendas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76612"/>
                  </a:ext>
                </a:extLst>
              </a:tr>
            </a:tbl>
          </a:graphicData>
        </a:graphic>
      </p:graphicFrame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0F82C885-2E19-4EBE-9F5C-62D6476B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F25F1FC-3DD0-4334-AB46-8216E86F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00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6582D976-9DA5-4814-8A5D-BC6EC32A0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1" y="0"/>
            <a:ext cx="2505389" cy="18270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 panose="020B0502020202020204" pitchFamily="34" charset="0"/>
              </a:rPr>
              <a:t>Estimativas – </a:t>
            </a:r>
            <a:r>
              <a:rPr lang="pt-BR" b="1" err="1">
                <a:solidFill>
                  <a:srgbClr val="002060"/>
                </a:solidFill>
                <a:latin typeface="Century Gothic" panose="020B0502020202020204" pitchFamily="34" charset="0"/>
              </a:rPr>
              <a:t>Frontend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FC296426-977F-4CA5-860E-FEA8DB61A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13659"/>
              </p:ext>
            </p:extLst>
          </p:nvPr>
        </p:nvGraphicFramePr>
        <p:xfrm>
          <a:off x="606741" y="1757845"/>
          <a:ext cx="10978517" cy="240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66">
                  <a:extLst>
                    <a:ext uri="{9D8B030D-6E8A-4147-A177-3AD203B41FA5}">
                      <a16:colId xmlns:a16="http://schemas.microsoft.com/office/drawing/2014/main" val="730069126"/>
                    </a:ext>
                  </a:extLst>
                </a:gridCol>
                <a:gridCol w="4188219">
                  <a:extLst>
                    <a:ext uri="{9D8B030D-6E8A-4147-A177-3AD203B41FA5}">
                      <a16:colId xmlns:a16="http://schemas.microsoft.com/office/drawing/2014/main" val="1490647543"/>
                    </a:ext>
                  </a:extLst>
                </a:gridCol>
                <a:gridCol w="972247">
                  <a:extLst>
                    <a:ext uri="{9D8B030D-6E8A-4147-A177-3AD203B41FA5}">
                      <a16:colId xmlns:a16="http://schemas.microsoft.com/office/drawing/2014/main" val="668136959"/>
                    </a:ext>
                  </a:extLst>
                </a:gridCol>
                <a:gridCol w="1005471">
                  <a:extLst>
                    <a:ext uri="{9D8B030D-6E8A-4147-A177-3AD203B41FA5}">
                      <a16:colId xmlns:a16="http://schemas.microsoft.com/office/drawing/2014/main" val="1552878829"/>
                    </a:ext>
                  </a:extLst>
                </a:gridCol>
                <a:gridCol w="1075110">
                  <a:extLst>
                    <a:ext uri="{9D8B030D-6E8A-4147-A177-3AD203B41FA5}">
                      <a16:colId xmlns:a16="http://schemas.microsoft.com/office/drawing/2014/main" val="1537004676"/>
                    </a:ext>
                  </a:extLst>
                </a:gridCol>
                <a:gridCol w="1196732">
                  <a:extLst>
                    <a:ext uri="{9D8B030D-6E8A-4147-A177-3AD203B41FA5}">
                      <a16:colId xmlns:a16="http://schemas.microsoft.com/office/drawing/2014/main" val="2185087018"/>
                    </a:ext>
                  </a:extLst>
                </a:gridCol>
                <a:gridCol w="1010159">
                  <a:extLst>
                    <a:ext uri="{9D8B030D-6E8A-4147-A177-3AD203B41FA5}">
                      <a16:colId xmlns:a16="http://schemas.microsoft.com/office/drawing/2014/main" val="597288660"/>
                    </a:ext>
                  </a:extLst>
                </a:gridCol>
                <a:gridCol w="1166513">
                  <a:extLst>
                    <a:ext uri="{9D8B030D-6E8A-4147-A177-3AD203B41FA5}">
                      <a16:colId xmlns:a16="http://schemas.microsoft.com/office/drawing/2014/main" val="177974978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pt-BR" sz="1200" b="1" err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Frontend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96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horas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Certeza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351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Atividade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Otimista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Realista</a:t>
                      </a:r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Pessimista</a:t>
                      </a:r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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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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administrador - Gerenciar Clientes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administrador - Cadastros de manutenção (categoria, tipos, grupos de precificação, etc)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8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administrador - Gráficos e estatísticas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administrador - Auditoria (logs)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380204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DF00F7-D67A-4B4B-8E23-8FC9889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EE0DB7-3656-4561-96FA-747537B9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12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0B35BD46-0F80-4FCB-B393-66C0FEB573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7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 panose="020B0502020202020204" pitchFamily="34" charset="0"/>
              </a:rPr>
              <a:t>Estimativas – Total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5073A125-CC6B-4E20-989F-9038CF8EF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33707"/>
              </p:ext>
            </p:extLst>
          </p:nvPr>
        </p:nvGraphicFramePr>
        <p:xfrm>
          <a:off x="4414159" y="2766219"/>
          <a:ext cx="3363682" cy="132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246">
                  <a:extLst>
                    <a:ext uri="{9D8B030D-6E8A-4147-A177-3AD203B41FA5}">
                      <a16:colId xmlns:a16="http://schemas.microsoft.com/office/drawing/2014/main" val="668136959"/>
                    </a:ext>
                  </a:extLst>
                </a:gridCol>
                <a:gridCol w="1107853">
                  <a:extLst>
                    <a:ext uri="{9D8B030D-6E8A-4147-A177-3AD203B41FA5}">
                      <a16:colId xmlns:a16="http://schemas.microsoft.com/office/drawing/2014/main" val="1552878829"/>
                    </a:ext>
                  </a:extLst>
                </a:gridCol>
                <a:gridCol w="1184583">
                  <a:extLst>
                    <a:ext uri="{9D8B030D-6E8A-4147-A177-3AD203B41FA5}">
                      <a16:colId xmlns:a16="http://schemas.microsoft.com/office/drawing/2014/main" val="1537004676"/>
                    </a:ext>
                  </a:extLst>
                </a:gridCol>
              </a:tblGrid>
              <a:tr h="441854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Horas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03995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Otimista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Realista</a:t>
                      </a:r>
                      <a:endParaRPr lang="pt-B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Pessimista</a:t>
                      </a:r>
                      <a:endParaRPr lang="pt-BR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933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1615"/>
                  </a:ext>
                </a:extLst>
              </a:tr>
            </a:tbl>
          </a:graphicData>
        </a:graphic>
      </p:graphicFrame>
      <p:pic>
        <p:nvPicPr>
          <p:cNvPr id="4" name="Imagem 3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A6FDDAF7-2E9D-45AD-B343-EFC47AB4D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1" y="0"/>
            <a:ext cx="2505389" cy="1827091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5953BE07-145A-49C6-A3B5-94D6A8A6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7E82B1D-803C-46F5-B5E6-46204428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13</a:t>
            </a:fld>
            <a:endParaRPr lang="pt-BR"/>
          </a:p>
        </p:txBody>
      </p:sp>
      <p:pic>
        <p:nvPicPr>
          <p:cNvPr id="12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002A0673-1078-414F-8181-9FE9DC680C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6861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14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A123A51-B134-4DCC-A9AA-4D1169590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2400"/>
            <a:ext cx="12192000" cy="40132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5197719" y="5203127"/>
            <a:ext cx="17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inicial</a:t>
            </a:r>
          </a:p>
        </p:txBody>
      </p:sp>
    </p:spTree>
    <p:extLst>
      <p:ext uri="{BB962C8B-B14F-4D97-AF65-F5344CB8AC3E}">
        <p14:creationId xmlns:p14="http://schemas.microsoft.com/office/powerpoint/2010/main" val="168708463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15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5120786" y="5207937"/>
            <a:ext cx="195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login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FE43DE-96F3-422C-83AF-A1ADE0F52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0820"/>
            <a:ext cx="12192000" cy="27686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7161361-876A-41B4-83B8-C465CFD92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2298"/>
            <a:ext cx="12192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6773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16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7161361-876A-41B4-83B8-C465CFD92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8657"/>
            <a:ext cx="12192000" cy="573405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2824852" y="5987018"/>
            <a:ext cx="242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cadastro</a:t>
            </a:r>
          </a:p>
        </p:txBody>
      </p:sp>
    </p:spTree>
    <p:extLst>
      <p:ext uri="{BB962C8B-B14F-4D97-AF65-F5344CB8AC3E}">
        <p14:creationId xmlns:p14="http://schemas.microsoft.com/office/powerpoint/2010/main" val="174568254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17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4460425" y="5785580"/>
            <a:ext cx="327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perfil do cliente</a:t>
            </a:r>
          </a:p>
          <a:p>
            <a:pPr algn="ctr"/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Dados pessoais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A7BFDA-C968-4C84-92BD-42EDA3499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5255"/>
            <a:ext cx="121920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6503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18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4460425" y="5710019"/>
            <a:ext cx="327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perfil do cliente</a:t>
            </a:r>
          </a:p>
          <a:p>
            <a:pPr algn="ctr"/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Alterar senha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0AC3981-0999-4761-9E03-5220CC3C2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5581"/>
            <a:ext cx="12192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128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19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898881B-F68F-4F3D-A288-D15BD9FE2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019854"/>
            <a:ext cx="12192000" cy="543843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7546895" y="5253136"/>
            <a:ext cx="327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perfil do cliente</a:t>
            </a:r>
          </a:p>
          <a:p>
            <a:pPr algn="ctr"/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Alterar endereço</a:t>
            </a:r>
          </a:p>
        </p:txBody>
      </p:sp>
    </p:spTree>
    <p:extLst>
      <p:ext uri="{BB962C8B-B14F-4D97-AF65-F5344CB8AC3E}">
        <p14:creationId xmlns:p14="http://schemas.microsoft.com/office/powerpoint/2010/main" val="364535964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2E5E53-9E39-4FB1-823D-3C703040A847}"/>
              </a:ext>
            </a:extLst>
          </p:cNvPr>
          <p:cNvSpPr txBox="1">
            <a:spLocks/>
          </p:cNvSpPr>
          <p:nvPr/>
        </p:nvSpPr>
        <p:spPr>
          <a:xfrm>
            <a:off x="0" y="1124744"/>
            <a:ext cx="12192000" cy="36004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3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Faculdade de Tecnologia de Mogi das Cruze</a:t>
            </a:r>
            <a:r>
              <a:rPr lang="pt-BR" sz="1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9D938D6-E2AA-44CA-B68B-67D297F63CE7}"/>
              </a:ext>
            </a:extLst>
          </p:cNvPr>
          <p:cNvSpPr txBox="1">
            <a:spLocks/>
          </p:cNvSpPr>
          <p:nvPr/>
        </p:nvSpPr>
        <p:spPr>
          <a:xfrm>
            <a:off x="2098060" y="2527304"/>
            <a:ext cx="7751618" cy="1958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700" b="1">
                <a:solidFill>
                  <a:srgbClr val="002060"/>
                </a:solidFill>
                <a:latin typeface="Century Gothic" panose="020B0502020202020204" pitchFamily="34" charset="0"/>
              </a:rPr>
              <a:t>Laboratório de Engenharia de Software </a:t>
            </a:r>
          </a:p>
          <a:p>
            <a:pPr algn="ctr"/>
            <a:br>
              <a:rPr lang="pt-BR" sz="3700" b="1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pt-BR" sz="3700" b="1" err="1">
                <a:solidFill>
                  <a:srgbClr val="00206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GrowUp</a:t>
            </a:r>
            <a:endParaRPr lang="pt-BR" sz="3700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m 6" descr="logo-novo-cps-cor">
            <a:extLst>
              <a:ext uri="{FF2B5EF4-FFF2-40B4-BE49-F238E27FC236}">
                <a16:creationId xmlns:a16="http://schemas.microsoft.com/office/drawing/2014/main" id="{0C00EA31-2DD5-4F53-9D69-98D4ADD9D84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4112" y="120720"/>
            <a:ext cx="5580660" cy="92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B02297A7-65C9-4F21-B8B4-AE910AB8A720}"/>
              </a:ext>
            </a:extLst>
          </p:cNvPr>
          <p:cNvSpPr txBox="1">
            <a:spLocks/>
          </p:cNvSpPr>
          <p:nvPr/>
        </p:nvSpPr>
        <p:spPr>
          <a:xfrm>
            <a:off x="2773469" y="4485307"/>
            <a:ext cx="6400800" cy="2471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/>
          </a:p>
          <a:p>
            <a:pPr marL="0" indent="0" algn="just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1">
                <a:latin typeface="Century Gothic" panose="020B0502020202020204" pitchFamily="34" charset="0"/>
                <a:ea typeface="DejaVu Sans"/>
              </a:rPr>
              <a:t>Apresentação à Faculdade de Tecnologia de Mogi das Cruzes, no curso de Análise e Desenvolvimento de Sistemas, para a disciplina de Laboratório de Engenharia de Software ministrada pelo professor Rodrigo Rocha.</a:t>
            </a:r>
            <a:endParaRPr lang="pt-BR" sz="2000" b="1">
              <a:latin typeface="Century Gothic" panose="020B0502020202020204" pitchFamily="34" charset="0"/>
            </a:endParaRPr>
          </a:p>
          <a:p>
            <a:pPr algn="ctr"/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50192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20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E926028-1E2E-495F-91A9-BD9DDBC2C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99511"/>
            <a:ext cx="12192000" cy="52324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7467395" y="5244290"/>
            <a:ext cx="327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perfil do cliente</a:t>
            </a:r>
          </a:p>
          <a:p>
            <a:pPr algn="ctr"/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Cartões</a:t>
            </a:r>
          </a:p>
        </p:txBody>
      </p:sp>
    </p:spTree>
    <p:extLst>
      <p:ext uri="{BB962C8B-B14F-4D97-AF65-F5344CB8AC3E}">
        <p14:creationId xmlns:p14="http://schemas.microsoft.com/office/powerpoint/2010/main" val="31062922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21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4940543" y="5243217"/>
            <a:ext cx="231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produto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E04177-F3B3-41D5-8188-9BF1B9381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11283"/>
            <a:ext cx="121920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699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22</a:t>
            </a:fld>
            <a:endParaRPr lang="pt-BR" dirty="0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4940542" y="5801394"/>
            <a:ext cx="231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carrinho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D1EDB3F-8F49-4025-BE10-05017569F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451644"/>
            <a:ext cx="12192000" cy="43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3123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23</a:t>
            </a:fld>
            <a:endParaRPr lang="pt-BR" dirty="0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4038598" y="553439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pagamento por boleto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27CCF9-A41E-401B-88F8-7B3B76AC4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2084940"/>
            <a:ext cx="12192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4756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24</a:t>
            </a:fld>
            <a:endParaRPr lang="pt-BR" dirty="0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27E30DD-E824-4EBC-9C6C-EB1CA29F2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1243012"/>
            <a:ext cx="12192000" cy="52959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6672627" y="5752246"/>
            <a:ext cx="609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pagamento com cartões de crédito</a:t>
            </a:r>
          </a:p>
        </p:txBody>
      </p:sp>
    </p:spTree>
    <p:extLst>
      <p:ext uri="{BB962C8B-B14F-4D97-AF65-F5344CB8AC3E}">
        <p14:creationId xmlns:p14="http://schemas.microsoft.com/office/powerpoint/2010/main" val="134961402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25</a:t>
            </a:fld>
            <a:endParaRPr lang="pt-BR" dirty="0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4038600" y="4761096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confirmação do pedido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96B324-BAAB-48E4-8D66-C60503A79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0820"/>
            <a:ext cx="12192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01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26</a:t>
            </a:fld>
            <a:endParaRPr lang="pt-BR" dirty="0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4260971" y="5802130"/>
            <a:ext cx="367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solicitação de troca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586841-9493-407E-8A89-026648C23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51075"/>
            <a:ext cx="12192000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7407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Primeira entrega: CRUD Cliente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523240" y="1592742"/>
            <a:ext cx="10830560" cy="3753694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tx1"/>
                </a:solidFill>
                <a:latin typeface="Century Gothic"/>
                <a:cs typeface="Times New Roman"/>
              </a:rPr>
              <a:t>O primeiro entregável do sistema é uma versão da funcionalidade de inserção, deleção, consulta e alteração de clientes e seus respectivos endereços e cartões. </a:t>
            </a:r>
            <a:endParaRPr lang="pt-BR" sz="2000" dirty="0">
              <a:solidFill>
                <a:schemeClr val="tx1"/>
              </a:solidFill>
              <a:latin typeface="Century Gothic"/>
            </a:endParaRPr>
          </a:p>
          <a:p>
            <a:pPr algn="just"/>
            <a:endParaRPr lang="ko-KR" altLang="en-US" sz="2000" dirty="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27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83013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Cadastro de cliente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28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3FFB302-F718-46F5-AA8A-CE3B3D219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8492"/>
            <a:ext cx="121920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13371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Validação cadastro cliente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523240" y="1592742"/>
            <a:ext cx="10830560" cy="3753694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tx1"/>
                </a:solidFill>
                <a:latin typeface="Century Gothic"/>
                <a:cs typeface="Times New Roman"/>
              </a:rPr>
              <a:t>O primeiro entregável do sistema é uma versão da funcionalidade de inserção, deleção, consulta e alteração de clientes e seus respectivos endereços e cartões.</a:t>
            </a:r>
            <a:endParaRPr lang="pt-BR" sz="2000" dirty="0">
              <a:solidFill>
                <a:schemeClr val="tx1"/>
              </a:solidFill>
              <a:latin typeface="Century Gothic"/>
            </a:endParaRPr>
          </a:p>
          <a:p>
            <a:pPr algn="just"/>
            <a:endParaRPr lang="ko-KR" altLang="en-US" sz="2000" dirty="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29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390" y="-891"/>
            <a:ext cx="2567589" cy="160917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95D3902-44A0-4CB1-BB43-E38F230EB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55" y="1291120"/>
            <a:ext cx="12192000" cy="548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451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/>
              </a:rPr>
              <a:t>Apresentação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523240" y="1496027"/>
            <a:ext cx="10830560" cy="3753694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>
                <a:solidFill>
                  <a:schemeClr val="tx1"/>
                </a:solidFill>
                <a:latin typeface="Century Gothic"/>
                <a:cs typeface="Times New Roman"/>
              </a:rPr>
              <a:t>A </a:t>
            </a:r>
            <a:r>
              <a:rPr lang="pt-BR" sz="2000" err="1">
                <a:solidFill>
                  <a:schemeClr val="tx1"/>
                </a:solidFill>
                <a:latin typeface="Century Gothic"/>
                <a:cs typeface="Times New Roman"/>
              </a:rPr>
              <a:t>GrowUP</a:t>
            </a:r>
            <a:r>
              <a:rPr lang="pt-BR" sz="2000">
                <a:solidFill>
                  <a:schemeClr val="tx1"/>
                </a:solidFill>
                <a:latin typeface="Century Gothic"/>
                <a:cs typeface="Times New Roman"/>
              </a:rPr>
              <a:t> é uma empresa especialista em desenvolvimento de software, sempre buscamos trazer aplicações web de alta performance. O projeto atual é para o cliente </a:t>
            </a:r>
            <a:r>
              <a:rPr lang="pt-BR" sz="2000" err="1">
                <a:solidFill>
                  <a:schemeClr val="tx1"/>
                </a:solidFill>
                <a:latin typeface="Century Gothic"/>
                <a:cs typeface="Times New Roman"/>
              </a:rPr>
              <a:t>Buiatchaka</a:t>
            </a:r>
            <a:r>
              <a:rPr lang="pt-BR" sz="2000">
                <a:solidFill>
                  <a:schemeClr val="tx1"/>
                </a:solidFill>
                <a:latin typeface="Century Gothic"/>
                <a:cs typeface="Times New Roman"/>
              </a:rPr>
              <a:t> Games, que busca implementar um ECCOMERCE DE JOGOS ELETRÔNICOS para alavancar suas vendas e visibilidade na internet.</a:t>
            </a:r>
            <a:endParaRPr lang="pt-BR" sz="2000">
              <a:solidFill>
                <a:schemeClr val="tx1"/>
              </a:solidFill>
              <a:latin typeface="Century Gothic"/>
            </a:endParaRPr>
          </a:p>
          <a:p>
            <a:pPr algn="just"/>
            <a:endParaRPr lang="ko-KR" altLang="en-US" sz="200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3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65419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Perfil do cliente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30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0AEC130-6433-4E87-AD3C-A1655CD29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90479"/>
            <a:ext cx="12192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07294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Alterar senha do cliente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31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81F7BF7-8DC2-41D8-B88E-642C35C5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11817"/>
            <a:ext cx="12192000" cy="343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23692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Alterar endereços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32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C2CB173-D909-4199-BA6F-D00B9E012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2393"/>
            <a:ext cx="12192000" cy="460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94586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Validação de endereço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33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AD1927B-9DF0-45E7-A8AC-82A855E2D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2393"/>
            <a:ext cx="121920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34735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Consulta endereços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34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EB3F0C-3891-44F7-AD75-7687708CD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3540"/>
            <a:ext cx="12192000" cy="57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98137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Validação de cartão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35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8F9BE3-BB8D-4A51-BCBE-89DDDC21D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3926"/>
            <a:ext cx="12192000" cy="581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88123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/>
              </a:rPr>
              <a:t>Tela: Consulta de cartões</a:t>
            </a:r>
            <a:endParaRPr lang="pt-B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36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5B7753A-10D5-41F6-8D2D-F0A47A8F5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2606"/>
            <a:ext cx="12192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3668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/>
              </a:rPr>
              <a:t>Preço e forma de pagamento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523240" y="1496027"/>
            <a:ext cx="10830560" cy="3753694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Os valores informados nesta proposta já incluem os impostos incidentes sobre serviços (ISS, PIS, COFINS, CSSL e IRPJ). Valor total: </a:t>
            </a:r>
          </a:p>
          <a:p>
            <a:pPr algn="just"/>
            <a:endParaRPr lang="pt-BR" altLang="ko-KR" sz="200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  <a:p>
            <a:pPr algn="just"/>
            <a:endParaRPr lang="pt-BR" altLang="ko-KR" sz="200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  <a:p>
            <a:pPr algn="just"/>
            <a:endParaRPr lang="pt-BR" altLang="ko-KR" sz="200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  <a:p>
            <a:pPr algn="just"/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O pagamento será dividido em quatro parcelas iguais. Sendo que a última parcela estará vinculada ao aceite da entrega final do projeto:</a:t>
            </a:r>
          </a:p>
          <a:p>
            <a:pPr algn="just"/>
            <a:endParaRPr lang="pt-BR" altLang="ko-KR" sz="200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37</a:t>
            </a:fld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99B4115-AB34-4B72-88FD-93B763BDA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19116"/>
              </p:ext>
            </p:extLst>
          </p:nvPr>
        </p:nvGraphicFramePr>
        <p:xfrm>
          <a:off x="838201" y="2325952"/>
          <a:ext cx="10515599" cy="88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3393">
                  <a:extLst>
                    <a:ext uri="{9D8B030D-6E8A-4147-A177-3AD203B41FA5}">
                      <a16:colId xmlns:a16="http://schemas.microsoft.com/office/drawing/2014/main" val="668136959"/>
                    </a:ext>
                  </a:extLst>
                </a:gridCol>
                <a:gridCol w="3072206">
                  <a:extLst>
                    <a:ext uri="{9D8B030D-6E8A-4147-A177-3AD203B41FA5}">
                      <a16:colId xmlns:a16="http://schemas.microsoft.com/office/drawing/2014/main" val="1552878829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Descrição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Valor total</a:t>
                      </a:r>
                      <a:endParaRPr lang="pt-B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933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ECOMMERCE BUIATCHAKA GAMES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R$ 70.640,00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1615"/>
                  </a:ext>
                </a:extLst>
              </a:tr>
            </a:tbl>
          </a:graphicData>
        </a:graphic>
      </p:graphicFrame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381DA933-18D4-4640-BAB8-09AF14827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11318"/>
              </p:ext>
            </p:extLst>
          </p:nvPr>
        </p:nvGraphicFramePr>
        <p:xfrm>
          <a:off x="838200" y="4084172"/>
          <a:ext cx="10515595" cy="222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274">
                  <a:extLst>
                    <a:ext uri="{9D8B030D-6E8A-4147-A177-3AD203B41FA5}">
                      <a16:colId xmlns:a16="http://schemas.microsoft.com/office/drawing/2014/main" val="668136959"/>
                    </a:ext>
                  </a:extLst>
                </a:gridCol>
                <a:gridCol w="3081274">
                  <a:extLst>
                    <a:ext uri="{9D8B030D-6E8A-4147-A177-3AD203B41FA5}">
                      <a16:colId xmlns:a16="http://schemas.microsoft.com/office/drawing/2014/main" val="1560634046"/>
                    </a:ext>
                  </a:extLst>
                </a:gridCol>
                <a:gridCol w="3081274">
                  <a:extLst>
                    <a:ext uri="{9D8B030D-6E8A-4147-A177-3AD203B41FA5}">
                      <a16:colId xmlns:a16="http://schemas.microsoft.com/office/drawing/2014/main" val="4116290467"/>
                    </a:ext>
                  </a:extLst>
                </a:gridCol>
                <a:gridCol w="1271773">
                  <a:extLst>
                    <a:ext uri="{9D8B030D-6E8A-4147-A177-3AD203B41FA5}">
                      <a16:colId xmlns:a16="http://schemas.microsoft.com/office/drawing/2014/main" val="1552878829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Descrição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Valor do faturamento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Data do faturamento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Data do pagamento</a:t>
                      </a:r>
                      <a:endParaRPr lang="pt-B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933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1º Parcela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R$ 17.660,00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01/09/2020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16/09/2020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115713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2º Parcela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R$ 17.660,00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01/10/2020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16/10/2020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832923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3º Parcela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R$ 17.660,00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01/11/2020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16/11/2020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590542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4º Parcela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R$ 17.660,00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01/12/2020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16/12/2020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1615"/>
                  </a:ext>
                </a:extLst>
              </a:tr>
            </a:tbl>
          </a:graphicData>
        </a:graphic>
      </p:graphicFrame>
      <p:pic>
        <p:nvPicPr>
          <p:cNvPr id="13" name="Imagem 12" descr="Uma imagem contendo homem, segurando&#10;&#10;Descrição gerada automaticamente">
            <a:extLst>
              <a:ext uri="{FF2B5EF4-FFF2-40B4-BE49-F238E27FC236}">
                <a16:creationId xmlns:a16="http://schemas.microsoft.com/office/drawing/2014/main" id="{15841944-E37A-410E-8129-925031F09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675" y="-2215"/>
            <a:ext cx="2227325" cy="159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8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2E5E53-9E39-4FB1-823D-3C703040A847}"/>
              </a:ext>
            </a:extLst>
          </p:cNvPr>
          <p:cNvSpPr txBox="1">
            <a:spLocks/>
          </p:cNvSpPr>
          <p:nvPr/>
        </p:nvSpPr>
        <p:spPr>
          <a:xfrm>
            <a:off x="0" y="1124744"/>
            <a:ext cx="12192000" cy="36004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3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Faculdade de Tecnologia de Mogi das Cruze</a:t>
            </a:r>
            <a:r>
              <a:rPr lang="pt-BR" sz="1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9D938D6-E2AA-44CA-B68B-67D297F63CE7}"/>
              </a:ext>
            </a:extLst>
          </p:cNvPr>
          <p:cNvSpPr txBox="1">
            <a:spLocks/>
          </p:cNvSpPr>
          <p:nvPr/>
        </p:nvSpPr>
        <p:spPr>
          <a:xfrm>
            <a:off x="2220191" y="1709619"/>
            <a:ext cx="7751618" cy="36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700" b="1">
                <a:solidFill>
                  <a:srgbClr val="002060"/>
                </a:solidFill>
                <a:latin typeface="Century Gothic" panose="020B0502020202020204" pitchFamily="34" charset="0"/>
              </a:rPr>
              <a:t>Laboratório de Engenharia de Software </a:t>
            </a:r>
          </a:p>
          <a:p>
            <a:pPr algn="ctr"/>
            <a:br>
              <a:rPr lang="pt-BR" sz="3700" b="1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pt-BR" sz="3700" b="1" err="1">
                <a:solidFill>
                  <a:srgbClr val="002060"/>
                </a:solidFill>
                <a:latin typeface="Century Gothic" panose="020B0502020202020204" pitchFamily="34" charset="0"/>
              </a:rPr>
              <a:t>GrowUp</a:t>
            </a:r>
            <a:endParaRPr lang="pt-BR" sz="3700" b="1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algn="ctr"/>
            <a:endParaRPr lang="pt-BR" sz="3700" b="1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pt-BR" sz="3700" b="1">
                <a:solidFill>
                  <a:srgbClr val="002060"/>
                </a:solidFill>
                <a:latin typeface="Century Gothic" panose="020B0502020202020204" pitchFamily="34" charset="0"/>
              </a:rPr>
              <a:t>Obrigado!</a:t>
            </a:r>
            <a:endParaRPr lang="pt-BR" sz="3600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m 6" descr="logo-novo-cps-cor">
            <a:extLst>
              <a:ext uri="{FF2B5EF4-FFF2-40B4-BE49-F238E27FC236}">
                <a16:creationId xmlns:a16="http://schemas.microsoft.com/office/drawing/2014/main" id="{0C00EA31-2DD5-4F53-9D69-98D4ADD9D84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9298" y="103000"/>
            <a:ext cx="5580660" cy="92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61F6963-9864-4982-BB08-2ACE44CC2B5E}"/>
              </a:ext>
            </a:extLst>
          </p:cNvPr>
          <p:cNvSpPr txBox="1">
            <a:spLocks/>
          </p:cNvSpPr>
          <p:nvPr/>
        </p:nvSpPr>
        <p:spPr>
          <a:xfrm>
            <a:off x="2220191" y="4899997"/>
            <a:ext cx="7751618" cy="1958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b="1">
                <a:latin typeface="Century Gothic" panose="020B0502020202020204" pitchFamily="34" charset="0"/>
              </a:rPr>
              <a:t>Pablo Luiz de Oliveira Lessa Ribeiro</a:t>
            </a:r>
          </a:p>
          <a:p>
            <a:pPr algn="ctr"/>
            <a:r>
              <a:rPr lang="pt-BR" sz="2000" b="1">
                <a:latin typeface="Century Gothic" panose="020B0502020202020204" pitchFamily="34" charset="0"/>
              </a:rPr>
              <a:t>Grupo: LS-025</a:t>
            </a:r>
          </a:p>
        </p:txBody>
      </p:sp>
    </p:spTree>
    <p:extLst>
      <p:ext uri="{BB962C8B-B14F-4D97-AF65-F5344CB8AC3E}">
        <p14:creationId xmlns:p14="http://schemas.microsoft.com/office/powerpoint/2010/main" val="200699493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/>
              </a:rPr>
              <a:t>Escopo do projeto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523240" y="1496027"/>
            <a:ext cx="10830560" cy="3753694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O escopo desta proposta trata dos requisitos necessários para o desenvolvimento do ECOMMERCE – BUIATCHAKA GAMES. Para definição do escopo desta proposta, foram considerados os seguintes itens: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Implementação dos requisitos especificados no documento enviado pelo José da Silva em 10/08/2020;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Ata de reunião do dia 10/08/2020;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Especificação dos atuais processo de venda da loja.</a:t>
            </a:r>
          </a:p>
          <a:p>
            <a:pPr algn="just"/>
            <a:endParaRPr lang="pt-BR" altLang="ko-KR" sz="200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  <a:p>
            <a:pPr algn="just"/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Baseado nestes documentos, é proposto o desenvolvimento do sistema.</a:t>
            </a:r>
          </a:p>
          <a:p>
            <a:pPr algn="just"/>
            <a:endParaRPr lang="ko-KR" altLang="en-US" sz="200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4</a:t>
            </a:fld>
            <a:endParaRPr lang="pt-BR"/>
          </a:p>
        </p:txBody>
      </p:sp>
      <p:pic>
        <p:nvPicPr>
          <p:cNvPr id="8" name="Imagem 7" descr="Uma imagem contendo texto, screenshot, computador&#10;&#10;Descrição gerada automaticamente">
            <a:extLst>
              <a:ext uri="{FF2B5EF4-FFF2-40B4-BE49-F238E27FC236}">
                <a16:creationId xmlns:a16="http://schemas.microsoft.com/office/drawing/2014/main" id="{575F9B8A-EE37-411B-B17D-BA6456242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19" y="0"/>
            <a:ext cx="2291122" cy="152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/>
              </a:rPr>
              <a:t>Objetivo do projeto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523240" y="1496027"/>
            <a:ext cx="10830560" cy="3753694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Desenvolvimento de uma aplicação web que satisfaça os requisitos fornecidos. O sistema será desenvolvido na plataforma </a:t>
            </a:r>
            <a:r>
              <a:rPr lang="pt-BR" altLang="ko-KR" sz="2000" err="1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JavaEE</a:t>
            </a: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 e contará com um front-</a:t>
            </a:r>
            <a:r>
              <a:rPr lang="pt-BR" altLang="ko-KR" sz="2000" err="1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end</a:t>
            </a: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 desenvolvido em HTML e </a:t>
            </a:r>
            <a:r>
              <a:rPr lang="pt-BR" altLang="ko-KR" sz="2000" err="1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JavaScript</a:t>
            </a: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. O desenvolvimento de algumas funções do sistema será baseado em </a:t>
            </a:r>
            <a:r>
              <a:rPr lang="pt-BR" altLang="ko-KR" sz="2000" err="1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API’s</a:t>
            </a: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. ​</a:t>
            </a:r>
            <a:endParaRPr lang="ko-KR" altLang="en-US" sz="200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5</a:t>
            </a:fld>
            <a:endParaRPr lang="pt-BR"/>
          </a:p>
        </p:txBody>
      </p:sp>
      <p:pic>
        <p:nvPicPr>
          <p:cNvPr id="9" name="Imagem 8" descr="Desenho de rosto de pessoa visto de perto&#10;&#10;Descrição gerada automaticamente">
            <a:extLst>
              <a:ext uri="{FF2B5EF4-FFF2-40B4-BE49-F238E27FC236}">
                <a16:creationId xmlns:a16="http://schemas.microsoft.com/office/drawing/2014/main" id="{89C57104-9983-4B7C-A59A-FDC58344F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107" y="-1068"/>
            <a:ext cx="2243893" cy="149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6584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/>
              </a:rPr>
              <a:t>Premissas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523240" y="1496027"/>
            <a:ext cx="10830560" cy="3753694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A BUIATCHAKA GAMES deverá fornecer o ambiente de produção;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A BUIATCHAKA GAMES deverá informar quem será o focal point, para esclarecimentos de dúvidas técnicas e de negócio;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O tempo de mobilização para o início do projeto será de 10 dias após o aceite desta proposta;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Para início do projeto é necessário que a BUIATCHAKA GAMES forneça o banco de dados atualizado do sistema de vendas atual.</a:t>
            </a: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6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B2352B0-5B16-42E5-9FA2-D2F79AC17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678" y="0"/>
            <a:ext cx="2135322" cy="146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0673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 panose="020B0502020202020204" pitchFamily="34" charset="0"/>
              </a:rPr>
              <a:t>Tecnologias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523240" y="1412393"/>
            <a:ext cx="10830560" cy="5054669"/>
          </a:xfrm>
          <a:prstGeom prst="rect">
            <a:avLst/>
          </a:prstGeom>
        </p:spPr>
        <p:txBody>
          <a:bodyPr vert="horz" lIns="396000" tIns="45720" rIns="91440" bIns="45720" rtlCol="0" anchor="t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62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Linguagem de programação</a:t>
            </a:r>
            <a:r>
              <a:rPr lang="pt-PT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Java Enterprise Edition;</a:t>
            </a:r>
          </a:p>
          <a:p>
            <a:pPr algn="just">
              <a:lnSpc>
                <a:spcPct val="150000"/>
              </a:lnSpc>
            </a:pPr>
            <a:r>
              <a:rPr lang="pt-PT" sz="62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Outros</a:t>
            </a:r>
            <a:r>
              <a:rPr lang="pt-PT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SpringBoot, </a:t>
            </a:r>
            <a:r>
              <a:rPr lang="en-US" altLang="ko-KR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Bootstrap, </a:t>
            </a:r>
            <a:r>
              <a:rPr lang="pt-PT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CSS, HTML, Thymeleaf,  </a:t>
            </a:r>
            <a:r>
              <a:rPr lang="en-US" altLang="ko-KR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jQuery, JavaScript</a:t>
            </a:r>
            <a:r>
              <a:rPr lang="pt-PT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pt-PT" sz="62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Banco de dados</a:t>
            </a:r>
            <a:r>
              <a:rPr lang="pt-PT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SQL e SGBD: PostgreSQL;</a:t>
            </a:r>
          </a:p>
          <a:p>
            <a:pPr algn="just">
              <a:lnSpc>
                <a:spcPct val="150000"/>
              </a:lnSpc>
            </a:pPr>
            <a:r>
              <a:rPr lang="pt-PT" sz="62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Modelagem</a:t>
            </a:r>
            <a:r>
              <a:rPr lang="pt-PT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Astah UML;</a:t>
            </a:r>
          </a:p>
          <a:p>
            <a:pPr algn="just">
              <a:lnSpc>
                <a:spcPct val="150000"/>
              </a:lnSpc>
            </a:pPr>
            <a:r>
              <a:rPr lang="pt-PT" sz="62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Testes</a:t>
            </a:r>
            <a:r>
              <a:rPr lang="pt-PT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Selenium IDE, JUnit;</a:t>
            </a:r>
          </a:p>
          <a:p>
            <a:pPr algn="just">
              <a:lnSpc>
                <a:spcPct val="150000"/>
              </a:lnSpc>
            </a:pPr>
            <a:r>
              <a:rPr lang="pt-BR" sz="62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Hospedagem e versionamento de código-fonte</a:t>
            </a:r>
            <a:r>
              <a:rPr lang="pt-BR" sz="62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: GitHub;</a:t>
            </a:r>
          </a:p>
          <a:p>
            <a:pPr algn="just">
              <a:lnSpc>
                <a:spcPct val="150000"/>
              </a:lnSpc>
            </a:pPr>
            <a:r>
              <a:rPr lang="pt-PT" sz="62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Gráficos</a:t>
            </a:r>
            <a:r>
              <a:rPr lang="pt-PT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Google Chart;</a:t>
            </a:r>
          </a:p>
          <a:p>
            <a:pPr algn="just">
              <a:lnSpc>
                <a:spcPct val="150000"/>
              </a:lnSpc>
            </a:pPr>
            <a:r>
              <a:rPr lang="pt-PT" sz="62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Servidor de aplicação</a:t>
            </a:r>
            <a:r>
              <a:rPr lang="pt-PT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Apache Tomcat;</a:t>
            </a:r>
          </a:p>
          <a:p>
            <a:pPr algn="just">
              <a:lnSpc>
                <a:spcPct val="150000"/>
              </a:lnSpc>
            </a:pPr>
            <a:r>
              <a:rPr lang="pt-PT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Pacote Office;</a:t>
            </a:r>
          </a:p>
          <a:p>
            <a:pPr algn="just">
              <a:lnSpc>
                <a:spcPct val="150000"/>
              </a:lnSpc>
            </a:pPr>
            <a:r>
              <a:rPr lang="pt-PT" sz="62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IDE’s</a:t>
            </a:r>
            <a:r>
              <a:rPr lang="pt-PT" sz="62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</a:t>
            </a:r>
            <a:r>
              <a:rPr lang="pt-PT" sz="6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Spring Tool Suite, Visual Studio Code.</a:t>
            </a:r>
          </a:p>
          <a:p>
            <a:pPr algn="just">
              <a:lnSpc>
                <a:spcPct val="150000"/>
              </a:lnSpc>
            </a:pPr>
            <a:endParaRPr lang="pt-BR" sz="4400" dirty="0">
              <a:latin typeface="Century Gothic" panose="020B0502020202020204" pitchFamily="34" charset="0"/>
            </a:endParaRPr>
          </a:p>
          <a:p>
            <a:endParaRPr lang="pt-BR" sz="4400" dirty="0">
              <a:latin typeface="Century Gothic" panose="020B0502020202020204" pitchFamily="34" charset="0"/>
            </a:endParaRPr>
          </a:p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pic>
        <p:nvPicPr>
          <p:cNvPr id="6" name="Imagem 5" descr="Uma imagem contendo camisa, quarto&#10;&#10;Descrição gerada automaticamente">
            <a:extLst>
              <a:ext uri="{FF2B5EF4-FFF2-40B4-BE49-F238E27FC236}">
                <a16:creationId xmlns:a16="http://schemas.microsoft.com/office/drawing/2014/main" id="{2C03FDDF-C86A-4B29-A0EE-04A833362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94" y="0"/>
            <a:ext cx="4200506" cy="2341266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5B360C-ECD0-4983-8282-BAC902B0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45C8952-2567-4903-B53B-2C43863D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7</a:t>
            </a:fld>
            <a:endParaRPr lang="pt-BR"/>
          </a:p>
        </p:txBody>
      </p:sp>
      <p:pic>
        <p:nvPicPr>
          <p:cNvPr id="11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790CC9C5-4DBC-4647-ACF7-E80C69277B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A9119E0C-9C61-4FEE-96C6-7AE9B7A83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D2A0809C-6AC3-46D9-B727-A40BAA45E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1" y="0"/>
            <a:ext cx="2505389" cy="18270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 panose="020B0502020202020204" pitchFamily="34" charset="0"/>
              </a:rPr>
              <a:t>Estimativas – </a:t>
            </a:r>
            <a:r>
              <a:rPr lang="pt-BR" b="1" err="1">
                <a:solidFill>
                  <a:srgbClr val="002060"/>
                </a:solidFill>
                <a:latin typeface="Century Gothic" panose="020B0502020202020204" pitchFamily="34" charset="0"/>
              </a:rPr>
              <a:t>Backend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ko-KR" sz="1800" b="1">
                <a:latin typeface="Century Gothic" panose="020B0502020202020204" pitchFamily="34" charset="0"/>
                <a:hlinkClick r:id="rId4" action="ppaction://hlinkfile"/>
              </a:rPr>
              <a:t>PLANILHA DE ESTIMATIVA</a:t>
            </a:r>
            <a:endParaRPr lang="ko-KR" altLang="en-US" sz="1800" b="1">
              <a:latin typeface="Century Gothic" panose="020B0502020202020204" pitchFamily="34" charset="0"/>
            </a:endParaRP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510A96F3-A5FA-47DA-8991-D34E89E46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17399"/>
              </p:ext>
            </p:extLst>
          </p:nvPr>
        </p:nvGraphicFramePr>
        <p:xfrm>
          <a:off x="606741" y="1757845"/>
          <a:ext cx="10978517" cy="463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66">
                  <a:extLst>
                    <a:ext uri="{9D8B030D-6E8A-4147-A177-3AD203B41FA5}">
                      <a16:colId xmlns:a16="http://schemas.microsoft.com/office/drawing/2014/main" val="730069126"/>
                    </a:ext>
                  </a:extLst>
                </a:gridCol>
                <a:gridCol w="4188219">
                  <a:extLst>
                    <a:ext uri="{9D8B030D-6E8A-4147-A177-3AD203B41FA5}">
                      <a16:colId xmlns:a16="http://schemas.microsoft.com/office/drawing/2014/main" val="1490647543"/>
                    </a:ext>
                  </a:extLst>
                </a:gridCol>
                <a:gridCol w="972247">
                  <a:extLst>
                    <a:ext uri="{9D8B030D-6E8A-4147-A177-3AD203B41FA5}">
                      <a16:colId xmlns:a16="http://schemas.microsoft.com/office/drawing/2014/main" val="668136959"/>
                    </a:ext>
                  </a:extLst>
                </a:gridCol>
                <a:gridCol w="1005471">
                  <a:extLst>
                    <a:ext uri="{9D8B030D-6E8A-4147-A177-3AD203B41FA5}">
                      <a16:colId xmlns:a16="http://schemas.microsoft.com/office/drawing/2014/main" val="1552878829"/>
                    </a:ext>
                  </a:extLst>
                </a:gridCol>
                <a:gridCol w="1075110">
                  <a:extLst>
                    <a:ext uri="{9D8B030D-6E8A-4147-A177-3AD203B41FA5}">
                      <a16:colId xmlns:a16="http://schemas.microsoft.com/office/drawing/2014/main" val="1537004676"/>
                    </a:ext>
                  </a:extLst>
                </a:gridCol>
                <a:gridCol w="1196732">
                  <a:extLst>
                    <a:ext uri="{9D8B030D-6E8A-4147-A177-3AD203B41FA5}">
                      <a16:colId xmlns:a16="http://schemas.microsoft.com/office/drawing/2014/main" val="2185087018"/>
                    </a:ext>
                  </a:extLst>
                </a:gridCol>
                <a:gridCol w="1010159">
                  <a:extLst>
                    <a:ext uri="{9D8B030D-6E8A-4147-A177-3AD203B41FA5}">
                      <a16:colId xmlns:a16="http://schemas.microsoft.com/office/drawing/2014/main" val="597288660"/>
                    </a:ext>
                  </a:extLst>
                </a:gridCol>
                <a:gridCol w="1166513">
                  <a:extLst>
                    <a:ext uri="{9D8B030D-6E8A-4147-A177-3AD203B41FA5}">
                      <a16:colId xmlns:a16="http://schemas.microsoft.com/office/drawing/2014/main" val="177974978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pt-BR" sz="1200" b="1" err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Backend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96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horas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Certeza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351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Atividade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Otimista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Realista</a:t>
                      </a:r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Pessimista</a:t>
                      </a:r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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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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Preparar o ambiente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Criação do banco de dados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8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Criação de scripts para inserção no banco de dados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:)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integração do banco de dados com a aplicação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:)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38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diagrama de classes do sistema inteiro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:(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30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Implementação das classes representadas no diagrama do sistema inteiro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:)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47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grupo de requisitos funcionais - Cadastro de Jogos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7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unitários - Cadastro de Jogos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:(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60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integrados - Cadastro de Jogos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:(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30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grupo de requisitos funcionais - Cadastro de Clientes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76612"/>
                  </a:ext>
                </a:extLst>
              </a:tr>
            </a:tbl>
          </a:graphicData>
        </a:graphic>
      </p:graphicFrame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C3FA7A-E443-405F-8CE5-31520324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542B17-1B99-416B-80A4-2CF0832D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7A27BB82-2CBF-42C0-939C-E21D4C875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439399" y="5393654"/>
            <a:ext cx="1356360" cy="1006416"/>
          </a:xfrm>
          <a:prstGeom prst="rect">
            <a:avLst/>
          </a:prstGeom>
        </p:spPr>
      </p:pic>
      <p:pic>
        <p:nvPicPr>
          <p:cNvPr id="17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AA87685E-8252-41BE-A1BE-9A4E10D28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4" name="Imagem 3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7960B030-7F4E-4F87-9664-A61EA9BC8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1" y="0"/>
            <a:ext cx="2505389" cy="18270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 panose="020B0502020202020204" pitchFamily="34" charset="0"/>
              </a:rPr>
              <a:t>Estimativas – </a:t>
            </a:r>
            <a:r>
              <a:rPr lang="pt-BR" b="1" err="1">
                <a:solidFill>
                  <a:srgbClr val="002060"/>
                </a:solidFill>
                <a:latin typeface="Century Gothic" panose="020B0502020202020204" pitchFamily="34" charset="0"/>
              </a:rPr>
              <a:t>Backend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graphicFrame>
        <p:nvGraphicFramePr>
          <p:cNvPr id="13" name="Tabela 4">
            <a:extLst>
              <a:ext uri="{FF2B5EF4-FFF2-40B4-BE49-F238E27FC236}">
                <a16:creationId xmlns:a16="http://schemas.microsoft.com/office/drawing/2014/main" id="{03C839C4-C302-4899-9BC4-B4704E3A8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02928"/>
              </p:ext>
            </p:extLst>
          </p:nvPr>
        </p:nvGraphicFramePr>
        <p:xfrm>
          <a:off x="606741" y="1757845"/>
          <a:ext cx="10978517" cy="462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66">
                  <a:extLst>
                    <a:ext uri="{9D8B030D-6E8A-4147-A177-3AD203B41FA5}">
                      <a16:colId xmlns:a16="http://schemas.microsoft.com/office/drawing/2014/main" val="730069126"/>
                    </a:ext>
                  </a:extLst>
                </a:gridCol>
                <a:gridCol w="4188219">
                  <a:extLst>
                    <a:ext uri="{9D8B030D-6E8A-4147-A177-3AD203B41FA5}">
                      <a16:colId xmlns:a16="http://schemas.microsoft.com/office/drawing/2014/main" val="1490647543"/>
                    </a:ext>
                  </a:extLst>
                </a:gridCol>
                <a:gridCol w="972247">
                  <a:extLst>
                    <a:ext uri="{9D8B030D-6E8A-4147-A177-3AD203B41FA5}">
                      <a16:colId xmlns:a16="http://schemas.microsoft.com/office/drawing/2014/main" val="668136959"/>
                    </a:ext>
                  </a:extLst>
                </a:gridCol>
                <a:gridCol w="1005471">
                  <a:extLst>
                    <a:ext uri="{9D8B030D-6E8A-4147-A177-3AD203B41FA5}">
                      <a16:colId xmlns:a16="http://schemas.microsoft.com/office/drawing/2014/main" val="1552878829"/>
                    </a:ext>
                  </a:extLst>
                </a:gridCol>
                <a:gridCol w="1075110">
                  <a:extLst>
                    <a:ext uri="{9D8B030D-6E8A-4147-A177-3AD203B41FA5}">
                      <a16:colId xmlns:a16="http://schemas.microsoft.com/office/drawing/2014/main" val="1537004676"/>
                    </a:ext>
                  </a:extLst>
                </a:gridCol>
                <a:gridCol w="1196732">
                  <a:extLst>
                    <a:ext uri="{9D8B030D-6E8A-4147-A177-3AD203B41FA5}">
                      <a16:colId xmlns:a16="http://schemas.microsoft.com/office/drawing/2014/main" val="2185087018"/>
                    </a:ext>
                  </a:extLst>
                </a:gridCol>
                <a:gridCol w="1010159">
                  <a:extLst>
                    <a:ext uri="{9D8B030D-6E8A-4147-A177-3AD203B41FA5}">
                      <a16:colId xmlns:a16="http://schemas.microsoft.com/office/drawing/2014/main" val="597288660"/>
                    </a:ext>
                  </a:extLst>
                </a:gridCol>
                <a:gridCol w="1166513">
                  <a:extLst>
                    <a:ext uri="{9D8B030D-6E8A-4147-A177-3AD203B41FA5}">
                      <a16:colId xmlns:a16="http://schemas.microsoft.com/office/drawing/2014/main" val="177974978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pt-BR" sz="1200" b="1" err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Backend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96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horas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Certeza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351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Atividade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Otimista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Realista</a:t>
                      </a:r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Pessimista</a:t>
                      </a:r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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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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unitários - Cadastro de Clientes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integrados - Cadastro de Clientes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8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grupo de requisitos funcionais - Gerenciar Vendas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unitários - Gerenciar Vendas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38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integrados - Gerenciar Vendas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30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grupo de requisitos funcionais - Controle de Estoque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47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unitários - Controle de Estoque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7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integrados - Controle de Estoque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60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grupo de requisitos não funcionais - Auditoria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30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unitários - Auditoria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76612"/>
                  </a:ext>
                </a:extLst>
              </a:tr>
            </a:tbl>
          </a:graphicData>
        </a:graphic>
      </p:graphicFrame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36DD84DD-22C9-4F97-88DD-B0A98653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E5565170-ED13-401C-B585-D34BEA98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643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A270631BE6E644B5ECC5E0934FDCEB" ma:contentTypeVersion="2" ma:contentTypeDescription="Crie um novo documento." ma:contentTypeScope="" ma:versionID="56d17dba05b3f077caaf6fbaef9a2f41">
  <xsd:schema xmlns:xsd="http://www.w3.org/2001/XMLSchema" xmlns:xs="http://www.w3.org/2001/XMLSchema" xmlns:p="http://schemas.microsoft.com/office/2006/metadata/properties" xmlns:ns2="f3537469-bef8-4b77-a6a4-28593039d778" targetNamespace="http://schemas.microsoft.com/office/2006/metadata/properties" ma:root="true" ma:fieldsID="dbdfc210a957e247984b62cd4c8d0f58" ns2:_="">
    <xsd:import namespace="f3537469-bef8-4b77-a6a4-28593039d7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537469-bef8-4b77-a6a4-28593039d7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86BE49-4CCC-46AC-9CFF-A8FBB65234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39EAF2-64C7-41A6-86C1-B422BB530D5D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f3537469-bef8-4b77-a6a4-28593039d778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E7AFCE7-D449-434D-BF96-9E32E1273F54}">
  <ds:schemaRefs>
    <ds:schemaRef ds:uri="f3537469-bef8-4b77-a6a4-28593039d77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1508</Words>
  <Application>Microsoft Office PowerPoint</Application>
  <PresentationFormat>Widescreen</PresentationFormat>
  <Paragraphs>472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Tema do Office</vt:lpstr>
      <vt:lpstr>PowerPoint Presentation</vt:lpstr>
      <vt:lpstr>PowerPoint Presentation</vt:lpstr>
      <vt:lpstr>Apresentação</vt:lpstr>
      <vt:lpstr>Escopo do projeto</vt:lpstr>
      <vt:lpstr>Objetivo do projeto</vt:lpstr>
      <vt:lpstr>Premissas</vt:lpstr>
      <vt:lpstr>Tecnologias</vt:lpstr>
      <vt:lpstr>Estimativas – Backend</vt:lpstr>
      <vt:lpstr>Estimativas – Backend</vt:lpstr>
      <vt:lpstr>Estimativas – Backend</vt:lpstr>
      <vt:lpstr>Estimativas – Frontend</vt:lpstr>
      <vt:lpstr>Estimativas – Frontend</vt:lpstr>
      <vt:lpstr>Estimativas – Total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Primeira entrega: CRUD Cliente</vt:lpstr>
      <vt:lpstr>Tela: Cadastro de cliente</vt:lpstr>
      <vt:lpstr>Tela: Validação cadastro cliente</vt:lpstr>
      <vt:lpstr>Tela: Perfil do cliente</vt:lpstr>
      <vt:lpstr>Tela: Alterar senha do cliente</vt:lpstr>
      <vt:lpstr>Tela: Alterar endereços</vt:lpstr>
      <vt:lpstr>Tela: Validação de endereço</vt:lpstr>
      <vt:lpstr>Tela: Consulta endereços</vt:lpstr>
      <vt:lpstr>Tela: Validação de cartão</vt:lpstr>
      <vt:lpstr>Tela: Consulta de cartões</vt:lpstr>
      <vt:lpstr>Preço e forma de pagamento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SALES</dc:creator>
  <cp:lastModifiedBy>Pablo Luiz Ribeiro</cp:lastModifiedBy>
  <cp:revision>2</cp:revision>
  <dcterms:created xsi:type="dcterms:W3CDTF">2020-07-10T22:22:05Z</dcterms:created>
  <dcterms:modified xsi:type="dcterms:W3CDTF">2020-09-14T23:41:36Z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0x01010085A270631BE6E644B5ECC5E0934FDCEB</vt:lpwstr>
  </property>
</Properties>
</file>