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ABD1-CAEE-4C37-A662-56404FEB3A56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71592-B814-4CBC-BB2E-4862BE4986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207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30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34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96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17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28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726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905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752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660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24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7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8611-6DF7-4058-9CCE-6CD106B8F3FE}" type="datetimeFigureOut">
              <a:rPr lang="es-PE" smtClean="0"/>
              <a:t>14/07/2021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CAD8-7411-4AC8-AECB-B19DD480EC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312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7076" y="598517"/>
            <a:ext cx="65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Bahnschrift Light" panose="020B0502040204020203" pitchFamily="34" charset="0"/>
              </a:rPr>
              <a:t>Stock de biomasa desovante por recluta (SSBR)</a:t>
            </a:r>
            <a:endParaRPr lang="es-PE" dirty="0">
              <a:latin typeface="Bahnschrift Light" panose="020B050204020402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06334" y="1471044"/>
            <a:ext cx="103244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Bahnschrift Light" panose="020B0502040204020203" pitchFamily="34" charset="0"/>
              </a:rPr>
              <a:t>La biomasa reproductora por recluta (SSBR) estima el </a:t>
            </a:r>
            <a:r>
              <a:rPr lang="es-PE" b="1" dirty="0">
                <a:latin typeface="Bahnschrift Light" panose="020B0502040204020203" pitchFamily="34" charset="0"/>
              </a:rPr>
              <a:t>potencial reproductivo </a:t>
            </a:r>
            <a:r>
              <a:rPr lang="es-PE" dirty="0">
                <a:latin typeface="Bahnschrift Light" panose="020B0502040204020203" pitchFamily="34" charset="0"/>
              </a:rPr>
              <a:t>esperado a lo largo de la vida de un recluta </a:t>
            </a:r>
            <a:r>
              <a:rPr lang="es-PE" dirty="0" smtClean="0">
                <a:latin typeface="Bahnschrift Light" panose="020B0502040204020203" pitchFamily="34" charset="0"/>
              </a:rPr>
              <a:t>medio (P)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Bahnschrift Light" panose="020B0502040204020203" pitchFamily="34" charset="0"/>
              </a:rPr>
              <a:t>La </a:t>
            </a:r>
            <a:r>
              <a:rPr lang="es-PE" b="1" dirty="0" smtClean="0">
                <a:latin typeface="Bahnschrift Light" panose="020B0502040204020203" pitchFamily="34" charset="0"/>
              </a:rPr>
              <a:t>relación del potencial reproductivo (SPR) </a:t>
            </a:r>
            <a:r>
              <a:rPr lang="es-PE" dirty="0" smtClean="0">
                <a:latin typeface="Bahnschrift Light" panose="020B0502040204020203" pitchFamily="34" charset="0"/>
              </a:rPr>
              <a:t>es la relación entre la magnitud pescada y no pescada de los reclutas.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Bahnschrift Light" panose="020B0502040204020203" pitchFamily="34" charset="0"/>
              </a:rPr>
              <a:t>El SPR es una medida del impacto de la pesca en el potencial reproductivo del 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Bahnschrift Light" panose="020B0502040204020203" pitchFamily="34" charset="0"/>
              </a:rPr>
              <a:t>El SPR se utiliza ampliamente en las pesquerías estadounidenses gestionadas en virtud de la </a:t>
            </a:r>
            <a:r>
              <a:rPr lang="es-PE" b="1" dirty="0" smtClean="0">
                <a:latin typeface="Bahnschrift Light" panose="020B0502040204020203" pitchFamily="34" charset="0"/>
              </a:rPr>
              <a:t>Ley de Conservación y Gestión de la Pesca de </a:t>
            </a:r>
            <a:r>
              <a:rPr lang="es-PE" b="1" dirty="0" err="1" smtClean="0">
                <a:latin typeface="Bahnschrift Light" panose="020B0502040204020203" pitchFamily="34" charset="0"/>
              </a:rPr>
              <a:t>Magnuson</a:t>
            </a:r>
            <a:endParaRPr lang="es-PE" b="1" dirty="0" smtClean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Bahnschrift Light" panose="020B0502040204020203" pitchFamily="34" charset="0"/>
              </a:rPr>
              <a:t>Su aplicación pretende ser La finalidad de su aplicación es evitar riesgos mediante la selección de niveles mínimos aceptables por encima de los cuales las poblaciones mantienen una productividad aceptable</a:t>
            </a:r>
            <a:endParaRPr lang="es-PE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Bahnschrift Light" panose="020B0502040204020203" pitchFamily="34" charset="0"/>
              </a:rPr>
              <a:t>Se sugiere que deben evitarse los valores de SPR por debajo de aproximadamente </a:t>
            </a:r>
            <a:r>
              <a:rPr lang="es-PE" b="1" dirty="0" smtClean="0">
                <a:latin typeface="Bahnschrift Light" panose="020B0502040204020203" pitchFamily="34" charset="0"/>
              </a:rPr>
              <a:t>0,2</a:t>
            </a:r>
            <a:r>
              <a:rPr lang="es-PE" dirty="0" smtClean="0">
                <a:latin typeface="Bahnschrift Light" panose="020B0502040204020203" pitchFamily="34" charset="0"/>
              </a:rPr>
              <a:t>, a menos que haya pruebas de una dependencia de la densidad excepcionalmente fuerte.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Bahnschrift Light" panose="020B0502040204020203" pitchFamily="34" charset="0"/>
              </a:rPr>
              <a:t>.Los niveles críticos se han fijado normalmente en el rango de </a:t>
            </a:r>
            <a:r>
              <a:rPr lang="es-PE" b="1" dirty="0" smtClean="0">
                <a:latin typeface="Bahnschrift Light" panose="020B0502040204020203" pitchFamily="34" charset="0"/>
              </a:rPr>
              <a:t>0,2</a:t>
            </a:r>
            <a:r>
              <a:rPr lang="es-PE" dirty="0" smtClean="0">
                <a:latin typeface="Bahnschrift Light" panose="020B0502040204020203" pitchFamily="34" charset="0"/>
              </a:rPr>
              <a:t> a </a:t>
            </a:r>
            <a:r>
              <a:rPr lang="es-PE" b="1" dirty="0" smtClean="0">
                <a:latin typeface="Bahnschrift Light" panose="020B0502040204020203" pitchFamily="34" charset="0"/>
              </a:rPr>
              <a:t>0,3</a:t>
            </a:r>
            <a:r>
              <a:rPr lang="es-PE" dirty="0" smtClean="0">
                <a:latin typeface="Bahnschrift Light" panose="020B0502040204020203" pitchFamily="34" charset="0"/>
              </a:rPr>
              <a:t>, basándose principalmente en la experiencia del Atlántico noroccidental.</a:t>
            </a:r>
            <a:endParaRPr lang="es-PE" dirty="0">
              <a:latin typeface="Bahnschrift Light" panose="020B05020402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46720" y="540326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err="1">
                <a:latin typeface="Bahnschrift Light" panose="020B0502040204020203" pitchFamily="34" charset="0"/>
              </a:rPr>
              <a:t>Phillip</a:t>
            </a:r>
            <a:r>
              <a:rPr lang="es-PE" i="1" dirty="0" smtClean="0"/>
              <a:t> </a:t>
            </a:r>
            <a:r>
              <a:rPr lang="es-PE" i="1" dirty="0" err="1" smtClean="0">
                <a:latin typeface="Bahnschrift Light" panose="020B0502040204020203" pitchFamily="34" charset="0"/>
              </a:rPr>
              <a:t>Goodyear</a:t>
            </a:r>
            <a:r>
              <a:rPr lang="es-PE" i="1" dirty="0" smtClean="0">
                <a:latin typeface="Bahnschrift Light" panose="020B0502040204020203" pitchFamily="34" charset="0"/>
              </a:rPr>
              <a:t> </a:t>
            </a:r>
            <a:r>
              <a:rPr lang="es-PE" i="1" dirty="0">
                <a:latin typeface="Bahnschrift Light" panose="020B0502040204020203" pitchFamily="34" charset="0"/>
              </a:rPr>
              <a:t>1993</a:t>
            </a:r>
          </a:p>
        </p:txBody>
      </p:sp>
    </p:spTree>
    <p:extLst>
      <p:ext uri="{BB962C8B-B14F-4D97-AF65-F5344CB8AC3E}">
        <p14:creationId xmlns:p14="http://schemas.microsoft.com/office/powerpoint/2010/main" val="22775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37308" y="952976"/>
            <a:ext cx="1114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Bahnschrift Light" panose="020B0502040204020203" pitchFamily="34" charset="0"/>
              </a:rPr>
              <a:t>observaron descensos en la productividad cuando la SSBR cayó por debajo de un rango general del 20-40% del nivel sin pesca (Gabriel 1985; Gabriel et al. 1984, 1989; </a:t>
            </a:r>
            <a:r>
              <a:rPr lang="es-PE" dirty="0" err="1">
                <a:latin typeface="Bahnschrift Light" panose="020B0502040204020203" pitchFamily="34" charset="0"/>
              </a:rPr>
              <a:t>Anon</a:t>
            </a:r>
            <a:r>
              <a:rPr lang="es-PE" dirty="0">
                <a:latin typeface="Bahnschrift Light" panose="020B0502040204020203" pitchFamily="34" charset="0"/>
              </a:rPr>
              <a:t>. 1987)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23" y="2832475"/>
            <a:ext cx="5686425" cy="21240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96784" y="2186247"/>
            <a:ext cx="313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Relación de compensación (</a:t>
            </a:r>
            <a:r>
              <a:rPr lang="es-PE" dirty="0"/>
              <a:t>C</a:t>
            </a:r>
            <a:r>
              <a:rPr lang="es-PE" dirty="0" smtClean="0"/>
              <a:t>R)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647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228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Bahnschrift Light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marin abanto</dc:creator>
  <cp:lastModifiedBy>pablo marin abanto</cp:lastModifiedBy>
  <cp:revision>5</cp:revision>
  <dcterms:created xsi:type="dcterms:W3CDTF">2021-07-15T04:02:16Z</dcterms:created>
  <dcterms:modified xsi:type="dcterms:W3CDTF">2021-07-15T04:46:39Z</dcterms:modified>
</cp:coreProperties>
</file>