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Open Sans Bold" charset="1" panose="020B0806030504020204"/>
      <p:regular r:id="rId29"/>
    </p:embeddedFont>
    <p:embeddedFont>
      <p:font typeface="Open Sans Bold Italics" charset="1" panose="020B0806030504020204"/>
      <p:regular r:id="rId30"/>
    </p:embeddedFont>
    <p:embeddedFont>
      <p:font typeface="Open Sans" charset="1" panose="020B0606030504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45037" y="2057400"/>
            <a:ext cx="13291221" cy="8229600"/>
          </a:xfrm>
          <a:custGeom>
            <a:avLst/>
            <a:gdLst/>
            <a:ahLst/>
            <a:cxnLst/>
            <a:rect r="r" b="b" t="t" l="l"/>
            <a:pathLst>
              <a:path h="8229600" w="13291221">
                <a:moveTo>
                  <a:pt x="0" y="0"/>
                </a:moveTo>
                <a:lnTo>
                  <a:pt x="13291221" y="0"/>
                </a:lnTo>
                <a:lnTo>
                  <a:pt x="1329122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1209"/>
            <a:ext cx="16446543" cy="1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Explorando a Quitação de Dívidas: Uma Análise dos Contratos Veiculares em Novo Hamburgo.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Dinâmica das Negociações 💬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82750" y="1507651"/>
            <a:ext cx="615210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Tempo e Processos Judiciais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88273"/>
            <a:ext cx="17593170" cy="500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3"/>
              </a:lnSpc>
              <a:spcBef>
                <a:spcPct val="0"/>
              </a:spcBef>
            </a:pP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Tempo médi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para quitação: </a:t>
            </a:r>
            <a:r>
              <a:rPr lang="en-US" b="true" sz="35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12 meses (389,94 dias)</a:t>
            </a:r>
          </a:p>
          <a:p>
            <a:pPr algn="l">
              <a:lnSpc>
                <a:spcPts val="4923"/>
              </a:lnSpc>
              <a:spcBef>
                <a:spcPct val="0"/>
              </a:spcBef>
            </a:pPr>
          </a:p>
          <a:p>
            <a:pPr algn="l">
              <a:lnSpc>
                <a:spcPts val="4923"/>
              </a:lnSpc>
              <a:spcBef>
                <a:spcPct val="0"/>
              </a:spcBef>
            </a:pPr>
          </a:p>
          <a:p>
            <a:pPr algn="l">
              <a:lnSpc>
                <a:spcPts val="4923"/>
              </a:lnSpc>
              <a:spcBef>
                <a:spcPct val="0"/>
              </a:spcBef>
            </a:pP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perío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 para quitação: </a:t>
            </a:r>
            <a:r>
              <a:rPr lang="en-US" b="true" sz="35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2ª semana do mês (21 contratos)</a:t>
            </a:r>
          </a:p>
          <a:p>
            <a:pPr algn="l">
              <a:lnSpc>
                <a:spcPts val="4923"/>
              </a:lnSpc>
              <a:spcBef>
                <a:spcPct val="0"/>
              </a:spcBef>
            </a:pPr>
          </a:p>
          <a:p>
            <a:pPr algn="l">
              <a:lnSpc>
                <a:spcPts val="4923"/>
              </a:lnSpc>
              <a:spcBef>
                <a:spcPct val="0"/>
              </a:spcBef>
            </a:pPr>
          </a:p>
          <a:p>
            <a:pPr algn="l">
              <a:lnSpc>
                <a:spcPts val="4923"/>
              </a:lnSpc>
              <a:spcBef>
                <a:spcPct val="0"/>
              </a:spcBef>
            </a:pP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Média de </a:t>
            </a:r>
            <a:r>
              <a:rPr lang="en-US" b="true" sz="35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4 meses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entre 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ão pag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 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oc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esso de busca e a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preen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ã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Insights e Oportunidades 🔍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12055" y="1507651"/>
            <a:ext cx="9893498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Oportunidades para Otimizar a Recuperação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88273"/>
            <a:ext cx="17593170" cy="624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3"/>
              </a:lnSpc>
              <a:spcBef>
                <a:spcPct val="0"/>
              </a:spcBef>
            </a:pP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Potencial de Otimizaçã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o: Focar na </a:t>
            </a:r>
            <a:r>
              <a:rPr lang="en-US" b="true" sz="35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2ª semana do mês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po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aumentar as quitações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23"/>
              </a:lnSpc>
              <a:spcBef>
                <a:spcPct val="0"/>
              </a:spcBef>
            </a:pPr>
          </a:p>
          <a:p>
            <a:pPr algn="l">
              <a:lnSpc>
                <a:spcPts val="4923"/>
              </a:lnSpc>
              <a:spcBef>
                <a:spcPct val="0"/>
              </a:spcBef>
            </a:pPr>
          </a:p>
          <a:p>
            <a:pPr algn="l">
              <a:lnSpc>
                <a:spcPts val="4923"/>
              </a:lnSpc>
              <a:spcBef>
                <a:spcPct val="0"/>
              </a:spcBef>
            </a:pP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escon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tos: Es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trat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égia eficaz,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pod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 principal argume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nt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nas negoci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ações.</a:t>
            </a:r>
          </a:p>
          <a:p>
            <a:pPr algn="l">
              <a:lnSpc>
                <a:spcPts val="4923"/>
              </a:lnSpc>
              <a:spcBef>
                <a:spcPct val="0"/>
              </a:spcBef>
            </a:pPr>
          </a:p>
          <a:p>
            <a:pPr algn="l">
              <a:lnSpc>
                <a:spcPts val="4923"/>
              </a:lnSpc>
              <a:spcBef>
                <a:spcPct val="0"/>
              </a:spcBef>
            </a:pPr>
          </a:p>
          <a:p>
            <a:pPr algn="l">
              <a:lnSpc>
                <a:spcPts val="4923"/>
              </a:lnSpc>
              <a:spcBef>
                <a:spcPct val="0"/>
              </a:spcBef>
            </a:pP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tação: Focar 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35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motoristas casados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com </a:t>
            </a:r>
            <a:r>
              <a:rPr lang="en-US" b="true" sz="35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37 anos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e clientes do </a:t>
            </a:r>
            <a:r>
              <a:rPr lang="en-US" b="true" sz="35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Santander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pode melhora</a:t>
            </a:r>
            <a:r>
              <a:rPr lang="en-US" b="true" sz="35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 a assertividade.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Jornada da Recuperação Financeira 🚀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63172" y="1519799"/>
            <a:ext cx="9893498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Oportunidades para Otimizar a Recuperação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69223"/>
            <a:ext cx="17593170" cy="397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3"/>
              </a:lnSpc>
            </a:pPr>
            <a:r>
              <a:rPr lang="en-US" sz="40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 contrato encerrado representa um </a:t>
            </a:r>
            <a:r>
              <a:rPr lang="en-US" sz="4016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rompimento financeiro</a:t>
            </a:r>
          </a:p>
          <a:p>
            <a:pPr algn="l">
              <a:lnSpc>
                <a:spcPts val="6667"/>
              </a:lnSpc>
            </a:pPr>
            <a:r>
              <a:rPr lang="en-US" sz="40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o cliente e uma recuperação de receita para as instituições. Compreender os </a:t>
            </a:r>
            <a:r>
              <a:rPr lang="en-US" sz="4016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padrões</a:t>
            </a:r>
            <a:r>
              <a:rPr lang="en-US" sz="40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4016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comportamentos</a:t>
            </a:r>
            <a:r>
              <a:rPr lang="en-US" sz="40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por trás dessas negociações é essencial para construir estratégias eficazes e alcançar resultados expressivos.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1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Fatores Sazonais no Pagamento de Dívidas📆</a:t>
            </a: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53776"/>
            <a:ext cx="17593170" cy="7688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🎁 13º Salário – Utilizado para regularizar pendências antes do fim do ano.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💵 PLR (Participação nos Lucros e Resultados) – Complemento financeiro que pode ser destinado à quitação.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🛍️ Black Friday – Muitas pessoas pagam dívidas para "limpar" o orçamento antes das compras.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📈 Aumento de Renda – Novembro pode trazer bônus e reajustes salariais.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l">
              <a:lnSpc>
                <a:spcPts val="4083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1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Fatores Sazonais no Pagamento de Dívidas📆</a:t>
            </a: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05092" y="2561166"/>
            <a:ext cx="16877817" cy="511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🏢 Encerramento do Ano Fiscal – Empresas e indivíduos buscam fechar o ano com contas equilibradas.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🎯 Metas das Assessorias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📢 Incentivos e Pressão – Muitas assessorias estabelecem metas para recuperar contratos em atraso, impulsionando a quitação no fim do ano.</a:t>
            </a:r>
          </a:p>
          <a:p>
            <a:pPr algn="l">
              <a:lnSpc>
                <a:spcPts val="4083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1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Desafios Financeiros no Início do Ano</a:t>
            </a: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05092" y="2532808"/>
            <a:ext cx="16877817" cy="6451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</a:pPr>
            <a:r>
              <a:rPr lang="en-US" sz="28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✈️ Férias</a:t>
            </a:r>
          </a:p>
          <a:p>
            <a:pPr algn="l">
              <a:lnSpc>
                <a:spcPts val="3943"/>
              </a:lnSpc>
            </a:pPr>
          </a:p>
          <a:p>
            <a:pPr algn="l">
              <a:lnSpc>
                <a:spcPts val="3943"/>
              </a:lnSpc>
            </a:pPr>
          </a:p>
          <a:p>
            <a:pPr algn="l">
              <a:lnSpc>
                <a:spcPts val="3943"/>
              </a:lnSpc>
            </a:pPr>
            <a:r>
              <a:rPr lang="en-US" sz="28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📚 Material Escolar</a:t>
            </a:r>
          </a:p>
          <a:p>
            <a:pPr algn="l">
              <a:lnSpc>
                <a:spcPts val="3943"/>
              </a:lnSpc>
            </a:pPr>
          </a:p>
          <a:p>
            <a:pPr algn="l">
              <a:lnSpc>
                <a:spcPts val="3943"/>
              </a:lnSpc>
            </a:pPr>
          </a:p>
          <a:p>
            <a:pPr algn="l">
              <a:lnSpc>
                <a:spcPts val="3943"/>
              </a:lnSpc>
            </a:pPr>
            <a:r>
              <a:rPr lang="en-US" sz="28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🛒 Compras Necessárias – Livros, uniformes e itens escolares pesam no orçamento.</a:t>
            </a:r>
          </a:p>
          <a:p>
            <a:pPr algn="l">
              <a:lnSpc>
                <a:spcPts val="3943"/>
              </a:lnSpc>
            </a:pPr>
          </a:p>
          <a:p>
            <a:pPr algn="l">
              <a:lnSpc>
                <a:spcPts val="3943"/>
              </a:lnSpc>
            </a:pPr>
          </a:p>
          <a:p>
            <a:pPr algn="l">
              <a:lnSpc>
                <a:spcPts val="3943"/>
              </a:lnSpc>
            </a:pPr>
            <a:r>
              <a:rPr lang="en-US" sz="28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💰 Orçamento Apertado – Famílias com mais de um filho podem sentir ainda mais o impacto, especialmente após os gastos de fim de ano.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1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Desafios Financeiros no Início do Ano</a:t>
            </a: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01193"/>
            <a:ext cx="16877817" cy="97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🚗 IPVA e Custos com Veículos.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📅 Pagamento Anual Obrigatório – Deve ser quitado no começo do ano.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🔧 Gastos Adicionais – Além do imposto, há custos com seguro e manutenção.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💵 Peso no Orçamento – Famílias com mais de um carro podem ter um impacto financeiro ainda maior.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1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Desafios Financeiros no Início do Ano</a:t>
            </a: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27511"/>
            <a:ext cx="16877817" cy="820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🎭 Carnaval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🎉 Festa Popular – Muitas pessoas viajam ou gastam com fantasias e eventos.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💳 Consumo Impulsivo – Gastos com festas podem adiar a prioridade de pagar dívidas.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✅ Gasto Extra – Muitas pessoas usam o 13º para viajar ou descansar.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  <a:r>
              <a:rPr lang="en-US" sz="291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💸 Impacto Financeiro – Despesas com lazer, hospedagem e alimentação podem desviar recursos da quitação de dívidas.</a:t>
            </a:r>
          </a:p>
          <a:p>
            <a:pPr algn="l">
              <a:lnSpc>
                <a:spcPts val="4083"/>
              </a:lnSpc>
            </a:pPr>
          </a:p>
          <a:p>
            <a:pPr algn="l">
              <a:lnSpc>
                <a:spcPts val="4083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1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Análises Estratégicas na Quitação de Dívidas</a:t>
            </a: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41194"/>
            <a:ext cx="15452905" cy="6042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✅ Identificação dos principais bancos, escritórios e regiões responsáveis pelas</a:t>
            </a: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quitações.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🎯 Foco nos clientes com maior potencial de pagamento.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🔄 Reaplicação de estratégias de sucesso em regiões de alta performance.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🤖 Criação de modelos preditivos para melhores oportunidades de negociação.</a:t>
            </a:r>
          </a:p>
          <a:p>
            <a:pPr algn="l">
              <a:lnSpc>
                <a:spcPts val="401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858141" y="1456484"/>
            <a:ext cx="6198394" cy="129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3"/>
              </a:lnSpc>
            </a:pPr>
            <a:r>
              <a:rPr lang="en-US" sz="37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📊 Curva ABC da Quitação</a:t>
            </a:r>
          </a:p>
          <a:p>
            <a:pPr algn="ctr">
              <a:lnSpc>
                <a:spcPts val="52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28136"/>
            <a:ext cx="16446543" cy="168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3"/>
              </a:lnSpc>
            </a:pPr>
            <a:r>
              <a:rPr lang="en-US" sz="47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📈 Benchmarking – Banco Santander vs. Concorrência</a:t>
            </a: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230886" y="2985214"/>
            <a:ext cx="15452905" cy="5537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✔️ Melhores condições de renegociação.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📊 Maior volume de clientes.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📞 Abordagem comercial mais eficiente.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🌐 Uso de estratégias omnichannel para contato.</a:t>
            </a:r>
          </a:p>
          <a:p>
            <a:pPr algn="l">
              <a:lnSpc>
                <a:spcPts val="401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840478" y="1456484"/>
            <a:ext cx="10233720" cy="1295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3"/>
              </a:lnSpc>
            </a:pPr>
            <a:r>
              <a:rPr lang="en-US" sz="37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🏆 Diferenciais competitivos do Santander:</a:t>
            </a:r>
          </a:p>
          <a:p>
            <a:pPr algn="ctr">
              <a:lnSpc>
                <a:spcPts val="52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067" y="2769289"/>
            <a:ext cx="17701866" cy="3958276"/>
          </a:xfrm>
          <a:custGeom>
            <a:avLst/>
            <a:gdLst/>
            <a:ahLst/>
            <a:cxnLst/>
            <a:rect r="r" b="b" t="t" l="l"/>
            <a:pathLst>
              <a:path h="3958276" w="17701866">
                <a:moveTo>
                  <a:pt x="0" y="0"/>
                </a:moveTo>
                <a:lnTo>
                  <a:pt x="17701866" y="0"/>
                </a:lnTo>
                <a:lnTo>
                  <a:pt x="17701866" y="3958276"/>
                </a:lnTo>
                <a:lnTo>
                  <a:pt x="0" y="3958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93" t="-80356" r="-5943" b="-951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48970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PROCEDIMENTOS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66393" y="323008"/>
            <a:ext cx="17722151" cy="2428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3"/>
              </a:lnSpc>
            </a:pPr>
            <a:r>
              <a:rPr lang="en-US" sz="40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Plano de Ação (PDCA) – Estratégia para Aumentar as Quitações</a:t>
            </a:r>
          </a:p>
          <a:p>
            <a:pPr algn="ctr">
              <a:lnSpc>
                <a:spcPts val="6923"/>
              </a:lnSpc>
            </a:pP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56259"/>
            <a:ext cx="15452905" cy="503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📝 Planejar (P)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📊 Análise de Dados – Identificar os melhores períodos, regiões e bancos para</a:t>
            </a: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negociação.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🎯 Definir KPIs – Estabelecer métricas para acompanhar a performance.</a:t>
            </a:r>
          </a:p>
          <a:p>
            <a:pPr algn="l">
              <a:lnSpc>
                <a:spcPts val="4018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66393" y="323008"/>
            <a:ext cx="17722151" cy="2428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3"/>
              </a:lnSpc>
            </a:pPr>
            <a:r>
              <a:rPr lang="en-US" sz="40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Plano de Ação (PDCA) – Estratégia para Aumentar as Quitações</a:t>
            </a:r>
          </a:p>
          <a:p>
            <a:pPr algn="ctr">
              <a:lnSpc>
                <a:spcPts val="6923"/>
              </a:lnSpc>
            </a:pP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56259"/>
            <a:ext cx="15452905" cy="654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🚀 </a:t>
            </a:r>
            <a:r>
              <a:rPr lang="en-US" sz="2870" i="true" b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Executar (D)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📢 </a:t>
            </a: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Campanhas Sazonais</a:t>
            </a:r>
            <a:r>
              <a:rPr lang="en-US" sz="28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</a:t>
            </a: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Aproveitar momentos estratégicos para impulsionar</a:t>
            </a:r>
            <a:r>
              <a:rPr lang="en-US" sz="28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quitações.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📈 </a:t>
            </a: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Expansão de Estratégias</a:t>
            </a:r>
            <a:r>
              <a:rPr lang="en-US" sz="28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Replicar táticas bem-sucedidas em novas áreas.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💡 </a:t>
            </a: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Investimento em Tecnologia</a:t>
            </a:r>
            <a:r>
              <a:rPr lang="en-US" sz="28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Melhorar processos e automação para otimizar resultados.</a:t>
            </a:r>
          </a:p>
          <a:p>
            <a:pPr algn="l">
              <a:lnSpc>
                <a:spcPts val="4018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66393" y="323008"/>
            <a:ext cx="17722151" cy="2428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3"/>
              </a:lnSpc>
            </a:pPr>
            <a:r>
              <a:rPr lang="en-US" sz="40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Plano de Ação (PDCA) – Estratégia para Aumentar as Quitações</a:t>
            </a:r>
          </a:p>
          <a:p>
            <a:pPr algn="ctr">
              <a:lnSpc>
                <a:spcPts val="6923"/>
              </a:lnSpc>
            </a:pP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56259"/>
            <a:ext cx="15452905" cy="452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🔍 Checar (C)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📊 Monitoramento de KPIs – Acompanhar desempenho e comparar com períodos anteriores.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📌 Avaliação de Impacto – Medir a efetividade das estratégias aplicadas.</a:t>
            </a:r>
          </a:p>
          <a:p>
            <a:pPr algn="l">
              <a:lnSpc>
                <a:spcPts val="4018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5923" y="446454"/>
            <a:ext cx="17722151" cy="2428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3"/>
              </a:lnSpc>
            </a:pPr>
            <a:r>
              <a:rPr lang="en-US" sz="40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Plano de Ação (PDCA) – Estratégia para Aumentar as Quitações</a:t>
            </a:r>
          </a:p>
          <a:p>
            <a:pPr algn="ctr">
              <a:lnSpc>
                <a:spcPts val="6923"/>
              </a:lnSpc>
            </a:pPr>
          </a:p>
          <a:p>
            <a:pPr algn="ctr">
              <a:lnSpc>
                <a:spcPts val="69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56259"/>
            <a:ext cx="15452905" cy="6042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🔄 Agir (A)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⚙️ Ajustes Estratégicos – Refinar abordagens com base nos resultados obtidos.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🌍 Expansão para Novas Regiões – Aplicar aprendizados para ampliar o alcance.</a:t>
            </a: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</a:p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📌 Otimização de Processos – Melhorar continuamente a operação para maior eficiência.</a:t>
            </a:r>
          </a:p>
          <a:p>
            <a:pPr algn="l">
              <a:lnSpc>
                <a:spcPts val="401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8175" y="4427012"/>
            <a:ext cx="11301259" cy="4831288"/>
          </a:xfrm>
          <a:custGeom>
            <a:avLst/>
            <a:gdLst/>
            <a:ahLst/>
            <a:cxnLst/>
            <a:rect r="r" b="b" t="t" l="l"/>
            <a:pathLst>
              <a:path h="4831288" w="11301259">
                <a:moveTo>
                  <a:pt x="0" y="0"/>
                </a:moveTo>
                <a:lnTo>
                  <a:pt x="11301259" y="0"/>
                </a:lnTo>
                <a:lnTo>
                  <a:pt x="11301259" y="4831288"/>
                </a:lnTo>
                <a:lnTo>
                  <a:pt x="0" y="4831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3881" y="380832"/>
            <a:ext cx="16446543" cy="34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 escritórios com melhor desempenho na quitação de contratos em 2024 foram analisados, </a:t>
            </a:r>
          </a:p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Novo Hamburgo destacou-se, com um total de 540 contratos quitados.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8303" y="3128296"/>
            <a:ext cx="14221003" cy="5838933"/>
          </a:xfrm>
          <a:custGeom>
            <a:avLst/>
            <a:gdLst/>
            <a:ahLst/>
            <a:cxnLst/>
            <a:rect r="r" b="b" t="t" l="l"/>
            <a:pathLst>
              <a:path h="5838933" w="14221003">
                <a:moveTo>
                  <a:pt x="0" y="0"/>
                </a:moveTo>
                <a:lnTo>
                  <a:pt x="14221002" y="0"/>
                </a:lnTo>
                <a:lnTo>
                  <a:pt x="14221002" y="5838934"/>
                </a:lnTo>
                <a:lnTo>
                  <a:pt x="0" y="5838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" t="0" r="-22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5533" y="318611"/>
            <a:ext cx="16446543" cy="173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base nessa análise, os meses de maior desempenho foram Setembro e Novembro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Perfil da Dívida 💸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13766" y="1507651"/>
            <a:ext cx="1109007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Análise da Profundidade e dos Valores das Dívidas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60096"/>
            <a:ext cx="15367099" cy="497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0"/>
              </a:lnSpc>
              <a:spcBef>
                <a:spcPct val="0"/>
              </a:spcBef>
            </a:pPr>
            <a:r>
              <a:rPr lang="en-US" b="true" sz="405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Atraso médio: </a:t>
            </a:r>
            <a:r>
              <a:rPr lang="en-US" b="true" sz="4057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14 meses</a:t>
            </a:r>
          </a:p>
          <a:p>
            <a:pPr algn="l">
              <a:lnSpc>
                <a:spcPts val="5680"/>
              </a:lnSpc>
              <a:spcBef>
                <a:spcPct val="0"/>
              </a:spcBef>
            </a:pPr>
          </a:p>
          <a:p>
            <a:pPr algn="l">
              <a:lnSpc>
                <a:spcPts val="5680"/>
              </a:lnSpc>
              <a:spcBef>
                <a:spcPct val="0"/>
              </a:spcBef>
            </a:pPr>
          </a:p>
          <a:p>
            <a:pPr algn="l">
              <a:lnSpc>
                <a:spcPts val="5680"/>
              </a:lnSpc>
              <a:spcBef>
                <a:spcPct val="0"/>
              </a:spcBef>
            </a:pPr>
            <a:r>
              <a:rPr lang="en-US" b="true" sz="405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Saldo devedor médio: </a:t>
            </a:r>
            <a:r>
              <a:rPr lang="en-US" b="true" sz="405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R$ </a:t>
            </a:r>
            <a:r>
              <a:rPr lang="en-US" b="true" sz="4057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44.200,29</a:t>
            </a:r>
          </a:p>
          <a:p>
            <a:pPr algn="l">
              <a:lnSpc>
                <a:spcPts val="5680"/>
              </a:lnSpc>
              <a:spcBef>
                <a:spcPct val="0"/>
              </a:spcBef>
            </a:pPr>
          </a:p>
          <a:p>
            <a:pPr algn="l">
              <a:lnSpc>
                <a:spcPts val="5680"/>
              </a:lnSpc>
              <a:spcBef>
                <a:spcPct val="0"/>
              </a:spcBef>
            </a:pPr>
          </a:p>
          <a:p>
            <a:pPr algn="l">
              <a:lnSpc>
                <a:spcPts val="5680"/>
              </a:lnSpc>
              <a:spcBef>
                <a:spcPct val="0"/>
              </a:spcBef>
            </a:pPr>
            <a:r>
              <a:rPr lang="en-US" b="true" sz="405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das dívidas: Variando de R$ </a:t>
            </a:r>
            <a:r>
              <a:rPr lang="en-US" b="true" sz="4057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11.432,16</a:t>
            </a:r>
            <a:r>
              <a:rPr lang="en-US" b="true" sz="405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R$ </a:t>
            </a:r>
            <a:r>
              <a:rPr lang="en-US" b="true" sz="4057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135.820,80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2692" y="4411419"/>
            <a:ext cx="10934900" cy="5522998"/>
          </a:xfrm>
          <a:custGeom>
            <a:avLst/>
            <a:gdLst/>
            <a:ahLst/>
            <a:cxnLst/>
            <a:rect r="r" b="b" t="t" l="l"/>
            <a:pathLst>
              <a:path h="5522998" w="10934900">
                <a:moveTo>
                  <a:pt x="0" y="0"/>
                </a:moveTo>
                <a:lnTo>
                  <a:pt x="10934900" y="0"/>
                </a:lnTo>
                <a:lnTo>
                  <a:pt x="10934900" y="5522998"/>
                </a:lnTo>
                <a:lnTo>
                  <a:pt x="0" y="5522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5533" y="318611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Estratégias de Desconto 💡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96851" y="1507651"/>
            <a:ext cx="792390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Descontos que Facilitam a Quitação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54535" y="2418875"/>
            <a:ext cx="12555146" cy="3507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Percentual médio de desconto: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71,94%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6995" y="4129114"/>
            <a:ext cx="9397173" cy="5720529"/>
          </a:xfrm>
          <a:custGeom>
            <a:avLst/>
            <a:gdLst/>
            <a:ahLst/>
            <a:cxnLst/>
            <a:rect r="r" b="b" t="t" l="l"/>
            <a:pathLst>
              <a:path h="5720529" w="9397173">
                <a:moveTo>
                  <a:pt x="0" y="0"/>
                </a:moveTo>
                <a:lnTo>
                  <a:pt x="9397173" y="0"/>
                </a:lnTo>
                <a:lnTo>
                  <a:pt x="9397173" y="5720529"/>
                </a:lnTo>
                <a:lnTo>
                  <a:pt x="0" y="5720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5533" y="318611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Estratégias de Desconto 💡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96851" y="1507651"/>
            <a:ext cx="792390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Descontos que Facilitam a Quitação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86595" y="2934387"/>
            <a:ext cx="12555146" cy="280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Desconto médio por contrato: R$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12.403,15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524436" y="6567328"/>
            <a:ext cx="6734864" cy="139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R$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818.607,63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concedidos em descontos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Perfil do Devedor 👤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20676" y="1507651"/>
            <a:ext cx="647625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 Demográficas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74287"/>
            <a:ext cx="8829080" cy="5622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Idad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Média: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37 anos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Estado Civil: A maioria é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casada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Profissão: Mais comum é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motorista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5533" y="318611"/>
            <a:ext cx="16446543" cy="85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494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 do Contrato 📑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49884" y="1507651"/>
            <a:ext cx="581784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 de Contrato e Veículo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9947"/>
            <a:ext cx="13071805" cy="773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 d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contrato: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Veicular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dos veículos: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2010/2011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13-14 anos de uso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 m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frequentes: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Santander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  <a:p>
            <a:pPr algn="l">
              <a:lnSpc>
                <a:spcPts val="5623"/>
              </a:lnSpc>
              <a:spcBef>
                <a:spcPct val="0"/>
              </a:spcBef>
            </a:pPr>
            <a:r>
              <a:rPr lang="en-US" b="true" sz="401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Assessoria mais envolvida: </a:t>
            </a:r>
            <a:r>
              <a:rPr lang="en-US" b="true" sz="4016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Paschoalotto</a:t>
            </a:r>
          </a:p>
          <a:p>
            <a:pPr algn="l">
              <a:lnSpc>
                <a:spcPts val="56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DAGgI6HT0IA</dc:identifier>
  <dcterms:modified xsi:type="dcterms:W3CDTF">2011-08-01T06:04:30Z</dcterms:modified>
  <cp:revision>1</cp:revision>
  <dc:title>Apresentação Novo Hamburgo</dc:title>
</cp:coreProperties>
</file>