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 Juan López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 Juan López</a:t>
            </a:r>
          </a:p>
        </p:txBody>
      </p:sp>
      <p:sp>
        <p:nvSpPr>
          <p:cNvPr id="93" name="“Escribir una cita aquí”"/>
          <p:cNvSpPr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4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0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n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exto del título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6" name="Nivel de texto 1…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n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exto del títul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6" name="Nivel de texto 1…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7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Nivel de texto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n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Imagen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Número de diapositiva"/>
          <p:cNvSpPr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Número de diapositiva"/>
          <p:cNvSpPr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Man In The Middle"/>
          <p:cNvSpPr/>
          <p:nvPr>
            <p:ph type="title"/>
          </p:nvPr>
        </p:nvSpPr>
        <p:spPr>
          <a:xfrm>
            <a:off x="558800" y="11049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Man In The Middle</a:t>
            </a:r>
          </a:p>
        </p:txBody>
      </p:sp>
      <p:pic>
        <p:nvPicPr>
          <p:cNvPr id="119" name="descarga.png" descr="descarg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63" y="3930166"/>
            <a:ext cx="6429274" cy="338055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Pablo Parra Garófano"/>
          <p:cNvSpPr/>
          <p:nvPr/>
        </p:nvSpPr>
        <p:spPr>
          <a:xfrm>
            <a:off x="6899656" y="8167486"/>
            <a:ext cx="5085589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Pablo Parra Garófano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-Descripción general.…"/>
          <p:cNvSpPr/>
          <p:nvPr>
            <p:ph type="ctrTitle"/>
          </p:nvPr>
        </p:nvSpPr>
        <p:spPr>
          <a:xfrm>
            <a:off x="635630" y="1270000"/>
            <a:ext cx="12763390" cy="6756747"/>
          </a:xfrm>
          <a:prstGeom prst="rect">
            <a:avLst/>
          </a:prstGeom>
        </p:spPr>
        <p:txBody>
          <a:bodyPr/>
          <a:lstStyle/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-Descripción general.</a:t>
            </a: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-Subataques.</a:t>
            </a: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-Ataque real a un banco.</a:t>
            </a: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-¿Por qué https?.</a:t>
            </a: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-Herramienta para MITM: Ettercap.</a:t>
            </a: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</a:p>
          <a:p>
            <a:pPr defTabSz="479044">
              <a:defRPr sz="3936">
                <a:effectLst>
                  <a:outerShdw sx="100000" sy="100000" kx="0" ky="0" algn="b" rotWithShape="0" blurRad="41656" dist="31242" dir="5400000">
                    <a:srgbClr val="000000"/>
                  </a:outerShdw>
                </a:effectLst>
              </a:defRPr>
            </a:pPr>
            <a:r>
              <a:t>-Demo.</a:t>
            </a:r>
          </a:p>
        </p:txBody>
      </p:sp>
      <p:pic>
        <p:nvPicPr>
          <p:cNvPr id="123" name="mim.png" descr="mi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5722" y="1577478"/>
            <a:ext cx="3778152" cy="3778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escripción:"/>
          <p:cNvSpPr/>
          <p:nvPr>
            <p:ph type="title"/>
          </p:nvPr>
        </p:nvSpPr>
        <p:spPr>
          <a:xfrm>
            <a:off x="787400" y="-1616808"/>
            <a:ext cx="5638800" cy="3505201"/>
          </a:xfrm>
          <a:prstGeom prst="rect">
            <a:avLst/>
          </a:prstGeom>
        </p:spPr>
        <p:txBody>
          <a:bodyPr/>
          <a:lstStyle/>
          <a:p>
            <a:pPr/>
            <a:r>
              <a:t>Descripción:</a:t>
            </a:r>
          </a:p>
        </p:txBody>
      </p:sp>
      <p:sp>
        <p:nvSpPr>
          <p:cNvPr id="126" name="Un ataque de intermediario (MITM), consiste:…"/>
          <p:cNvSpPr/>
          <p:nvPr>
            <p:ph type="body" idx="1"/>
          </p:nvPr>
        </p:nvSpPr>
        <p:spPr>
          <a:xfrm>
            <a:off x="660771" y="2344219"/>
            <a:ext cx="12168455" cy="4868250"/>
          </a:xfrm>
          <a:prstGeom prst="rect">
            <a:avLst/>
          </a:prstGeom>
        </p:spPr>
        <p:txBody>
          <a:bodyPr/>
          <a:lstStyle/>
          <a:p>
            <a:pPr defTabSz="537463">
              <a:defRPr sz="4416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pPr>
            <a:r>
              <a:t>Un ataque de intermediario (MITM), consiste:</a:t>
            </a:r>
          </a:p>
          <a:p>
            <a:pPr defTabSz="537463">
              <a:defRPr sz="4416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pPr>
          </a:p>
          <a:p>
            <a:pPr defTabSz="537463">
              <a:defRPr sz="4416"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defRPr>
            </a:pPr>
            <a:r>
              <a:t> Introducirse en una red entre dos equipos finales y hacer que todo el tráfico pase por el atacante de forma que este pueda acceder a los mensajes que se envían, desencriptar, insertar o incluso modificar los mensajes que se envían.</a:t>
            </a:r>
          </a:p>
        </p:txBody>
      </p:sp>
      <p:pic>
        <p:nvPicPr>
          <p:cNvPr id="127" name="alice_bob.png" descr="alice_bo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3118" y="7183011"/>
            <a:ext cx="3036061" cy="2131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ubataques:"/>
          <p:cNvSpPr/>
          <p:nvPr>
            <p:ph type="ctrTitle"/>
          </p:nvPr>
        </p:nvSpPr>
        <p:spPr>
          <a:xfrm>
            <a:off x="686282" y="-1883063"/>
            <a:ext cx="11303001" cy="350520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Subataques:</a:t>
            </a:r>
          </a:p>
        </p:txBody>
      </p:sp>
      <p:sp>
        <p:nvSpPr>
          <p:cNvPr id="130" name="-Interceptación de la comunicación.…"/>
          <p:cNvSpPr/>
          <p:nvPr>
            <p:ph type="subTitle" idx="1"/>
          </p:nvPr>
        </p:nvSpPr>
        <p:spPr>
          <a:xfrm>
            <a:off x="686282" y="2603500"/>
            <a:ext cx="11303001" cy="5664796"/>
          </a:xfrm>
          <a:prstGeom prst="rect">
            <a:avLst/>
          </a:prstGeom>
        </p:spPr>
        <p:txBody>
          <a:bodyPr/>
          <a:lstStyle/>
          <a:p>
            <a:pPr/>
            <a:r>
              <a:t>-Interceptación de la comunicación.</a:t>
            </a:r>
          </a:p>
          <a:p>
            <a:pPr/>
          </a:p>
          <a:p>
            <a:pPr/>
            <a:r>
              <a:t>-Ataques de sustitución (Spoofing).</a:t>
            </a:r>
          </a:p>
          <a:p>
            <a:pPr/>
          </a:p>
          <a:p>
            <a:pPr/>
            <a:r>
              <a:t>-Ataques de reinyección.</a:t>
            </a:r>
          </a:p>
          <a:p>
            <a:pPr/>
          </a:p>
          <a:p>
            <a:pPr/>
            <a:r>
              <a:t>-Ataques de denegación de servicio (DoS).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taque real:"/>
          <p:cNvSpPr/>
          <p:nvPr>
            <p:ph type="ctrTitle"/>
          </p:nvPr>
        </p:nvSpPr>
        <p:spPr>
          <a:xfrm>
            <a:off x="369709" y="-2098332"/>
            <a:ext cx="11303001" cy="35052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Ataque real:</a:t>
            </a:r>
          </a:p>
        </p:txBody>
      </p:sp>
      <p:sp>
        <p:nvSpPr>
          <p:cNvPr id="133" name="- Banco de Absa (África).…"/>
          <p:cNvSpPr/>
          <p:nvPr>
            <p:ph type="subTitle" sz="quarter" idx="1"/>
          </p:nvPr>
        </p:nvSpPr>
        <p:spPr>
          <a:xfrm>
            <a:off x="281069" y="2235200"/>
            <a:ext cx="5681315" cy="1574800"/>
          </a:xfrm>
          <a:prstGeom prst="rect">
            <a:avLst/>
          </a:prstGeom>
        </p:spPr>
        <p:txBody>
          <a:bodyPr/>
          <a:lstStyle/>
          <a:p>
            <a:pPr defTabSz="508254">
              <a:defRPr sz="3132"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defRPr>
            </a:pPr>
            <a:r>
              <a:t>- Banco de Absa (África).</a:t>
            </a:r>
          </a:p>
          <a:p>
            <a:pPr defTabSz="508254">
              <a:defRPr sz="3132"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defRPr>
            </a:pPr>
          </a:p>
          <a:p>
            <a:pPr defTabSz="508254">
              <a:defRPr sz="3132"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defRPr>
            </a:pPr>
            <a:r>
              <a:t>- 49 personas arrestadas.</a:t>
            </a:r>
          </a:p>
        </p:txBody>
      </p:sp>
      <p:pic>
        <p:nvPicPr>
          <p:cNvPr id="134" name="europol.jpg" descr="europo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5397" y="669136"/>
            <a:ext cx="5929705" cy="310962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6.000.000 €  en un tiempo muy corto.…"/>
          <p:cNvSpPr/>
          <p:nvPr/>
        </p:nvSpPr>
        <p:spPr>
          <a:xfrm>
            <a:off x="281069" y="4089400"/>
            <a:ext cx="12122132" cy="523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 algn="l">
              <a:buSzPct val="75000"/>
              <a:buChar char="-"/>
              <a:defRPr sz="3600">
                <a:solidFill>
                  <a:srgbClr val="73BFFF"/>
                </a:solidFill>
              </a:defRPr>
            </a:pPr>
            <a:r>
              <a:t>6.000.000 €  en un tiempo muy corto.</a:t>
            </a:r>
          </a:p>
          <a:p>
            <a:pPr algn="l">
              <a:defRPr sz="3600">
                <a:solidFill>
                  <a:srgbClr val="73BFFF"/>
                </a:solidFill>
              </a:defRPr>
            </a:pPr>
          </a:p>
          <a:p>
            <a:pPr marL="444500" indent="-444500" algn="l">
              <a:buSzPct val="75000"/>
              <a:buChar char="-"/>
              <a:defRPr sz="3600">
                <a:solidFill>
                  <a:srgbClr val="73BFFF"/>
                </a:solidFill>
              </a:defRPr>
            </a:pPr>
            <a:r>
              <a:t>Detección de correos electrónicos y solicitudes de pago.</a:t>
            </a:r>
          </a:p>
          <a:p>
            <a:pPr algn="l">
              <a:defRPr sz="3600">
                <a:solidFill>
                  <a:srgbClr val="73BFFF"/>
                </a:solidFill>
              </a:defRPr>
            </a:pPr>
          </a:p>
          <a:p>
            <a:pPr marL="444500" indent="-444500" algn="l">
              <a:buSzPct val="75000"/>
              <a:buChar char="-"/>
              <a:defRPr sz="3600">
                <a:solidFill>
                  <a:srgbClr val="73BFFF"/>
                </a:solidFill>
              </a:defRPr>
            </a:pPr>
            <a:r>
              <a:t>Enviaban correos falsos con enlaces para que iniciaran sesión en una página recreada a la perfección.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¿Por qué HTTPS?"/>
          <p:cNvSpPr/>
          <p:nvPr>
            <p:ph type="ctrTitle"/>
          </p:nvPr>
        </p:nvSpPr>
        <p:spPr>
          <a:xfrm>
            <a:off x="850900" y="-2199636"/>
            <a:ext cx="11303000" cy="35052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¿Por qué HTTPS?</a:t>
            </a:r>
          </a:p>
        </p:txBody>
      </p:sp>
      <p:sp>
        <p:nvSpPr>
          <p:cNvPr id="138" name="Hyper Text Transport Protocol Secure…"/>
          <p:cNvSpPr/>
          <p:nvPr>
            <p:ph type="subTitle" idx="1"/>
          </p:nvPr>
        </p:nvSpPr>
        <p:spPr>
          <a:xfrm>
            <a:off x="458350" y="1736363"/>
            <a:ext cx="11915662" cy="6795082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Hyper Text Transport Protocol Secure </a:t>
            </a:r>
          </a:p>
          <a:p>
            <a:pPr>
              <a:defRPr sz="3600"/>
            </a:pPr>
          </a:p>
          <a:p>
            <a:pPr>
              <a:defRPr sz="3600"/>
            </a:pPr>
            <a:r>
              <a:t>Combinación de  HTTP y SSL/TLS (Secure Sockets Layer /Transmission Layer Security).</a:t>
            </a:r>
          </a:p>
          <a:p>
            <a:pPr>
              <a:defRPr sz="3600"/>
            </a:pPr>
          </a:p>
          <a:p>
            <a:pPr>
              <a:defRPr sz="3600"/>
            </a:pPr>
            <a:r>
              <a:t>Nos proporciona:</a:t>
            </a:r>
          </a:p>
          <a:p>
            <a:pPr>
              <a:defRPr sz="3600"/>
            </a:pPr>
          </a:p>
          <a:p>
            <a:pPr lvl="1">
              <a:defRPr sz="3600"/>
            </a:pPr>
            <a:r>
              <a:t>- Encriptación.</a:t>
            </a:r>
          </a:p>
          <a:p>
            <a:pPr lvl="1">
              <a:defRPr sz="3600"/>
            </a:pPr>
          </a:p>
          <a:p>
            <a:pPr lvl="1">
              <a:defRPr sz="3600"/>
            </a:pPr>
            <a:r>
              <a:t>- Integridad de los datos.</a:t>
            </a:r>
          </a:p>
          <a:p>
            <a:pPr lvl="1">
              <a:defRPr sz="3600"/>
            </a:pPr>
          </a:p>
          <a:p>
            <a:pPr lvl="1">
              <a:defRPr sz="3600"/>
            </a:pPr>
            <a:r>
              <a:t>- Autenticación.</a:t>
            </a:r>
          </a:p>
        </p:txBody>
      </p:sp>
      <p:pic>
        <p:nvPicPr>
          <p:cNvPr id="139" name="https.jpeg" descr="http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0201" y="4664467"/>
            <a:ext cx="4171906" cy="2766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nterceptor/Sniffer para principalmente envenenamiento ARP de la máquina objetivo, de forma que seamos la puerta de enlace entre el objetivo y el servidor al que quiere acceder."/>
          <p:cNvSpPr/>
          <p:nvPr>
            <p:ph type="subTitle" sz="half" idx="1"/>
          </p:nvPr>
        </p:nvSpPr>
        <p:spPr>
          <a:xfrm>
            <a:off x="1066169" y="4028348"/>
            <a:ext cx="11303001" cy="4313846"/>
          </a:xfrm>
          <a:prstGeom prst="rect">
            <a:avLst/>
          </a:prstGeom>
        </p:spPr>
        <p:txBody>
          <a:bodyPr/>
          <a:lstStyle/>
          <a:p>
            <a:pPr/>
            <a:r>
              <a:t>Interceptor/Sniffer para principalmente envenenamiento ARP de la máquina objetivo, de forma que seamos la puerta de enlace entre el objetivo y el servidor al que quiere acceder.</a:t>
            </a:r>
          </a:p>
        </p:txBody>
      </p:sp>
      <p:pic>
        <p:nvPicPr>
          <p:cNvPr id="142" name="ettercap.png" descr="etterc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8068" y="1014955"/>
            <a:ext cx="7145168" cy="2307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emo"/>
          <p:cNvSpPr/>
          <p:nvPr>
            <p:ph type="title"/>
          </p:nvPr>
        </p:nvSpPr>
        <p:spPr>
          <a:xfrm>
            <a:off x="4940831" y="3556296"/>
            <a:ext cx="11430001" cy="2438401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