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4" y="9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19" y="1352799"/>
            <a:ext cx="7485298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«Производственная практика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2512818" y="3276596"/>
            <a:ext cx="7772126" cy="149015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 dirty="0">
                <a:latin typeface="Times New Roman"/>
                <a:cs typeface="Times New Roman"/>
              </a:rPr>
              <a:t>     ПРОЕКТНАЯ ПРАКТИКА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dirty="0">
                <a:latin typeface="Times New Roman"/>
                <a:ea typeface="Times New Roman"/>
                <a:cs typeface="Times New Roman"/>
              </a:rPr>
              <a:t>Веб-приложение для управления групповыми мероприятиями с функциями разделения бюджета и отслеживания задач</a:t>
            </a:r>
            <a:endParaRPr lang="ru-RU" sz="24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38627" y="4921929"/>
            <a:ext cx="4907919" cy="856644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 dirty="0" err="1">
                <a:latin typeface="Times New Roman"/>
                <a:cs typeface="Times New Roman"/>
              </a:rPr>
              <a:t>Студент</a:t>
            </a:r>
            <a:r>
              <a:rPr sz="1600" spc="-25" dirty="0">
                <a:latin typeface="Times New Roman"/>
                <a:cs typeface="Times New Roman"/>
              </a:rPr>
              <a:t>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ru-RU" sz="1600" spc="10" dirty="0" smtClean="0">
                <a:latin typeface="Times New Roman"/>
                <a:cs typeface="Times New Roman"/>
              </a:rPr>
              <a:t>Парусов П.А</a:t>
            </a:r>
            <a:r>
              <a:rPr lang="ru-RU"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 dirty="0" err="1">
                <a:latin typeface="Times New Roman"/>
                <a:cs typeface="Times New Roman"/>
              </a:rPr>
              <a:t>Группа</a:t>
            </a:r>
            <a:r>
              <a:rPr sz="1600" spc="-15" dirty="0">
                <a:latin typeface="Times New Roman"/>
                <a:cs typeface="Times New Roman"/>
              </a:rPr>
              <a:t>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 smtClean="0">
                <a:latin typeface="Times New Roman"/>
                <a:cs typeface="Times New Roman"/>
              </a:rPr>
              <a:t>ИКБО-</a:t>
            </a:r>
            <a:r>
              <a:rPr lang="ru-RU" sz="1600" dirty="0">
                <a:latin typeface="Times New Roman"/>
                <a:cs typeface="Times New Roman"/>
              </a:rPr>
              <a:t>3</a:t>
            </a:r>
            <a:r>
              <a:rPr lang="ru-RU" sz="1600" dirty="0" smtClean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-21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 dirty="0" err="1">
                <a:latin typeface="Times New Roman"/>
                <a:cs typeface="Times New Roman"/>
              </a:rPr>
              <a:t>Руководитель</a:t>
            </a:r>
            <a:r>
              <a:rPr sz="1600" spc="-15" dirty="0">
                <a:latin typeface="Times New Roman"/>
                <a:cs typeface="Times New Roman"/>
              </a:rPr>
              <a:t>: </a:t>
            </a:r>
            <a:r>
              <a:rPr sz="1600" spc="-15" dirty="0" err="1">
                <a:latin typeface="Times New Roman"/>
                <a:cs typeface="Times New Roman"/>
              </a:rPr>
              <a:t>к.т.н</a:t>
            </a:r>
            <a:r>
              <a:rPr sz="1600" spc="-15" dirty="0">
                <a:latin typeface="Times New Roman"/>
                <a:cs typeface="Times New Roman"/>
              </a:rPr>
              <a:t>., </a:t>
            </a:r>
            <a:r>
              <a:rPr sz="1600" spc="-15" dirty="0" err="1">
                <a:latin typeface="Times New Roman"/>
                <a:cs typeface="Times New Roman"/>
              </a:rPr>
              <a:t>доцент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lang="ru-RU" sz="1600" spc="-15" dirty="0" smtClean="0">
                <a:latin typeface="Times New Roman"/>
                <a:cs typeface="Times New Roman"/>
              </a:rPr>
              <a:t>Чупров</a:t>
            </a:r>
            <a:r>
              <a:rPr sz="1600" spc="-15" dirty="0" smtClean="0">
                <a:latin typeface="Times New Roman"/>
                <a:cs typeface="Times New Roman"/>
              </a:rPr>
              <a:t> </a:t>
            </a:r>
            <a:r>
              <a:rPr lang="ru-RU" sz="1600" spc="-15" dirty="0">
                <a:latin typeface="Times New Roman"/>
                <a:cs typeface="Times New Roman"/>
              </a:rPr>
              <a:t>К</a:t>
            </a:r>
            <a:r>
              <a:rPr sz="1600" spc="-15" dirty="0" smtClean="0">
                <a:latin typeface="Times New Roman"/>
                <a:cs typeface="Times New Roman"/>
              </a:rPr>
              <a:t>.</a:t>
            </a:r>
            <a:r>
              <a:rPr lang="ru-RU" sz="1600" spc="-15" dirty="0" smtClean="0">
                <a:latin typeface="Times New Roman"/>
                <a:cs typeface="Times New Roman"/>
              </a:rPr>
              <a:t>К</a:t>
            </a:r>
            <a:r>
              <a:rPr lang="ru-RU" sz="1600" b="0" i="0" u="none" strike="noStrike" cap="none" spc="4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8" y="6388098"/>
            <a:ext cx="128731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2352681" y="879929"/>
            <a:ext cx="7413323" cy="34274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решения для оценки спроса 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Trello, </a:t>
            </a:r>
            <a:r>
              <a:rPr lang="en-US" sz="2000" spc="-9" dirty="0" err="1" smtClean="0">
                <a:latin typeface="Times New Roman"/>
                <a:ea typeface="Times New Roman"/>
                <a:cs typeface="Times New Roman"/>
              </a:rPr>
              <a:t>S</a:t>
            </a:r>
            <a:r>
              <a:rPr lang="en-US" sz="2000" b="0" i="0" u="none" strike="noStrike" cap="none" spc="-9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plitwise</a:t>
            </a:r>
            <a:r>
              <a:rPr lang="en-US" sz="2000" spc="-9" dirty="0" smtClean="0">
                <a:latin typeface="Times New Roman"/>
                <a:ea typeface="Times New Roman"/>
                <a:cs typeface="Times New Roman"/>
              </a:rPr>
              <a:t>, Asana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Сформулированы требования к системе, разработано техническое задание на создание 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системы</a:t>
            </a: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системы, включая функциональную схему IDEF0 и архитектуру </a:t>
            </a:r>
            <a:r>
              <a:rPr lang="ru-RU" sz="2000" b="0" i="0" u="none" strike="noStrike" cap="none" spc="-9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микросервисов</a:t>
            </a: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Спроектирована </a:t>
            </a:r>
            <a:r>
              <a:rPr lang="ru-RU" sz="2000" b="0" i="0" u="none" strike="noStrike" cap="none" spc="-9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микросервисная</a:t>
            </a: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архитектура и схема базы данных, обеспечивающие гибкость и масштабируемость.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7"/>
            <a:ext cx="10523887" cy="499495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Целью работы является разработка веб-приложения для управления групповыми мероприятиями с функциями разделения бюджета, отслеживания задач и уведомлений, а также проектирование его архитектуры с применением современных технологий и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методологий.</a:t>
            </a:r>
            <a:endParaRPr sz="2400" dirty="0" smtClean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 dirty="0" err="1" smtClean="0">
                <a:latin typeface="Times New Roman"/>
                <a:cs typeface="Times New Roman"/>
              </a:rPr>
              <a:t>Задачи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 и существующих решений;</a:t>
            </a: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выбор инструментов и методов создания информационной системы;</a:t>
            </a: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проектирование функциональной схемы</a:t>
            </a: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проектирование архитектуры информационной системы</a:t>
            </a:r>
          </a:p>
          <a:p>
            <a:pPr>
              <a:lnSpc>
                <a:spcPct val="150000"/>
              </a:lnSpc>
              <a:defRPr/>
            </a:pP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интернет-ресурсов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94231"/>
              </p:ext>
            </p:extLst>
          </p:nvPr>
        </p:nvGraphicFramePr>
        <p:xfrm>
          <a:off x="489262" y="1417256"/>
          <a:ext cx="11391265" cy="39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700">
                <a:tc>
                  <a:txBody>
                    <a:bodyPr/>
                    <a:lstStyle/>
                    <a:p>
                      <a:pPr indent="0"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Название </a:t>
                      </a: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</a:rPr>
                        <a:t>веб-сервиса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defRPr/>
                      </a:pPr>
                      <a:r>
                        <a:rPr lang="en-US" sz="1800" b="1" i="0" u="none" strike="noStrike" cap="none" spc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Trello </a:t>
                      </a: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defRPr/>
                      </a:pPr>
                      <a:r>
                        <a:rPr lang="en-US" sz="1800" b="1" i="0" u="none" strike="noStrike" cap="none" spc="0" dirty="0" err="1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Splitwise</a:t>
                      </a:r>
                      <a:r>
                        <a:rPr lang="en-US" sz="1800" b="1" i="0" u="none" strike="noStrike" cap="none" spc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defRPr/>
                      </a:pPr>
                      <a:r>
                        <a:rPr lang="en-US" sz="1800" b="1" i="0" u="none" strike="noStrike" cap="none" spc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Asana </a:t>
                      </a: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Управление задачами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Разделение бюджета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 indent="0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Координация участников</a:t>
                      </a:r>
                    </a:p>
                    <a:p>
                      <a:pPr indent="0">
                        <a:defRPr/>
                      </a:pP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командной работы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Интеграции с другими сервисами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ru-RU" sz="24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требований</a:t>
            </a:r>
            <a:endParaRPr dirty="0"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>4</a:t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951291" y="786171"/>
            <a:ext cx="647613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управление мероприятиями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управление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задачами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разделение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бюджета 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комментарии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 задачам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напоминания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 уведомления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отклика API: ≤ 1 сек (до 100 пользователей)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JWT, шифрование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</a:t>
            </a:r>
            <a:r>
              <a:rPr lang="ru-RU" sz="2000" b="0" i="0" u="none" strike="noStrike" cap="none" spc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Docker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Доступность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не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менее 99,5% 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 (минимальные):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ядра, 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ГБ ОЗУ, 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256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ГБ 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SSD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846559" y="1087818"/>
            <a:ext cx="10483766" cy="431977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разработки системы были выбраны следующие средства: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Gin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): язык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микросервисов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 высокой производительностью и поддержкой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конкурентности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RabbitMQ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брокер сообщений для асинхронной коммуникации.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+ </a:t>
            </a:r>
            <a:r>
              <a:rPr lang="en-US" sz="1800" b="0" i="0" u="none" strike="noStrike" cap="none" spc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создания динамичных и адаптивных интерфейсов.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СУБД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реляционная БД для надежного хранения структурированных данных.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Redis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in-memory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кэш для ускорения доступа к данным.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Развертывание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Docker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для контейнеризации и упрощения масштабирования.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Инструменты разработки: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GoLand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IDE для разработки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Visual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Studio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Code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IDE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фронтенда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50000"/>
              </a:lnSpc>
              <a:spcBef>
                <a:spcPts val="104"/>
              </a:spcBef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PgAdmin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для управления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3647752" y="6323492"/>
            <a:ext cx="489865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Контекстная диаграмма функциональной схемы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 descr="C:\Study\4year\Diplom\diagrams\png\01_A-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7030860" cy="481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rPr/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7</a:t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98122" y="6400528"/>
            <a:ext cx="490591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33800" y="597217"/>
            <a:ext cx="5171440" cy="5785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306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8</a:t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3909482" y="5942480"/>
            <a:ext cx="437303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748881"/>
            <a:ext cx="4899025" cy="5099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9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574291" y="6346030"/>
            <a:ext cx="304341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Схема базы данных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75361" y="569070"/>
            <a:ext cx="7923212" cy="5606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467</Words>
  <Application>Microsoft Office PowerPoint</Application>
  <DocSecurity>0</DocSecurity>
  <PresentationFormat>Широкоэкранный</PresentationFormat>
  <Paragraphs>112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Анализ предметной области</vt:lpstr>
      <vt:lpstr>Разработка требований</vt:lpstr>
      <vt:lpstr>Технологии проектирования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</vt:lpstr>
      <vt:lpstr>Проектирование схемы базы данных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Павел Парусов</cp:lastModifiedBy>
  <cp:revision>27</cp:revision>
  <dcterms:created xsi:type="dcterms:W3CDTF">2023-05-17T15:39:40Z</dcterms:created>
  <dcterms:modified xsi:type="dcterms:W3CDTF">2025-03-20T19:11:22Z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