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9" r:id="rId11"/>
    <p:sldId id="273" r:id="rId12"/>
    <p:sldId id="270" r:id="rId13"/>
    <p:sldId id="271" r:id="rId14"/>
    <p:sldId id="272" r:id="rId15"/>
    <p:sldId id="274" r:id="rId16"/>
    <p:sldId id="275" r:id="rId17"/>
    <p:sldId id="276" r:id="rId18"/>
    <p:sldId id="267" r:id="rId19"/>
    <p:sldId id="268" r:id="rId2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2746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4724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962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9076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581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518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7845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6485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3ABEA3-5C73-116C-356E-C0B42DE2F85A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629140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8165494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23421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91C347-00C0-4B8A-FF35-E94AF5AB7D37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08985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82369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4759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BB100-CEA1-CB5C-FAB8-1F2E60428D0E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50285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61066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4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07EA61-DAD5-8ABB-DCC4-6BD4531174B2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2512819" y="1352799"/>
            <a:ext cx="7485298" cy="160754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Федеральное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государственное</a:t>
            </a:r>
            <a:r>
              <a:rPr sz="1400" b="1" spc="10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бюджетное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образовательное</a:t>
            </a:r>
            <a:r>
              <a:rPr sz="1400" b="1" spc="15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учреждение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высшего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образования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1" spc="-5">
                <a:latin typeface="Times New Roman"/>
                <a:cs typeface="Times New Roman"/>
              </a:rPr>
              <a:t>«МИРЭА</a:t>
            </a:r>
            <a:r>
              <a:rPr sz="1400" b="1" spc="-35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–</a:t>
            </a:r>
            <a:r>
              <a:rPr sz="1400" b="1" spc="1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Российский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технологический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университет»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90"/>
              </a:spcBef>
              <a:defRPr/>
            </a:pPr>
            <a:r>
              <a:rPr sz="1800" b="1" spc="5">
                <a:latin typeface="Times New Roman"/>
                <a:cs typeface="Times New Roman"/>
              </a:rPr>
              <a:t>РТУ</a:t>
            </a:r>
            <a:r>
              <a:rPr sz="1800" b="1" spc="-3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МИРЭА</a:t>
            </a:r>
            <a:endParaRPr sz="1800">
              <a:latin typeface="Times New Roman"/>
              <a:cs typeface="Times New Roman"/>
            </a:endParaRPr>
          </a:p>
          <a:p>
            <a:pPr marL="652145" algn="ctr">
              <a:lnSpc>
                <a:spcPct val="100000"/>
              </a:lnSpc>
              <a:spcBef>
                <a:spcPts val="11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Институт</a:t>
            </a:r>
            <a:r>
              <a:rPr sz="1400" b="1" spc="4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информационных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технологий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20"/>
              </a:spcBef>
              <a:defRPr/>
            </a:pPr>
            <a:r>
              <a:rPr sz="1400" b="1" spc="-20">
                <a:latin typeface="Times New Roman"/>
                <a:cs typeface="Times New Roman"/>
              </a:rPr>
              <a:t>Кафедра</a:t>
            </a:r>
            <a:r>
              <a:rPr sz="1400" b="1" spc="6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инструментального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и</a:t>
            </a:r>
            <a:r>
              <a:rPr sz="1400" b="1" spc="1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прикладного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программного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обеспечения</a:t>
            </a:r>
            <a:endParaRPr sz="1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  <a:defRPr/>
            </a:pPr>
            <a:r>
              <a:rPr sz="1400" b="1" spc="-10">
                <a:latin typeface="Times New Roman"/>
                <a:cs typeface="Times New Roman"/>
              </a:rPr>
              <a:t>Дисциплина</a:t>
            </a:r>
            <a:r>
              <a:rPr sz="1400" b="1" spc="7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«Производственная практика</a:t>
            </a:r>
            <a:r>
              <a:rPr sz="1400" b="1" spc="-15">
                <a:latin typeface="Times New Roman"/>
                <a:cs typeface="Times New Roman"/>
              </a:rPr>
              <a:t>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>
            <a:off x="2512818" y="3276596"/>
            <a:ext cx="7772126" cy="1490151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R="62103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-25" dirty="0">
                <a:latin typeface="Times New Roman"/>
                <a:cs typeface="Times New Roman"/>
              </a:rPr>
              <a:t>     </a:t>
            </a:r>
            <a:r>
              <a:rPr lang="ru-RU" sz="2400" b="1" spc="-25" dirty="0" smtClean="0">
                <a:latin typeface="Times New Roman"/>
                <a:cs typeface="Times New Roman"/>
              </a:rPr>
              <a:t>ТЕХНОЛОГИЧЕСКАЯ</a:t>
            </a:r>
            <a:r>
              <a:rPr sz="2400" b="1" spc="-25" dirty="0" smtClean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ПРАКТИКА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b="1" dirty="0">
                <a:latin typeface="Times New Roman"/>
                <a:ea typeface="Times New Roman"/>
                <a:cs typeface="Times New Roman"/>
              </a:rPr>
              <a:t>Веб-приложение для управления групповыми мероприятиями с функциями разделения бюджета и отслеживания задач</a:t>
            </a:r>
            <a:endParaRPr lang="ru-RU" sz="2400" b="1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>
            <a:off x="738627" y="4921929"/>
            <a:ext cx="4907919" cy="856644"/>
          </a:xfrm>
          <a:prstGeom prst="rect">
            <a:avLst/>
          </a:prstGeom>
        </p:spPr>
        <p:txBody>
          <a:bodyPr vert="horz" wrap="square" lIns="0" tIns="406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600" spc="-25" dirty="0" err="1">
                <a:latin typeface="Times New Roman"/>
                <a:cs typeface="Times New Roman"/>
              </a:rPr>
              <a:t>Студент</a:t>
            </a:r>
            <a:r>
              <a:rPr sz="1600" spc="-25" dirty="0">
                <a:latin typeface="Times New Roman"/>
                <a:cs typeface="Times New Roman"/>
              </a:rPr>
              <a:t>: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lang="ru-RU" sz="1600" spc="10" dirty="0" smtClean="0">
                <a:latin typeface="Times New Roman"/>
                <a:cs typeface="Times New Roman"/>
              </a:rPr>
              <a:t>Парусов П.А</a:t>
            </a:r>
            <a:r>
              <a:rPr lang="ru-RU" sz="1600" spc="-5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defRPr/>
            </a:pPr>
            <a:r>
              <a:rPr sz="1600" spc="-15" dirty="0" err="1">
                <a:latin typeface="Times New Roman"/>
                <a:cs typeface="Times New Roman"/>
              </a:rPr>
              <a:t>Группа</a:t>
            </a:r>
            <a:r>
              <a:rPr sz="1600" spc="-15" dirty="0">
                <a:latin typeface="Times New Roman"/>
                <a:cs typeface="Times New Roman"/>
              </a:rPr>
              <a:t>: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 smtClean="0">
                <a:latin typeface="Times New Roman"/>
                <a:cs typeface="Times New Roman"/>
              </a:rPr>
              <a:t>ИКБО-</a:t>
            </a:r>
            <a:r>
              <a:rPr lang="ru-RU" sz="1600" dirty="0">
                <a:latin typeface="Times New Roman"/>
                <a:cs typeface="Times New Roman"/>
              </a:rPr>
              <a:t>3</a:t>
            </a:r>
            <a:r>
              <a:rPr lang="ru-RU" sz="1600" dirty="0" smtClean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-21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  <a:defRPr/>
            </a:pPr>
            <a:r>
              <a:rPr sz="1600" spc="-15" dirty="0" err="1">
                <a:latin typeface="Times New Roman"/>
                <a:cs typeface="Times New Roman"/>
              </a:rPr>
              <a:t>Руководитель</a:t>
            </a:r>
            <a:r>
              <a:rPr sz="1600" spc="-15" dirty="0">
                <a:latin typeface="Times New Roman"/>
                <a:cs typeface="Times New Roman"/>
              </a:rPr>
              <a:t>: </a:t>
            </a:r>
            <a:r>
              <a:rPr sz="1600" spc="-15" dirty="0" smtClean="0">
                <a:latin typeface="Times New Roman"/>
                <a:cs typeface="Times New Roman"/>
              </a:rPr>
              <a:t>к.</a:t>
            </a:r>
            <a:r>
              <a:rPr lang="ru-RU" sz="1600" spc="-15" dirty="0" smtClean="0">
                <a:latin typeface="Times New Roman"/>
                <a:cs typeface="Times New Roman"/>
              </a:rPr>
              <a:t>э</a:t>
            </a:r>
            <a:r>
              <a:rPr sz="1600" spc="-15" dirty="0" smtClean="0">
                <a:latin typeface="Times New Roman"/>
                <a:cs typeface="Times New Roman"/>
              </a:rPr>
              <a:t>.н</a:t>
            </a:r>
            <a:r>
              <a:rPr sz="1600" spc="-15" dirty="0">
                <a:latin typeface="Times New Roman"/>
                <a:cs typeface="Times New Roman"/>
              </a:rPr>
              <a:t>., </a:t>
            </a:r>
            <a:r>
              <a:rPr sz="1600" spc="-15" dirty="0" err="1">
                <a:latin typeface="Times New Roman"/>
                <a:cs typeface="Times New Roman"/>
              </a:rPr>
              <a:t>доцент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lang="ru-RU" sz="1600" spc="-15" dirty="0" smtClean="0">
                <a:latin typeface="Times New Roman"/>
                <a:cs typeface="Times New Roman"/>
              </a:rPr>
              <a:t>Чупров</a:t>
            </a:r>
            <a:r>
              <a:rPr sz="1600" spc="-15" dirty="0" smtClean="0">
                <a:latin typeface="Times New Roman"/>
                <a:cs typeface="Times New Roman"/>
              </a:rPr>
              <a:t> </a:t>
            </a:r>
            <a:r>
              <a:rPr lang="ru-RU" sz="1600" spc="-15" dirty="0">
                <a:latin typeface="Times New Roman"/>
                <a:cs typeface="Times New Roman"/>
              </a:rPr>
              <a:t>К</a:t>
            </a:r>
            <a:r>
              <a:rPr sz="1600" spc="-15" dirty="0" smtClean="0">
                <a:latin typeface="Times New Roman"/>
                <a:cs typeface="Times New Roman"/>
              </a:rPr>
              <a:t>.</a:t>
            </a:r>
            <a:r>
              <a:rPr lang="ru-RU" sz="1600" spc="-15" dirty="0" smtClean="0">
                <a:latin typeface="Times New Roman"/>
                <a:cs typeface="Times New Roman"/>
              </a:rPr>
              <a:t>К</a:t>
            </a:r>
            <a:r>
              <a:rPr lang="ru-RU" sz="1600" b="0" i="0" u="none" strike="noStrike" cap="none" spc="4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5405118" y="6388098"/>
            <a:ext cx="1287313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Times New Roman"/>
                <a:cs typeface="Times New Roman"/>
              </a:rPr>
              <a:t>Москва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10">
                <a:latin typeface="Times New Roman"/>
                <a:cs typeface="Times New Roman"/>
              </a:rPr>
              <a:t>202</a:t>
            </a:r>
            <a:r>
              <a:rPr lang="ru-RU" sz="1800" spc="1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/>
          <a:stretch/>
        </p:blipFill>
        <p:spPr bwMode="auto">
          <a:xfrm>
            <a:off x="5635752" y="179831"/>
            <a:ext cx="920496" cy="1018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2010337" y="215066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серверной части системы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r>
              <a:rPr lang="ru-RU" dirty="0" smtClean="0"/>
              <a:t>10</a:t>
            </a:r>
            <a:endParaRPr dirty="0"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4251645" y="6052296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 smtClean="0">
                <a:latin typeface="Times New Roman"/>
                <a:cs typeface="Times New Roman"/>
              </a:rPr>
              <a:t>Структура разработанных модулей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554316" y="838200"/>
            <a:ext cx="3043414" cy="51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11280"/>
      </p:ext>
    </p:extLst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2010336" y="533400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Запрос для получения балансов пользователя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12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r>
              <a:rPr lang="ru-RU" dirty="0" smtClean="0"/>
              <a:t>11</a:t>
            </a:r>
            <a:endParaRPr dirty="0"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3046712" y="4815060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 smtClean="0">
                <a:latin typeface="Times New Roman"/>
                <a:cs typeface="Times New Roman"/>
              </a:rPr>
              <a:t>Оптимизированный запрос для получения структуры балансов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598" y="1294309"/>
            <a:ext cx="8979719" cy="31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51513"/>
      </p:ext>
    </p:extLst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Страница управления расходами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12</a:t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4252736" y="6027469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Разработанна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я страница расходов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502745"/>
            <a:ext cx="8671509" cy="54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41957"/>
      </p:ext>
    </p:extLst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Страница управления задачами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13</a:t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3733800" y="6353404"/>
            <a:ext cx="55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 smtClean="0">
                <a:latin typeface="Times New Roman"/>
                <a:cs typeface="Times New Roman"/>
              </a:rPr>
              <a:t>Разработанная страница управления задачами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1649320" y="403388"/>
            <a:ext cx="8783452" cy="59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51680"/>
      </p:ext>
    </p:extLst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Страница конкретного события 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14</a:t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3733800" y="6353404"/>
            <a:ext cx="553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Разработанная с</a:t>
            </a:r>
            <a:r>
              <a:rPr lang="ru-RU" dirty="0" smtClean="0">
                <a:latin typeface="Times New Roman"/>
                <a:cs typeface="Times New Roman"/>
              </a:rPr>
              <a:t>траница </a:t>
            </a:r>
            <a:r>
              <a:rPr lang="ru-RU" dirty="0">
                <a:latin typeface="Times New Roman"/>
                <a:cs typeface="Times New Roman"/>
              </a:rPr>
              <a:t>конкретного события 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600200" y="461177"/>
            <a:ext cx="8609012" cy="563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11649"/>
      </p:ext>
    </p:extLst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0" y="304800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 smtClean="0"/>
              <a:t>Тестирование в </a:t>
            </a:r>
            <a:r>
              <a:rPr lang="en-US" dirty="0" smtClean="0"/>
              <a:t>Postman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15</a:t>
            </a:fld>
            <a:endParaRPr/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t="5855" b="2108"/>
          <a:stretch/>
        </p:blipFill>
        <p:spPr bwMode="auto">
          <a:xfrm>
            <a:off x="169201" y="1143000"/>
            <a:ext cx="5871845" cy="4648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/>
          <p:cNvPicPr/>
          <p:nvPr/>
        </p:nvPicPr>
        <p:blipFill rotWithShape="1">
          <a:blip r:embed="rId4"/>
          <a:srcRect t="4244"/>
          <a:stretch/>
        </p:blipFill>
        <p:spPr bwMode="auto">
          <a:xfrm>
            <a:off x="6324600" y="1093433"/>
            <a:ext cx="5334000" cy="472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2140644"/>
      </p:ext>
    </p:extLst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0" y="304800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 smtClean="0"/>
              <a:t>Модульное тестирование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16</a:t>
            </a:fld>
            <a:endParaRPr/>
          </a:p>
        </p:txBody>
      </p:sp>
      <p:pic>
        <p:nvPicPr>
          <p:cNvPr id="6" name="Рисунок 5"/>
          <p:cNvPicPr/>
          <p:nvPr/>
        </p:nvPicPr>
        <p:blipFill rotWithShape="1">
          <a:blip r:embed="rId3"/>
          <a:srcRect t="7982"/>
          <a:stretch/>
        </p:blipFill>
        <p:spPr bwMode="auto">
          <a:xfrm>
            <a:off x="304800" y="1244122"/>
            <a:ext cx="5880735" cy="44215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4"/>
          <a:srcRect t="7409"/>
          <a:stretch/>
        </p:blipFill>
        <p:spPr bwMode="auto">
          <a:xfrm>
            <a:off x="6324600" y="1244862"/>
            <a:ext cx="5497830" cy="4494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5119003"/>
      </p:ext>
    </p:extLst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0" y="304800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 smtClean="0"/>
              <a:t>Расчет вычислительной и емкостной сложности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17</a:t>
            </a:fld>
            <a:endParaRPr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34410"/>
              </p:ext>
            </p:extLst>
          </p:nvPr>
        </p:nvGraphicFramePr>
        <p:xfrm>
          <a:off x="1219201" y="1752600"/>
          <a:ext cx="9632418" cy="3581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55055">
                  <a:extLst>
                    <a:ext uri="{9D8B030D-6E8A-4147-A177-3AD203B41FA5}">
                      <a16:colId xmlns:a16="http://schemas.microsoft.com/office/drawing/2014/main" val="2461464695"/>
                    </a:ext>
                  </a:extLst>
                </a:gridCol>
                <a:gridCol w="4232399">
                  <a:extLst>
                    <a:ext uri="{9D8B030D-6E8A-4147-A177-3AD203B41FA5}">
                      <a16:colId xmlns:a16="http://schemas.microsoft.com/office/drawing/2014/main" val="2881238837"/>
                    </a:ext>
                  </a:extLst>
                </a:gridCol>
                <a:gridCol w="1128863">
                  <a:extLst>
                    <a:ext uri="{9D8B030D-6E8A-4147-A177-3AD203B41FA5}">
                      <a16:colId xmlns:a16="http://schemas.microsoft.com/office/drawing/2014/main" val="2006670448"/>
                    </a:ext>
                  </a:extLst>
                </a:gridCol>
                <a:gridCol w="1616101">
                  <a:extLst>
                    <a:ext uri="{9D8B030D-6E8A-4147-A177-3AD203B41FA5}">
                      <a16:colId xmlns:a16="http://schemas.microsoft.com/office/drawing/2014/main" val="1431411494"/>
                    </a:ext>
                  </a:extLst>
                </a:gridCol>
              </a:tblGrid>
              <a:tr h="6416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Функция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5" marR="59115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Описание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5" marR="59115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T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5" marR="59115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V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5" marR="59115" marT="0" marB="0"/>
                </a:tc>
                <a:extLst>
                  <a:ext uri="{0D108BD9-81ED-4DB2-BD59-A6C34878D82A}">
                    <a16:rowId xmlns:a16="http://schemas.microsoft.com/office/drawing/2014/main" val="2570557217"/>
                  </a:ext>
                </a:extLst>
              </a:tr>
              <a:tr h="141571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effectLst/>
                        </a:rPr>
                        <a:t>List</a:t>
                      </a:r>
                      <a:r>
                        <a:rPr lang="en-US" sz="2000" dirty="0">
                          <a:effectLst/>
                        </a:rPr>
                        <a:t>Task</a:t>
                      </a:r>
                      <a:r>
                        <a:rPr lang="ru-RU" sz="2000" dirty="0" err="1">
                          <a:effectLst/>
                        </a:rPr>
                        <a:t>ByEvent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5" marR="59115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Метод </a:t>
                      </a:r>
                      <a:r>
                        <a:rPr lang="ru-RU" sz="2000" dirty="0">
                          <a:effectLst/>
                        </a:rPr>
                        <a:t>получения списка задач по событию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5" marR="59115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O(n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5" marR="59115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O(n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5" marR="59115" marT="0" marB="0"/>
                </a:tc>
                <a:extLst>
                  <a:ext uri="{0D108BD9-81ED-4DB2-BD59-A6C34878D82A}">
                    <a16:rowId xmlns:a16="http://schemas.microsoft.com/office/drawing/2014/main" val="3865490424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 smtClean="0">
                          <a:effectLst/>
                        </a:rPr>
                        <a:t>GetEventBalanceReport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5" marR="59115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Метод получения баланса пользователей в событии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5" marR="59115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O(</a:t>
                      </a:r>
                      <a:r>
                        <a:rPr lang="ru-RU" sz="2000" dirty="0" err="1" smtClean="0">
                          <a:effectLst/>
                        </a:rPr>
                        <a:t>n+k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5" marR="59115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O(k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115" marR="59115" marT="0" marB="0"/>
                </a:tc>
                <a:extLst>
                  <a:ext uri="{0D108BD9-81ED-4DB2-BD59-A6C34878D82A}">
                    <a16:rowId xmlns:a16="http://schemas.microsoft.com/office/drawing/2014/main" val="35882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285360"/>
      </p:ext>
    </p:extLst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275578" y="293763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5"/>
              <a:t>Р</a:t>
            </a:r>
            <a:r>
              <a:rPr spc="-10"/>
              <a:t>е</a:t>
            </a:r>
            <a:r>
              <a:rPr spc="-55"/>
              <a:t>з</a:t>
            </a:r>
            <a:r>
              <a:rPr spc="-75"/>
              <a:t>у</a:t>
            </a:r>
            <a:r>
              <a:rPr spc="-5"/>
              <a:t>л</a:t>
            </a:r>
            <a:r>
              <a:rPr spc="-95"/>
              <a:t>ь</a:t>
            </a:r>
            <a:r>
              <a:rPr spc="40"/>
              <a:t>т</a:t>
            </a:r>
            <a:r>
              <a:rPr spc="-70"/>
              <a:t>а</a:t>
            </a:r>
            <a:r>
              <a:rPr spc="15"/>
              <a:t>т</a:t>
            </a:r>
            <a:r>
              <a:rPr/>
              <a:t>ы</a:t>
            </a:r>
          </a:p>
        </p:txBody>
      </p:sp>
      <p:sp>
        <p:nvSpPr>
          <p:cNvPr id="3" name="object 3"/>
          <p:cNvSpPr txBox="1"/>
          <p:nvPr/>
        </p:nvSpPr>
        <p:spPr bwMode="auto">
          <a:xfrm>
            <a:off x="2352681" y="879929"/>
            <a:ext cx="7413323" cy="407611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Проведен анализ предметной области, изучены существующие решения для оценки спроса </a:t>
            </a:r>
            <a:r>
              <a:rPr lang="ru-RU" sz="2000" b="0" i="0" u="none" strike="noStrike" cap="none" spc="-9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000" b="0" i="0" u="none" strike="noStrike" cap="none" spc="-9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Trello, </a:t>
            </a:r>
            <a:r>
              <a:rPr lang="en-US" sz="2000" spc="-9" dirty="0" err="1" smtClean="0">
                <a:latin typeface="Times New Roman"/>
                <a:ea typeface="Times New Roman"/>
                <a:cs typeface="Times New Roman"/>
              </a:rPr>
              <a:t>S</a:t>
            </a:r>
            <a:r>
              <a:rPr lang="en-US" sz="2000" b="0" i="0" u="none" strike="noStrike" cap="none" spc="-9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plitwise</a:t>
            </a:r>
            <a:r>
              <a:rPr lang="en-US" sz="2000" spc="-9" dirty="0" smtClean="0">
                <a:latin typeface="Times New Roman"/>
                <a:ea typeface="Times New Roman"/>
                <a:cs typeface="Times New Roman"/>
              </a:rPr>
              <a:t>, Asana</a:t>
            </a:r>
            <a:r>
              <a:rPr lang="ru-RU" sz="2000" b="0" i="0" u="none" strike="noStrike" cap="none" spc="-9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).</a:t>
            </a:r>
            <a:endParaRPr lang="ru-RU" sz="2000" b="0" i="0" u="none" strike="noStrike" cap="none" spc="-9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Сформулированы требования к системе, разработано техническое задание на создание </a:t>
            </a:r>
            <a:r>
              <a:rPr lang="ru-RU" sz="2000" b="0" i="0" u="none" strike="noStrike" cap="none" spc="-9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системы</a:t>
            </a: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defRPr/>
            </a:pPr>
            <a:endParaRPr lang="ru-RU" sz="2000" b="0" i="0" u="none" strike="noStrike" cap="none" spc="-9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Разработаны диаграммы логической модели системы, включая функциональную схему IDEF0 и архитектуру </a:t>
            </a:r>
            <a:r>
              <a:rPr lang="ru-RU" sz="2000" b="0" i="0" u="none" strike="noStrike" cap="none" spc="-9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микросервисов</a:t>
            </a: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  <a:p>
            <a:pPr>
              <a:defRPr/>
            </a:pPr>
            <a:endParaRPr lang="ru-RU" sz="2000" b="0" i="0" u="none" strike="noStrike" cap="none" spc="-9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8608" indent="-305908" algn="just">
              <a:lnSpc>
                <a:spcPct val="100000"/>
              </a:lnSpc>
              <a:buFont typeface="Arial"/>
              <a:buChar char="•"/>
              <a:defRPr/>
            </a:pP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Спроектирована </a:t>
            </a:r>
            <a:r>
              <a:rPr lang="ru-RU" sz="2000" b="0" i="0" u="none" strike="noStrike" cap="none" spc="-9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микросервисная</a:t>
            </a:r>
            <a:r>
              <a:rPr lang="ru-RU" sz="2000" b="0" i="0" u="none" strike="noStrike" cap="none" spc="-9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архитектура и схема базы данных, обеспечивающие гибкость и масштабируемость</a:t>
            </a:r>
            <a:r>
              <a:rPr lang="ru-RU" sz="2000" b="0" i="0" u="none" strike="noStrike" cap="none" spc="-9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318608" indent="-305908" algn="just">
              <a:lnSpc>
                <a:spcPct val="100000"/>
              </a:lnSpc>
              <a:buFont typeface="Arial"/>
              <a:buChar char="•"/>
              <a:defRPr/>
            </a:pPr>
            <a:endParaRPr lang="ru-RU" sz="2000" spc="-9" dirty="0">
              <a:latin typeface="Times New Roman"/>
              <a:cs typeface="Times New Roman"/>
            </a:endParaRPr>
          </a:p>
          <a:p>
            <a:pPr marL="318608" indent="-305908" algn="just">
              <a:lnSpc>
                <a:spcPct val="100000"/>
              </a:lnSpc>
              <a:buFont typeface="Arial"/>
              <a:buChar char="•"/>
              <a:defRPr/>
            </a:pPr>
            <a:r>
              <a:rPr lang="ru-RU" sz="2000" spc="-9" dirty="0" smtClean="0">
                <a:latin typeface="Times New Roman"/>
                <a:cs typeface="Times New Roman"/>
              </a:rPr>
              <a:t>Проведена разработка веб-приложения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605017" y="647446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/>
              <a:t>Це</a:t>
            </a:r>
            <a:r>
              <a:rPr spc="-10"/>
              <a:t>л</a:t>
            </a:r>
            <a:r>
              <a:rPr/>
              <a:t>ь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864360" y="1295397"/>
            <a:ext cx="10523887" cy="4994957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70"/>
              </a:spcBef>
              <a:defRPr/>
            </a:pPr>
            <a:r>
              <a:rPr lang="ru-RU" sz="2000" dirty="0">
                <a:latin typeface="Times New Roman"/>
                <a:ea typeface="Times New Roman"/>
                <a:cs typeface="Times New Roman"/>
              </a:rPr>
              <a:t>Целью работы является разработка веб-приложения для управления групповыми мероприятиями с функциями разделения бюджета, отслеживания задач и уведомлений, а также проектирование его архитектуры с применением современных технологий и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методологий.</a:t>
            </a:r>
            <a:endParaRPr sz="2400" dirty="0" smtClean="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  <a:defRPr/>
            </a:pPr>
            <a:r>
              <a:rPr sz="2400" b="1" spc="-5" dirty="0" err="1" smtClean="0">
                <a:latin typeface="Times New Roman"/>
                <a:cs typeface="Times New Roman"/>
              </a:rPr>
              <a:t>Задачи</a:t>
            </a:r>
            <a:endParaRPr lang="en-US" sz="2400" b="1" spc="-5" dirty="0" smtClean="0">
              <a:latin typeface="Times New Roman"/>
              <a:cs typeface="Times New Roman"/>
            </a:endParaRPr>
          </a:p>
          <a:p>
            <a:pPr marL="305908" indent="-305908">
              <a:buAutoNum type="arabicParenR"/>
              <a:defRPr/>
            </a:pPr>
            <a:endParaRPr lang="ru-RU" sz="20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анализ предметной области и существующих решений;</a:t>
            </a: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выбор инструментов и методов создания информационной системы;</a:t>
            </a: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проектирование функциональной схемы</a:t>
            </a: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проектирование архитектуры информационной системы</a:t>
            </a:r>
          </a:p>
          <a:p>
            <a:pPr>
              <a:lnSpc>
                <a:spcPct val="150000"/>
              </a:lnSpc>
              <a:defRPr/>
            </a:pPr>
            <a:endParaRPr lang="ru-RU" sz="2000" b="0" i="0" u="none" strike="noStrike" cap="none" spc="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endParaRPr lang="ru-RU" sz="2000" b="0" i="0" u="none" strike="noStrike" cap="none" spc="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/>
              <a:t>Проанализировав несколько интернет-ресурсов имеющих похожую тематику, был выявлен следующий функционал:</a:t>
            </a:r>
            <a:endParaRPr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94231"/>
              </p:ext>
            </p:extLst>
          </p:nvPr>
        </p:nvGraphicFramePr>
        <p:xfrm>
          <a:off x="489262" y="1417256"/>
          <a:ext cx="11391265" cy="394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1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2700">
                <a:tc>
                  <a:txBody>
                    <a:bodyPr/>
                    <a:lstStyle/>
                    <a:p>
                      <a:pPr indent="0"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Название </a:t>
                      </a: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</a:rPr>
                        <a:t>веб-сервиса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defRPr/>
                      </a:pPr>
                      <a:r>
                        <a:rPr lang="en-US" sz="1800" b="1" i="0" u="none" strike="noStrike" cap="none" spc="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Trello </a:t>
                      </a:r>
                      <a:endParaRPr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defRPr/>
                      </a:pPr>
                      <a:r>
                        <a:rPr lang="en-US" sz="1800" b="1" i="0" u="none" strike="noStrike" cap="none" spc="0" dirty="0" err="1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Splitwise</a:t>
                      </a:r>
                      <a:r>
                        <a:rPr lang="en-US" sz="1800" b="1" i="0" u="none" strike="noStrike" cap="none" spc="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defRPr/>
                      </a:pPr>
                      <a:r>
                        <a:rPr lang="en-US" sz="1800" b="1" i="0" u="none" strike="noStrike" cap="none" spc="0" dirty="0" smtClean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Asana </a:t>
                      </a:r>
                      <a:endParaRPr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54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Управление задачами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37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Разделение бюджета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89">
                <a:tc>
                  <a:txBody>
                    <a:bodyPr/>
                    <a:lstStyle/>
                    <a:p>
                      <a:pPr indent="0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Координация участников</a:t>
                      </a:r>
                    </a:p>
                    <a:p>
                      <a:pPr indent="0">
                        <a:defRPr/>
                      </a:pPr>
                      <a:endParaRPr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8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Поддержка командной работы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8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Интеграции с другими сервисами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defRPr/>
                      </a:pPr>
                      <a:r>
                        <a:rPr lang="ru-RU" sz="1800" b="0" i="0" u="none" strike="noStrike" cap="none" spc="0" dirty="0" smtClean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1800" b="0" i="0" u="none" strike="noStrike" cap="none" spc="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2561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275833"/>
            <a:ext cx="81378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</a:t>
            </a:r>
            <a:r>
              <a:rPr lang="ru-RU" sz="2400" b="1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требований</a:t>
            </a:r>
            <a:endParaRPr dirty="0"/>
          </a:p>
        </p:txBody>
      </p:sp>
      <p:sp>
        <p:nvSpPr>
          <p:cNvPr id="476829821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7347AFFB-972C-A8BC-61A0-C0F9C4A37260}" type="slidenum">
              <a:rPr/>
              <a:t>4</a:t>
            </a:fld>
            <a:endParaRPr/>
          </a:p>
        </p:txBody>
      </p:sp>
      <p:sp>
        <p:nvSpPr>
          <p:cNvPr id="1540963082" name="TextBox 11"/>
          <p:cNvSpPr txBox="1"/>
          <p:nvPr/>
        </p:nvSpPr>
        <p:spPr bwMode="auto">
          <a:xfrm>
            <a:off x="2951291" y="786171"/>
            <a:ext cx="647613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Функциональные требования: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управление мероприятиями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управление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задачами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разделение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бюджета 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комментарии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 задачам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напоминания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 уведомления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Нефункциональные требования: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</a:t>
            </a: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отклика API: ≤ 1 сек (до 100 пользователей)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Безопасность</a:t>
            </a: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JWT, шифрование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Развертывание: </a:t>
            </a:r>
            <a:r>
              <a:rPr lang="ru-RU" sz="2000" b="0" i="0" u="none" strike="noStrike" cap="none" spc="0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Docker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Доступность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не 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менее 99,5% </a:t>
            </a:r>
            <a:r>
              <a:rPr lang="ru-RU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времени</a:t>
            </a:r>
            <a:endParaRPr lang="ru-RU" sz="2000" b="0" i="0" u="none" strike="noStrike" cap="none" spc="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Аппаратные требования (минимальные):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Сервер: </a:t>
            </a: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 </a:t>
            </a: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ядра, </a:t>
            </a: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 </a:t>
            </a: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ГБ ОЗУ, </a:t>
            </a:r>
            <a:r>
              <a:rPr lang="ru-RU" sz="20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256</a:t>
            </a: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ГБ </a:t>
            </a:r>
            <a:r>
              <a:rPr lang="ru-RU" sz="2000" b="0" i="0" u="none" strike="noStrike" cap="none" spc="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SSD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66576" y="245454"/>
            <a:ext cx="44437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0"/>
              <a:t>Технологии</a:t>
            </a:r>
            <a:r>
              <a:rPr spc="-45"/>
              <a:t> </a:t>
            </a:r>
            <a:r>
              <a:rPr spc="-5"/>
              <a:t>проектирования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846559" y="1087818"/>
            <a:ext cx="10483766" cy="4319771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Для разработки системы были выбраны следующие средства: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Серверная часть: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Gin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): язык для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микросервисов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с высокой производительностью и поддержкой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конкурентности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RabbitMQ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брокер сообщений для асинхронной коммуникации.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Клиентская часть: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React</a:t>
            </a:r>
            <a:r>
              <a:rPr lang="ru-RU" sz="1800" b="0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+ </a:t>
            </a:r>
            <a:r>
              <a:rPr lang="en-US" sz="1800" b="0" i="0" u="none" strike="noStrike" cap="none" spc="0" dirty="0" err="1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Javascript</a:t>
            </a:r>
            <a:r>
              <a:rPr lang="ru-RU" sz="1800" b="0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для создания динамичных и адаптивных интерфейсов.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СУБД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PostgreSQL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реляционная БД для надежного хранения структурированных данных.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Redis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in-memory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кэш для ускорения доступа к данным.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Развертывание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Docker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для контейнеризации и упрощения масштабирования.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Инструменты разработки: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GoLand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IDE для разработки на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Visual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Studio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Code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IDE для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фронтенда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на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React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и </a:t>
            </a:r>
            <a:r>
              <a:rPr lang="en-US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Javascript</a:t>
            </a:r>
            <a:r>
              <a:rPr lang="ru-RU" sz="1800" b="0" i="0" u="none" strike="noStrike" cap="none" spc="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800" b="0" i="0" u="none" strike="noStrike" cap="none" spc="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lnSpc>
                <a:spcPct val="150000"/>
              </a:lnSpc>
              <a:spcBef>
                <a:spcPts val="104"/>
              </a:spcBef>
              <a:buFont typeface="Arial"/>
              <a:buChar char="•"/>
              <a:defRPr/>
            </a:pP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PgAdmin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: для управления </a:t>
            </a:r>
            <a:r>
              <a:rPr lang="ru-RU" sz="1800" b="0" i="0" u="none" strike="noStrike" cap="none" spc="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PostgreSQL</a:t>
            </a:r>
            <a:r>
              <a:rPr lang="ru-RU" sz="1800" b="0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275833"/>
            <a:ext cx="8123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функциональной схемы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6</a:t>
            </a:fld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3647752" y="6323492"/>
            <a:ext cx="489865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Контекстная диаграмма функциональной схемы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6" name="Рисунок 5" descr="C:\Study\4year\Diplom\diagrams\png\01_A-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95400"/>
            <a:ext cx="7030860" cy="481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960753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86424"/>
            <a:ext cx="812309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defRPr/>
            </a:pPr>
            <a:r>
              <a:rPr/>
              <a:t>Проектирование архитектуры информационной системы</a:t>
            </a:r>
          </a:p>
        </p:txBody>
      </p:sp>
      <p:sp>
        <p:nvSpPr>
          <p:cNvPr id="1796217923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0000D833-7BE9-434F-63A9-C04BB3F1CBC6}" type="slidenum">
              <a:rPr/>
              <a:t>7</a:t>
            </a:fld>
            <a:endParaRPr/>
          </a:p>
        </p:txBody>
      </p:sp>
      <p:sp>
        <p:nvSpPr>
          <p:cNvPr id="280150066" name="TextBox 11"/>
          <p:cNvSpPr txBox="1"/>
          <p:nvPr/>
        </p:nvSpPr>
        <p:spPr bwMode="auto">
          <a:xfrm>
            <a:off x="4098122" y="6400528"/>
            <a:ext cx="490591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Архитектура системы (диаграмма компонентов)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733800" y="597217"/>
            <a:ext cx="5171440" cy="57851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79275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275833"/>
            <a:ext cx="81306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</a:t>
            </a:r>
            <a:r>
              <a:rPr lang="ru-RU"/>
              <a:t> системы</a:t>
            </a:r>
            <a:endParaRPr/>
          </a:p>
        </p:txBody>
      </p:sp>
      <p:sp>
        <p:nvSpPr>
          <p:cNvPr id="1252174746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878807" y="6036516"/>
            <a:ext cx="558097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FEEA851-E30D-72D0-5A37-66A15EB391C1}" type="slidenum">
              <a:rPr/>
              <a:t>8</a:t>
            </a:fld>
            <a:endParaRPr/>
          </a:p>
        </p:txBody>
      </p:sp>
      <p:sp>
        <p:nvSpPr>
          <p:cNvPr id="2116184704" name="TextBox 11"/>
          <p:cNvSpPr txBox="1"/>
          <p:nvPr/>
        </p:nvSpPr>
        <p:spPr bwMode="auto">
          <a:xfrm>
            <a:off x="3909482" y="5942480"/>
            <a:ext cx="4373033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Схема связи страниц клиентской части ИС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505200" y="748881"/>
            <a:ext cx="4899025" cy="5099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схемы базы данных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9</a:t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4574291" y="6346030"/>
            <a:ext cx="304341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Схема базы данных системы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1939850" y="566111"/>
            <a:ext cx="7923212" cy="5606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m="http://schemas.openxmlformats.org/officeDocument/2006/math" xmlns:w="http://schemas.openxmlformats.org/wordprocessingml/2006/main" xmlns:p159="http://schemas.microsoft.com/office/powerpoint/2015/09/main" xmlns:p14="http://schemas.microsoft.com/office/powerpoint/2010/main" Requires="p159">
      <p:transition p14:dur="2000" advClick="1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565</Words>
  <Application>Microsoft Office PowerPoint</Application>
  <DocSecurity>0</DocSecurity>
  <PresentationFormat>Широкоэкранный</PresentationFormat>
  <Paragraphs>161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Презентация PowerPoint</vt:lpstr>
      <vt:lpstr>Цель</vt:lpstr>
      <vt:lpstr>Анализ предметной области</vt:lpstr>
      <vt:lpstr>Разработка требований</vt:lpstr>
      <vt:lpstr>Технологии проектирования</vt:lpstr>
      <vt:lpstr>Проектирование функциональной схемы</vt:lpstr>
      <vt:lpstr>Проектирование архитектуры информационной системы</vt:lpstr>
      <vt:lpstr>Разработка диаграмм логической модели системы</vt:lpstr>
      <vt:lpstr>Проектирование схемы базы данных</vt:lpstr>
      <vt:lpstr>Разработка серверной части системы</vt:lpstr>
      <vt:lpstr>Запрос для получения балансов пользователя</vt:lpstr>
      <vt:lpstr>Страница управления расходами</vt:lpstr>
      <vt:lpstr>Страница управления задачами</vt:lpstr>
      <vt:lpstr>Страница конкретного события </vt:lpstr>
      <vt:lpstr>Тестирование в Postman</vt:lpstr>
      <vt:lpstr>Модульное тестирование</vt:lpstr>
      <vt:lpstr>Расчет вычислительной и емкостной сложности</vt:lpstr>
      <vt:lpstr>Результаты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Парусов Павел</dc:creator>
  <cp:keywords/>
  <dc:description/>
  <cp:lastModifiedBy>Павел Парусов</cp:lastModifiedBy>
  <cp:revision>31</cp:revision>
  <dcterms:created xsi:type="dcterms:W3CDTF">2023-05-17T15:39:40Z</dcterms:created>
  <dcterms:modified xsi:type="dcterms:W3CDTF">2025-04-19T15:52:09Z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