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39149048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2"/>
    <p:restoredTop sz="96438"/>
  </p:normalViewPr>
  <p:slideViewPr>
    <p:cSldViewPr>
      <p:cViewPr varScale="1">
        <p:scale>
          <a:sx n="99" d="100"/>
          <a:sy n="99" d="100"/>
        </p:scale>
        <p:origin x="17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6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1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83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4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0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1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3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42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391490483" r:id="rId1"/>
    <p:sldLayoutId id="2391490484" r:id="rId2"/>
    <p:sldLayoutId id="2391490485" r:id="rId3"/>
    <p:sldLayoutId id="2391490486" r:id="rId4"/>
    <p:sldLayoutId id="2391490487" r:id="rId5"/>
    <p:sldLayoutId id="2391490488" r:id="rId6"/>
    <p:sldLayoutId id="2391490489" r:id="rId7"/>
    <p:sldLayoutId id="2391490490" r:id="rId8"/>
    <p:sldLayoutId id="2391490491" r:id="rId9"/>
    <p:sldLayoutId id="2391490492" r:id="rId10"/>
    <p:sldLayoutId id="2391490493" r:id="rId11"/>
    <p:sldLayoutId id="2391490494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79D327-18EB-C6F4-1191-0CD5E6F48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56692"/>
            <a:ext cx="8208912" cy="5544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E444648-37B6-9629-5916-A381DBEBD22E}"/>
              </a:ext>
            </a:extLst>
          </p:cNvPr>
          <p:cNvSpPr/>
          <p:nvPr/>
        </p:nvSpPr>
        <p:spPr>
          <a:xfrm>
            <a:off x="323528" y="4869160"/>
            <a:ext cx="7294395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CoderGlobalSolutions</a:t>
            </a:r>
          </a:p>
          <a:p>
            <a:pPr algn="ctr"/>
            <a:r>
              <a:rPr lang="es-MX" sz="1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Entrega Final</a:t>
            </a:r>
            <a:endParaRPr lang="es-MX" sz="1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48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7096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66686"/>
          <a:stretch/>
        </p:blipFill>
        <p:spPr>
          <a:xfrm>
            <a:off x="0" y="24285"/>
            <a:ext cx="9144000" cy="166199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AC10C7-4A09-4DE6-7436-E2D5634C861E}"/>
              </a:ext>
            </a:extLst>
          </p:cNvPr>
          <p:cNvSpPr txBox="1"/>
          <p:nvPr/>
        </p:nvSpPr>
        <p:spPr>
          <a:xfrm>
            <a:off x="575556" y="1484784"/>
            <a:ext cx="7992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u="sng" dirty="0"/>
              <a:t>Observaciones:</a:t>
            </a:r>
          </a:p>
          <a:p>
            <a:endParaRPr lang="es-AR" sz="1600" u="sng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/>
              <a:t>Nuestro Datase contara con una amplia lista de productos que superan las 50.000 ventas. La información cuenta con el tipo de productos, ventas tanto en EEUU, Europa y el Resto del mundo, clientes y distintos tipos de </a:t>
            </a:r>
            <a:r>
              <a:rPr lang="es-AR" sz="1400" dirty="0" err="1"/>
              <a:t>envios</a:t>
            </a:r>
            <a:r>
              <a:rPr lang="es-AR" sz="1400" dirty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/>
              <a:t>El análisis se basara en mostrar la cantidad de ventas de productos, como fueron cambiando las ventas a lo largo de los años y como se distribuyen las ventas sobre las distintas localizaciones, etc.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8AC78A-6372-EAF8-C009-846A0D058988}"/>
              </a:ext>
            </a:extLst>
          </p:cNvPr>
          <p:cNvSpPr txBox="1"/>
          <p:nvPr/>
        </p:nvSpPr>
        <p:spPr>
          <a:xfrm>
            <a:off x="575556" y="3509729"/>
            <a:ext cx="79208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u="sng" dirty="0" err="1"/>
              <a:t>Hipotesis</a:t>
            </a:r>
            <a:r>
              <a:rPr lang="es-AR" u="sng" dirty="0"/>
              <a:t>:</a:t>
            </a:r>
          </a:p>
          <a:p>
            <a:endParaRPr lang="es-AR" u="sng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 err="1"/>
              <a:t>Analisis</a:t>
            </a:r>
            <a:r>
              <a:rPr lang="es-AR" sz="1400" dirty="0"/>
              <a:t> de Devoluciones por </a:t>
            </a:r>
            <a:r>
              <a:rPr lang="es-AR" sz="1400" dirty="0" err="1"/>
              <a:t>Region</a:t>
            </a:r>
            <a:r>
              <a:rPr lang="es-AR" sz="1400" dirty="0"/>
              <a:t>:</a:t>
            </a:r>
          </a:p>
          <a:p>
            <a:r>
              <a:rPr lang="es-AR" sz="1400" dirty="0"/>
              <a:t>	Las tasas de devolución </a:t>
            </a:r>
            <a:r>
              <a:rPr lang="es-AR" sz="1400" dirty="0" err="1"/>
              <a:t>varian</a:t>
            </a:r>
            <a:r>
              <a:rPr lang="es-AR" sz="1400" dirty="0"/>
              <a:t> significativamente según la región geográfica.</a:t>
            </a:r>
          </a:p>
          <a:p>
            <a:endParaRPr lang="es-AR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 err="1"/>
              <a:t>Analisis</a:t>
            </a:r>
            <a:r>
              <a:rPr lang="es-AR" sz="1400" dirty="0"/>
              <a:t> Temporal de Descuentos y Ventas:</a:t>
            </a:r>
          </a:p>
          <a:p>
            <a:r>
              <a:rPr lang="es-AR" sz="1400" dirty="0"/>
              <a:t>	La aplicación de descuentos en ciertos periodos tiene un impacto positivo en las ventas. 	Mediante la relación entre la aplicación de descuentos y las variaciones en las ventas a lo largo 	del tiempo, identificando si ciertos momentos del año son mejores para promociones.</a:t>
            </a:r>
          </a:p>
          <a:p>
            <a:endParaRPr lang="es-AR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AR" sz="1400" dirty="0" err="1"/>
              <a:t>Analisis</a:t>
            </a:r>
            <a:r>
              <a:rPr lang="es-AR" sz="1400" dirty="0"/>
              <a:t> de Rendimiento de Productos:</a:t>
            </a:r>
          </a:p>
          <a:p>
            <a:pPr lvl="1"/>
            <a:r>
              <a:rPr lang="es-AR" sz="1400"/>
              <a:t>Algunos </a:t>
            </a:r>
            <a:r>
              <a:rPr lang="es-AR" sz="1400" dirty="0"/>
              <a:t>productos suman significativamente mas las ganancias y ventas en comparación </a:t>
            </a:r>
            <a:r>
              <a:rPr lang="es-AR" sz="1400"/>
              <a:t>con otros</a:t>
            </a:r>
            <a:r>
              <a:rPr lang="es-AR" sz="1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t="-1" b="71015"/>
          <a:stretch/>
        </p:blipFill>
        <p:spPr>
          <a:xfrm>
            <a:off x="0" y="260647"/>
            <a:ext cx="9144000" cy="14401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7B7177D-A02C-9BE3-78D5-FD47AB982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70140"/>
            <a:ext cx="8496943" cy="45383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38BF47F-6316-2E02-05FD-7F7DAA473AA7}"/>
              </a:ext>
            </a:extLst>
          </p:cNvPr>
          <p:cNvSpPr txBox="1"/>
          <p:nvPr/>
        </p:nvSpPr>
        <p:spPr>
          <a:xfrm>
            <a:off x="323528" y="1628800"/>
            <a:ext cx="849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DIAGRAMA ENTIDAD-RELACIÓN</a:t>
            </a:r>
          </a:p>
        </p:txBody>
      </p:sp>
    </p:spTree>
    <p:extLst>
      <p:ext uri="{BB962C8B-B14F-4D97-AF65-F5344CB8AC3E}">
        <p14:creationId xmlns:p14="http://schemas.microsoft.com/office/powerpoint/2010/main" val="10349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71191"/>
          <a:stretch/>
        </p:blipFill>
        <p:spPr>
          <a:xfrm>
            <a:off x="0" y="116632"/>
            <a:ext cx="9144000" cy="148178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673F58F-BA70-FC80-809D-7A517226572B}"/>
              </a:ext>
            </a:extLst>
          </p:cNvPr>
          <p:cNvSpPr txBox="1"/>
          <p:nvPr/>
        </p:nvSpPr>
        <p:spPr>
          <a:xfrm>
            <a:off x="395536" y="1700808"/>
            <a:ext cx="84969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LISTADO DE TABLAS: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ORDERS: </a:t>
            </a:r>
            <a:r>
              <a:rPr lang="es-AR" sz="1200" dirty="0"/>
              <a:t>CONTIENE LAS ORDENES DE COMPRA, LAS FECHAS DE LAS ORDENES, FECHAS DE ENVIO, LOS MODOS DE ENVIO, CLIENTES, PRODUCTOS, CANTIDADES, VENTAS, DESCUENTOS, GANANCIAS DE LAS VENTAS, COSTOS DE ENVIO Y PRIORIDADES DE ENVIO</a:t>
            </a:r>
          </a:p>
          <a:p>
            <a:r>
              <a:rPr lang="es-AR" sz="1200" dirty="0"/>
              <a:t>	</a:t>
            </a:r>
            <a:r>
              <a:rPr lang="es-AR" sz="1200" b="1" dirty="0"/>
              <a:t>PK : </a:t>
            </a:r>
            <a:r>
              <a:rPr lang="es-AR" sz="1200" b="1" dirty="0" err="1"/>
              <a:t>OrderID</a:t>
            </a:r>
            <a:r>
              <a:rPr lang="es-AR" sz="1200" b="1" dirty="0"/>
              <a:t> </a:t>
            </a:r>
          </a:p>
          <a:p>
            <a:r>
              <a:rPr lang="es-AR" sz="1200" b="1" dirty="0"/>
              <a:t>	FK: </a:t>
            </a:r>
            <a:r>
              <a:rPr lang="es-AR" sz="1200" b="1" dirty="0" err="1"/>
              <a:t>ShipModeID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CustomerID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SegmentID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CoZoVeID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ProductID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PRODUCTS: </a:t>
            </a:r>
            <a:r>
              <a:rPr lang="es-AR" sz="1200" dirty="0"/>
              <a:t>ESTA TABLA CONTIENE LOS NOMBRES,  CATEGORIAS Y SUBCATEGORIAS DE LOS PRODUCTOS 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ProductID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CODIGO ZONA VENTAS: </a:t>
            </a:r>
            <a:r>
              <a:rPr lang="es-AR" sz="1200" dirty="0"/>
              <a:t>CONTIENE LAS CIUDADES, ESTADOS, PAISES, REGIONES Y MERCADOS 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CityID</a:t>
            </a:r>
            <a:endParaRPr lang="es-AR" sz="1200" b="1" dirty="0"/>
          </a:p>
          <a:p>
            <a:r>
              <a:rPr lang="es-AR" sz="1200" b="1" dirty="0"/>
              <a:t>	FK: </a:t>
            </a:r>
            <a:r>
              <a:rPr lang="es-AR" sz="1200" b="1" dirty="0" err="1"/>
              <a:t>Region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CUSTOMERS: </a:t>
            </a:r>
            <a:r>
              <a:rPr lang="es-AR" sz="1200" dirty="0"/>
              <a:t>CONTIENE LOS NOMBRES DE LOS CLIENTES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CustomerID</a:t>
            </a:r>
            <a:endParaRPr lang="es-AR" sz="1200" b="1" dirty="0"/>
          </a:p>
          <a:p>
            <a:r>
              <a:rPr lang="es-AR" sz="12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PEOPLE: </a:t>
            </a:r>
            <a:r>
              <a:rPr lang="es-AR" sz="1200" dirty="0"/>
              <a:t>CONTIENE LOS ENCARGADOS DE LAS REGIONES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Region</a:t>
            </a:r>
            <a:endParaRPr lang="es-AR" sz="1200" b="1" dirty="0"/>
          </a:p>
          <a:p>
            <a:r>
              <a:rPr lang="es-AR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16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71191"/>
          <a:stretch/>
        </p:blipFill>
        <p:spPr>
          <a:xfrm>
            <a:off x="0" y="116632"/>
            <a:ext cx="9144000" cy="148178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673F58F-BA70-FC80-809D-7A517226572B}"/>
              </a:ext>
            </a:extLst>
          </p:cNvPr>
          <p:cNvSpPr txBox="1"/>
          <p:nvPr/>
        </p:nvSpPr>
        <p:spPr>
          <a:xfrm>
            <a:off x="395536" y="1505861"/>
            <a:ext cx="84969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LISTADO DE TABLAS:</a:t>
            </a:r>
          </a:p>
          <a:p>
            <a:r>
              <a:rPr lang="es-AR" sz="12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RETURNS:</a:t>
            </a:r>
            <a:r>
              <a:rPr lang="es-AR" sz="1200" dirty="0"/>
              <a:t> CONTIENE SI LAS ORDENES DE COMPRA FUERON DEVUELTAS Y LA REGION DE LA DEVOLUCION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OrderID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SEGMENT: </a:t>
            </a:r>
            <a:r>
              <a:rPr lang="es-AR" sz="1200" dirty="0"/>
              <a:t>CONTIENE EL TIPO DE VENTA COMO HOME OFFICE, CONSUMIDOR FINAL O EMPRESA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SegmentID</a:t>
            </a:r>
            <a:endParaRPr lang="es-AR" sz="1200" b="1" dirty="0"/>
          </a:p>
          <a:p>
            <a:endParaRPr lang="es-A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SHIP MODE:</a:t>
            </a:r>
            <a:r>
              <a:rPr lang="es-AR" sz="1200" dirty="0"/>
              <a:t> CONTIENE EL TIPO DE ENVIO </a:t>
            </a:r>
          </a:p>
          <a:p>
            <a:r>
              <a:rPr lang="es-AR" sz="1200" b="1" dirty="0"/>
              <a:t>	PK: </a:t>
            </a:r>
            <a:r>
              <a:rPr lang="es-AR" sz="1200" b="1" dirty="0" err="1"/>
              <a:t>ShipModeID</a:t>
            </a:r>
            <a:endParaRPr lang="es-AR" sz="1200" b="1" dirty="0"/>
          </a:p>
          <a:p>
            <a:endParaRPr lang="es-AR" sz="12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329319-AC03-16A3-6614-765F6383175D}"/>
              </a:ext>
            </a:extLst>
          </p:cNvPr>
          <p:cNvSpPr txBox="1"/>
          <p:nvPr/>
        </p:nvSpPr>
        <p:spPr>
          <a:xfrm>
            <a:off x="467544" y="362988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LISTADO DE COLUMNAS POR TABLAS: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A65D99-339A-309A-0001-9A03481D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2" y="3977538"/>
            <a:ext cx="2463800" cy="1752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2CA5B39-453F-18F8-4B1A-080E0E4AD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4" y="5833385"/>
            <a:ext cx="2463800" cy="419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C2CA70-17FB-81B8-C311-608B91B92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8" y="4007113"/>
            <a:ext cx="2463800" cy="6096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4F3667-B8B1-BBC9-625C-AE232E44A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8" y="4802384"/>
            <a:ext cx="2463800" cy="4318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5C404E-D434-D9FF-350B-54D0541A1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7" y="4010288"/>
            <a:ext cx="2463800" cy="4191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87BA838-FEEA-CF62-A55F-3F6E47209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108" y="5433335"/>
            <a:ext cx="2463800" cy="8001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C11C5FF-AEB2-74AC-2CDA-C517F09AC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237" y="4857081"/>
            <a:ext cx="2463800" cy="5080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E17B813-2E81-CA12-B6EF-7A76DC7DFA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37" y="5827035"/>
            <a:ext cx="24511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2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7096"/>
          <a:ext cx="9144000" cy="6010596"/>
          <a:chOff x="0" y="867096"/>
          <a:chExt cx="9144000" cy="6010596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71191"/>
          <a:stretch/>
        </p:blipFill>
        <p:spPr>
          <a:xfrm>
            <a:off x="0" y="116632"/>
            <a:ext cx="9144000" cy="148178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673F58F-BA70-FC80-809D-7A517226572B}"/>
              </a:ext>
            </a:extLst>
          </p:cNvPr>
          <p:cNvSpPr txBox="1"/>
          <p:nvPr/>
        </p:nvSpPr>
        <p:spPr>
          <a:xfrm>
            <a:off x="395536" y="1505861"/>
            <a:ext cx="8496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Columnas y Medidas Calculadas:</a:t>
            </a:r>
          </a:p>
          <a:p>
            <a:endParaRPr lang="es-AR" sz="1200" dirty="0"/>
          </a:p>
          <a:p>
            <a:r>
              <a:rPr lang="es-AR" sz="1200" dirty="0"/>
              <a:t>Para el análisis de los datos, se crearon las siguientes medidas:</a:t>
            </a:r>
          </a:p>
          <a:p>
            <a:endParaRPr lang="es-A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Transacciones: </a:t>
            </a:r>
            <a:r>
              <a:rPr lang="es-AR" sz="1200" dirty="0"/>
              <a:t> es la cantidad de operaciones realizadas a lo largo del periodo (2012 -2015)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 err="1"/>
              <a:t>TotalSales</a:t>
            </a:r>
            <a:r>
              <a:rPr lang="es-AR" sz="1200" b="1" dirty="0"/>
              <a:t>: </a:t>
            </a:r>
            <a:r>
              <a:rPr lang="es-AR" sz="1200" dirty="0"/>
              <a:t>cantidad total de ventas del mismo periodo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 err="1"/>
              <a:t>TotalReturned</a:t>
            </a:r>
            <a:r>
              <a:rPr lang="es-AR" sz="1200" b="1" dirty="0"/>
              <a:t>: </a:t>
            </a:r>
            <a:r>
              <a:rPr lang="es-AR" sz="1200" dirty="0"/>
              <a:t>Cantidad total de devoluciones en el mismo periodo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 err="1"/>
              <a:t>TotalProfit</a:t>
            </a:r>
            <a:r>
              <a:rPr lang="es-AR" sz="1200" b="1" dirty="0"/>
              <a:t>:</a:t>
            </a:r>
            <a:r>
              <a:rPr lang="es-AR" sz="1200" dirty="0"/>
              <a:t> Cantidad total de ganancia de las ventas en el mismo periodo mediante </a:t>
            </a:r>
            <a:r>
              <a:rPr lang="es-AR" sz="1200" dirty="0" err="1"/>
              <a:t>dax</a:t>
            </a:r>
            <a:r>
              <a:rPr lang="es-AR" sz="1200" dirty="0"/>
              <a:t> (SUM)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 err="1"/>
              <a:t>PromedioShippingcost</a:t>
            </a:r>
            <a:r>
              <a:rPr lang="es-AR" sz="1200" b="1" dirty="0"/>
              <a:t>: </a:t>
            </a:r>
            <a:r>
              <a:rPr lang="es-AR" sz="1200" dirty="0"/>
              <a:t>Promedio del Costo de </a:t>
            </a:r>
            <a:r>
              <a:rPr lang="es-AR" sz="1200" dirty="0" err="1"/>
              <a:t>envio</a:t>
            </a:r>
            <a:r>
              <a:rPr lang="es-AR" sz="1200" dirty="0"/>
              <a:t> por región mediante </a:t>
            </a:r>
            <a:r>
              <a:rPr lang="es-AR" sz="1200" dirty="0" err="1"/>
              <a:t>dax</a:t>
            </a:r>
            <a:r>
              <a:rPr lang="es-AR" sz="1200"/>
              <a:t> (AVERAGEX)</a:t>
            </a:r>
            <a:endParaRPr lang="es-A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b="1" dirty="0"/>
              <a:t>Costos: </a:t>
            </a:r>
            <a:r>
              <a:rPr lang="es-AR" sz="1200" dirty="0"/>
              <a:t> cantidad total de los costos de la empresa en el mismo periodo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sz="1200" b="1" dirty="0"/>
          </a:p>
          <a:p>
            <a:r>
              <a:rPr lang="es-AR" sz="1200" dirty="0"/>
              <a:t>Todas las medidas son creadas con el lenguaje de consulta DAX. Para todos los casos usamos la función CALCULATE(), tengan o no parámetros como filtro para facilitar posibles cambios posteriores.</a:t>
            </a:r>
            <a:endParaRPr lang="es-AR" sz="1200" b="1" dirty="0"/>
          </a:p>
          <a:p>
            <a:endParaRPr lang="es-AR" sz="1200" b="1" dirty="0"/>
          </a:p>
          <a:p>
            <a:r>
              <a:rPr lang="es-AR" sz="1200" dirty="0"/>
              <a:t>Tabla “calendar”:</a:t>
            </a:r>
          </a:p>
          <a:p>
            <a:r>
              <a:rPr lang="es-AR" sz="1200" dirty="0"/>
              <a:t>- Año: Es el año extraído a partir de </a:t>
            </a:r>
            <a:r>
              <a:rPr lang="es-AR" sz="1200" dirty="0" err="1"/>
              <a:t>Order</a:t>
            </a:r>
            <a:r>
              <a:rPr lang="es-AR" sz="1200" dirty="0"/>
              <a:t> date mediante </a:t>
            </a:r>
            <a:r>
              <a:rPr lang="es-AR" sz="1200" dirty="0" err="1"/>
              <a:t>dax</a:t>
            </a:r>
            <a:r>
              <a:rPr lang="es-AR" sz="1200" dirty="0"/>
              <a:t> ( </a:t>
            </a:r>
            <a:r>
              <a:rPr lang="es-AR" sz="1200" dirty="0" err="1"/>
              <a:t>year</a:t>
            </a:r>
            <a:r>
              <a:rPr lang="es-AR" sz="1200" dirty="0"/>
              <a:t>)</a:t>
            </a:r>
          </a:p>
          <a:p>
            <a:r>
              <a:rPr lang="es-AR" sz="1200" dirty="0"/>
              <a:t>- Mes:  Es el mes </a:t>
            </a:r>
            <a:r>
              <a:rPr lang="es-AR" sz="1200" dirty="0" err="1"/>
              <a:t>Extraido</a:t>
            </a:r>
            <a:r>
              <a:rPr lang="es-AR" sz="1200" dirty="0"/>
              <a:t> a partir de </a:t>
            </a:r>
            <a:r>
              <a:rPr lang="es-AR" sz="1200" dirty="0" err="1"/>
              <a:t>order</a:t>
            </a:r>
            <a:r>
              <a:rPr lang="es-AR" sz="1200" dirty="0"/>
              <a:t> date mediante </a:t>
            </a:r>
            <a:r>
              <a:rPr lang="es-AR" sz="1200" dirty="0" err="1"/>
              <a:t>dax</a:t>
            </a:r>
            <a:r>
              <a:rPr lang="es-AR" sz="1200" dirty="0"/>
              <a:t> (</a:t>
            </a:r>
            <a:r>
              <a:rPr lang="es-AR" sz="1200" dirty="0" err="1"/>
              <a:t>month</a:t>
            </a:r>
            <a:r>
              <a:rPr lang="es-AR" sz="1200" dirty="0"/>
              <a:t>)</a:t>
            </a:r>
          </a:p>
          <a:p>
            <a:r>
              <a:rPr lang="es-AR" sz="1200" dirty="0"/>
              <a:t>- Dia: es el </a:t>
            </a:r>
            <a:r>
              <a:rPr lang="es-AR" sz="1200" dirty="0" err="1"/>
              <a:t>dia</a:t>
            </a:r>
            <a:r>
              <a:rPr lang="es-AR" sz="1200" dirty="0"/>
              <a:t> extradido a partir de </a:t>
            </a:r>
            <a:r>
              <a:rPr lang="es-AR" sz="1200" dirty="0" err="1"/>
              <a:t>order</a:t>
            </a:r>
            <a:r>
              <a:rPr lang="es-AR" sz="1200" dirty="0"/>
              <a:t> date  mediante </a:t>
            </a:r>
            <a:r>
              <a:rPr lang="es-AR" sz="1200" dirty="0" err="1"/>
              <a:t>dax</a:t>
            </a:r>
            <a:r>
              <a:rPr lang="es-AR" sz="1200" dirty="0"/>
              <a:t> (</a:t>
            </a:r>
            <a:r>
              <a:rPr lang="es-AR" sz="1200" dirty="0" err="1"/>
              <a:t>day</a:t>
            </a:r>
            <a:r>
              <a:rPr lang="es-AR" sz="1200" dirty="0"/>
              <a:t>)</a:t>
            </a:r>
          </a:p>
          <a:p>
            <a:r>
              <a:rPr lang="es-AR" sz="1200" dirty="0"/>
              <a:t>- Dia en letras: Es el </a:t>
            </a:r>
            <a:r>
              <a:rPr lang="es-AR" sz="1200" dirty="0" err="1"/>
              <a:t>dia</a:t>
            </a:r>
            <a:r>
              <a:rPr lang="es-AR" sz="1200" dirty="0"/>
              <a:t> convertido mediante </a:t>
            </a:r>
            <a:r>
              <a:rPr lang="es-AR" sz="1200" dirty="0" err="1"/>
              <a:t>dax</a:t>
            </a:r>
            <a:r>
              <a:rPr lang="es-AR" sz="1200" dirty="0"/>
              <a:t> (</a:t>
            </a:r>
            <a:r>
              <a:rPr lang="es-AR" sz="1200" dirty="0" err="1"/>
              <a:t>Format</a:t>
            </a:r>
            <a:r>
              <a:rPr lang="es-AR" sz="1200" dirty="0"/>
              <a:t>)</a:t>
            </a:r>
          </a:p>
          <a:p>
            <a:r>
              <a:rPr lang="es-AR" sz="1200" dirty="0"/>
              <a:t>- Trimestre: Es el número de trimestre que corresponde dentro del año calculado mediante </a:t>
            </a:r>
            <a:r>
              <a:rPr lang="es-AR" sz="1200" dirty="0" err="1"/>
              <a:t>dax</a:t>
            </a:r>
            <a:r>
              <a:rPr lang="es-AR" sz="1200" dirty="0"/>
              <a:t> (</a:t>
            </a:r>
            <a:r>
              <a:rPr lang="es-AR" sz="1200" dirty="0" err="1"/>
              <a:t>quarter</a:t>
            </a:r>
            <a:r>
              <a:rPr lang="es-AR" sz="1200" dirty="0"/>
              <a:t>)</a:t>
            </a:r>
          </a:p>
          <a:p>
            <a:r>
              <a:rPr lang="es-AR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8266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{091E120A-6E95-8740-B0D8-53DFCC1D31D1}tf10001123</Template>
  <TotalTime>3478</TotalTime>
  <Words>608</Words>
  <Application>Microsoft Macintosh PowerPoint</Application>
  <PresentationFormat>Presentación en pantalla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Wingdings</vt:lpstr>
      <vt:lpstr>Wingdings 2</vt:lpstr>
      <vt:lpstr>Dividendo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pablo perotti</cp:lastModifiedBy>
  <cp:revision>5</cp:revision>
  <dcterms:created xsi:type="dcterms:W3CDTF">2023-12-13T13:30:08Z</dcterms:created>
  <dcterms:modified xsi:type="dcterms:W3CDTF">2024-03-12T20:17:14Z</dcterms:modified>
  <cp:category/>
</cp:coreProperties>
</file>