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pt-BR" sz="4500"/>
              <a:t>An Approach to Fuzzy Database Querying, Analysis and Realisation</a:t>
            </a:r>
            <a:endParaRPr sz="45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BR"/>
              <a:t>Miroslav Hudec,</a:t>
            </a:r>
            <a:endParaRPr/>
          </a:p>
          <a:p>
            <a:pPr indent="0" lvl="0" marL="0" rtl="0" algn="l">
              <a:lnSpc>
                <a:spcPct val="115000"/>
              </a:lnSpc>
              <a:spcBef>
                <a:spcPts val="0"/>
              </a:spcBef>
              <a:spcAft>
                <a:spcPts val="0"/>
              </a:spcAft>
              <a:buClr>
                <a:schemeClr val="dk1"/>
              </a:buClr>
              <a:buSzPts val="1100"/>
              <a:buFont typeface="Arial"/>
              <a:buNone/>
            </a:pPr>
            <a:r>
              <a:rPr lang="pt-BR"/>
              <a:t>INFOSTAT - Institute of Informatics and Statistics</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a:p>
            <a:pPr indent="0" lvl="0" marL="0">
              <a:spcBef>
                <a:spcPts val="0"/>
              </a:spcBef>
              <a:spcAft>
                <a:spcPts val="0"/>
              </a:spcAft>
              <a:buNone/>
            </a:pPr>
            <a:r>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O processo de consulta consiste em dois passos.</a:t>
            </a:r>
            <a:endParaRPr/>
          </a:p>
          <a:p>
            <a:pPr indent="0" lvl="0" marL="0">
              <a:spcBef>
                <a:spcPts val="1600"/>
              </a:spcBef>
              <a:spcAft>
                <a:spcPts val="1600"/>
              </a:spcAft>
              <a:buNone/>
            </a:pPr>
            <a:r>
              <a:rPr lang="pt-BR"/>
              <a:t>Na primeira etapa, limites inferiores e / ou superiores de expressões linguísticas (conjuntos difusos) são usados como parâmetros para consultas de banco de dados. Isso significa que todos os registros que possuem QCI maior que zero são selecionados apenas. Na segunda etapa, a forma analítica escolhida do conjunto difuso é usada para calcular o grau de pertinência de cada registro selecionado para o conjunto difuso apropriado. Finalmente, t-normas apropriadas são usadas para calcular os valores de QCI para todos os registros recuperados.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A partir da regra associativa de t-normas e t-conorms, as seguintes funções podem ser facilmente agregadas para os casos em que mais de dois atributos são usados:</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125" name="Shape 125"/>
          <p:cNvPicPr preferRelativeResize="0"/>
          <p:nvPr/>
        </p:nvPicPr>
        <p:blipFill>
          <a:blip r:embed="rId3">
            <a:alphaModFix/>
          </a:blip>
          <a:stretch>
            <a:fillRect/>
          </a:stretch>
        </p:blipFill>
        <p:spPr>
          <a:xfrm>
            <a:off x="1898820" y="2015245"/>
            <a:ext cx="5180176" cy="225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pt-BR"/>
              <a:t>Essas funções são implementadas na linguagem de consulta e cobrem os casos esperados usuais.</a:t>
            </a:r>
            <a:endParaRPr/>
          </a:p>
        </p:txBody>
      </p:sp>
      <p:pic>
        <p:nvPicPr>
          <p:cNvPr id="132" name="Shape 132"/>
          <p:cNvPicPr preferRelativeResize="0"/>
          <p:nvPr/>
        </p:nvPicPr>
        <p:blipFill>
          <a:blip r:embed="rId3">
            <a:alphaModFix/>
          </a:blip>
          <a:stretch>
            <a:fillRect/>
          </a:stretch>
        </p:blipFill>
        <p:spPr>
          <a:xfrm>
            <a:off x="389900" y="1152476"/>
            <a:ext cx="4795325" cy="173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a:p>
            <a:pPr indent="0" lvl="0" marL="0">
              <a:spcBef>
                <a:spcPts val="0"/>
              </a:spcBef>
              <a:spcAft>
                <a:spcPts val="0"/>
              </a:spcAft>
              <a:buNone/>
            </a:pPr>
            <a:r>
              <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a:t>Para implementar isso, um interpretador de consulta fuzzy, que transforma consultas difusas na estrutura SQL clássica, foi desenvolvido. Desta forma, as consultas baseadas em expressões linguísticas no lado do cliente são suportadas e estão acessando bancos de dados relacionais da mesma maneira que com o SQL clássico. A primeira etapa do processo de consulta (para selecionar registros que possuem QCI&gt; 0) está situada nas partes 1, 2 e 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a:p>
            <a:pPr indent="0" lvl="0" marL="0">
              <a:spcBef>
                <a:spcPts val="0"/>
              </a:spcBef>
              <a:spcAft>
                <a:spcPts val="0"/>
              </a:spcAft>
              <a:buNone/>
            </a:pPr>
            <a:r>
              <a:t/>
            </a:r>
            <a:endParaRPr/>
          </a:p>
        </p:txBody>
      </p:sp>
      <p:sp>
        <p:nvSpPr>
          <p:cNvPr id="144" name="Shape 14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rPr lang="pt-BR"/>
              <a:t>Limites inferiores e / ou superiores de expressões linguísticas são calculados e convertidos em consulta SQL.</a:t>
            </a:r>
            <a:endParaRPr/>
          </a:p>
          <a:p>
            <a:pPr indent="-317500" lvl="0" marL="457200">
              <a:spcBef>
                <a:spcPts val="0"/>
              </a:spcBef>
              <a:spcAft>
                <a:spcPts val="0"/>
              </a:spcAft>
              <a:buSzPts val="1400"/>
              <a:buAutoNum type="arabicPeriod"/>
            </a:pPr>
            <a:r>
              <a:rPr lang="pt-BR"/>
              <a:t> Assim, a consulta SQL criada seleciona os dados do banco de dados. </a:t>
            </a:r>
            <a:endParaRPr/>
          </a:p>
          <a:p>
            <a:pPr indent="-317500" lvl="0" marL="457200" rtl="0">
              <a:spcBef>
                <a:spcPts val="0"/>
              </a:spcBef>
              <a:spcAft>
                <a:spcPts val="0"/>
              </a:spcAft>
              <a:buSzPts val="1400"/>
              <a:buAutoNum type="arabicPeriod"/>
            </a:pPr>
            <a:r>
              <a:rPr lang="pt-BR"/>
              <a:t>Os salva na tabela temporária.</a:t>
            </a:r>
            <a:endParaRPr/>
          </a:p>
          <a:p>
            <a:pPr indent="-317500" lvl="0" marL="457200">
              <a:spcBef>
                <a:spcPts val="0"/>
              </a:spcBef>
              <a:spcAft>
                <a:spcPts val="0"/>
              </a:spcAft>
              <a:buSzPts val="1400"/>
              <a:buAutoNum type="arabicPeriod"/>
            </a:pPr>
            <a:r>
              <a:rPr lang="pt-BR"/>
              <a:t> A segunda etapa usa dados da parte 3 para cálculos adicionais. Em primeiro lugar, a forma analítica escolhida do conjunto fuzzy (da parte 1) é usada para determinar o grau de associação de cada registro selecionado ao conjunto fuzzy apropriado.Estes cálculos estão situados na parte 4. </a:t>
            </a:r>
            <a:endParaRPr/>
          </a:p>
          <a:p>
            <a:pPr indent="-317500" lvl="0" marL="457200">
              <a:spcBef>
                <a:spcPts val="0"/>
              </a:spcBef>
              <a:spcAft>
                <a:spcPts val="0"/>
              </a:spcAft>
              <a:buSzPts val="1400"/>
              <a:buAutoNum type="arabicPeriod"/>
            </a:pPr>
            <a:r>
              <a:rPr lang="pt-BR"/>
              <a:t>Finalmente, o resultado da consulta fuzzy é exibido na parte 5.</a:t>
            </a:r>
            <a:endParaRPr/>
          </a:p>
        </p:txBody>
      </p:sp>
      <p:sp>
        <p:nvSpPr>
          <p:cNvPr id="145" name="Shape 14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46" name="Shape 146"/>
          <p:cNvPicPr preferRelativeResize="0"/>
          <p:nvPr/>
        </p:nvPicPr>
        <p:blipFill>
          <a:blip r:embed="rId3">
            <a:alphaModFix/>
          </a:blip>
          <a:stretch>
            <a:fillRect/>
          </a:stretch>
        </p:blipFill>
        <p:spPr>
          <a:xfrm>
            <a:off x="4832400" y="1377200"/>
            <a:ext cx="4212501" cy="250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Estudo de Caso</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a:t>Este sistema é testado com base nos dados da base de dados das estatísticas urbanas e municipais utilizadas no Serviço de Estatística da República Eslovaca.</a:t>
            </a:r>
            <a:endParaRPr/>
          </a:p>
          <a:p>
            <a:pPr indent="-342900" lvl="0" marL="457200">
              <a:spcBef>
                <a:spcPts val="0"/>
              </a:spcBef>
              <a:spcAft>
                <a:spcPts val="0"/>
              </a:spcAft>
              <a:buSzPts val="1800"/>
              <a:buChar char="●"/>
            </a:pPr>
            <a:r>
              <a:rPr lang="pt-BR"/>
              <a:t>São procurados distritos com alta extensão de via e pequeno tamanho de área. A grande densidade de infraestrutura rodoviária é analisada como um exemplo ilustrativo.</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Estudo de Caso</a:t>
            </a:r>
            <a:endParaRPr/>
          </a:p>
        </p:txBody>
      </p:sp>
      <p:sp>
        <p:nvSpPr>
          <p:cNvPr id="158" name="Shape 158"/>
          <p:cNvSpPr txBox="1"/>
          <p:nvPr>
            <p:ph idx="1" type="body"/>
          </p:nvPr>
        </p:nvSpPr>
        <p:spPr>
          <a:xfrm>
            <a:off x="311700" y="113160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sz="1400"/>
              <a:t>A consulta tem o seguinte formato (A simplificação é feita para melhor compreensão. Os nomes dos atributos são simplificados e os nomes das tabelas e condições de junção na parte WHERE e FROM da consulta são omitidos.):</a:t>
            </a:r>
            <a:endParaRPr sz="1400"/>
          </a:p>
          <a:p>
            <a:pPr indent="0" lvl="0" marL="0">
              <a:spcBef>
                <a:spcPts val="1600"/>
              </a:spcBef>
              <a:spcAft>
                <a:spcPts val="0"/>
              </a:spcAft>
              <a:buNone/>
            </a:pPr>
            <a:r>
              <a:t/>
            </a:r>
            <a:endParaRPr sz="1400"/>
          </a:p>
          <a:p>
            <a:pPr indent="0" lvl="0" marL="0">
              <a:spcBef>
                <a:spcPts val="1600"/>
              </a:spcBef>
              <a:spcAft>
                <a:spcPts val="0"/>
              </a:spcAft>
              <a:buClr>
                <a:schemeClr val="dk1"/>
              </a:buClr>
              <a:buSzPts val="1100"/>
              <a:buFont typeface="Arial"/>
              <a:buNone/>
            </a:pPr>
            <a:r>
              <a:rPr lang="pt-BR" sz="1400"/>
              <a:t>O indicador de comprimento de estrada é representado pelo conjunto fuzzy "Big value" com estes parâmetros Ld = 200 km e Lp = 300 km. O conjunto fuzzy "Small value" com parâmetros Lp = 450 km2 e Lg = 650 km</a:t>
            </a:r>
            <a:endParaRPr sz="1400"/>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159" name="Shape 159"/>
          <p:cNvPicPr preferRelativeResize="0"/>
          <p:nvPr/>
        </p:nvPicPr>
        <p:blipFill>
          <a:blip r:embed="rId3">
            <a:alphaModFix/>
          </a:blip>
          <a:stretch>
            <a:fillRect/>
          </a:stretch>
        </p:blipFill>
        <p:spPr>
          <a:xfrm>
            <a:off x="311700" y="1952625"/>
            <a:ext cx="3467100" cy="619125"/>
          </a:xfrm>
          <a:prstGeom prst="rect">
            <a:avLst/>
          </a:prstGeom>
          <a:noFill/>
          <a:ln>
            <a:noFill/>
          </a:ln>
        </p:spPr>
      </p:pic>
      <p:pic>
        <p:nvPicPr>
          <p:cNvPr id="160" name="Shape 160"/>
          <p:cNvPicPr preferRelativeResize="0"/>
          <p:nvPr/>
        </p:nvPicPr>
        <p:blipFill>
          <a:blip r:embed="rId4">
            <a:alphaModFix/>
          </a:blip>
          <a:stretch>
            <a:fillRect/>
          </a:stretch>
        </p:blipFill>
        <p:spPr>
          <a:xfrm>
            <a:off x="357025" y="3780243"/>
            <a:ext cx="3467100" cy="5903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Estudo de Caso</a:t>
            </a:r>
            <a:endParaRPr/>
          </a:p>
          <a:p>
            <a:pPr indent="0" lvl="0" marL="0">
              <a:spcBef>
                <a:spcPts val="0"/>
              </a:spcBef>
              <a:spcAft>
                <a:spcPts val="0"/>
              </a:spcAft>
              <a:buNone/>
            </a:pPr>
            <a:r>
              <a:t/>
            </a:r>
            <a:endParaRPr/>
          </a:p>
        </p:txBody>
      </p:sp>
      <p:sp>
        <p:nvSpPr>
          <p:cNvPr id="166" name="Shape 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pt-BR"/>
              <a:t>O resultado da consulta fuzzy é mostrado na Tabela 1. O valor da min t-norma (5) é usado para a classificação do distrito. A Tabela 1 mostra seis distritos satisfazendo totalmente a consulta; um distrito está extremamente perto de satisfazer a consulta e outros dois distritos estão próximos do critério de consulta. Significa, por exemplo, que mesmo pequenas alterações nos atributos dos distritos podem implicar que outros registros satisfaçam totalmente a consulta. Se o SQL fosse usado, essas informações adicionais </a:t>
            </a:r>
            <a:r>
              <a:rPr lang="pt-BR"/>
              <a:t>permaneceram</a:t>
            </a:r>
            <a:r>
              <a:rPr lang="pt-BR"/>
              <a:t> ocultas.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Estudo de Caso</a:t>
            </a:r>
            <a:endParaRPr/>
          </a:p>
          <a:p>
            <a:pPr indent="0" lvl="0" marL="0">
              <a:spcBef>
                <a:spcPts val="0"/>
              </a:spcBef>
              <a:spcAft>
                <a:spcPts val="0"/>
              </a:spcAft>
              <a:buNone/>
            </a:pPr>
            <a:r>
              <a:t/>
            </a:r>
            <a:endParaRPr/>
          </a:p>
        </p:txBody>
      </p:sp>
      <p:sp>
        <p:nvSpPr>
          <p:cNvPr id="172" name="Shape 17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O resultado da consulta fuzzy é mostrado na Tabela 1. O valor da min t-norma (5) é usado para a classificação do distrito. A Tabela 1 mostra seis distritos satisfazendo totalmente a consulta; um distrito está extremamente perto de satisfazer a consulta e outros dois distritos estão próximos do critério de consulta. Significa, por exemplo, que mesmo pequenas alterações nos atributos dos distritos podem implicar que outros registros satisfaçam totalmente a consulta. Se o SQL fosse usado, essas informações adicionais permaneceram ocultas.</a:t>
            </a:r>
            <a:endParaRPr/>
          </a:p>
          <a:p>
            <a:pPr indent="0" lvl="0" marL="0">
              <a:spcBef>
                <a:spcPts val="1600"/>
              </a:spcBef>
              <a:spcAft>
                <a:spcPts val="1600"/>
              </a:spcAft>
              <a:buNone/>
            </a:pPr>
            <a:r>
              <a:t/>
            </a:r>
            <a:endParaRPr/>
          </a:p>
        </p:txBody>
      </p:sp>
      <p:pic>
        <p:nvPicPr>
          <p:cNvPr id="173" name="Shape 173"/>
          <p:cNvPicPr preferRelativeResize="0"/>
          <p:nvPr/>
        </p:nvPicPr>
        <p:blipFill>
          <a:blip r:embed="rId3">
            <a:alphaModFix/>
          </a:blip>
          <a:stretch>
            <a:fillRect/>
          </a:stretch>
        </p:blipFill>
        <p:spPr>
          <a:xfrm>
            <a:off x="4191175" y="767400"/>
            <a:ext cx="4186550" cy="4186550"/>
          </a:xfrm>
          <a:prstGeom prst="rect">
            <a:avLst/>
          </a:prstGeom>
          <a:noFill/>
          <a:ln>
            <a:noFill/>
          </a:ln>
        </p:spPr>
      </p:pic>
      <p:sp>
        <p:nvSpPr>
          <p:cNvPr id="174" name="Shape 17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GLC e a Álgebra Booleana</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O GLC é desenvolvido em axiomas da lógica fuzzy.</a:t>
            </a:r>
            <a:endParaRPr/>
          </a:p>
          <a:p>
            <a:pPr indent="-342900" lvl="0" marL="457200" rtl="0">
              <a:spcBef>
                <a:spcPts val="0"/>
              </a:spcBef>
              <a:spcAft>
                <a:spcPts val="0"/>
              </a:spcAft>
              <a:buSzPts val="1800"/>
              <a:buChar char="●"/>
            </a:pPr>
            <a:r>
              <a:rPr lang="pt-BR"/>
              <a:t>A</a:t>
            </a:r>
            <a:r>
              <a:rPr lang="pt-BR"/>
              <a:t> lógica fuzzy é uma precisão lógica multivalorada onde axiomas da não-contradição e terceiro excluído não estão satisfeitos.</a:t>
            </a:r>
            <a:endParaRPr/>
          </a:p>
          <a:p>
            <a:pPr indent="-342900" lvl="0" marL="457200" rtl="0">
              <a:spcBef>
                <a:spcPts val="0"/>
              </a:spcBef>
              <a:spcAft>
                <a:spcPts val="0"/>
              </a:spcAft>
              <a:buSzPts val="1800"/>
              <a:buChar char="●"/>
            </a:pPr>
            <a:r>
              <a:rPr lang="pt-BR"/>
              <a:t>“WHERE attribute_p &gt;5 and attribute_p &lt;=5” (contradiction).</a:t>
            </a:r>
            <a:endParaRPr/>
          </a:p>
          <a:p>
            <a:pPr indent="-342900" lvl="0" marL="457200" rtl="0">
              <a:spcBef>
                <a:spcPts val="0"/>
              </a:spcBef>
              <a:spcAft>
                <a:spcPts val="0"/>
              </a:spcAft>
              <a:buSzPts val="1800"/>
              <a:buChar char="●"/>
            </a:pPr>
            <a:r>
              <a:rPr lang="pt-BR"/>
              <a:t>“WHERE attribute_p is Big and attribute_p is not Big” </a:t>
            </a:r>
            <a:r>
              <a:rPr lang="pt-BR"/>
              <a:t>(contradiction).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Sumário</a:t>
            </a:r>
            <a:r>
              <a:rPr lang="pt-BR"/>
              <a:t>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a:t>Introdução</a:t>
            </a:r>
            <a:endParaRPr/>
          </a:p>
          <a:p>
            <a:pPr indent="-342900" lvl="0" marL="457200">
              <a:spcBef>
                <a:spcPts val="0"/>
              </a:spcBef>
              <a:spcAft>
                <a:spcPts val="0"/>
              </a:spcAft>
              <a:buSzPts val="1800"/>
              <a:buChar char="●"/>
            </a:pPr>
            <a:r>
              <a:rPr lang="pt-BR"/>
              <a:t>SQL </a:t>
            </a:r>
            <a:r>
              <a:rPr lang="pt-BR"/>
              <a:t>Clássico</a:t>
            </a:r>
            <a:r>
              <a:rPr lang="pt-BR"/>
              <a:t> e suas Limitações</a:t>
            </a:r>
            <a:endParaRPr/>
          </a:p>
          <a:p>
            <a:pPr indent="-342900" lvl="0" marL="457200">
              <a:spcBef>
                <a:spcPts val="0"/>
              </a:spcBef>
              <a:spcAft>
                <a:spcPts val="0"/>
              </a:spcAft>
              <a:buSzPts val="1800"/>
              <a:buChar char="●"/>
            </a:pPr>
            <a:r>
              <a:rPr lang="pt-BR"/>
              <a:t>Consultas com base em </a:t>
            </a:r>
            <a:r>
              <a:rPr lang="pt-BR"/>
              <a:t>lógica</a:t>
            </a:r>
            <a:r>
              <a:rPr lang="pt-BR"/>
              <a:t> Fuzzy</a:t>
            </a:r>
            <a:endParaRPr/>
          </a:p>
          <a:p>
            <a:pPr indent="-342900" lvl="0" marL="457200">
              <a:spcBef>
                <a:spcPts val="0"/>
              </a:spcBef>
              <a:spcAft>
                <a:spcPts val="0"/>
              </a:spcAft>
              <a:buSzPts val="1800"/>
              <a:buChar char="●"/>
            </a:pPr>
            <a:r>
              <a:rPr lang="pt-BR"/>
              <a:t>GLC e à algebra booleana</a:t>
            </a:r>
            <a:endParaRPr/>
          </a:p>
          <a:p>
            <a:pPr indent="-342900" lvl="0" marL="457200">
              <a:spcBef>
                <a:spcPts val="0"/>
              </a:spcBef>
              <a:spcAft>
                <a:spcPts val="0"/>
              </a:spcAft>
              <a:buSzPts val="1800"/>
              <a:buChar char="●"/>
            </a:pPr>
            <a:r>
              <a:rPr lang="pt-BR"/>
              <a:t>Modelo Proposto</a:t>
            </a:r>
            <a:endParaRPr/>
          </a:p>
          <a:p>
            <a:pPr indent="-342900" lvl="0" marL="457200">
              <a:spcBef>
                <a:spcPts val="0"/>
              </a:spcBef>
              <a:spcAft>
                <a:spcPts val="0"/>
              </a:spcAft>
              <a:buSzPts val="1800"/>
              <a:buChar char="●"/>
            </a:pPr>
            <a:r>
              <a:rPr lang="pt-BR"/>
              <a:t>Conclusão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GLC e a Álgebra Booleana</a:t>
            </a:r>
            <a:endParaRPr/>
          </a:p>
        </p:txBody>
      </p:sp>
      <p:sp>
        <p:nvSpPr>
          <p:cNvPr id="186" name="Shape 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Primeira maneira como usar a gradação em matemática é deixar esses axiomas como não adequada e aceitar o princípio da funcionalidade verdade com todas as consequências.</a:t>
            </a:r>
            <a:endParaRPr/>
          </a:p>
          <a:p>
            <a:pPr indent="-342900" lvl="0" marL="457200" rtl="0">
              <a:spcBef>
                <a:spcPts val="0"/>
              </a:spcBef>
              <a:spcAft>
                <a:spcPts val="0"/>
              </a:spcAft>
              <a:buSzPts val="1800"/>
              <a:buChar char="●"/>
            </a:pPr>
            <a:r>
              <a:rPr lang="pt-BR"/>
              <a:t>A segunda maneira é ir à fonte da álgebra booleana e encontrar o princípio de gradação para estar no quadro da álgebra booleana.</a:t>
            </a:r>
            <a:endParaRPr/>
          </a:p>
          <a:p>
            <a:pPr indent="-342900" lvl="0" marL="457200" rtl="0">
              <a:spcBef>
                <a:spcPts val="0"/>
              </a:spcBef>
              <a:spcAft>
                <a:spcPts val="0"/>
              </a:spcAft>
              <a:buSzPts val="1800"/>
              <a:buChar char="●"/>
            </a:pPr>
            <a:r>
              <a:rPr lang="pt-BR"/>
              <a:t>Interpolativos de álgebra booleana (IBA).</a:t>
            </a:r>
            <a:endParaRPr/>
          </a:p>
          <a:p>
            <a:pPr indent="0" lvl="0" mar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Discussão sobre modelo proposto</a:t>
            </a:r>
            <a:endParaRPr/>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A comparação entre o desempenho da consulta SQL e fuzzy não pode ser determinada de forma não ambígua devido à natureza diferente desses dois conceitos de consulta. O SQL tem desempenho mais rápido devido à não existência de cálculo adicional de limites inferiores de conjuntos difusos, graus de associação e QCIs para registros selecionados, como na contraparte difusa. Por outro lado, a consulta fuzzy fornece mais informações do que a clássica e dá ao usuário mais liberdade para criar uma tarefa de seleção. Nos casos em que o usuário não possui ambigüidades e incertezas em relação aos dados, o SQL resolve todas as necessidades do usuário e o requisito para consultas difusas não existe.</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Conclusão</a:t>
            </a:r>
            <a:endParaRPr/>
          </a:p>
        </p:txBody>
      </p:sp>
      <p:sp>
        <p:nvSpPr>
          <p:cNvPr id="198" name="Shape 19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 </a:t>
            </a:r>
            <a:r>
              <a:rPr lang="pt-BR" sz="1200"/>
              <a:t>O SQL requer a especificação nítida de um critério de consulta, enquanto que, para os usuários, uma consulta é melhor descrita em termos de uma linguagem natural (ou quase) natural, com ambiguidades e incertezas.</a:t>
            </a:r>
            <a:endParaRPr sz="1200"/>
          </a:p>
          <a:p>
            <a:pPr indent="0" lvl="0" marL="0">
              <a:spcBef>
                <a:spcPts val="1600"/>
              </a:spcBef>
              <a:spcAft>
                <a:spcPts val="0"/>
              </a:spcAft>
              <a:buNone/>
            </a:pPr>
            <a:r>
              <a:rPr lang="pt-BR" sz="1200"/>
              <a:t>Com essa abordagem, o usuário recebe uma ferramenta de mineração de dados poderosa e fácil de usar que permite consultar dados de bancos de dados usando expressões lingüísticas para melhorar a qualidade do processo de seleção</a:t>
            </a:r>
            <a:endParaRPr sz="1200"/>
          </a:p>
          <a:p>
            <a:pPr indent="0" lvl="0" marL="0">
              <a:spcBef>
                <a:spcPts val="1600"/>
              </a:spcBef>
              <a:spcAft>
                <a:spcPts val="0"/>
              </a:spcAft>
              <a:buNone/>
            </a:pPr>
            <a:r>
              <a:rPr lang="pt-BR" sz="1200"/>
              <a:t>O SQL fuzzy é, nessa abordagem, um módulo independente e pode ser usado quando o usuário deseja usar uma expressão lingüística em consultas. A pesquisa feita neste trabalho seria continuada nas seguintes direções</a:t>
            </a:r>
            <a:r>
              <a:rPr lang="pt-BR" sz="1400"/>
              <a:t>:</a:t>
            </a:r>
            <a:endParaRPr sz="1400"/>
          </a:p>
          <a:p>
            <a:pPr indent="0" lvl="0" marL="0">
              <a:spcBef>
                <a:spcPts val="1600"/>
              </a:spcBef>
              <a:spcAft>
                <a:spcPts val="1600"/>
              </a:spcAft>
              <a:buNone/>
            </a:pPr>
            <a:r>
              <a:t/>
            </a:r>
            <a:endParaRPr/>
          </a:p>
        </p:txBody>
      </p:sp>
      <p:sp>
        <p:nvSpPr>
          <p:cNvPr id="199" name="Shape 19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AutoNum type="arabicPeriod"/>
            </a:pPr>
            <a:r>
              <a:rPr lang="pt-BR"/>
              <a:t>A implementação do IBA no processo de consulta é um tema muito interessante para futuras pesquisas. O IBA na seleção de dados fará com que todo o processo de consulta esteja no quadro da álgebra booleana.</a:t>
            </a:r>
            <a:endParaRPr/>
          </a:p>
          <a:p>
            <a:pPr indent="-317500" lvl="0" marL="457200">
              <a:spcBef>
                <a:spcPts val="0"/>
              </a:spcBef>
              <a:spcAft>
                <a:spcPts val="0"/>
              </a:spcAft>
              <a:buSzPts val="1400"/>
              <a:buAutoNum type="arabicPeriod"/>
            </a:pPr>
            <a:r>
              <a:rPr lang="pt-BR"/>
              <a:t>O aplicativo da web com um módulo fuzzy para disseminação de dados é outra maneira de melhorar essa abordagem de consulta FUZZY. Por exemplo, as instituições estatísticas colocam uma grande quantidade de dados em seus sites.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Introdução</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a:t>Á</a:t>
            </a:r>
            <a:r>
              <a:rPr lang="pt-BR"/>
              <a:t>lgebra booleana VS Lógica fuzzy.</a:t>
            </a:r>
            <a:endParaRPr/>
          </a:p>
          <a:p>
            <a:pPr indent="-342900" lvl="0" marL="457200" rtl="0">
              <a:spcBef>
                <a:spcPts val="0"/>
              </a:spcBef>
              <a:spcAft>
                <a:spcPts val="0"/>
              </a:spcAft>
              <a:buSzPts val="1800"/>
              <a:buChar char="●"/>
            </a:pPr>
            <a:r>
              <a:rPr lang="pt-BR"/>
              <a:t>Frases em linguagem natural.</a:t>
            </a:r>
            <a:endParaRPr/>
          </a:p>
          <a:p>
            <a:pPr indent="-342900" lvl="0" marL="457200" rtl="0">
              <a:spcBef>
                <a:spcPts val="0"/>
              </a:spcBef>
              <a:spcAft>
                <a:spcPts val="0"/>
              </a:spcAft>
              <a:buSzPts val="1800"/>
              <a:buChar char="●"/>
            </a:pPr>
            <a:r>
              <a:rPr lang="pt-BR"/>
              <a:t>Coletas de dados muito grandes armazenados.</a:t>
            </a:r>
            <a:endParaRPr/>
          </a:p>
          <a:p>
            <a:pPr indent="-342900" lvl="0" marL="457200" rtl="0">
              <a:spcBef>
                <a:spcPts val="0"/>
              </a:spcBef>
              <a:spcAft>
                <a:spcPts val="0"/>
              </a:spcAft>
              <a:buSzPts val="1800"/>
              <a:buChar char="●"/>
            </a:pPr>
            <a:r>
              <a:rPr lang="pt-BR"/>
              <a:t>Condição lógica generalizada difusa (GLC).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SQL e suas limitações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a:t>
            </a:r>
            <a:r>
              <a:rPr lang="pt-BR"/>
              <a:t>onsulta simplesmente SQL:</a:t>
            </a:r>
            <a:endParaRPr/>
          </a:p>
          <a:p>
            <a:pPr indent="0" lvl="0" marL="0">
              <a:spcBef>
                <a:spcPts val="1600"/>
              </a:spcBef>
              <a:spcAft>
                <a:spcPts val="0"/>
              </a:spcAft>
              <a:buClr>
                <a:schemeClr val="dk1"/>
              </a:buClr>
              <a:buSzPts val="1100"/>
              <a:buFont typeface="Arial"/>
              <a:buNone/>
            </a:pPr>
            <a:r>
              <a:rPr lang="pt-BR"/>
              <a:t>select attribute_1,…,attribute_n</a:t>
            </a:r>
            <a:endParaRPr/>
          </a:p>
          <a:p>
            <a:pPr indent="0" lvl="0" marL="0">
              <a:spcBef>
                <a:spcPts val="1600"/>
              </a:spcBef>
              <a:spcAft>
                <a:spcPts val="0"/>
              </a:spcAft>
              <a:buNone/>
            </a:pPr>
            <a:r>
              <a:rPr lang="pt-BR"/>
              <a:t>from T</a:t>
            </a:r>
            <a:endParaRPr/>
          </a:p>
          <a:p>
            <a:pPr indent="0" lvl="0" marL="0">
              <a:spcBef>
                <a:spcPts val="1600"/>
              </a:spcBef>
              <a:spcAft>
                <a:spcPts val="0"/>
              </a:spcAft>
              <a:buNone/>
            </a:pPr>
            <a:r>
              <a:rPr lang="pt-BR"/>
              <a:t>where attribute_p &gt; P and attribute_r &lt; R</a:t>
            </a:r>
            <a:endParaRPr/>
          </a:p>
          <a:p>
            <a:pPr indent="0" lvl="0" marL="0">
              <a:spcBef>
                <a:spcPts val="1600"/>
              </a:spcBef>
              <a:spcAft>
                <a:spcPts val="0"/>
              </a:spcAft>
              <a:buClr>
                <a:schemeClr val="dk1"/>
              </a:buClr>
              <a:buSzPts val="1100"/>
              <a:buFont typeface="Arial"/>
              <a:buNone/>
            </a:pPr>
            <a:r>
              <a:t/>
            </a:r>
            <a:endParaRPr/>
          </a:p>
          <a:p>
            <a:pPr indent="0" lvl="0" marL="0">
              <a:spcBef>
                <a:spcPts val="1600"/>
              </a:spcBef>
              <a:spcAft>
                <a:spcPts val="1600"/>
              </a:spcAft>
              <a:buNone/>
            </a:pPr>
            <a:r>
              <a:t/>
            </a:r>
            <a:endParaRPr/>
          </a:p>
        </p:txBody>
      </p:sp>
      <p:pic>
        <p:nvPicPr>
          <p:cNvPr id="74" name="Shape 74"/>
          <p:cNvPicPr preferRelativeResize="0"/>
          <p:nvPr/>
        </p:nvPicPr>
        <p:blipFill>
          <a:blip r:embed="rId3">
            <a:alphaModFix/>
          </a:blip>
          <a:stretch>
            <a:fillRect/>
          </a:stretch>
        </p:blipFill>
        <p:spPr>
          <a:xfrm>
            <a:off x="4743326" y="892451"/>
            <a:ext cx="4179900" cy="358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SQL e suas limitações </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 com Aproximação Adjacente:</a:t>
            </a:r>
            <a:endParaRPr/>
          </a:p>
          <a:p>
            <a:pPr indent="0" lvl="0" marL="0">
              <a:spcBef>
                <a:spcPts val="1600"/>
              </a:spcBef>
              <a:spcAft>
                <a:spcPts val="0"/>
              </a:spcAft>
              <a:buClr>
                <a:schemeClr val="dk1"/>
              </a:buClr>
              <a:buSzPts val="1100"/>
              <a:buFont typeface="Arial"/>
              <a:buNone/>
            </a:pPr>
            <a:r>
              <a:rPr lang="pt-BR"/>
              <a:t>select attribute_1,…,attribute_n</a:t>
            </a:r>
            <a:endParaRPr/>
          </a:p>
          <a:p>
            <a:pPr indent="0" lvl="0" marL="0">
              <a:spcBef>
                <a:spcPts val="1600"/>
              </a:spcBef>
              <a:spcAft>
                <a:spcPts val="0"/>
              </a:spcAft>
              <a:buClr>
                <a:schemeClr val="dk1"/>
              </a:buClr>
              <a:buSzPts val="1100"/>
              <a:buFont typeface="Arial"/>
              <a:buNone/>
            </a:pPr>
            <a:r>
              <a:rPr lang="pt-BR"/>
              <a:t>from T</a:t>
            </a:r>
            <a:endParaRPr/>
          </a:p>
          <a:p>
            <a:pPr indent="0" lvl="0" marL="0">
              <a:spcBef>
                <a:spcPts val="1600"/>
              </a:spcBef>
              <a:spcAft>
                <a:spcPts val="0"/>
              </a:spcAft>
              <a:buClr>
                <a:schemeClr val="dk1"/>
              </a:buClr>
              <a:buSzPts val="1100"/>
              <a:buFont typeface="Arial"/>
              <a:buNone/>
            </a:pPr>
            <a:r>
              <a:rPr lang="pt-BR"/>
              <a:t>where ateribute_p &gt; P-p and attribute_r &lt; R+r</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Consultas baseadas em </a:t>
            </a:r>
            <a:r>
              <a:rPr lang="pt-BR"/>
              <a:t>lógica</a:t>
            </a:r>
            <a:r>
              <a:rPr lang="pt-BR"/>
              <a:t> Fuzzy(nebulosa)</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Lógica</a:t>
            </a:r>
            <a:r>
              <a:rPr lang="pt-BR"/>
              <a:t> Fuzzy</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rPr lang="pt-BR"/>
              <a:t>Conjuntos Fuzzy</a:t>
            </a:r>
            <a:endParaRPr/>
          </a:p>
        </p:txBody>
      </p:sp>
      <p:pic>
        <p:nvPicPr>
          <p:cNvPr id="87" name="Shape 87"/>
          <p:cNvPicPr preferRelativeResize="0"/>
          <p:nvPr/>
        </p:nvPicPr>
        <p:blipFill>
          <a:blip r:embed="rId3">
            <a:alphaModFix/>
          </a:blip>
          <a:stretch>
            <a:fillRect/>
          </a:stretch>
        </p:blipFill>
        <p:spPr>
          <a:xfrm>
            <a:off x="2420600" y="1152475"/>
            <a:ext cx="6150599" cy="1867825"/>
          </a:xfrm>
          <a:prstGeom prst="rect">
            <a:avLst/>
          </a:prstGeom>
          <a:noFill/>
          <a:ln>
            <a:noFill/>
          </a:ln>
        </p:spPr>
      </p:pic>
      <p:pic>
        <p:nvPicPr>
          <p:cNvPr id="88" name="Shape 88"/>
          <p:cNvPicPr preferRelativeResize="0"/>
          <p:nvPr/>
        </p:nvPicPr>
        <p:blipFill rotWithShape="1">
          <a:blip r:embed="rId4">
            <a:alphaModFix/>
          </a:blip>
          <a:srcRect b="0" l="0" r="0" t="25328"/>
          <a:stretch/>
        </p:blipFill>
        <p:spPr>
          <a:xfrm>
            <a:off x="133913" y="3521825"/>
            <a:ext cx="8876174" cy="125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p:txBody>
      </p:sp>
      <p:sp>
        <p:nvSpPr>
          <p:cNvPr id="94" name="Shape 94"/>
          <p:cNvSpPr txBox="1"/>
          <p:nvPr>
            <p:ph idx="1" type="body"/>
          </p:nvPr>
        </p:nvSpPr>
        <p:spPr>
          <a:xfrm>
            <a:off x="311700" y="117332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pt-BR" sz="1400">
                <a:solidFill>
                  <a:schemeClr val="dk1"/>
                </a:solidFill>
              </a:rPr>
              <a:t>O GLC para a parte WHERE da SQL com base em expressões lingüísticas foi criado em [5]. Para a leitura adicional é importante para definir  Índice de Compatibilidade de consulta (QCI). O QCI é usado para indicar como o registro selecionado satisfaz um critério de consulta. O QCI tem valores da [0, 1] intervalo com o seguinte significado: 0 - não satisfaz uma consulta, 1 - satisfaz plenamente a consulta, o intervalo (0, 1) -  satisfaz parcialmente uma consulta com o raio de a satisfação consulta completa.</a:t>
            </a:r>
            <a:endParaRPr sz="1400">
              <a:solidFill>
                <a:schemeClr val="dk1"/>
              </a:solidFill>
            </a:endParaRPr>
          </a:p>
          <a:p>
            <a:pPr indent="0" lvl="0" marL="0">
              <a:spcBef>
                <a:spcPts val="0"/>
              </a:spcBef>
              <a:spcAft>
                <a:spcPts val="0"/>
              </a:spcAft>
              <a:buNone/>
            </a:pPr>
            <a:r>
              <a:t/>
            </a:r>
            <a:endParaRPr/>
          </a:p>
          <a:p>
            <a:pPr indent="0" lvl="0" marL="0">
              <a:spcBef>
                <a:spcPts val="1600"/>
              </a:spcBef>
              <a:spcAft>
                <a:spcPts val="0"/>
              </a:spcAft>
              <a:buNone/>
            </a:pPr>
            <a:r>
              <a:rPr lang="pt-BR" sz="1400"/>
              <a:t>O GLC possui à seguinte estrutura:</a:t>
            </a:r>
            <a:endParaRPr sz="1400"/>
          </a:p>
          <a:p>
            <a:pPr indent="0" lvl="0" marL="0" marR="25400" rtl="0">
              <a:spcBef>
                <a:spcPts val="1600"/>
              </a:spcBef>
              <a:spcAft>
                <a:spcPts val="0"/>
              </a:spcAft>
              <a:buClr>
                <a:schemeClr val="dk1"/>
              </a:buClr>
              <a:buSzPts val="1100"/>
              <a:buFont typeface="Arial"/>
              <a:buNone/>
            </a:pPr>
            <a:r>
              <a:rPr lang="pt-BR" sz="1400">
                <a:solidFill>
                  <a:srgbClr val="000000"/>
                </a:solidFill>
                <a:highlight>
                  <a:srgbClr val="FFFFFF"/>
                </a:highlight>
              </a:rPr>
              <a:t>onde n denota o número de atributos com restrições difusas em uma cláusula WHERE de uma consulta,</a:t>
            </a:r>
            <a:endParaRPr sz="1400">
              <a:solidFill>
                <a:srgbClr val="000000"/>
              </a:solidFill>
              <a:highlight>
                <a:srgbClr val="FFFFFF"/>
              </a:highlight>
            </a:endParaRPr>
          </a:p>
          <a:p>
            <a:pPr indent="0" lvl="0" marL="0">
              <a:spcBef>
                <a:spcPts val="0"/>
              </a:spcBef>
              <a:spcAft>
                <a:spcPts val="0"/>
              </a:spcAft>
              <a:buNone/>
            </a:pPr>
            <a:r>
              <a:t/>
            </a:r>
            <a:endParaRPr sz="1200">
              <a:solidFill>
                <a:srgbClr val="000000"/>
              </a:solidFill>
            </a:endParaRPr>
          </a:p>
          <a:p>
            <a:pPr indent="0" lvl="0" marL="0">
              <a:spcBef>
                <a:spcPts val="1600"/>
              </a:spcBef>
              <a:spcAft>
                <a:spcPts val="0"/>
              </a:spcAft>
              <a:buNone/>
            </a:pPr>
            <a:r>
              <a:t/>
            </a:r>
            <a:endParaRPr sz="1200"/>
          </a:p>
          <a:p>
            <a:pPr indent="0" lvl="0" marL="0">
              <a:spcBef>
                <a:spcPts val="1600"/>
              </a:spcBef>
              <a:spcAft>
                <a:spcPts val="1600"/>
              </a:spcAft>
              <a:buNone/>
            </a:pPr>
            <a:r>
              <a:rPr lang="pt-BR" sz="1400"/>
              <a:t>onde and e or são operadores </a:t>
            </a:r>
            <a:r>
              <a:rPr lang="pt-BR" sz="1400"/>
              <a:t>lógicos</a:t>
            </a:r>
            <a:r>
              <a:rPr lang="pt-BR" sz="1400"/>
              <a:t> fuzzy e</a:t>
            </a:r>
            <a:endParaRPr sz="1400"/>
          </a:p>
        </p:txBody>
      </p:sp>
      <p:pic>
        <p:nvPicPr>
          <p:cNvPr id="95" name="Shape 95"/>
          <p:cNvPicPr preferRelativeResize="0"/>
          <p:nvPr/>
        </p:nvPicPr>
        <p:blipFill>
          <a:blip r:embed="rId3">
            <a:alphaModFix/>
          </a:blip>
          <a:stretch>
            <a:fillRect/>
          </a:stretch>
        </p:blipFill>
        <p:spPr>
          <a:xfrm>
            <a:off x="3653138" y="2528015"/>
            <a:ext cx="2839275" cy="707025"/>
          </a:xfrm>
          <a:prstGeom prst="rect">
            <a:avLst/>
          </a:prstGeom>
          <a:noFill/>
          <a:ln>
            <a:noFill/>
          </a:ln>
        </p:spPr>
      </p:pic>
      <p:pic>
        <p:nvPicPr>
          <p:cNvPr id="96" name="Shape 96"/>
          <p:cNvPicPr preferRelativeResize="0"/>
          <p:nvPr/>
        </p:nvPicPr>
        <p:blipFill>
          <a:blip r:embed="rId4">
            <a:alphaModFix/>
          </a:blip>
          <a:stretch>
            <a:fillRect/>
          </a:stretch>
        </p:blipFill>
        <p:spPr>
          <a:xfrm>
            <a:off x="448725" y="3664050"/>
            <a:ext cx="1047750"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BR"/>
              <a:t>Consultas baseadas em lógica Fuzzy(nebulosa)</a:t>
            </a:r>
            <a:endParaRPr/>
          </a:p>
        </p:txBody>
      </p:sp>
      <p:sp>
        <p:nvSpPr>
          <p:cNvPr id="102" name="Shape 102"/>
          <p:cNvSpPr txBox="1"/>
          <p:nvPr>
            <p:ph idx="1" type="body"/>
          </p:nvPr>
        </p:nvSpPr>
        <p:spPr>
          <a:xfrm>
            <a:off x="311700" y="1173338"/>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400"/>
          </a:p>
          <a:p>
            <a:pPr indent="0" lvl="0" marL="0">
              <a:spcBef>
                <a:spcPts val="1600"/>
              </a:spcBef>
              <a:spcAft>
                <a:spcPts val="0"/>
              </a:spcAft>
              <a:buNone/>
            </a:pPr>
            <a:r>
              <a:t/>
            </a:r>
            <a:endParaRPr sz="1400"/>
          </a:p>
          <a:p>
            <a:pPr indent="0" lvl="0" marL="0">
              <a:spcBef>
                <a:spcPts val="1600"/>
              </a:spcBef>
              <a:spcAft>
                <a:spcPts val="0"/>
              </a:spcAft>
              <a:buNone/>
            </a:pPr>
            <a:r>
              <a:t/>
            </a:r>
            <a:endParaRPr sz="1400"/>
          </a:p>
          <a:p>
            <a:pPr indent="0" lvl="0" marL="0">
              <a:spcBef>
                <a:spcPts val="1600"/>
              </a:spcBef>
              <a:spcAft>
                <a:spcPts val="0"/>
              </a:spcAft>
              <a:buNone/>
            </a:pPr>
            <a:r>
              <a:t/>
            </a:r>
            <a:endParaRPr sz="1400"/>
          </a:p>
          <a:p>
            <a:pPr indent="0" lvl="0" marL="0" marR="25400" rtl="0">
              <a:spcBef>
                <a:spcPts val="1600"/>
              </a:spcBef>
              <a:spcAft>
                <a:spcPts val="0"/>
              </a:spcAft>
              <a:buClr>
                <a:schemeClr val="dk1"/>
              </a:buClr>
              <a:buSzPts val="1100"/>
              <a:buFont typeface="Arial"/>
              <a:buNone/>
            </a:pPr>
            <a:r>
              <a:rPr lang="pt-BR" sz="1400">
                <a:solidFill>
                  <a:schemeClr val="accent2"/>
                </a:solidFill>
                <a:highlight>
                  <a:srgbClr val="FFFFFF"/>
                </a:highlight>
              </a:rPr>
              <a:t>Onde </a:t>
            </a:r>
            <a:r>
              <a:rPr b="1" lang="pt-BR" sz="1400">
                <a:solidFill>
                  <a:schemeClr val="accent2"/>
                </a:solidFill>
                <a:highlight>
                  <a:srgbClr val="FFFFFF"/>
                </a:highlight>
              </a:rPr>
              <a:t>ai</a:t>
            </a:r>
            <a:r>
              <a:rPr lang="pt-BR" sz="1400">
                <a:solidFill>
                  <a:schemeClr val="accent2"/>
                </a:solidFill>
                <a:highlight>
                  <a:srgbClr val="FFFFFF"/>
                </a:highlight>
              </a:rPr>
              <a:t> é um atributo de banco de dados, </a:t>
            </a:r>
            <a:r>
              <a:rPr b="1" lang="pt-BR" sz="1400">
                <a:solidFill>
                  <a:schemeClr val="accent2"/>
                </a:solidFill>
                <a:highlight>
                  <a:srgbClr val="FFFFFF"/>
                </a:highlight>
              </a:rPr>
              <a:t>Ldi</a:t>
            </a:r>
            <a:r>
              <a:rPr lang="pt-BR" sz="1400">
                <a:solidFill>
                  <a:schemeClr val="accent2"/>
                </a:solidFill>
                <a:highlight>
                  <a:srgbClr val="FFFFFF"/>
                </a:highlight>
              </a:rPr>
              <a:t> é o limite inferior e</a:t>
            </a:r>
            <a:r>
              <a:rPr b="1" lang="pt-BR" sz="1400">
                <a:solidFill>
                  <a:schemeClr val="accent2"/>
                </a:solidFill>
                <a:highlight>
                  <a:srgbClr val="FFFFFF"/>
                </a:highlight>
              </a:rPr>
              <a:t> Lgi </a:t>
            </a:r>
            <a:r>
              <a:rPr lang="pt-BR" sz="1400">
                <a:solidFill>
                  <a:schemeClr val="accent2"/>
                </a:solidFill>
                <a:highlight>
                  <a:srgbClr val="FFFFFF"/>
                </a:highlight>
              </a:rPr>
              <a:t>é o limite superior de uma expressão linguística descrita por fuzzy.</a:t>
            </a:r>
            <a:endParaRPr sz="1400">
              <a:solidFill>
                <a:schemeClr val="accent2"/>
              </a:solidFill>
              <a:highlight>
                <a:srgbClr val="FFFFFF"/>
              </a:highlight>
            </a:endParaRPr>
          </a:p>
          <a:p>
            <a:pPr indent="0" lvl="0" marL="0" rtl="0">
              <a:spcBef>
                <a:spcPts val="0"/>
              </a:spcBef>
              <a:spcAft>
                <a:spcPts val="1600"/>
              </a:spcAft>
              <a:buNone/>
            </a:pPr>
            <a:r>
              <a:t/>
            </a:r>
            <a:endParaRPr sz="1400"/>
          </a:p>
        </p:txBody>
      </p:sp>
      <p:pic>
        <p:nvPicPr>
          <p:cNvPr id="103" name="Shape 103"/>
          <p:cNvPicPr preferRelativeResize="0"/>
          <p:nvPr/>
        </p:nvPicPr>
        <p:blipFill>
          <a:blip r:embed="rId3">
            <a:alphaModFix/>
          </a:blip>
          <a:stretch>
            <a:fillRect/>
          </a:stretch>
        </p:blipFill>
        <p:spPr>
          <a:xfrm>
            <a:off x="311700" y="1334675"/>
            <a:ext cx="5144900" cy="143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pt-BR"/>
              <a:t>Consultas baseadas em lógica Fuzzy(nebulosa)</a:t>
            </a:r>
            <a:endParaRPr/>
          </a:p>
          <a:p>
            <a:pPr indent="0" lvl="0" marL="0">
              <a:spcBef>
                <a:spcPts val="0"/>
              </a:spcBef>
              <a:spcAft>
                <a:spcPts val="0"/>
              </a:spcAft>
              <a:buNone/>
            </a:pPr>
            <a:r>
              <a:t/>
            </a:r>
            <a:endParaRPr/>
          </a:p>
        </p:txBody>
      </p:sp>
      <p:sp>
        <p:nvSpPr>
          <p:cNvPr id="109" name="Shape 10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Condições em consultas pode conter </a:t>
            </a:r>
            <a:r>
              <a:rPr lang="pt-BR"/>
              <a:t>operadores</a:t>
            </a:r>
            <a:r>
              <a:rPr lang="pt-BR"/>
              <a:t> de comparação: &gt;, &lt;, =, ≠</a:t>
            </a:r>
            <a:endParaRPr/>
          </a:p>
          <a:p>
            <a:pPr indent="0" lvl="0" marL="0">
              <a:spcBef>
                <a:spcPts val="1600"/>
              </a:spcBef>
              <a:spcAft>
                <a:spcPts val="0"/>
              </a:spcAft>
              <a:buNone/>
            </a:pPr>
            <a:r>
              <a:rPr lang="pt-BR"/>
              <a:t>Os conjuntos fuzzy usados são mostrados e implementados na abordagem de consulta fuzzy.</a:t>
            </a:r>
            <a:endParaRPr/>
          </a:p>
          <a:p>
            <a:pPr indent="0" lvl="0" marL="0">
              <a:spcBef>
                <a:spcPts val="1600"/>
              </a:spcBef>
              <a:spcAft>
                <a:spcPts val="0"/>
              </a:spcAft>
              <a:buNone/>
            </a:pPr>
            <a:r>
              <a:rPr lang="pt-BR"/>
              <a:t>Se uma consulta na cláusula WHERE contiver restrições fuzzy e clássicas, essas restrições clássicas poderão ser facilmente adicionadas à cláusula WHERE da seguinte maneira:</a:t>
            </a:r>
            <a:endParaRPr/>
          </a:p>
          <a:p>
            <a:pPr indent="0" lvl="0" marL="0">
              <a:spcBef>
                <a:spcPts val="1600"/>
              </a:spcBef>
              <a:spcAft>
                <a:spcPts val="1600"/>
              </a:spcAft>
              <a:buNone/>
            </a:pPr>
            <a:r>
              <a:t/>
            </a:r>
            <a:endParaRPr/>
          </a:p>
        </p:txBody>
      </p:sp>
      <p:sp>
        <p:nvSpPr>
          <p:cNvPr id="110" name="Shape 11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1" name="Shape 111"/>
          <p:cNvPicPr preferRelativeResize="0"/>
          <p:nvPr/>
        </p:nvPicPr>
        <p:blipFill>
          <a:blip r:embed="rId3">
            <a:alphaModFix/>
          </a:blip>
          <a:stretch>
            <a:fillRect/>
          </a:stretch>
        </p:blipFill>
        <p:spPr>
          <a:xfrm>
            <a:off x="4832400" y="1152475"/>
            <a:ext cx="3315925" cy="3818800"/>
          </a:xfrm>
          <a:prstGeom prst="rect">
            <a:avLst/>
          </a:prstGeom>
          <a:noFill/>
          <a:ln>
            <a:noFill/>
          </a:ln>
        </p:spPr>
      </p:pic>
      <p:pic>
        <p:nvPicPr>
          <p:cNvPr id="112" name="Shape 112"/>
          <p:cNvPicPr preferRelativeResize="0"/>
          <p:nvPr/>
        </p:nvPicPr>
        <p:blipFill>
          <a:blip r:embed="rId4">
            <a:alphaModFix/>
          </a:blip>
          <a:stretch>
            <a:fillRect/>
          </a:stretch>
        </p:blipFill>
        <p:spPr>
          <a:xfrm>
            <a:off x="426275" y="4064000"/>
            <a:ext cx="3885324" cy="38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