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2" r:id="rId2"/>
    <p:sldId id="256" r:id="rId3"/>
    <p:sldId id="257" r:id="rId4"/>
    <p:sldId id="263" r:id="rId5"/>
    <p:sldId id="264" r:id="rId6"/>
    <p:sldId id="265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8798-1FE9-42BE-BDC9-1E0112E7D875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400-F3E9-44BA-9801-C76DA7A39D0F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8798-1FE9-42BE-BDC9-1E0112E7D875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400-F3E9-44BA-9801-C76DA7A39D0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8798-1FE9-42BE-BDC9-1E0112E7D875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400-F3E9-44BA-9801-C76DA7A39D0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8798-1FE9-42BE-BDC9-1E0112E7D875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400-F3E9-44BA-9801-C76DA7A39D0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8798-1FE9-42BE-BDC9-1E0112E7D875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400-F3E9-44BA-9801-C76DA7A39D0F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8798-1FE9-42BE-BDC9-1E0112E7D875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400-F3E9-44BA-9801-C76DA7A39D0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8798-1FE9-42BE-BDC9-1E0112E7D875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400-F3E9-44BA-9801-C76DA7A39D0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8798-1FE9-42BE-BDC9-1E0112E7D875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A9C400-F3E9-44BA-9801-C76DA7A39D0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8798-1FE9-42BE-BDC9-1E0112E7D875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400-F3E9-44BA-9801-C76DA7A39D0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8798-1FE9-42BE-BDC9-1E0112E7D875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CA9C400-F3E9-44BA-9801-C76DA7A39D0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83B8798-1FE9-42BE-BDC9-1E0112E7D875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400-F3E9-44BA-9801-C76DA7A39D0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83B8798-1FE9-42BE-BDC9-1E0112E7D875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CA9C400-F3E9-44BA-9801-C76DA7A39D0F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ughunter.tecland.com.br/criando-um-simples-parser-usando-bison-e-flex" TargetMode="External"/><Relationship Id="rId2" Type="http://schemas.openxmlformats.org/officeDocument/2006/relationships/hyperlink" Target="https://pt.wikipedia.org/wiki/Tradu%C3%A7%C3%A3o_dirigida_pela_sintax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max\Downloads\comp-guiao%20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2!!!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Trabalho de compiladores, assuntos:</a:t>
            </a:r>
          </a:p>
          <a:p>
            <a:r>
              <a:rPr lang="pt-BR" dirty="0" smtClean="0"/>
              <a:t>Sintaxe do </a:t>
            </a:r>
            <a:r>
              <a:rPr lang="pt-BR" dirty="0" err="1" smtClean="0"/>
              <a:t>Bison</a:t>
            </a:r>
            <a:endParaRPr lang="pt-BR" dirty="0" smtClean="0"/>
          </a:p>
          <a:p>
            <a:r>
              <a:rPr lang="pt-BR" dirty="0" smtClean="0"/>
              <a:t>Sintaxe do ILOC</a:t>
            </a:r>
          </a:p>
          <a:p>
            <a:r>
              <a:rPr lang="pt-BR" dirty="0" smtClean="0"/>
              <a:t>Integração Flex-</a:t>
            </a:r>
            <a:r>
              <a:rPr lang="pt-BR" dirty="0" err="1" smtClean="0"/>
              <a:t>Bison</a:t>
            </a:r>
            <a:endParaRPr lang="pt-BR" dirty="0" smtClean="0"/>
          </a:p>
          <a:p>
            <a:r>
              <a:rPr lang="pt-BR" dirty="0" smtClean="0"/>
              <a:t>Teoricamente a G.L.C  que resolve o problema do trabalho</a:t>
            </a:r>
          </a:p>
          <a:p>
            <a:r>
              <a:rPr lang="pt-BR" dirty="0" smtClean="0"/>
              <a:t>Teoricamente como é a tradução dirigida pela sintaxe</a:t>
            </a:r>
          </a:p>
          <a:p>
            <a:r>
              <a:rPr lang="pt-BR" dirty="0" smtClean="0"/>
              <a:t>Exemplo de </a:t>
            </a:r>
            <a:r>
              <a:rPr lang="pt-BR" dirty="0" err="1" smtClean="0"/>
              <a:t>codigo</a:t>
            </a:r>
            <a:r>
              <a:rPr lang="pt-BR" dirty="0" smtClean="0"/>
              <a:t> </a:t>
            </a:r>
            <a:r>
              <a:rPr lang="pt-BR" dirty="0" err="1" smtClean="0"/>
              <a:t>Bison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04248" y="5445224"/>
            <a:ext cx="2123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Equipe:</a:t>
            </a:r>
          </a:p>
          <a:p>
            <a:r>
              <a:rPr lang="pt-BR" dirty="0" smtClean="0"/>
              <a:t>Maxwell Alves</a:t>
            </a:r>
          </a:p>
          <a:p>
            <a:r>
              <a:rPr lang="pt-BR" dirty="0" err="1" smtClean="0"/>
              <a:t>Luziberto</a:t>
            </a:r>
            <a:r>
              <a:rPr lang="pt-BR" dirty="0" smtClean="0"/>
              <a:t> Mendes</a:t>
            </a:r>
          </a:p>
          <a:p>
            <a:r>
              <a:rPr lang="pt-BR" dirty="0" smtClean="0"/>
              <a:t>Lucas de Lima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868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pt.wikipedia.org/wiki/Tradu%C3%A7%C3%A3o_dirigida_pela_sintaxe</a:t>
            </a:r>
            <a:endParaRPr lang="pt-BR" dirty="0" smtClean="0"/>
          </a:p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bughunter.tecland.com.br/criando-um-simples-parser-usando-bison-e-flex</a:t>
            </a:r>
            <a:endParaRPr lang="pt-BR" dirty="0" smtClean="0"/>
          </a:p>
          <a:p>
            <a:r>
              <a:rPr lang="pt-BR" dirty="0">
                <a:hlinkClick r:id="rId4" action="ppaction://hlinkfile"/>
              </a:rPr>
              <a:t>file:///C:/</a:t>
            </a:r>
            <a:r>
              <a:rPr lang="pt-BR" dirty="0" smtClean="0">
                <a:hlinkClick r:id="rId4" action="ppaction://hlinkfile"/>
              </a:rPr>
              <a:t>Users/max/Downloads/comp-guiao%20.pdf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885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do </a:t>
            </a:r>
            <a:r>
              <a:rPr lang="pt-BR" dirty="0" err="1" smtClean="0"/>
              <a:t>Bison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O formato do ficheiro </a:t>
            </a:r>
            <a:r>
              <a:rPr lang="pt-BR" dirty="0" err="1"/>
              <a:t>bison</a:t>
            </a:r>
            <a:r>
              <a:rPr lang="pt-BR" dirty="0"/>
              <a:t> é quase idêntico ao dos ficheiros </a:t>
            </a:r>
            <a:r>
              <a:rPr lang="pt-BR" dirty="0" err="1"/>
              <a:t>flex</a:t>
            </a:r>
            <a:r>
              <a:rPr lang="pt-BR" dirty="0"/>
              <a:t> que temos visto até </a:t>
            </a:r>
            <a:r>
              <a:rPr lang="pt-BR" dirty="0" smtClean="0"/>
              <a:t>agora:</a:t>
            </a:r>
          </a:p>
          <a:p>
            <a:pPr marL="36576" indent="0">
              <a:buNone/>
            </a:pPr>
            <a:endParaRPr lang="pt-BR" dirty="0"/>
          </a:p>
          <a:p>
            <a:pPr marL="36576" indent="0">
              <a:buNone/>
            </a:pPr>
            <a:r>
              <a:rPr lang="pt-BR" dirty="0" smtClean="0"/>
              <a:t>Definições </a:t>
            </a:r>
            <a:r>
              <a:rPr lang="pt-BR" dirty="0" err="1"/>
              <a:t>bison</a:t>
            </a:r>
            <a:r>
              <a:rPr lang="pt-BR" dirty="0"/>
              <a:t> </a:t>
            </a:r>
            <a:endParaRPr lang="pt-BR" dirty="0" smtClean="0"/>
          </a:p>
          <a:p>
            <a:pPr marL="36576" indent="0">
              <a:buNone/>
            </a:pPr>
            <a:r>
              <a:rPr lang="pt-BR" dirty="0" smtClean="0"/>
              <a:t>%% </a:t>
            </a:r>
          </a:p>
          <a:p>
            <a:pPr marL="36576" indent="0">
              <a:buNone/>
            </a:pPr>
            <a:r>
              <a:rPr lang="pt-BR" dirty="0" smtClean="0"/>
              <a:t>Regras </a:t>
            </a:r>
            <a:r>
              <a:rPr lang="pt-BR" dirty="0" err="1" smtClean="0"/>
              <a:t>bison</a:t>
            </a:r>
            <a:endParaRPr lang="pt-BR" dirty="0" smtClean="0"/>
          </a:p>
          <a:p>
            <a:pPr marL="36576" indent="0">
              <a:buNone/>
            </a:pPr>
            <a:r>
              <a:rPr lang="pt-BR" dirty="0" smtClean="0"/>
              <a:t>%%</a:t>
            </a:r>
          </a:p>
          <a:p>
            <a:pPr marL="36576" indent="0">
              <a:buNone/>
            </a:pPr>
            <a:r>
              <a:rPr lang="pt-BR" dirty="0" smtClean="0"/>
              <a:t>Código </a:t>
            </a:r>
            <a:r>
              <a:rPr lang="pt-BR" dirty="0"/>
              <a:t>de utilizador em C </a:t>
            </a:r>
            <a:endParaRPr lang="pt-BR" dirty="0" smtClean="0"/>
          </a:p>
          <a:p>
            <a:pPr marL="36576" indent="0">
              <a:buNone/>
            </a:pPr>
            <a:endParaRPr lang="pt-BR" dirty="0" smtClean="0"/>
          </a:p>
          <a:p>
            <a:pPr marL="36576" indent="0">
              <a:buNone/>
            </a:pPr>
            <a:r>
              <a:rPr lang="pt-BR" dirty="0" smtClean="0"/>
              <a:t>A </a:t>
            </a:r>
            <a:r>
              <a:rPr lang="pt-BR" dirty="0"/>
              <a:t>secção de definições pode ter: </a:t>
            </a:r>
            <a:endParaRPr lang="pt-BR" dirty="0" smtClean="0"/>
          </a:p>
          <a:p>
            <a:pPr marL="36576" indent="0">
              <a:buNone/>
            </a:pPr>
            <a:endParaRPr lang="pt-BR" dirty="0" smtClean="0"/>
          </a:p>
          <a:p>
            <a:pPr marL="36576" indent="0">
              <a:buNone/>
            </a:pPr>
            <a:r>
              <a:rPr lang="pt-BR" dirty="0" smtClean="0"/>
              <a:t>%{ </a:t>
            </a:r>
            <a:r>
              <a:rPr lang="pt-BR" dirty="0"/>
              <a:t>Inicializações de variáveis C e funções/protótipos C (opcional) </a:t>
            </a:r>
            <a:r>
              <a:rPr lang="pt-BR" dirty="0" smtClean="0"/>
              <a:t>%}</a:t>
            </a:r>
          </a:p>
          <a:p>
            <a:pPr marL="36576" indent="0">
              <a:buNone/>
            </a:pPr>
            <a:r>
              <a:rPr lang="pt-BR" dirty="0" smtClean="0"/>
              <a:t>%</a:t>
            </a:r>
            <a:r>
              <a:rPr lang="pt-BR" dirty="0" err="1"/>
              <a:t>directiva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206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do </a:t>
            </a:r>
            <a:r>
              <a:rPr lang="pt-BR" dirty="0" err="1"/>
              <a:t>Bison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412776"/>
            <a:ext cx="3407963" cy="5150496"/>
          </a:xfrm>
        </p:spPr>
      </p:pic>
      <p:sp>
        <p:nvSpPr>
          <p:cNvPr id="6" name="Espaço Reservado para Conteúdo 4"/>
          <p:cNvSpPr txBox="1">
            <a:spLocks/>
          </p:cNvSpPr>
          <p:nvPr/>
        </p:nvSpPr>
        <p:spPr>
          <a:xfrm>
            <a:off x="0" y="1600200"/>
            <a:ext cx="2746648" cy="12384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O processamento </a:t>
            </a:r>
            <a:r>
              <a:rPr lang="pt-BR" sz="2000" dirty="0"/>
              <a:t>de </a:t>
            </a:r>
            <a:r>
              <a:rPr lang="pt-BR" sz="2000" dirty="0" err="1"/>
              <a:t>yyparse</a:t>
            </a:r>
            <a:r>
              <a:rPr lang="pt-BR" sz="2000" dirty="0" smtClean="0"/>
              <a:t>():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7468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ILOC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5075"/>
            <a:ext cx="8514198" cy="4100229"/>
          </a:xfrm>
        </p:spPr>
      </p:pic>
    </p:spTree>
    <p:extLst>
      <p:ext uri="{BB962C8B-B14F-4D97-AF65-F5344CB8AC3E}">
        <p14:creationId xmlns:p14="http://schemas.microsoft.com/office/powerpoint/2010/main" val="294800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ILOC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92896"/>
            <a:ext cx="8790496" cy="3000559"/>
          </a:xfrm>
        </p:spPr>
      </p:pic>
    </p:spTree>
    <p:extLst>
      <p:ext uri="{BB962C8B-B14F-4D97-AF65-F5344CB8AC3E}">
        <p14:creationId xmlns:p14="http://schemas.microsoft.com/office/powerpoint/2010/main" val="297247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ILOC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 smtClean="0"/>
              <a:t>Saltos:</a:t>
            </a:r>
          </a:p>
          <a:p>
            <a:pPr marL="36576" indent="0" algn="just">
              <a:buNone/>
            </a:pPr>
            <a:r>
              <a:rPr lang="pt-BR" sz="2000" dirty="0" smtClean="0"/>
              <a:t>A </a:t>
            </a:r>
            <a:r>
              <a:rPr lang="pt-BR" sz="2000" dirty="0"/>
              <a:t>Linguagem ILOC tem duas formas de operações de salto. A primeira é um salto incondicional e imediato que transfere o controle para um a </a:t>
            </a:r>
            <a:r>
              <a:rPr lang="pt-BR" sz="2000" dirty="0" smtClean="0"/>
              <a:t>primeira instrução </a:t>
            </a:r>
            <a:r>
              <a:rPr lang="pt-BR" sz="2000" dirty="0"/>
              <a:t>após um </a:t>
            </a:r>
            <a:r>
              <a:rPr lang="pt-BR" sz="2000" dirty="0" smtClean="0"/>
              <a:t>rótulo. A </a:t>
            </a:r>
            <a:r>
              <a:rPr lang="pt-BR" sz="2000" dirty="0"/>
              <a:t>segunda recebe um registrador como </a:t>
            </a:r>
            <a:r>
              <a:rPr lang="pt-BR" sz="2000" dirty="0" smtClean="0"/>
              <a:t>argumento.</a:t>
            </a:r>
          </a:p>
          <a:p>
            <a:pPr marL="36576" indent="0" algn="just">
              <a:buNone/>
            </a:pPr>
            <a:r>
              <a:rPr lang="pt-BR" sz="2000" dirty="0" smtClean="0"/>
              <a:t>O </a:t>
            </a:r>
            <a:r>
              <a:rPr lang="pt-BR" sz="2000" dirty="0"/>
              <a:t>conteúdo do registrador é interpretado como um endereço de </a:t>
            </a:r>
            <a:r>
              <a:rPr lang="pt-BR" sz="2000" dirty="0" smtClean="0"/>
              <a:t>código, transferindo </a:t>
            </a:r>
            <a:r>
              <a:rPr lang="pt-BR" sz="2000" dirty="0"/>
              <a:t>o controle incondicionalmente e imediatamente para este endereço. Esta segunda forma deve ser evitada por ser </a:t>
            </a:r>
            <a:r>
              <a:rPr lang="pt-BR" sz="2000" dirty="0" smtClean="0"/>
              <a:t>ambígua</a:t>
            </a:r>
            <a:r>
              <a:rPr lang="pt-BR" sz="2000" dirty="0"/>
              <a:t>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725144"/>
            <a:ext cx="7506839" cy="181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7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Integração do </a:t>
            </a:r>
            <a:r>
              <a:rPr lang="pt-BR" dirty="0" err="1" smtClean="0"/>
              <a:t>flex</a:t>
            </a:r>
            <a:r>
              <a:rPr lang="pt-BR" dirty="0" smtClean="0"/>
              <a:t> com o </a:t>
            </a:r>
            <a:r>
              <a:rPr lang="pt-BR" dirty="0" err="1" smtClean="0"/>
              <a:t>bison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integração ocorre em relação aos </a:t>
            </a:r>
            <a:r>
              <a:rPr lang="pt-BR" dirty="0" err="1" smtClean="0"/>
              <a:t>tokens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Tokens</a:t>
            </a:r>
            <a:r>
              <a:rPr lang="pt-BR" dirty="0" smtClean="0"/>
              <a:t> criados antes no </a:t>
            </a:r>
            <a:r>
              <a:rPr lang="pt-BR" dirty="0" err="1" smtClean="0"/>
              <a:t>flex</a:t>
            </a:r>
            <a:r>
              <a:rPr lang="pt-BR" dirty="0" smtClean="0"/>
              <a:t> são enviados para o </a:t>
            </a:r>
            <a:r>
              <a:rPr lang="pt-BR" dirty="0" err="1" smtClean="0"/>
              <a:t>bison</a:t>
            </a:r>
            <a:r>
              <a:rPr lang="pt-BR" dirty="0" smtClean="0"/>
              <a:t> e utilizados na gramatica para verificar a sentença digitada.</a:t>
            </a:r>
          </a:p>
          <a:p>
            <a:r>
              <a:rPr lang="pt-BR" dirty="0" smtClean="0"/>
              <a:t>Para maior entendimento olharemos o </a:t>
            </a:r>
            <a:r>
              <a:rPr lang="pt-BR" dirty="0" err="1" smtClean="0"/>
              <a:t>codigo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79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129614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Teoricamente a G.L.C que resolve o problema do trabalho.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852936"/>
            <a:ext cx="3744416" cy="2376264"/>
          </a:xfrm>
        </p:spPr>
        <p:txBody>
          <a:bodyPr/>
          <a:lstStyle/>
          <a:p>
            <a:r>
              <a:rPr lang="pt-BR" dirty="0" smtClean="0"/>
              <a:t>Gramatica 1:</a:t>
            </a:r>
          </a:p>
          <a:p>
            <a:pPr marL="36576" indent="0">
              <a:buNone/>
            </a:pPr>
            <a:r>
              <a:rPr lang="pt-BR" dirty="0" smtClean="0"/>
              <a:t>E-&gt; E + T | E - T | T,</a:t>
            </a:r>
          </a:p>
          <a:p>
            <a:pPr marL="36576" indent="0">
              <a:buNone/>
            </a:pPr>
            <a:r>
              <a:rPr lang="pt-BR" dirty="0" smtClean="0"/>
              <a:t>T-&gt; T * F | T / F | F,</a:t>
            </a:r>
          </a:p>
          <a:p>
            <a:pPr marL="36576" indent="0">
              <a:buNone/>
            </a:pPr>
            <a:r>
              <a:rPr lang="pt-BR" dirty="0" smtClean="0"/>
              <a:t>F-&gt; (E) | id.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496722" y="2780928"/>
            <a:ext cx="3744416" cy="23762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Gramatica 2:</a:t>
            </a:r>
          </a:p>
          <a:p>
            <a:pPr marL="36576" indent="0">
              <a:buFont typeface="Wingdings 2"/>
              <a:buNone/>
            </a:pPr>
            <a:r>
              <a:rPr lang="pt-BR" dirty="0" smtClean="0"/>
              <a:t>E-&gt; E + E | E – E | E * E | E / E | (E) | id.</a:t>
            </a:r>
          </a:p>
        </p:txBody>
      </p:sp>
    </p:spTree>
    <p:extLst>
      <p:ext uri="{BB962C8B-B14F-4D97-AF65-F5344CB8AC3E}">
        <p14:creationId xmlns:p14="http://schemas.microsoft.com/office/powerpoint/2010/main" val="75538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Teoricamente como é a tradução dirigida pela sintaxe.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Tradução dirigida pela sintaxe se refere ao método de implementação de compilador onde a tradução da linguagem fonte é totalmente dirigida pela análise sintática.</a:t>
            </a:r>
          </a:p>
          <a:p>
            <a:endParaRPr lang="pt-BR" dirty="0"/>
          </a:p>
          <a:p>
            <a:r>
              <a:rPr lang="pt-BR" dirty="0"/>
              <a:t>Um método comum de tradução dirigida pela sintaxe é traduzir a cadeia de caracteres em uma sequência de ações atrelando cada ação às regras da gramática</a:t>
            </a:r>
            <a:r>
              <a:rPr lang="pt-BR" dirty="0" smtClean="0"/>
              <a:t>. </a:t>
            </a:r>
            <a:r>
              <a:rPr lang="pt-BR" dirty="0"/>
              <a:t>Assim, analisar a cadeia da gramática produz uma sequência de aplicação de regras. Esse método provém uma forma simples de atrelar semântica à sintaxe.</a:t>
            </a:r>
          </a:p>
        </p:txBody>
      </p:sp>
    </p:spTree>
    <p:extLst>
      <p:ext uri="{BB962C8B-B14F-4D97-AF65-F5344CB8AC3E}">
        <p14:creationId xmlns:p14="http://schemas.microsoft.com/office/powerpoint/2010/main" val="1310013116"/>
      </p:ext>
    </p:extLst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64</TotalTime>
  <Words>401</Words>
  <Application>Microsoft Office PowerPoint</Application>
  <PresentationFormat>Apresentação na tela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Técnica</vt:lpstr>
      <vt:lpstr>Apresentação 2!!!</vt:lpstr>
      <vt:lpstr>Sintaxe do Bison</vt:lpstr>
      <vt:lpstr>Sintaxe do Bison</vt:lpstr>
      <vt:lpstr>Sintaxe ILOC</vt:lpstr>
      <vt:lpstr>Sintaxe ILOC</vt:lpstr>
      <vt:lpstr>Sintaxe ILOC</vt:lpstr>
      <vt:lpstr>Integração do flex com o bison</vt:lpstr>
      <vt:lpstr>Teoricamente a G.L.C que resolve o problema do trabalho.</vt:lpstr>
      <vt:lpstr>Teoricamente como é a tradução dirigida pela sintaxe.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Sintaxe do Bison</dc:title>
  <dc:creator>max</dc:creator>
  <cp:lastModifiedBy>max</cp:lastModifiedBy>
  <cp:revision>5</cp:revision>
  <dcterms:created xsi:type="dcterms:W3CDTF">2018-04-08T20:46:58Z</dcterms:created>
  <dcterms:modified xsi:type="dcterms:W3CDTF">2018-04-08T21:51:54Z</dcterms:modified>
</cp:coreProperties>
</file>