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57" r:id="rId4"/>
    <p:sldId id="258" r:id="rId5"/>
    <p:sldId id="295" r:id="rId6"/>
    <p:sldId id="259" r:id="rId7"/>
    <p:sldId id="260" r:id="rId8"/>
    <p:sldId id="261" r:id="rId9"/>
    <p:sldId id="262" r:id="rId10"/>
    <p:sldId id="314" r:id="rId11"/>
    <p:sldId id="263" r:id="rId12"/>
    <p:sldId id="322" r:id="rId13"/>
    <p:sldId id="303" r:id="rId14"/>
    <p:sldId id="304" r:id="rId15"/>
    <p:sldId id="305" r:id="rId16"/>
    <p:sldId id="306" r:id="rId17"/>
    <p:sldId id="307" r:id="rId18"/>
    <p:sldId id="316" r:id="rId19"/>
    <p:sldId id="317" r:id="rId20"/>
    <p:sldId id="318" r:id="rId21"/>
    <p:sldId id="296" r:id="rId22"/>
    <p:sldId id="266" r:id="rId23"/>
    <p:sldId id="267" r:id="rId24"/>
    <p:sldId id="268" r:id="rId25"/>
    <p:sldId id="269" r:id="rId26"/>
    <p:sldId id="297" r:id="rId27"/>
    <p:sldId id="270" r:id="rId28"/>
    <p:sldId id="293" r:id="rId29"/>
    <p:sldId id="271" r:id="rId30"/>
    <p:sldId id="272" r:id="rId31"/>
    <p:sldId id="273" r:id="rId32"/>
    <p:sldId id="298" r:id="rId33"/>
    <p:sldId id="274" r:id="rId34"/>
    <p:sldId id="275" r:id="rId35"/>
    <p:sldId id="276" r:id="rId36"/>
    <p:sldId id="277" r:id="rId37"/>
    <p:sldId id="299" r:id="rId38"/>
    <p:sldId id="278" r:id="rId39"/>
    <p:sldId id="315" r:id="rId40"/>
    <p:sldId id="279" r:id="rId41"/>
    <p:sldId id="300" r:id="rId42"/>
    <p:sldId id="280" r:id="rId43"/>
    <p:sldId id="281" r:id="rId44"/>
    <p:sldId id="282" r:id="rId45"/>
    <p:sldId id="301" r:id="rId46"/>
    <p:sldId id="283" r:id="rId47"/>
    <p:sldId id="319" r:id="rId48"/>
    <p:sldId id="284" r:id="rId49"/>
    <p:sldId id="320" r:id="rId50"/>
    <p:sldId id="302" r:id="rId51"/>
    <p:sldId id="285" r:id="rId52"/>
    <p:sldId id="321" r:id="rId53"/>
    <p:sldId id="308" r:id="rId54"/>
    <p:sldId id="309" r:id="rId55"/>
    <p:sldId id="310" r:id="rId56"/>
    <p:sldId id="311" r:id="rId57"/>
    <p:sldId id="291" r:id="rId58"/>
    <p:sldId id="312" r:id="rId59"/>
    <p:sldId id="323" r:id="rId60"/>
    <p:sldId id="32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FB5BF-6D8A-4632-8D59-CB1D16CE38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F04B0A-045B-4190-9354-2E12E0AFE4ED}">
      <dgm:prSet phldrT="[Texto]"/>
      <dgm:spPr/>
      <dgm:t>
        <a:bodyPr/>
        <a:lstStyle/>
        <a:p>
          <a:r>
            <a:rPr lang="pt-BR" dirty="0" smtClean="0"/>
            <a:t>Análise de fluxo de dados</a:t>
          </a:r>
          <a:endParaRPr lang="pt-BR" dirty="0"/>
        </a:p>
      </dgm:t>
    </dgm:pt>
    <dgm:pt modelId="{DACDC969-A13E-4F63-9064-3720BC4FFB38}" type="parTrans" cxnId="{5C2E56AB-BF69-4A68-A47E-9539CA3FD7A4}">
      <dgm:prSet/>
      <dgm:spPr/>
      <dgm:t>
        <a:bodyPr/>
        <a:lstStyle/>
        <a:p>
          <a:endParaRPr lang="pt-BR"/>
        </a:p>
      </dgm:t>
    </dgm:pt>
    <dgm:pt modelId="{775F54CF-A937-4074-97C3-508627A0AF71}" type="sibTrans" cxnId="{5C2E56AB-BF69-4A68-A47E-9539CA3FD7A4}">
      <dgm:prSet/>
      <dgm:spPr/>
      <dgm:t>
        <a:bodyPr/>
        <a:lstStyle/>
        <a:p>
          <a:endParaRPr lang="pt-BR"/>
        </a:p>
      </dgm:t>
    </dgm:pt>
    <dgm:pt modelId="{705AD157-2CA6-4D43-9E6D-E041750F2AB6}">
      <dgm:prSet phldrT="[Texto]"/>
      <dgm:spPr/>
      <dgm:t>
        <a:bodyPr/>
        <a:lstStyle/>
        <a:p>
          <a:r>
            <a:rPr lang="pt-BR" dirty="0" smtClean="0"/>
            <a:t>Transformações</a:t>
          </a:r>
          <a:endParaRPr lang="pt-BR" dirty="0"/>
        </a:p>
      </dgm:t>
    </dgm:pt>
    <dgm:pt modelId="{BD2F62F7-E4B4-4252-86F3-E2A4193CF8F0}" type="parTrans" cxnId="{2AE6AB3A-FD9A-4FA0-889B-CC7B2BD6A171}">
      <dgm:prSet/>
      <dgm:spPr/>
      <dgm:t>
        <a:bodyPr/>
        <a:lstStyle/>
        <a:p>
          <a:endParaRPr lang="pt-BR"/>
        </a:p>
      </dgm:t>
    </dgm:pt>
    <dgm:pt modelId="{AAC80EBC-762F-435E-AC8E-FCAA6E4ADF34}" type="sibTrans" cxnId="{2AE6AB3A-FD9A-4FA0-889B-CC7B2BD6A171}">
      <dgm:prSet/>
      <dgm:spPr/>
      <dgm:t>
        <a:bodyPr/>
        <a:lstStyle/>
        <a:p>
          <a:endParaRPr lang="pt-BR"/>
        </a:p>
      </dgm:t>
    </dgm:pt>
    <dgm:pt modelId="{0CFDB3B7-9B87-44CB-8A6A-F85D6274702C}" type="pres">
      <dgm:prSet presAssocID="{BC0FB5BF-6D8A-4632-8D59-CB1D16CE3807}" presName="Name0" presStyleCnt="0">
        <dgm:presLayoutVars>
          <dgm:dir/>
          <dgm:resizeHandles val="exact"/>
        </dgm:presLayoutVars>
      </dgm:prSet>
      <dgm:spPr/>
    </dgm:pt>
    <dgm:pt modelId="{4B92FA0D-0149-4614-BFA2-BD55EB49F468}" type="pres">
      <dgm:prSet presAssocID="{B5F04B0A-045B-4190-9354-2E12E0AFE4E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BA619A5-99FC-44E6-AE39-3F9C12DE12E8}" type="pres">
      <dgm:prSet presAssocID="{775F54CF-A937-4074-97C3-508627A0AF71}" presName="sibTrans" presStyleLbl="sibTrans2D1" presStyleIdx="0" presStyleCnt="1"/>
      <dgm:spPr/>
      <dgm:t>
        <a:bodyPr/>
        <a:lstStyle/>
        <a:p>
          <a:endParaRPr lang="pt-BR"/>
        </a:p>
      </dgm:t>
    </dgm:pt>
    <dgm:pt modelId="{F0863B36-96E1-4E8E-BD68-A3271D05DEDF}" type="pres">
      <dgm:prSet presAssocID="{775F54CF-A937-4074-97C3-508627A0AF71}" presName="connectorText" presStyleLbl="sibTrans2D1" presStyleIdx="0" presStyleCnt="1"/>
      <dgm:spPr/>
      <dgm:t>
        <a:bodyPr/>
        <a:lstStyle/>
        <a:p>
          <a:endParaRPr lang="pt-BR"/>
        </a:p>
      </dgm:t>
    </dgm:pt>
    <dgm:pt modelId="{D248EF8B-AEFA-427B-9266-AE595BE46BF1}" type="pres">
      <dgm:prSet presAssocID="{705AD157-2CA6-4D43-9E6D-E041750F2AB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909944F-1693-4119-B92E-38B1F1AD4B5F}" type="presOf" srcId="{705AD157-2CA6-4D43-9E6D-E041750F2AB6}" destId="{D248EF8B-AEFA-427B-9266-AE595BE46BF1}" srcOrd="0" destOrd="0" presId="urn:microsoft.com/office/officeart/2005/8/layout/process1"/>
    <dgm:cxn modelId="{EE9D1859-A507-499B-968B-4216291A2B92}" type="presOf" srcId="{775F54CF-A937-4074-97C3-508627A0AF71}" destId="{EBA619A5-99FC-44E6-AE39-3F9C12DE12E8}" srcOrd="0" destOrd="0" presId="urn:microsoft.com/office/officeart/2005/8/layout/process1"/>
    <dgm:cxn modelId="{7CA78515-BB61-4BC7-B35C-F3C2F248B830}" type="presOf" srcId="{BC0FB5BF-6D8A-4632-8D59-CB1D16CE3807}" destId="{0CFDB3B7-9B87-44CB-8A6A-F85D6274702C}" srcOrd="0" destOrd="0" presId="urn:microsoft.com/office/officeart/2005/8/layout/process1"/>
    <dgm:cxn modelId="{8A7D9474-D954-4A85-84E4-280FF700CDE8}" type="presOf" srcId="{B5F04B0A-045B-4190-9354-2E12E0AFE4ED}" destId="{4B92FA0D-0149-4614-BFA2-BD55EB49F468}" srcOrd="0" destOrd="0" presId="urn:microsoft.com/office/officeart/2005/8/layout/process1"/>
    <dgm:cxn modelId="{2AE6AB3A-FD9A-4FA0-889B-CC7B2BD6A171}" srcId="{BC0FB5BF-6D8A-4632-8D59-CB1D16CE3807}" destId="{705AD157-2CA6-4D43-9E6D-E041750F2AB6}" srcOrd="1" destOrd="0" parTransId="{BD2F62F7-E4B4-4252-86F3-E2A4193CF8F0}" sibTransId="{AAC80EBC-762F-435E-AC8E-FCAA6E4ADF34}"/>
    <dgm:cxn modelId="{5C2E56AB-BF69-4A68-A47E-9539CA3FD7A4}" srcId="{BC0FB5BF-6D8A-4632-8D59-CB1D16CE3807}" destId="{B5F04B0A-045B-4190-9354-2E12E0AFE4ED}" srcOrd="0" destOrd="0" parTransId="{DACDC969-A13E-4F63-9064-3720BC4FFB38}" sibTransId="{775F54CF-A937-4074-97C3-508627A0AF71}"/>
    <dgm:cxn modelId="{D1EDE526-2EAC-489E-8A6F-41F86A586259}" type="presOf" srcId="{775F54CF-A937-4074-97C3-508627A0AF71}" destId="{F0863B36-96E1-4E8E-BD68-A3271D05DEDF}" srcOrd="1" destOrd="0" presId="urn:microsoft.com/office/officeart/2005/8/layout/process1"/>
    <dgm:cxn modelId="{847D6153-48B8-4FC4-9A6D-DC8B1C824F57}" type="presParOf" srcId="{0CFDB3B7-9B87-44CB-8A6A-F85D6274702C}" destId="{4B92FA0D-0149-4614-BFA2-BD55EB49F468}" srcOrd="0" destOrd="0" presId="urn:microsoft.com/office/officeart/2005/8/layout/process1"/>
    <dgm:cxn modelId="{0CDE9CC7-E189-458E-924F-6677DC0EE463}" type="presParOf" srcId="{0CFDB3B7-9B87-44CB-8A6A-F85D6274702C}" destId="{EBA619A5-99FC-44E6-AE39-3F9C12DE12E8}" srcOrd="1" destOrd="0" presId="urn:microsoft.com/office/officeart/2005/8/layout/process1"/>
    <dgm:cxn modelId="{B8CBF3F6-6D54-4BBD-93F7-311753C1D428}" type="presParOf" srcId="{EBA619A5-99FC-44E6-AE39-3F9C12DE12E8}" destId="{F0863B36-96E1-4E8E-BD68-A3271D05DEDF}" srcOrd="0" destOrd="0" presId="urn:microsoft.com/office/officeart/2005/8/layout/process1"/>
    <dgm:cxn modelId="{3082CFC4-BB28-4798-9D1A-BAD31AC6A6B0}" type="presParOf" srcId="{0CFDB3B7-9B87-44CB-8A6A-F85D6274702C}" destId="{D248EF8B-AEFA-427B-9266-AE595BE46BF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2C3B0-8593-4887-A0DB-8904F56AAD3F}" type="doc">
      <dgm:prSet loTypeId="urn:microsoft.com/office/officeart/2009/layout/CircleArrowProcess" loCatId="process" qsTypeId="urn:microsoft.com/office/officeart/2005/8/quickstyle/3d3" qsCatId="3D" csTypeId="urn:microsoft.com/office/officeart/2005/8/colors/accent1_2" csCatId="accent1" phldr="1"/>
      <dgm:spPr/>
    </dgm:pt>
    <dgm:pt modelId="{6EFF6BF7-C69F-4A40-A310-1A646B83283E}">
      <dgm:prSet phldrT="[Texto]"/>
      <dgm:spPr/>
      <dgm:t>
        <a:bodyPr/>
        <a:lstStyle/>
        <a:p>
          <a:r>
            <a:rPr lang="pt-BR" dirty="0" smtClean="0"/>
            <a:t>Seleção de Instruções</a:t>
          </a:r>
          <a:endParaRPr lang="pt-BR" dirty="0"/>
        </a:p>
      </dgm:t>
    </dgm:pt>
    <dgm:pt modelId="{710C74AD-F8A8-441D-A48C-29D4FB955EBA}" type="parTrans" cxnId="{FDA00896-B2EC-45A7-BCAA-CAA4E7D5D817}">
      <dgm:prSet/>
      <dgm:spPr/>
      <dgm:t>
        <a:bodyPr/>
        <a:lstStyle/>
        <a:p>
          <a:endParaRPr lang="pt-BR"/>
        </a:p>
      </dgm:t>
    </dgm:pt>
    <dgm:pt modelId="{3B3BFD8A-62C9-489A-B08C-C24287C75EF5}" type="sibTrans" cxnId="{FDA00896-B2EC-45A7-BCAA-CAA4E7D5D817}">
      <dgm:prSet/>
      <dgm:spPr/>
      <dgm:t>
        <a:bodyPr/>
        <a:lstStyle/>
        <a:p>
          <a:endParaRPr lang="pt-BR"/>
        </a:p>
      </dgm:t>
    </dgm:pt>
    <dgm:pt modelId="{523E1E6D-104B-4852-AAD6-55E2E79DD9E4}">
      <dgm:prSet phldrT="[Texto]"/>
      <dgm:spPr/>
      <dgm:t>
        <a:bodyPr/>
        <a:lstStyle/>
        <a:p>
          <a:r>
            <a:rPr lang="pt-BR" dirty="0" smtClean="0"/>
            <a:t>Alocação de Registradores</a:t>
          </a:r>
          <a:endParaRPr lang="pt-BR" dirty="0"/>
        </a:p>
      </dgm:t>
    </dgm:pt>
    <dgm:pt modelId="{4850B638-A58B-496F-9529-5230F4FF9EF5}" type="parTrans" cxnId="{5EF1BD18-66FD-41D2-AAC5-8EF6F154A3E4}">
      <dgm:prSet/>
      <dgm:spPr/>
      <dgm:t>
        <a:bodyPr/>
        <a:lstStyle/>
        <a:p>
          <a:endParaRPr lang="pt-BR"/>
        </a:p>
      </dgm:t>
    </dgm:pt>
    <dgm:pt modelId="{8A106BD0-4815-4F30-9445-31EE63032758}" type="sibTrans" cxnId="{5EF1BD18-66FD-41D2-AAC5-8EF6F154A3E4}">
      <dgm:prSet/>
      <dgm:spPr/>
      <dgm:t>
        <a:bodyPr/>
        <a:lstStyle/>
        <a:p>
          <a:endParaRPr lang="pt-BR"/>
        </a:p>
      </dgm:t>
    </dgm:pt>
    <dgm:pt modelId="{DAE0CA20-71A5-4857-B425-7C21F4205FE0}">
      <dgm:prSet phldrT="[Texto]"/>
      <dgm:spPr/>
      <dgm:t>
        <a:bodyPr/>
        <a:lstStyle/>
        <a:p>
          <a:r>
            <a:rPr lang="pt-BR" dirty="0" smtClean="0"/>
            <a:t>Escalonamento de instruções</a:t>
          </a:r>
          <a:endParaRPr lang="pt-BR" dirty="0"/>
        </a:p>
      </dgm:t>
    </dgm:pt>
    <dgm:pt modelId="{97AB5DBF-7988-4652-A2BD-159725CDC748}" type="parTrans" cxnId="{9A1C8CA8-11E5-4EF9-B745-162E5C7FBACA}">
      <dgm:prSet/>
      <dgm:spPr/>
      <dgm:t>
        <a:bodyPr/>
        <a:lstStyle/>
        <a:p>
          <a:endParaRPr lang="pt-BR"/>
        </a:p>
      </dgm:t>
    </dgm:pt>
    <dgm:pt modelId="{F0DA15A3-1B67-4B71-96CC-B5C149562643}" type="sibTrans" cxnId="{9A1C8CA8-11E5-4EF9-B745-162E5C7FBACA}">
      <dgm:prSet/>
      <dgm:spPr/>
      <dgm:t>
        <a:bodyPr/>
        <a:lstStyle/>
        <a:p>
          <a:endParaRPr lang="pt-BR"/>
        </a:p>
      </dgm:t>
    </dgm:pt>
    <dgm:pt modelId="{727743C9-590A-4BFD-B8FE-B3137DED3EEA}" type="pres">
      <dgm:prSet presAssocID="{6A52C3B0-8593-4887-A0DB-8904F56AAD3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7D6A4FE-656F-4349-B0B5-F9397EAEA6BA}" type="pres">
      <dgm:prSet presAssocID="{6EFF6BF7-C69F-4A40-A310-1A646B83283E}" presName="Accent1" presStyleCnt="0"/>
      <dgm:spPr/>
    </dgm:pt>
    <dgm:pt modelId="{AC025279-9748-465A-A4F7-EC2E8E5299CA}" type="pres">
      <dgm:prSet presAssocID="{6EFF6BF7-C69F-4A40-A310-1A646B83283E}" presName="Accent" presStyleLbl="node1" presStyleIdx="0" presStyleCnt="3"/>
      <dgm:spPr/>
    </dgm:pt>
    <dgm:pt modelId="{0FE51770-D612-49FA-BD52-FC9885C33AF8}" type="pres">
      <dgm:prSet presAssocID="{6EFF6BF7-C69F-4A40-A310-1A646B83283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03C0C3-0BF7-4EB0-AD70-D67181A8A29A}" type="pres">
      <dgm:prSet presAssocID="{523E1E6D-104B-4852-AAD6-55E2E79DD9E4}" presName="Accent2" presStyleCnt="0"/>
      <dgm:spPr/>
    </dgm:pt>
    <dgm:pt modelId="{3B7DBE4E-1F84-4C85-8434-6688D2E6579F}" type="pres">
      <dgm:prSet presAssocID="{523E1E6D-104B-4852-AAD6-55E2E79DD9E4}" presName="Accent" presStyleLbl="node1" presStyleIdx="1" presStyleCnt="3"/>
      <dgm:spPr/>
    </dgm:pt>
    <dgm:pt modelId="{89276D45-9D16-42CC-85CA-ACFAFA78CCAE}" type="pres">
      <dgm:prSet presAssocID="{523E1E6D-104B-4852-AAD6-55E2E79DD9E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38EF5E-0F4A-4A24-993F-31014DD1B20C}" type="pres">
      <dgm:prSet presAssocID="{DAE0CA20-71A5-4857-B425-7C21F4205FE0}" presName="Accent3" presStyleCnt="0"/>
      <dgm:spPr/>
    </dgm:pt>
    <dgm:pt modelId="{64815E87-5A2F-47E7-8EE4-D12422535F50}" type="pres">
      <dgm:prSet presAssocID="{DAE0CA20-71A5-4857-B425-7C21F4205FE0}" presName="Accent" presStyleLbl="node1" presStyleIdx="2" presStyleCnt="3"/>
      <dgm:spPr/>
    </dgm:pt>
    <dgm:pt modelId="{CB44F7E7-4032-412A-A4A2-1D5463AB464B}" type="pres">
      <dgm:prSet presAssocID="{DAE0CA20-71A5-4857-B425-7C21F4205FE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F11D056-5A36-4ED4-9B1C-AE1834C8A726}" type="presOf" srcId="{6A52C3B0-8593-4887-A0DB-8904F56AAD3F}" destId="{727743C9-590A-4BFD-B8FE-B3137DED3EEA}" srcOrd="0" destOrd="0" presId="urn:microsoft.com/office/officeart/2009/layout/CircleArrowProcess"/>
    <dgm:cxn modelId="{8AF3F06E-5DE2-41DD-A4D0-9175673AED3B}" type="presOf" srcId="{DAE0CA20-71A5-4857-B425-7C21F4205FE0}" destId="{CB44F7E7-4032-412A-A4A2-1D5463AB464B}" srcOrd="0" destOrd="0" presId="urn:microsoft.com/office/officeart/2009/layout/CircleArrowProcess"/>
    <dgm:cxn modelId="{9A1C8CA8-11E5-4EF9-B745-162E5C7FBACA}" srcId="{6A52C3B0-8593-4887-A0DB-8904F56AAD3F}" destId="{DAE0CA20-71A5-4857-B425-7C21F4205FE0}" srcOrd="2" destOrd="0" parTransId="{97AB5DBF-7988-4652-A2BD-159725CDC748}" sibTransId="{F0DA15A3-1B67-4B71-96CC-B5C149562643}"/>
    <dgm:cxn modelId="{D3CB8CE7-3468-4C7F-8D60-285587D264B6}" type="presOf" srcId="{6EFF6BF7-C69F-4A40-A310-1A646B83283E}" destId="{0FE51770-D612-49FA-BD52-FC9885C33AF8}" srcOrd="0" destOrd="0" presId="urn:microsoft.com/office/officeart/2009/layout/CircleArrowProcess"/>
    <dgm:cxn modelId="{5EF1BD18-66FD-41D2-AAC5-8EF6F154A3E4}" srcId="{6A52C3B0-8593-4887-A0DB-8904F56AAD3F}" destId="{523E1E6D-104B-4852-AAD6-55E2E79DD9E4}" srcOrd="1" destOrd="0" parTransId="{4850B638-A58B-496F-9529-5230F4FF9EF5}" sibTransId="{8A106BD0-4815-4F30-9445-31EE63032758}"/>
    <dgm:cxn modelId="{FDA00896-B2EC-45A7-BCAA-CAA4E7D5D817}" srcId="{6A52C3B0-8593-4887-A0DB-8904F56AAD3F}" destId="{6EFF6BF7-C69F-4A40-A310-1A646B83283E}" srcOrd="0" destOrd="0" parTransId="{710C74AD-F8A8-441D-A48C-29D4FB955EBA}" sibTransId="{3B3BFD8A-62C9-489A-B08C-C24287C75EF5}"/>
    <dgm:cxn modelId="{CB4AC5D8-7B8F-4CAC-8F36-9FBD5F930CDC}" type="presOf" srcId="{523E1E6D-104B-4852-AAD6-55E2E79DD9E4}" destId="{89276D45-9D16-42CC-85CA-ACFAFA78CCAE}" srcOrd="0" destOrd="0" presId="urn:microsoft.com/office/officeart/2009/layout/CircleArrowProcess"/>
    <dgm:cxn modelId="{12EE65F6-2999-4CD9-B9F2-F5EC822C5BA6}" type="presParOf" srcId="{727743C9-590A-4BFD-B8FE-B3137DED3EEA}" destId="{57D6A4FE-656F-4349-B0B5-F9397EAEA6BA}" srcOrd="0" destOrd="0" presId="urn:microsoft.com/office/officeart/2009/layout/CircleArrowProcess"/>
    <dgm:cxn modelId="{496965D8-D5FB-444E-A487-F81BAB0D0AC4}" type="presParOf" srcId="{57D6A4FE-656F-4349-B0B5-F9397EAEA6BA}" destId="{AC025279-9748-465A-A4F7-EC2E8E5299CA}" srcOrd="0" destOrd="0" presId="urn:microsoft.com/office/officeart/2009/layout/CircleArrowProcess"/>
    <dgm:cxn modelId="{B99F6FCF-06FF-44E8-96F1-67567EEA2C8B}" type="presParOf" srcId="{727743C9-590A-4BFD-B8FE-B3137DED3EEA}" destId="{0FE51770-D612-49FA-BD52-FC9885C33AF8}" srcOrd="1" destOrd="0" presId="urn:microsoft.com/office/officeart/2009/layout/CircleArrowProcess"/>
    <dgm:cxn modelId="{81AB8549-70B9-4512-9EF3-DDACE10297D4}" type="presParOf" srcId="{727743C9-590A-4BFD-B8FE-B3137DED3EEA}" destId="{2103C0C3-0BF7-4EB0-AD70-D67181A8A29A}" srcOrd="2" destOrd="0" presId="urn:microsoft.com/office/officeart/2009/layout/CircleArrowProcess"/>
    <dgm:cxn modelId="{BC3F3BC5-5E60-4867-A823-9B062A4E000B}" type="presParOf" srcId="{2103C0C3-0BF7-4EB0-AD70-D67181A8A29A}" destId="{3B7DBE4E-1F84-4C85-8434-6688D2E6579F}" srcOrd="0" destOrd="0" presId="urn:microsoft.com/office/officeart/2009/layout/CircleArrowProcess"/>
    <dgm:cxn modelId="{BDC65ADF-D0F0-4681-968B-0FCB283E1D96}" type="presParOf" srcId="{727743C9-590A-4BFD-B8FE-B3137DED3EEA}" destId="{89276D45-9D16-42CC-85CA-ACFAFA78CCAE}" srcOrd="3" destOrd="0" presId="urn:microsoft.com/office/officeart/2009/layout/CircleArrowProcess"/>
    <dgm:cxn modelId="{EBF6923B-DC61-49CE-A7BA-D8380AD108CE}" type="presParOf" srcId="{727743C9-590A-4BFD-B8FE-B3137DED3EEA}" destId="{6538EF5E-0F4A-4A24-993F-31014DD1B20C}" srcOrd="4" destOrd="0" presId="urn:microsoft.com/office/officeart/2009/layout/CircleArrowProcess"/>
    <dgm:cxn modelId="{43A0EF62-00EB-4D57-8574-B39D54DFD7E7}" type="presParOf" srcId="{6538EF5E-0F4A-4A24-993F-31014DD1B20C}" destId="{64815E87-5A2F-47E7-8EE4-D12422535F50}" srcOrd="0" destOrd="0" presId="urn:microsoft.com/office/officeart/2009/layout/CircleArrowProcess"/>
    <dgm:cxn modelId="{4E387B9E-6ECE-4188-9CFE-D547B9AF0B72}" type="presParOf" srcId="{727743C9-590A-4BFD-B8FE-B3137DED3EEA}" destId="{CB44F7E7-4032-412A-A4A2-1D5463AB464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FA0D-0149-4614-BFA2-BD55EB49F468}">
      <dsp:nvSpPr>
        <dsp:cNvPr id="0" name=""/>
        <dsp:cNvSpPr/>
      </dsp:nvSpPr>
      <dsp:spPr>
        <a:xfrm>
          <a:off x="1218" y="886144"/>
          <a:ext cx="2597417" cy="1558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Análise de fluxo de dados</a:t>
          </a:r>
          <a:endParaRPr lang="pt-BR" sz="2800" kern="1200" dirty="0"/>
        </a:p>
      </dsp:txBody>
      <dsp:txXfrm>
        <a:off x="46863" y="931789"/>
        <a:ext cx="2506127" cy="1467160"/>
      </dsp:txXfrm>
    </dsp:sp>
    <dsp:sp modelId="{EBA619A5-99FC-44E6-AE39-3F9C12DE12E8}">
      <dsp:nvSpPr>
        <dsp:cNvPr id="0" name=""/>
        <dsp:cNvSpPr/>
      </dsp:nvSpPr>
      <dsp:spPr>
        <a:xfrm>
          <a:off x="2858376" y="1343289"/>
          <a:ext cx="550652" cy="6441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300" kern="1200"/>
        </a:p>
      </dsp:txBody>
      <dsp:txXfrm>
        <a:off x="2858376" y="1472121"/>
        <a:ext cx="385456" cy="386495"/>
      </dsp:txXfrm>
    </dsp:sp>
    <dsp:sp modelId="{D248EF8B-AEFA-427B-9266-AE595BE46BF1}">
      <dsp:nvSpPr>
        <dsp:cNvPr id="0" name=""/>
        <dsp:cNvSpPr/>
      </dsp:nvSpPr>
      <dsp:spPr>
        <a:xfrm>
          <a:off x="3637601" y="886144"/>
          <a:ext cx="2597417" cy="1558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Transformações</a:t>
          </a:r>
          <a:endParaRPr lang="pt-BR" sz="2800" kern="1200" dirty="0"/>
        </a:p>
      </dsp:txBody>
      <dsp:txXfrm>
        <a:off x="3683246" y="931789"/>
        <a:ext cx="2506127" cy="146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25279-9748-465A-A4F7-EC2E8E5299CA}">
      <dsp:nvSpPr>
        <dsp:cNvPr id="0" name=""/>
        <dsp:cNvSpPr/>
      </dsp:nvSpPr>
      <dsp:spPr>
        <a:xfrm>
          <a:off x="1620102" y="64143"/>
          <a:ext cx="2803719" cy="28041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51770-D612-49FA-BD52-FC9885C33AF8}">
      <dsp:nvSpPr>
        <dsp:cNvPr id="0" name=""/>
        <dsp:cNvSpPr/>
      </dsp:nvSpPr>
      <dsp:spPr>
        <a:xfrm>
          <a:off x="2239816" y="1076525"/>
          <a:ext cx="1557972" cy="77879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Seleção de Instruções</a:t>
          </a:r>
          <a:endParaRPr lang="pt-BR" sz="1900" kern="1200" dirty="0"/>
        </a:p>
      </dsp:txBody>
      <dsp:txXfrm>
        <a:off x="2239816" y="1076525"/>
        <a:ext cx="1557972" cy="778799"/>
      </dsp:txXfrm>
    </dsp:sp>
    <dsp:sp modelId="{3B7DBE4E-1F84-4C85-8434-6688D2E6579F}">
      <dsp:nvSpPr>
        <dsp:cNvPr id="0" name=""/>
        <dsp:cNvSpPr/>
      </dsp:nvSpPr>
      <dsp:spPr>
        <a:xfrm>
          <a:off x="841378" y="1675333"/>
          <a:ext cx="2803719" cy="280414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276D45-9D16-42CC-85CA-ACFAFA78CCAE}">
      <dsp:nvSpPr>
        <dsp:cNvPr id="0" name=""/>
        <dsp:cNvSpPr/>
      </dsp:nvSpPr>
      <dsp:spPr>
        <a:xfrm>
          <a:off x="1464252" y="2697034"/>
          <a:ext cx="1557972" cy="77879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Alocação de Registradores</a:t>
          </a:r>
          <a:endParaRPr lang="pt-BR" sz="1900" kern="1200" dirty="0"/>
        </a:p>
      </dsp:txBody>
      <dsp:txXfrm>
        <a:off x="1464252" y="2697034"/>
        <a:ext cx="1557972" cy="778799"/>
      </dsp:txXfrm>
    </dsp:sp>
    <dsp:sp modelId="{64815E87-5A2F-47E7-8EE4-D12422535F50}">
      <dsp:nvSpPr>
        <dsp:cNvPr id="0" name=""/>
        <dsp:cNvSpPr/>
      </dsp:nvSpPr>
      <dsp:spPr>
        <a:xfrm>
          <a:off x="1819653" y="3479329"/>
          <a:ext cx="2408829" cy="240979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44F7E7-4032-412A-A4A2-1D5463AB464B}">
      <dsp:nvSpPr>
        <dsp:cNvPr id="0" name=""/>
        <dsp:cNvSpPr/>
      </dsp:nvSpPr>
      <dsp:spPr>
        <a:xfrm>
          <a:off x="2243501" y="4319874"/>
          <a:ext cx="1557972" cy="77879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Escalonamento de instruções</a:t>
          </a:r>
          <a:endParaRPr lang="pt-BR" sz="1900" kern="1200" dirty="0"/>
        </a:p>
      </dsp:txBody>
      <dsp:txXfrm>
        <a:off x="2243501" y="4319874"/>
        <a:ext cx="1557972" cy="77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COMPILADORES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Conceitos gerais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4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6" y="280624"/>
            <a:ext cx="11278418" cy="56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FASES DO COMPILADOR</a:t>
            </a:r>
            <a:br>
              <a:rPr lang="pt-BR" b="1" dirty="0" smtClean="0"/>
            </a:br>
            <a:r>
              <a:rPr lang="pt-BR" b="1" dirty="0" smtClean="0"/>
              <a:t>ANÁLISE E SINTESE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b="1" i="1" dirty="0" smtClean="0"/>
          </a:p>
          <a:p>
            <a:r>
              <a:rPr lang="pt-BR" sz="2400" b="1" i="1" dirty="0" smtClean="0"/>
              <a:t>ANÁLISE (</a:t>
            </a:r>
            <a:r>
              <a:rPr lang="pt-BR" sz="2400" b="1" i="1" dirty="0" err="1" smtClean="0"/>
              <a:t>front-end</a:t>
            </a:r>
            <a:r>
              <a:rPr lang="pt-BR" sz="2400" b="1" i="1" dirty="0" smtClean="0"/>
              <a:t>):</a:t>
            </a:r>
            <a:r>
              <a:rPr lang="pt-BR" sz="2400" i="1" dirty="0" smtClean="0"/>
              <a:t> </a:t>
            </a:r>
            <a:r>
              <a:rPr lang="pt-BR" sz="2400" i="1" dirty="0"/>
              <a:t>divide o programa fonte em partes constituintes e cria uma representação intermediária do mesmo;</a:t>
            </a:r>
          </a:p>
          <a:p>
            <a:endParaRPr lang="pt-BR" sz="2400" b="1" i="1" dirty="0" smtClean="0"/>
          </a:p>
          <a:p>
            <a:r>
              <a:rPr lang="pt-BR" sz="2400" b="1" i="1" dirty="0" smtClean="0"/>
              <a:t>SINTESE (</a:t>
            </a:r>
            <a:r>
              <a:rPr lang="pt-BR" sz="2400" b="1" i="1" dirty="0" err="1" smtClean="0"/>
              <a:t>back-end</a:t>
            </a:r>
            <a:r>
              <a:rPr lang="pt-BR" sz="2400" b="1" i="1" dirty="0" smtClean="0"/>
              <a:t>):</a:t>
            </a:r>
            <a:r>
              <a:rPr lang="pt-BR" sz="2400" i="1" dirty="0" smtClean="0"/>
              <a:t> </a:t>
            </a:r>
            <a:r>
              <a:rPr lang="pt-BR" sz="2400" i="1" dirty="0"/>
              <a:t>constrói o programa alvo a partir da representação intermediária.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2408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01661" cy="1450757"/>
          </a:xfrm>
        </p:spPr>
        <p:txBody>
          <a:bodyPr>
            <a:noAutofit/>
          </a:bodyPr>
          <a:lstStyle/>
          <a:p>
            <a:r>
              <a:rPr lang="pt-BR" sz="5400" b="1" dirty="0"/>
              <a:t>Princípios fundamentais da compilação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b="1" dirty="0"/>
              <a:t>O primeiro é inviolável: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i="1" dirty="0"/>
              <a:t>O compilador deve preservar o significado do programa a ser compilado</a:t>
            </a:r>
            <a:r>
              <a:rPr lang="pt-BR" sz="2400" i="1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1" dirty="0"/>
              <a:t>O segundo princípio a ser observado é prático: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i="1" dirty="0"/>
              <a:t>O compilador deve melhorar o programa de entrada de alguma forma perceptível.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636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PRIMOS DO COMPILADOR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8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INTERPRETAÇÃO PURA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380129"/>
            <a:ext cx="10058400" cy="3488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i="1" dirty="0" smtClean="0"/>
              <a:t>Os programas podem ser traduzidos por outro programa chamado interpretador, sem nenhuma conversão.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i="1" dirty="0" smtClean="0"/>
              <a:t>O programa interpretador age como uma simulação de software de uma máquina cujo ciclo buscar-executar lida com instruções de programa em linguagem de alto nível em vez de instruções de máquina.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36698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INTERPRETAÇÃO PURA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107491"/>
            <a:ext cx="4786346" cy="4094649"/>
          </a:xfrm>
        </p:spPr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Fácil implementação</a:t>
            </a:r>
          </a:p>
          <a:p>
            <a:pPr lvl="1"/>
            <a:r>
              <a:rPr lang="pt-BR" dirty="0" smtClean="0"/>
              <a:t>Fácil depuração</a:t>
            </a:r>
          </a:p>
          <a:p>
            <a:endParaRPr lang="pt-BR" dirty="0" smtClean="0"/>
          </a:p>
          <a:p>
            <a:r>
              <a:rPr lang="pt-BR" dirty="0" smtClean="0"/>
              <a:t>DESVANTAGEM</a:t>
            </a:r>
          </a:p>
          <a:p>
            <a:pPr lvl="1"/>
            <a:r>
              <a:rPr lang="pt-BR" dirty="0" smtClean="0"/>
              <a:t>Execução 10 a 100 vezes mais lenta</a:t>
            </a:r>
          </a:p>
          <a:p>
            <a:pPr lvl="1"/>
            <a:r>
              <a:rPr lang="pt-BR" dirty="0" smtClean="0"/>
              <a:t>Exige mais espaço em memória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0316" y="1909482"/>
            <a:ext cx="4084260" cy="415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2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SISTEMAS DE INTERPRETAÇÃO HÍBRIDOS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97740"/>
            <a:ext cx="10058400" cy="37713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U</a:t>
            </a:r>
            <a:r>
              <a:rPr lang="pt-BR" dirty="0" smtClean="0"/>
              <a:t>m meio-termo entre os compiladores e os interpretadores puros;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Eles traduzem programas em linguagem de alto nível para uma linguagem intermediária projetada para permitir fácil interpretação.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Esse método é mais rápido do que a interpretação pura porque as instruções da linguagem fonte são decodificadas somente uma vez.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i="1" dirty="0"/>
              <a:t>Essa simulação de software, evidentemente, fornece uma máquina virtual para a linguagem.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i="1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923" y="551330"/>
            <a:ext cx="7101148" cy="560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9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TRADUTORES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97740"/>
            <a:ext cx="10058400" cy="37713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i="1" dirty="0" smtClean="0"/>
              <a:t>Muitos “Compiladores” de pesquisa produzem programa C como saída;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i="1" dirty="0" smtClean="0"/>
              <a:t>Como existem compiladores para C na maioria dos computadores, isso torna o programa-alvo executável em todos estes sistemas ao custo de uma compilação extra.</a:t>
            </a:r>
            <a:endParaRPr lang="pt-BR" i="1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Compiladores que visam uma linguagem de programação são chamados de tradutores fonte-a-fonte;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53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1935052"/>
            <a:ext cx="9939914" cy="1543048"/>
          </a:xfrm>
        </p:spPr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/>
              <a:t>operações são determinadas e registradas em uma estrutura hierárquica chamada </a:t>
            </a:r>
            <a:r>
              <a:rPr lang="pt-BR" b="1" dirty="0"/>
              <a:t>árvore sintática.</a:t>
            </a:r>
            <a:endParaRPr lang="pt-BR" dirty="0"/>
          </a:p>
          <a:p>
            <a:r>
              <a:rPr lang="pt-BR" dirty="0"/>
              <a:t>Cada nó representa uma operação e cada filho argumentos da operação.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8861" y="5866144"/>
            <a:ext cx="72152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Árvore sintática para </a:t>
            </a:r>
            <a:r>
              <a:rPr lang="pt-BR" sz="1600" b="1" dirty="0"/>
              <a:t>montante := </a:t>
            </a:r>
            <a:r>
              <a:rPr lang="pt-BR" sz="1600" b="1" dirty="0" err="1"/>
              <a:t>depósito_inicial</a:t>
            </a:r>
            <a:r>
              <a:rPr lang="pt-BR" sz="1600" b="1" dirty="0"/>
              <a:t> + </a:t>
            </a:r>
            <a:r>
              <a:rPr lang="pt-BR" sz="1600" b="1" dirty="0" err="1"/>
              <a:t>taxa_de_juros</a:t>
            </a:r>
            <a:r>
              <a:rPr lang="pt-BR" sz="1600" b="1" dirty="0"/>
              <a:t> * 60</a:t>
            </a:r>
            <a:r>
              <a:rPr lang="pt-BR" sz="1600" dirty="0"/>
              <a:t>;</a:t>
            </a:r>
          </a:p>
        </p:txBody>
      </p:sp>
      <p:pic>
        <p:nvPicPr>
          <p:cNvPr id="5" name="Imagem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6992" y="3052291"/>
            <a:ext cx="4080027" cy="281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0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LINGUAGENS DE PROGRAMAÇÃO</a:t>
            </a:r>
            <a:endParaRPr lang="pt-BR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 DO PROGRAMA FONTE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</a:t>
            </a:r>
            <a:r>
              <a:rPr lang="pt-BR" dirty="0"/>
              <a:t>compilação a análise consiste em 3 fases:</a:t>
            </a:r>
          </a:p>
          <a:p>
            <a:endParaRPr lang="pt-BR" b="1" dirty="0" smtClean="0"/>
          </a:p>
          <a:p>
            <a:pPr marL="0" indent="268288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t-BR" b="1" dirty="0" smtClean="0"/>
              <a:t>ANÁLISE </a:t>
            </a:r>
            <a:r>
              <a:rPr lang="pt-BR" b="1" dirty="0"/>
              <a:t>LINEAR (LÉXICA)</a:t>
            </a:r>
            <a:r>
              <a:rPr lang="pt-BR" dirty="0"/>
              <a:t> – O programa e lido (</a:t>
            </a:r>
            <a:r>
              <a:rPr lang="pt-BR" dirty="0" err="1"/>
              <a:t>escaneado</a:t>
            </a:r>
            <a:r>
              <a:rPr lang="pt-BR" dirty="0"/>
              <a:t>) e agrupado em </a:t>
            </a:r>
            <a:r>
              <a:rPr lang="pt-BR" dirty="0" err="1"/>
              <a:t>tokens</a:t>
            </a:r>
            <a:r>
              <a:rPr lang="pt-BR" dirty="0"/>
              <a:t>, que são sequência de caracteres com significado coletivo;</a:t>
            </a:r>
          </a:p>
          <a:p>
            <a:pPr marL="0" indent="268288">
              <a:buFont typeface="Wingdings" panose="05000000000000000000" pitchFamily="2" charset="2"/>
              <a:buChar char="§"/>
              <a:tabLst>
                <a:tab pos="268288" algn="l"/>
              </a:tabLst>
            </a:pPr>
            <a:endParaRPr lang="pt-BR" b="1" dirty="0" smtClean="0"/>
          </a:p>
          <a:p>
            <a:pPr marL="0" indent="268288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t-BR" b="1" dirty="0" smtClean="0"/>
              <a:t>ANÁLISE </a:t>
            </a:r>
            <a:r>
              <a:rPr lang="pt-BR" b="1" dirty="0"/>
              <a:t>HIERÁRQUICA (SINTÁTICA) - </a:t>
            </a:r>
            <a:r>
              <a:rPr lang="pt-BR" dirty="0"/>
              <a:t>agrupa os </a:t>
            </a:r>
            <a:r>
              <a:rPr lang="pt-BR" dirty="0" err="1"/>
              <a:t>tokens</a:t>
            </a:r>
            <a:r>
              <a:rPr lang="pt-BR" dirty="0"/>
              <a:t> fornecidos pelo analisador léxico em estruturas sintáticas (baseado na gramática da linguagem);</a:t>
            </a:r>
          </a:p>
          <a:p>
            <a:pPr marL="0" indent="268288">
              <a:buFont typeface="Wingdings" panose="05000000000000000000" pitchFamily="2" charset="2"/>
              <a:buChar char="§"/>
              <a:tabLst>
                <a:tab pos="268288" algn="l"/>
              </a:tabLst>
            </a:pPr>
            <a:endParaRPr lang="pt-BR" b="1" dirty="0" smtClean="0"/>
          </a:p>
          <a:p>
            <a:pPr marL="0" indent="268288">
              <a:buFont typeface="Wingdings" panose="05000000000000000000" pitchFamily="2" charset="2"/>
              <a:buChar char="§"/>
              <a:tabLst>
                <a:tab pos="268288" algn="l"/>
              </a:tabLst>
            </a:pPr>
            <a:r>
              <a:rPr lang="pt-BR" b="1" dirty="0" smtClean="0"/>
              <a:t>ANÁLISE </a:t>
            </a:r>
            <a:r>
              <a:rPr lang="pt-BR" b="1" dirty="0"/>
              <a:t>SEMÂNTICA – </a:t>
            </a:r>
            <a:r>
              <a:rPr lang="pt-BR" dirty="0"/>
              <a:t>certas verificações são realizadas para garantir que os componentes de um programa se combinem de forma significativa;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LÉXICA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8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 LÉXICA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79" y="2057400"/>
            <a:ext cx="10574767" cy="3811694"/>
          </a:xfrm>
        </p:spPr>
        <p:txBody>
          <a:bodyPr>
            <a:norm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i="1" dirty="0" smtClean="0"/>
              <a:t>É também chamada de análise linear ou </a:t>
            </a:r>
            <a:r>
              <a:rPr lang="pt-BR" sz="2400" i="1" dirty="0" err="1" smtClean="0"/>
              <a:t>esquadrilhamento</a:t>
            </a:r>
            <a:r>
              <a:rPr lang="pt-BR" sz="2400" i="1" dirty="0" smtClean="0"/>
              <a:t> (</a:t>
            </a:r>
            <a:r>
              <a:rPr lang="pt-BR" sz="2400" i="1" dirty="0" err="1" smtClean="0"/>
              <a:t>scanning</a:t>
            </a:r>
            <a:r>
              <a:rPr lang="pt-BR" sz="2400" i="1" dirty="0" smtClean="0"/>
              <a:t>);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i="1" dirty="0" smtClean="0"/>
              <a:t>O </a:t>
            </a:r>
            <a:r>
              <a:rPr lang="pt-BR" sz="2400" b="1" i="1" dirty="0" smtClean="0"/>
              <a:t>analisador léxico </a:t>
            </a:r>
            <a:r>
              <a:rPr lang="pt-BR" sz="2400" i="1" dirty="0" smtClean="0"/>
              <a:t>separa a seqüência de caracteres que representa o programa fonte em entidades ou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, símbolos básicos da linguagem. 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endParaRPr lang="pt-BR" sz="2400" i="1" dirty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sz="2400" i="1" dirty="0" smtClean="0"/>
              <a:t>Durante a análise léxica, os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 são classificados como palavras reservadas, identificadores, símbolos especiais, constantes de tipos básicos (inteiro real, literal, etc.), entre outras categorias.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2158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EXEMPLO: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1936375"/>
            <a:ext cx="10058400" cy="4383743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Em </a:t>
            </a:r>
            <a:r>
              <a:rPr lang="pt-BR" b="1" dirty="0" smtClean="0"/>
              <a:t>montante := </a:t>
            </a:r>
            <a:r>
              <a:rPr lang="pt-BR" b="1" dirty="0" err="1" smtClean="0"/>
              <a:t>depósito_inicial</a:t>
            </a:r>
            <a:r>
              <a:rPr lang="pt-BR" b="1" dirty="0" smtClean="0"/>
              <a:t> + </a:t>
            </a:r>
            <a:r>
              <a:rPr lang="pt-BR" b="1" dirty="0" err="1" smtClean="0"/>
              <a:t>taxa_de_juros</a:t>
            </a:r>
            <a:r>
              <a:rPr lang="pt-BR" b="1" dirty="0" smtClean="0"/>
              <a:t> * 60, </a:t>
            </a:r>
            <a:r>
              <a:rPr lang="pt-BR" dirty="0" smtClean="0"/>
              <a:t>poderiam ser agrupados os seguintes </a:t>
            </a:r>
            <a:r>
              <a:rPr lang="pt-BR" dirty="0" err="1" smtClean="0"/>
              <a:t>tokens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identificador</a:t>
            </a:r>
            <a:r>
              <a:rPr lang="pt-BR" dirty="0" smtClean="0"/>
              <a:t> montante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símbolo de atribuição</a:t>
            </a:r>
            <a:r>
              <a:rPr lang="pt-BR" dirty="0" smtClean="0"/>
              <a:t> :=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identificador</a:t>
            </a:r>
            <a:r>
              <a:rPr lang="pt-BR" dirty="0" smtClean="0"/>
              <a:t> </a:t>
            </a:r>
            <a:r>
              <a:rPr lang="pt-BR" dirty="0" err="1" smtClean="0"/>
              <a:t>depósito_inicial</a:t>
            </a:r>
            <a:endParaRPr lang="pt-BR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sinal de adição</a:t>
            </a:r>
            <a:r>
              <a:rPr lang="pt-BR" dirty="0" smtClean="0"/>
              <a:t> +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identificador</a:t>
            </a:r>
            <a:r>
              <a:rPr lang="pt-BR" dirty="0" smtClean="0"/>
              <a:t> </a:t>
            </a:r>
            <a:r>
              <a:rPr lang="pt-BR" dirty="0" err="1" smtClean="0"/>
              <a:t>taxa_de_juros</a:t>
            </a:r>
            <a:endParaRPr lang="pt-BR" dirty="0" smtClean="0"/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sinal de multiplicação</a:t>
            </a:r>
            <a:r>
              <a:rPr lang="pt-BR" dirty="0" smtClean="0"/>
              <a:t> *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pt-BR" b="1" dirty="0" smtClean="0"/>
              <a:t>O número</a:t>
            </a:r>
            <a:r>
              <a:rPr lang="pt-BR" dirty="0" smtClean="0"/>
              <a:t> 60</a:t>
            </a:r>
          </a:p>
        </p:txBody>
      </p:sp>
    </p:spTree>
    <p:extLst>
      <p:ext uri="{BB962C8B-B14F-4D97-AF65-F5344CB8AC3E}">
        <p14:creationId xmlns:p14="http://schemas.microsoft.com/office/powerpoint/2010/main" val="25798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5058" y="764788"/>
            <a:ext cx="10040471" cy="1143000"/>
          </a:xfrm>
        </p:spPr>
        <p:txBody>
          <a:bodyPr>
            <a:noAutofit/>
          </a:bodyPr>
          <a:lstStyle/>
          <a:p>
            <a:pPr lvl="0" algn="l"/>
            <a:r>
              <a:rPr lang="pt-BR" sz="2400" b="1" dirty="0" smtClean="0"/>
              <a:t>EXEMPLO: </a:t>
            </a:r>
            <a:r>
              <a:rPr lang="pt-BR" sz="2400" dirty="0" smtClean="0"/>
              <a:t>Em </a:t>
            </a:r>
            <a:r>
              <a:rPr lang="pt-BR" sz="2400" b="1" dirty="0"/>
              <a:t>SOMA := SOMA + 35, </a:t>
            </a:r>
            <a:r>
              <a:rPr lang="pt-BR" sz="2400" dirty="0"/>
              <a:t>os </a:t>
            </a:r>
            <a:r>
              <a:rPr lang="pt-BR" sz="2400" dirty="0" err="1"/>
              <a:t>tokens</a:t>
            </a:r>
            <a:r>
              <a:rPr lang="pt-BR" sz="2400" dirty="0"/>
              <a:t> podem ser agrupados, pelo analisador léxico, em 5 entidades:</a:t>
            </a:r>
            <a:br>
              <a:rPr lang="pt-BR" sz="2400" dirty="0"/>
            </a:b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535373"/>
              </p:ext>
            </p:extLst>
          </p:nvPr>
        </p:nvGraphicFramePr>
        <p:xfrm>
          <a:off x="2021540" y="2158241"/>
          <a:ext cx="7500990" cy="3867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329754"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(VALOR)</a:t>
                      </a:r>
                      <a:endParaRPr lang="pt-B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 smtClean="0"/>
                        <a:t>(CLASSE)</a:t>
                      </a:r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identificador</a:t>
                      </a:r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:=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Comando de atribuição</a:t>
                      </a:r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Identificador</a:t>
                      </a:r>
                    </a:p>
                  </a:txBody>
                  <a:tcPr/>
                </a:tc>
              </a:tr>
              <a:tr h="837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operador aritmético de adição</a:t>
                      </a:r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 smtClean="0"/>
                        <a:t>constante numérica inteira</a:t>
                      </a:r>
                    </a:p>
                    <a:p>
                      <a:endParaRPr lang="pt-BR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ANÁLISE LÉXICA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Um </a:t>
            </a:r>
            <a:r>
              <a:rPr lang="pt-BR" sz="2400" i="1" dirty="0" err="1" smtClean="0"/>
              <a:t>token</a:t>
            </a:r>
            <a:r>
              <a:rPr lang="pt-BR" sz="2400" i="1" dirty="0" smtClean="0"/>
              <a:t> </a:t>
            </a:r>
            <a:r>
              <a:rPr lang="pt-BR" sz="2400" dirty="0" smtClean="0"/>
              <a:t>consiste de um par ordenado (valor, classe). A </a:t>
            </a:r>
            <a:r>
              <a:rPr lang="pt-BR" sz="2400" i="1" dirty="0" smtClean="0"/>
              <a:t>classe </a:t>
            </a:r>
            <a:r>
              <a:rPr lang="pt-BR" sz="2400" dirty="0" smtClean="0"/>
              <a:t>indica a natureza da informação contida em </a:t>
            </a:r>
            <a:r>
              <a:rPr lang="pt-BR" sz="2400" i="1" dirty="0" smtClean="0"/>
              <a:t>valor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Outras funções atribuídas ao analisador léxico são: ignorar espaços em branco e comentários, e detectar erros léxicos.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389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 SINTÁTICA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709238" cy="4023360"/>
          </a:xfrm>
        </p:spPr>
        <p:txBody>
          <a:bodyPr>
            <a:no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Também chamado de análise hierárquica ou análise gramatical.</a:t>
            </a:r>
          </a:p>
          <a:p>
            <a:pPr marL="0" indent="0">
              <a:buNone/>
            </a:pPr>
            <a:endParaRPr lang="pt-BR" sz="1100" i="1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O </a:t>
            </a:r>
            <a:r>
              <a:rPr lang="pt-BR" sz="2400" b="1" i="1" dirty="0" smtClean="0"/>
              <a:t>analisador sintático</a:t>
            </a:r>
            <a:r>
              <a:rPr lang="pt-BR" sz="2400" i="1" dirty="0" smtClean="0"/>
              <a:t> agrupa os </a:t>
            </a:r>
            <a:r>
              <a:rPr lang="pt-BR" sz="2400" i="1" dirty="0" err="1" smtClean="0"/>
              <a:t>tokens</a:t>
            </a:r>
            <a:r>
              <a:rPr lang="pt-BR" sz="2400" i="1" dirty="0" smtClean="0"/>
              <a:t> fornecidos pelo analisador léxico em estruturas sintáticas, </a:t>
            </a:r>
            <a:r>
              <a:rPr lang="pt-BR" sz="2400" b="1" i="1" dirty="0" smtClean="0"/>
              <a:t>construindo a árvore sintática </a:t>
            </a:r>
            <a:r>
              <a:rPr lang="pt-BR" sz="2400" i="1" dirty="0" smtClean="0"/>
              <a:t>correspondente. 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11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Para isso, utiliza uma série de regras de sintaxe, que constituem a gramática da linguagem fonte. 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11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400" i="1" dirty="0" smtClean="0"/>
              <a:t>É a gramática da linguagem que define a estrutura sintática do programa fonte.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r>
              <a:rPr lang="pt-BR" sz="2200" dirty="0"/>
              <a:t>Matematicamente, a linguagem de origem é um conjunto, normalmente infinito, de </a:t>
            </a:r>
            <a:r>
              <a:rPr lang="pt-BR" sz="2200" dirty="0" err="1"/>
              <a:t>strings</a:t>
            </a:r>
            <a:r>
              <a:rPr lang="pt-BR" sz="2200" dirty="0"/>
              <a:t> definido por algum conjunto finito de regras, chamado </a:t>
            </a:r>
            <a:r>
              <a:rPr lang="pt-BR" sz="2200" i="1" dirty="0"/>
              <a:t>gramática</a:t>
            </a:r>
            <a:r>
              <a:rPr lang="pt-BR" sz="2200" dirty="0"/>
              <a:t>;</a:t>
            </a:r>
          </a:p>
          <a:p>
            <a:pPr marL="560896" lvl="1" indent="-268288">
              <a:buFont typeface="Wingdings" panose="05000000000000000000" pitchFamily="2" charset="2"/>
              <a:buChar char="§"/>
            </a:pPr>
            <a:endParaRPr lang="pt-BR" sz="22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4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0517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SINTÁTICA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18764"/>
            <a:ext cx="10058400" cy="3650329"/>
          </a:xfrm>
        </p:spPr>
        <p:txBody>
          <a:bodyPr>
            <a:norm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800" i="1" dirty="0"/>
              <a:t>O analisador sintático tem também por tarefa o reconhecimento de erros </a:t>
            </a:r>
            <a:r>
              <a:rPr lang="pt-BR" sz="2800" i="1" dirty="0" smtClean="0"/>
              <a:t>sintáticos.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800" i="1" dirty="0" smtClean="0"/>
              <a:t>Esses erros são </a:t>
            </a:r>
            <a:r>
              <a:rPr lang="pt-BR" sz="2800" i="1" dirty="0"/>
              <a:t>construções do programa fonte que não estão de acordo com as regras de formação de estruturas sintáticas como especificado pela gramática.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172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árvores gramaticais: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638" y="1842247"/>
            <a:ext cx="7488079" cy="441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0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240924"/>
            <a:ext cx="10058400" cy="3628170"/>
          </a:xfrm>
        </p:spPr>
        <p:txBody>
          <a:bodyPr/>
          <a:lstStyle/>
          <a:p>
            <a:pPr lvl="0"/>
            <a:r>
              <a:rPr lang="pt-BR" dirty="0" smtClean="0"/>
              <a:t>Definição: </a:t>
            </a:r>
            <a:r>
              <a:rPr lang="pt-BR" dirty="0"/>
              <a:t>Meio de Comunicação entre o programador e o computador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Fornece </a:t>
            </a:r>
            <a:r>
              <a:rPr lang="pt-BR" dirty="0"/>
              <a:t>ligação entre o pensamento humano é a precisão requerida pela máquina</a:t>
            </a:r>
            <a:r>
              <a:rPr lang="pt-BR" dirty="0" smtClean="0"/>
              <a:t>;</a:t>
            </a:r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Linguagens de Alto Nível (LP)</a:t>
            </a:r>
          </a:p>
          <a:p>
            <a:pPr lvl="0"/>
            <a:r>
              <a:rPr lang="pt-BR" dirty="0" smtClean="0"/>
              <a:t>Linguagens de Baixo Nível / Linguagem de Máquina (LM)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LP </a:t>
            </a:r>
            <a:r>
              <a:rPr lang="pt-BR" b="1" dirty="0" smtClean="0">
                <a:sym typeface="Wingdings" pitchFamily="2" charset="2"/>
              </a:rPr>
              <a:t>COMPILADOR  LM</a:t>
            </a:r>
            <a:endParaRPr lang="pt-BR" b="1" dirty="0" smtClean="0"/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árvores gramaticais: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2696" y="2501152"/>
            <a:ext cx="5498750" cy="316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2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ANÁLISE SINTÁTICA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84294"/>
            <a:ext cx="10058400" cy="3784800"/>
          </a:xfrm>
        </p:spPr>
        <p:txBody>
          <a:bodyPr>
            <a:normAutofit/>
          </a:bodyPr>
          <a:lstStyle/>
          <a:p>
            <a:pPr algn="just"/>
            <a:r>
              <a:rPr lang="pt-BR" sz="2400" i="1" dirty="0" smtClean="0"/>
              <a:t>A divisão entre análise léxica e a sintática é um tanto arbitrária.</a:t>
            </a:r>
          </a:p>
          <a:p>
            <a:pPr algn="just"/>
            <a:endParaRPr lang="pt-BR" sz="2400" i="1" dirty="0" smtClean="0"/>
          </a:p>
          <a:p>
            <a:pPr algn="just"/>
            <a:r>
              <a:rPr lang="pt-BR" sz="2400" i="1" dirty="0" smtClean="0"/>
              <a:t>Um fator determinante na divisão é o de uma construção da linguagem fonte ser inerentemente recursiva ou não. </a:t>
            </a:r>
          </a:p>
          <a:p>
            <a:pPr algn="just"/>
            <a:endParaRPr lang="pt-BR" sz="2400" i="1" dirty="0" smtClean="0"/>
          </a:p>
          <a:p>
            <a:pPr algn="just"/>
            <a:r>
              <a:rPr lang="pt-BR" sz="2400" i="1" dirty="0" smtClean="0"/>
              <a:t>As construções léxicas não requerem recursão, enquanto as sintáticas frequentemente as exigem.</a:t>
            </a:r>
          </a:p>
          <a:p>
            <a:pPr algn="just"/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210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4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ANÁLISE 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A fase de análise semântica </a:t>
            </a:r>
            <a:r>
              <a:rPr lang="pt-BR" sz="2400" b="1" dirty="0" smtClean="0"/>
              <a:t>verifica os erros semânticos </a:t>
            </a:r>
            <a:r>
              <a:rPr lang="pt-BR" sz="2400" dirty="0" smtClean="0"/>
              <a:t>no programa fonte e </a:t>
            </a:r>
            <a:r>
              <a:rPr lang="pt-BR" sz="2400" b="1" dirty="0" smtClean="0"/>
              <a:t>captura as informações de tipo </a:t>
            </a:r>
            <a:r>
              <a:rPr lang="pt-BR" sz="2400" dirty="0" smtClean="0"/>
              <a:t>para fase subseqüente de geração de código.</a:t>
            </a:r>
          </a:p>
          <a:p>
            <a:endParaRPr lang="pt-BR" sz="2400" dirty="0" smtClean="0"/>
          </a:p>
          <a:p>
            <a:r>
              <a:rPr lang="pt-BR" sz="2400" dirty="0" smtClean="0"/>
              <a:t>Um importante componente da análise semântica é a </a:t>
            </a:r>
            <a:r>
              <a:rPr lang="pt-BR" sz="2400" b="1" dirty="0" smtClean="0"/>
              <a:t>verificação de tipos.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 analisador semântico utiliza a árvore sintática determinada pelo analisador sintático para: </a:t>
            </a:r>
          </a:p>
          <a:p>
            <a:pPr lvl="1"/>
            <a:r>
              <a:rPr lang="pt-BR" sz="2200" b="1" dirty="0" smtClean="0"/>
              <a:t>Identificar operadores e operandos das expressões</a:t>
            </a:r>
            <a:r>
              <a:rPr lang="pt-BR" sz="2200" b="1" dirty="0"/>
              <a:t>;</a:t>
            </a:r>
            <a:endParaRPr lang="pt-BR" sz="2200" b="1" dirty="0" smtClean="0"/>
          </a:p>
          <a:p>
            <a:pPr lvl="1"/>
            <a:r>
              <a:rPr lang="pt-BR" sz="2200" b="1" dirty="0" smtClean="0"/>
              <a:t>Reconhecer erros semânticos</a:t>
            </a:r>
            <a:r>
              <a:rPr lang="pt-BR" sz="2200" b="1" dirty="0"/>
              <a:t>;</a:t>
            </a:r>
            <a:endParaRPr lang="pt-BR" sz="2200" b="1" dirty="0" smtClean="0"/>
          </a:p>
          <a:p>
            <a:pPr lvl="1"/>
            <a:r>
              <a:rPr lang="pt-BR" sz="2200" b="1" dirty="0" smtClean="0"/>
              <a:t>Fazer verificações de compatibilidade de tipo</a:t>
            </a:r>
            <a:r>
              <a:rPr lang="pt-BR" sz="2200" b="1" dirty="0"/>
              <a:t>;</a:t>
            </a:r>
            <a:endParaRPr lang="pt-BR" sz="2200" b="1" dirty="0" smtClean="0"/>
          </a:p>
          <a:p>
            <a:pPr lvl="1"/>
            <a:r>
              <a:rPr lang="pt-BR" sz="2200" b="1" dirty="0" smtClean="0"/>
              <a:t>Analisar o escopo das variáveis, etc.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27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ANÁLISE SEMÂNTICA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exemplo, para o comando de atribuição SOMA:= SOMA + 35, é necessário fazer a seguinte análise:</a:t>
            </a:r>
          </a:p>
          <a:p>
            <a:pPr>
              <a:buNone/>
            </a:pPr>
            <a:endParaRPr lang="pt-BR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 smtClean="0"/>
              <a:t> o identificador SOMA foi declarado? em caso negativo, erro semântico.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 smtClean="0"/>
              <a:t> o identificador SOMA é uma variável? em caso negativo, erro semântico.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 smtClean="0"/>
              <a:t> qual o escopo da declaração da variável SOMA: local ou global?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 smtClean="0"/>
              <a:t> qual o tipo da variável SOMA? o valor atribuído no lado direito do comando de atribuição é compatível?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6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300050"/>
            <a:ext cx="10058400" cy="1450757"/>
          </a:xfrm>
        </p:spPr>
        <p:txBody>
          <a:bodyPr/>
          <a:lstStyle/>
          <a:p>
            <a:r>
              <a:rPr lang="pt-BR" b="1" dirty="0" smtClean="0"/>
              <a:t>ANÁLISE SEMÂNTICA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272552"/>
            <a:ext cx="10058400" cy="3596541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Fundamentalmente, a análise semântica trata os aspectos sensíveis ao contexto da sintaxe das linguagens de programação. </a:t>
            </a:r>
          </a:p>
          <a:p>
            <a:endParaRPr lang="pt-BR" sz="2400" i="1" dirty="0"/>
          </a:p>
          <a:p>
            <a:r>
              <a:rPr lang="pt-BR" sz="2400" i="1" dirty="0" smtClean="0"/>
              <a:t>Por exemplo, não é possível representar em uma gramática livre de contexto uma regra como "Todo identificador deve ser declarado antes de ser usado.", e a verificação de que essa regra foi aplicada cabe à análise semântica.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1509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62318" y="645458"/>
            <a:ext cx="10448364" cy="1354781"/>
          </a:xfrm>
        </p:spPr>
        <p:txBody>
          <a:bodyPr>
            <a:normAutofit/>
          </a:bodyPr>
          <a:lstStyle/>
          <a:p>
            <a:r>
              <a:rPr lang="pt-BR" sz="2400" dirty="0"/>
              <a:t>Suponha por exemplo que todos os identificadores da fig. (a) tenham sido declarados com reais e o número 60, por si só, seja um inteiro. O analisador semântico pode fazer correções de tipo.</a:t>
            </a:r>
          </a:p>
          <a:p>
            <a:endParaRPr lang="pt-BR" sz="24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317" y="1785086"/>
            <a:ext cx="1009874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01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SÍMBOLOS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78199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GERENCIAMENDO DA TABELA DE SÍMBOLOS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111187"/>
            <a:ext cx="10058400" cy="33948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Uma função essencial em um compilador é registrar os identificadores usados no programa fonte e coletar as informações sobre os seus diversos atributos.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 smtClean="0"/>
              <a:t> Atributos: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tipo,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escopo,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memória reservada,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 smtClean="0"/>
              <a:t>em caso de procedimento, número e tipo de argumentos, tipo retornado, etc.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16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95791" cy="1450757"/>
          </a:xfrm>
        </p:spPr>
        <p:txBody>
          <a:bodyPr/>
          <a:lstStyle/>
          <a:p>
            <a:r>
              <a:rPr lang="pt-BR" b="1" dirty="0"/>
              <a:t>GERENCIAMENDO DA TABELA DE SÍMBOLOS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312894"/>
            <a:ext cx="10058400" cy="3556200"/>
          </a:xfrm>
        </p:spPr>
        <p:txBody>
          <a:bodyPr>
            <a:norm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800" i="1" dirty="0"/>
              <a:t>Uma tabela de símbolos é uma estrutura de dados contendo um registro para cada identificador, com os campos contendo os atributos do identificador. </a:t>
            </a:r>
            <a:endParaRPr lang="pt-BR" sz="2800" i="1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pt-BR" sz="2800" i="1" dirty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sz="2800" i="1" dirty="0" smtClean="0"/>
              <a:t>A </a:t>
            </a:r>
            <a:r>
              <a:rPr lang="pt-BR" sz="2800" i="1" dirty="0"/>
              <a:t>estrutura de dados nos permite encontrar rapidamente cada registro e, igualmente, armazenar ou recuperar dados do mesmo.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21117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EVOLUÇÃO DAS </a:t>
            </a:r>
            <a:r>
              <a:rPr lang="pt-BR" b="1" dirty="0" smtClean="0"/>
              <a:t>LIGUAGENS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1737360"/>
            <a:ext cx="10058400" cy="3757906"/>
          </a:xfrm>
        </p:spPr>
        <p:txBody>
          <a:bodyPr>
            <a:noAutofit/>
          </a:bodyPr>
          <a:lstStyle/>
          <a:p>
            <a:pPr lvl="0"/>
            <a:r>
              <a:rPr lang="pt-BR" b="1" dirty="0"/>
              <a:t>LINGUAGEM DE MÁQUINA</a:t>
            </a:r>
          </a:p>
          <a:p>
            <a:pPr lvl="1"/>
            <a:r>
              <a:rPr lang="pt-BR" dirty="0" smtClean="0"/>
              <a:t>Usa 0 </a:t>
            </a:r>
            <a:r>
              <a:rPr lang="pt-BR" dirty="0"/>
              <a:t>e 1</a:t>
            </a:r>
          </a:p>
          <a:p>
            <a:pPr lvl="1"/>
            <a:r>
              <a:rPr lang="pt-BR" dirty="0"/>
              <a:t>Problemas: difícil de ler, escrever, modificar e fortemente sujeito a erros;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LINGUAGEM </a:t>
            </a:r>
            <a:r>
              <a:rPr lang="pt-BR" b="1" dirty="0"/>
              <a:t>DE MONTAGEM</a:t>
            </a:r>
          </a:p>
          <a:p>
            <a:pPr lvl="1"/>
            <a:r>
              <a:rPr lang="pt-BR" dirty="0"/>
              <a:t>Oferece uma notação simbólica, usando nomes ao invés de código binário</a:t>
            </a:r>
          </a:p>
          <a:p>
            <a:r>
              <a:rPr lang="pt-BR" dirty="0"/>
              <a:t>b = a + 2; (linguagem </a:t>
            </a:r>
            <a:r>
              <a:rPr lang="pt-BR" dirty="0" err="1"/>
              <a:t>assemble</a:t>
            </a:r>
            <a:r>
              <a:rPr lang="pt-BR" dirty="0"/>
              <a:t>)</a:t>
            </a:r>
          </a:p>
          <a:p>
            <a:pPr lvl="1">
              <a:buNone/>
            </a:pPr>
            <a:r>
              <a:rPr lang="pt-BR" dirty="0" smtClean="0"/>
              <a:t>MOV </a:t>
            </a:r>
            <a:r>
              <a:rPr lang="pt-BR" dirty="0"/>
              <a:t>	a, </a:t>
            </a:r>
            <a:r>
              <a:rPr lang="pt-BR" dirty="0" smtClean="0"/>
              <a:t>R1</a:t>
            </a:r>
          </a:p>
          <a:p>
            <a:pPr lvl="1">
              <a:buNone/>
            </a:pPr>
            <a:r>
              <a:rPr lang="pt-BR" dirty="0" smtClean="0"/>
              <a:t>ADD 	#2, R1</a:t>
            </a:r>
          </a:p>
          <a:p>
            <a:pPr lvl="1">
              <a:buNone/>
            </a:pPr>
            <a:r>
              <a:rPr lang="pt-BR" dirty="0" smtClean="0"/>
              <a:t>MOV 	R1, b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LINGUAGEM </a:t>
            </a:r>
            <a:r>
              <a:rPr lang="pt-BR" b="1" dirty="0"/>
              <a:t>DE ALTO NÍVEL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1365" y="653002"/>
            <a:ext cx="11900647" cy="5768997"/>
          </a:xfrm>
        </p:spPr>
        <p:txBody>
          <a:bodyPr>
            <a:norm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b="1" dirty="0" smtClean="0"/>
              <a:t>Quando no programa fonte o analisador léxico detecta um identificador, instala-o na tabela de símbolos. 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t-BR" b="1" dirty="0" smtClean="0"/>
              <a:t>No entanto, os atributos do identificador não podem ser normalmente determinados durante a análise léxica.</a:t>
            </a:r>
          </a:p>
          <a:p>
            <a:pPr>
              <a:buNone/>
            </a:pPr>
            <a:endParaRPr lang="pt-BR" dirty="0" smtClean="0"/>
          </a:p>
          <a:p>
            <a:r>
              <a:rPr lang="pt-BR" b="1" dirty="0" smtClean="0"/>
              <a:t>POR EXEMPLO, EM PASCAL, NUMA DECLARAÇÃO COMO: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b="1" dirty="0" smtClean="0"/>
              <a:t>var </a:t>
            </a:r>
            <a:r>
              <a:rPr lang="pt-BR" dirty="0" smtClean="0"/>
              <a:t>montante, </a:t>
            </a:r>
            <a:r>
              <a:rPr lang="pt-BR" dirty="0" err="1" smtClean="0"/>
              <a:t>dep_inicial</a:t>
            </a:r>
            <a:r>
              <a:rPr lang="pt-BR" dirty="0" smtClean="0"/>
              <a:t>, </a:t>
            </a:r>
            <a:r>
              <a:rPr lang="pt-BR" dirty="0" err="1" smtClean="0"/>
              <a:t>taxa_de_juros</a:t>
            </a:r>
            <a:r>
              <a:rPr lang="pt-BR" dirty="0" smtClean="0"/>
              <a:t>: </a:t>
            </a:r>
            <a:r>
              <a:rPr lang="pt-BR" b="1" dirty="0" smtClean="0"/>
              <a:t>real</a:t>
            </a:r>
            <a:r>
              <a:rPr lang="pt-BR" dirty="0" smtClean="0"/>
              <a:t>;</a:t>
            </a:r>
          </a:p>
          <a:p>
            <a:pPr>
              <a:buNone/>
            </a:pPr>
            <a:endParaRPr lang="pt-BR" dirty="0" smtClean="0"/>
          </a:p>
          <a:p>
            <a:pPr marL="538163" indent="-269875">
              <a:buFont typeface="Wingdings" panose="05000000000000000000" pitchFamily="2" charset="2"/>
              <a:buChar char="§"/>
            </a:pPr>
            <a:r>
              <a:rPr lang="pt-BR" dirty="0" smtClean="0"/>
              <a:t>O tipo real ainda não será conhecido quando as variáveis forem lidas pelo analisador léxico.</a:t>
            </a:r>
          </a:p>
          <a:p>
            <a:pPr marL="538163" indent="-269875">
              <a:buFont typeface="Wingdings" panose="05000000000000000000" pitchFamily="2" charset="2"/>
              <a:buChar char="§"/>
            </a:pPr>
            <a:endParaRPr lang="pt-BR" dirty="0" smtClean="0"/>
          </a:p>
          <a:p>
            <a:pPr marL="538163" indent="-269875">
              <a:buFont typeface="Wingdings" panose="05000000000000000000" pitchFamily="2" charset="2"/>
              <a:buChar char="§"/>
            </a:pPr>
            <a:r>
              <a:rPr lang="pt-BR" dirty="0" smtClean="0"/>
              <a:t>As fases remanescentes colocam informações sobre os identificadores na tabela de símbolos e em seguida as usam de várias maneiras.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1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 INTERMEDIÁRIO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3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GERAÇÃO DE CÓDIGO INTERMEDIÁRIO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03612"/>
            <a:ext cx="10058400" cy="3865482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Após as análises sintática e semântica, alguns compiladores geram uma representação intermediária explicita do programa fonte.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Uma representação intermediária é um código para uma máquina abstrata e deve ser </a:t>
            </a:r>
            <a:r>
              <a:rPr lang="pt-BR" sz="2400" b="1" i="1" dirty="0" smtClean="0"/>
              <a:t>fácil de produzir e traduzir </a:t>
            </a:r>
            <a:r>
              <a:rPr lang="pt-BR" sz="2400" i="1" dirty="0" smtClean="0"/>
              <a:t>no programa objeto. </a:t>
            </a:r>
          </a:p>
          <a:p>
            <a:endParaRPr lang="pt-BR" sz="2400" i="1" dirty="0"/>
          </a:p>
          <a:p>
            <a:r>
              <a:rPr lang="pt-BR" sz="2400" i="1" dirty="0" smtClean="0"/>
              <a:t>Por exemplo, pode ser usada como forma intermediária o </a:t>
            </a:r>
            <a:r>
              <a:rPr lang="pt-BR" sz="2400" b="1" i="1" dirty="0" smtClean="0"/>
              <a:t>código de três endereços </a:t>
            </a:r>
            <a:r>
              <a:rPr lang="pt-BR" sz="2400" i="1" dirty="0" smtClean="0"/>
              <a:t>(AHO et. al., 1995). O código de três endereços consiste em uma seqüência de instruções, cada uma possuindo no máximo três operandos. 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7628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GERAÇÃO DE CÓDIGO INTERMEDIÁRIO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124634"/>
            <a:ext cx="10058400" cy="3744459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montante := </a:t>
            </a:r>
            <a:r>
              <a:rPr lang="pt-BR" sz="2400" b="1" dirty="0" err="1" smtClean="0"/>
              <a:t>depósito_inicial</a:t>
            </a:r>
            <a:r>
              <a:rPr lang="pt-BR" sz="2400" b="1" dirty="0" smtClean="0"/>
              <a:t> + </a:t>
            </a:r>
            <a:r>
              <a:rPr lang="pt-BR" sz="2400" b="1" dirty="0" err="1" smtClean="0"/>
              <a:t>taxa_de_juros</a:t>
            </a:r>
            <a:r>
              <a:rPr lang="pt-BR" sz="2400" b="1" dirty="0" smtClean="0"/>
              <a:t> *60,</a:t>
            </a:r>
            <a:r>
              <a:rPr lang="pt-BR" sz="2400" dirty="0" smtClean="0"/>
              <a:t> tem se:</a:t>
            </a:r>
          </a:p>
          <a:p>
            <a:pPr>
              <a:buNone/>
            </a:pPr>
            <a:r>
              <a:rPr lang="pt-BR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	temp1 := </a:t>
            </a:r>
            <a:r>
              <a:rPr lang="en-US" sz="2400" dirty="0" err="1" smtClean="0"/>
              <a:t>inttoreal</a:t>
            </a:r>
            <a:r>
              <a:rPr lang="en-US" sz="2400" dirty="0" smtClean="0"/>
              <a:t> (60)</a:t>
            </a:r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		temp2 := id3 * temp1</a:t>
            </a:r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		temp3 := id2 + temp2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	id1 := temp3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202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GERAÇÃO DE CÓDIGO INTERMEDIÁRIO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272552"/>
            <a:ext cx="10058400" cy="3596541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SOMA:= SOMA + 35,</a:t>
            </a:r>
            <a:r>
              <a:rPr lang="pt-BR" sz="2400" dirty="0" smtClean="0"/>
              <a:t> tem-se:</a:t>
            </a:r>
          </a:p>
          <a:p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		temp1 := 35</a:t>
            </a:r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		temp2 := id1 + temp1</a:t>
            </a: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	</a:t>
            </a:r>
            <a:r>
              <a:rPr lang="en-US" sz="2400" dirty="0" smtClean="0"/>
              <a:t>id1:= temp2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56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 DE CÓDIGO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OTMIZAÇÃO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43952"/>
            <a:ext cx="10058400" cy="3825141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O processo de otimização de código consiste em melhorar o código intermediário de tal forma que o programa objeto resultante seja mais rápido em tempo de execução. </a:t>
            </a:r>
          </a:p>
          <a:p>
            <a:endParaRPr lang="pt-BR" sz="2400" i="1" dirty="0"/>
          </a:p>
          <a:p>
            <a:r>
              <a:rPr lang="pt-BR" sz="2400" i="1" dirty="0" smtClean="0"/>
              <a:t>Por exemplo, um algoritmo para geração do código intermediário gera uma instrução para cada operador na árvore sintática, mesmo que exista uma maneira mais otimizada de realizar o mesmo 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55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Otimização - Eficiência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Eficiência pode ter muitos significados.</a:t>
            </a:r>
          </a:p>
          <a:p>
            <a:endParaRPr lang="pt-BR" dirty="0"/>
          </a:p>
          <a:p>
            <a:r>
              <a:rPr lang="pt-BR" b="1" dirty="0" smtClean="0"/>
              <a:t>Notação clássica: </a:t>
            </a:r>
          </a:p>
          <a:p>
            <a:r>
              <a:rPr lang="pt-BR" dirty="0" smtClean="0"/>
              <a:t>- Reduzir o tempo de execução;</a:t>
            </a:r>
          </a:p>
          <a:p>
            <a:endParaRPr lang="pt-BR" dirty="0"/>
          </a:p>
          <a:p>
            <a:r>
              <a:rPr lang="pt-BR" b="1" dirty="0" smtClean="0"/>
              <a:t>Outros Contextos:</a:t>
            </a:r>
          </a:p>
          <a:p>
            <a:r>
              <a:rPr lang="pt-BR" dirty="0" smtClean="0"/>
              <a:t>- Diminuir uso de memória;</a:t>
            </a:r>
          </a:p>
          <a:p>
            <a:r>
              <a:rPr lang="pt-BR" dirty="0" smtClean="0"/>
              <a:t>- Reduzir tamanho do código;</a:t>
            </a:r>
          </a:p>
          <a:p>
            <a:r>
              <a:rPr lang="pt-BR" dirty="0" smtClean="0"/>
              <a:t>- Reduzir a energia que o processador consome para avaliar um código;</a:t>
            </a:r>
          </a:p>
        </p:txBody>
      </p:sp>
    </p:spTree>
    <p:extLst>
      <p:ext uri="{BB962C8B-B14F-4D97-AF65-F5344CB8AC3E}">
        <p14:creationId xmlns:p14="http://schemas.microsoft.com/office/powerpoint/2010/main" val="18210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OTMIZAÇÃO DE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i="1" dirty="0" smtClean="0"/>
              <a:t>Códigos anteriores otimizados ficam, respectivamente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		temp1:= id3 * 60.0</a:t>
            </a:r>
          </a:p>
          <a:p>
            <a:pPr>
              <a:buNone/>
            </a:pPr>
            <a:r>
              <a:rPr lang="pt-BR" sz="2400" dirty="0" smtClean="0"/>
              <a:t>		</a:t>
            </a:r>
            <a:r>
              <a:rPr lang="en-US" sz="2400" dirty="0" smtClean="0"/>
              <a:t>id1 := id2 + temp1</a:t>
            </a:r>
            <a:endParaRPr lang="pt-BR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id1 := id1 + 35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661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OTIMIZAÇÃO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maioria das otimizações consiste em uma análise e uma transformação.</a:t>
            </a:r>
            <a:endParaRPr lang="pt-BR" sz="24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02144240"/>
              </p:ext>
            </p:extLst>
          </p:nvPr>
        </p:nvGraphicFramePr>
        <p:xfrm>
          <a:off x="2044879" y="2538355"/>
          <a:ext cx="6236237" cy="333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COMPILADOR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4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CÓDIGO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GERAÇÃO DO 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043954"/>
            <a:ext cx="10058400" cy="1328734"/>
          </a:xfrm>
        </p:spPr>
        <p:txBody>
          <a:bodyPr>
            <a:normAutofit/>
          </a:bodyPr>
          <a:lstStyle/>
          <a:p>
            <a:r>
              <a:rPr lang="pt-BR" sz="2400" b="1" i="1" dirty="0" smtClean="0"/>
              <a:t> </a:t>
            </a:r>
            <a:r>
              <a:rPr lang="pt-BR" sz="2400" i="1" dirty="0" smtClean="0"/>
              <a:t>A fase final do compilador é a geração do código para o programa objeto, consistindo normalmente de código de montagem  ou de código em linguagem de máquina.</a:t>
            </a:r>
          </a:p>
          <a:p>
            <a:endParaRPr lang="pt-BR" sz="2400" i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30098"/>
              </p:ext>
            </p:extLst>
          </p:nvPr>
        </p:nvGraphicFramePr>
        <p:xfrm>
          <a:off x="1280250" y="354749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MOVF 	id3, R2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MULF	#60.0, R2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MOVF	id2, R1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ADDF 	R2, R1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	R1, 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 	id1, R1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 	35, R1</a:t>
                      </a:r>
                    </a:p>
                    <a:p>
                      <a:r>
                        <a:rPr lang="pt-B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 	R1, id1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GERAÇÃO DO CÓDIGO ALVO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60042"/>
              </p:ext>
            </p:extLst>
          </p:nvPr>
        </p:nvGraphicFramePr>
        <p:xfrm>
          <a:off x="7381852" y="0"/>
          <a:ext cx="5265200" cy="595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73487" y="2043954"/>
            <a:ext cx="8010659" cy="37386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1" dirty="0" smtClean="0"/>
              <a:t>1. Seleção de Instruções: </a:t>
            </a:r>
            <a:r>
              <a:rPr lang="pt-BR" sz="2400" i="1" dirty="0" smtClean="0"/>
              <a:t>reescreve as operações da IR em operações da máquina-alvo;</a:t>
            </a:r>
          </a:p>
          <a:p>
            <a:endParaRPr lang="pt-BR" sz="2400" i="1" dirty="0"/>
          </a:p>
          <a:p>
            <a:r>
              <a:rPr lang="pt-BR" sz="2400" b="1" i="1" dirty="0" smtClean="0"/>
              <a:t>2. Alocação de registradores: </a:t>
            </a:r>
            <a:r>
              <a:rPr lang="pt-BR" sz="2400" i="1" dirty="0" smtClean="0"/>
              <a:t>durante o processo de seleção o compilador ignora o fato de a máquina-alvo possuir um conjunto finito de registradores. O alocador de registradores precisa mapear esses registradores virtuais para registradores reais;</a:t>
            </a:r>
          </a:p>
          <a:p>
            <a:endParaRPr lang="pt-BR" sz="2400" b="1" i="1" dirty="0"/>
          </a:p>
          <a:p>
            <a:r>
              <a:rPr lang="pt-BR" sz="2400" b="1" i="1" dirty="0" smtClean="0"/>
              <a:t>3. Escalonador de instruções: </a:t>
            </a:r>
            <a:r>
              <a:rPr lang="pt-BR" sz="2400" i="1" dirty="0" smtClean="0"/>
              <a:t>reordena as operações no código, e tenta minimizar o número de ciclos desperdiçados aguardando pelos operandos;</a:t>
            </a:r>
            <a:endParaRPr lang="pt-BR" sz="2400" b="1" i="1" dirty="0" smtClean="0"/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425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DE COMPILADORES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CONSTRUÇÃO DE COMPILADORES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97280" y="1845734"/>
            <a:ext cx="1053442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 </a:t>
            </a:r>
            <a:r>
              <a:rPr lang="pt-BR" sz="2400" dirty="0"/>
              <a:t>construção de compiladores é um exercício de projeto de engenharia.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O </a:t>
            </a:r>
            <a:r>
              <a:rPr lang="pt-BR" sz="2400" dirty="0"/>
              <a:t>construtor de </a:t>
            </a:r>
            <a:r>
              <a:rPr lang="pt-BR" sz="2400" dirty="0" smtClean="0"/>
              <a:t>compiladores precisa </a:t>
            </a:r>
            <a:r>
              <a:rPr lang="pt-BR" sz="2400" dirty="0"/>
              <a:t>escolher um caminho através de um espaço de projeto que é repleto de </a:t>
            </a:r>
            <a:r>
              <a:rPr lang="pt-BR" sz="2400" dirty="0" smtClean="0"/>
              <a:t>alternativas diversas</a:t>
            </a:r>
            <a:r>
              <a:rPr lang="pt-BR" sz="2400" dirty="0"/>
              <a:t>, cada uma com diferentes custos, vantagens e complexidade.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A </a:t>
            </a:r>
            <a:r>
              <a:rPr lang="pt-BR" sz="2400" dirty="0"/>
              <a:t>qualidade do produto final depende de decisões bem feitas </a:t>
            </a:r>
            <a:r>
              <a:rPr lang="pt-BR" sz="2400" dirty="0" smtClean="0"/>
              <a:t>em cada </a:t>
            </a:r>
            <a:r>
              <a:rPr lang="pt-BR" sz="2400" dirty="0"/>
              <a:t>etapa ao longo do caminho.</a:t>
            </a:r>
          </a:p>
        </p:txBody>
      </p:sp>
    </p:spTree>
    <p:extLst>
      <p:ext uri="{BB962C8B-B14F-4D97-AF65-F5344CB8AC3E}">
        <p14:creationId xmlns:p14="http://schemas.microsoft.com/office/powerpoint/2010/main" val="27098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CONSTRUÇÃO DO COMPILADOR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Assim</a:t>
            </a:r>
            <a:r>
              <a:rPr lang="pt-BR" sz="2400" dirty="0"/>
              <a:t>, não existe uma única resposta certa para muitas das decisões de projeto em um compilador</a:t>
            </a:r>
            <a:r>
              <a:rPr lang="pt-BR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Até </a:t>
            </a:r>
            <a:r>
              <a:rPr lang="pt-BR" sz="2400" dirty="0"/>
              <a:t>mesmo dentro de problemas “bem entendidos” e “resolvidos” nuances no projeto </a:t>
            </a:r>
            <a:r>
              <a:rPr lang="pt-BR" sz="2400" dirty="0" smtClean="0"/>
              <a:t>e implementação </a:t>
            </a:r>
            <a:r>
              <a:rPr lang="pt-BR" sz="2400" dirty="0"/>
              <a:t>têm impacto sobre o comportamento do compilador e a qualidade do código </a:t>
            </a:r>
            <a:r>
              <a:rPr lang="pt-BR" sz="2400" dirty="0" smtClean="0"/>
              <a:t>que produz</a:t>
            </a:r>
            <a:r>
              <a:rPr lang="pt-BR" sz="2400" dirty="0"/>
              <a:t>.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Muitas </a:t>
            </a:r>
            <a:r>
              <a:rPr lang="pt-BR" sz="2400" dirty="0"/>
              <a:t>considerações devem ser feitas em cada decisão.</a:t>
            </a:r>
          </a:p>
        </p:txBody>
      </p:sp>
    </p:spTree>
    <p:extLst>
      <p:ext uri="{BB962C8B-B14F-4D97-AF65-F5344CB8AC3E}">
        <p14:creationId xmlns:p14="http://schemas.microsoft.com/office/powerpoint/2010/main" val="31431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Um bom compilador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contém um microcosmo </a:t>
            </a:r>
            <a:r>
              <a:rPr lang="pt-BR" b="1" dirty="0"/>
              <a:t>da ciência da computação.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09238" cy="4023360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Faz uso: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Prático de </a:t>
            </a:r>
            <a:r>
              <a:rPr lang="pt-BR" sz="2400" dirty="0"/>
              <a:t>algoritmos gulosos (alocação de registradores</a:t>
            </a:r>
            <a:r>
              <a:rPr lang="pt-BR" sz="2400" dirty="0" smtClean="0"/>
              <a:t>);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Técnicas de </a:t>
            </a:r>
            <a:r>
              <a:rPr lang="pt-BR" sz="2400" dirty="0"/>
              <a:t>busca </a:t>
            </a:r>
            <a:r>
              <a:rPr lang="pt-BR" sz="2400" dirty="0" smtClean="0"/>
              <a:t>heurística (agendamento </a:t>
            </a:r>
            <a:r>
              <a:rPr lang="pt-BR" sz="2400" dirty="0"/>
              <a:t>de lista</a:t>
            </a:r>
            <a:r>
              <a:rPr lang="pt-BR" sz="2400" dirty="0" smtClean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Algoritmos de </a:t>
            </a:r>
            <a:r>
              <a:rPr lang="pt-BR" sz="2400" dirty="0"/>
              <a:t>grafos (eliminação de código morto</a:t>
            </a:r>
            <a:r>
              <a:rPr lang="pt-BR" sz="2400" dirty="0" smtClean="0"/>
              <a:t>);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Programação dinâmica </a:t>
            </a:r>
            <a:r>
              <a:rPr lang="pt-BR" sz="2400" dirty="0"/>
              <a:t>(seleção de instruções</a:t>
            </a:r>
            <a:r>
              <a:rPr lang="pt-BR" sz="2400" dirty="0" smtClean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Autômatos finitos </a:t>
            </a:r>
            <a:r>
              <a:rPr lang="pt-BR" sz="2400" dirty="0"/>
              <a:t>e autômatos de </a:t>
            </a:r>
            <a:r>
              <a:rPr lang="pt-BR" sz="2400" dirty="0" smtClean="0"/>
              <a:t>pilha (análises </a:t>
            </a:r>
            <a:r>
              <a:rPr lang="pt-BR" sz="2400" dirty="0"/>
              <a:t>léxica e sintática</a:t>
            </a:r>
            <a:r>
              <a:rPr lang="pt-BR" sz="2400" dirty="0" smtClean="0"/>
              <a:t>);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400" dirty="0" smtClean="0"/>
              <a:t>Algoritmos de </a:t>
            </a:r>
            <a:r>
              <a:rPr lang="pt-BR" sz="2400" dirty="0"/>
              <a:t>ponto fixo (análise de fluxo de dados).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 smtClean="0"/>
              <a:t> Lida </a:t>
            </a:r>
            <a:r>
              <a:rPr lang="pt-BR" sz="2400" dirty="0"/>
              <a:t>com problemas, como alocação dinâmica, sincronização, nomeação, </a:t>
            </a:r>
            <a:r>
              <a:rPr lang="pt-BR" sz="2400" dirty="0" smtClean="0"/>
              <a:t>localidade gerenciamento </a:t>
            </a:r>
            <a:r>
              <a:rPr lang="pt-BR" sz="2400" dirty="0"/>
              <a:t>da hierarquia de memória e escalonamento de pipeline.</a:t>
            </a:r>
          </a:p>
        </p:txBody>
      </p:sp>
    </p:spTree>
    <p:extLst>
      <p:ext uri="{BB962C8B-B14F-4D97-AF65-F5344CB8AC3E}">
        <p14:creationId xmlns:p14="http://schemas.microsoft.com/office/powerpoint/2010/main" val="38327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CONSTRUÇÃO DE COMPILADORES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1869142"/>
            <a:ext cx="10058400" cy="3999952"/>
          </a:xfrm>
        </p:spPr>
        <p:txBody>
          <a:bodyPr>
            <a:normAutofit lnSpcReduction="10000"/>
          </a:bodyPr>
          <a:lstStyle/>
          <a:p>
            <a:r>
              <a:rPr lang="pt-BR" sz="2400" i="1" dirty="0" smtClean="0"/>
              <a:t> A construção de compiladores engloba várias áreas desde teoria de linguagens de programação até engenharia de software, passando por arquitetura de máquina, sistemas operacionais e algoritmos. 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Algumas técnicas básicas de construção de compiladores podem ser usadas na construção de ferramentas variadas para o processamento de linguagens</a:t>
            </a:r>
          </a:p>
          <a:p>
            <a:pPr lvl="1"/>
            <a:r>
              <a:rPr lang="pt-BR" sz="2200" i="1" dirty="0" smtClean="0"/>
              <a:t>Formatadores </a:t>
            </a:r>
            <a:r>
              <a:rPr lang="pt-BR" sz="2200" i="1" dirty="0"/>
              <a:t>de texto; </a:t>
            </a:r>
          </a:p>
          <a:p>
            <a:pPr lvl="1"/>
            <a:r>
              <a:rPr lang="pt-BR" sz="2200" i="1" dirty="0"/>
              <a:t>Interpretadores de Queries (consultas a banco de dados</a:t>
            </a:r>
            <a:r>
              <a:rPr lang="pt-BR" sz="2200" i="1" dirty="0" smtClean="0"/>
              <a:t>);</a:t>
            </a:r>
            <a:endParaRPr lang="pt-BR" sz="2200" i="1" dirty="0"/>
          </a:p>
          <a:p>
            <a:pPr lvl="1"/>
            <a:r>
              <a:rPr lang="pt-BR" sz="2200" i="1" dirty="0" smtClean="0"/>
              <a:t>Pesquisa </a:t>
            </a:r>
            <a:r>
              <a:rPr lang="pt-BR" sz="2200" i="1" dirty="0"/>
              <a:t>de </a:t>
            </a:r>
            <a:r>
              <a:rPr lang="pt-BR" sz="2200" i="1" dirty="0" smtClean="0"/>
              <a:t>texto;</a:t>
            </a:r>
          </a:p>
          <a:p>
            <a:pPr lvl="1"/>
            <a:r>
              <a:rPr lang="pt-BR" sz="2200" i="1" dirty="0" smtClean="0"/>
              <a:t>Filtragem de website;</a:t>
            </a:r>
          </a:p>
          <a:p>
            <a:pPr lvl="1"/>
            <a:r>
              <a:rPr lang="pt-BR" sz="2200" i="1" dirty="0" smtClean="0"/>
              <a:t>Interpretadores </a:t>
            </a:r>
            <a:r>
              <a:rPr lang="pt-BR" sz="2200" i="1" dirty="0"/>
              <a:t>de linguagem de comandos. 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4561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PERSPECTIVAS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</a:t>
            </a:r>
            <a:r>
              <a:rPr lang="pt-BR" sz="2400" dirty="0" smtClean="0"/>
              <a:t>lguns </a:t>
            </a:r>
            <a:r>
              <a:rPr lang="pt-BR" sz="2400" dirty="0"/>
              <a:t>problemas que surgem na construção de compiladores são </a:t>
            </a:r>
            <a:r>
              <a:rPr lang="pt-BR" sz="2400" dirty="0" smtClean="0"/>
              <a:t>problemas abertos </a:t>
            </a:r>
            <a:r>
              <a:rPr lang="pt-BR" sz="2400" dirty="0"/>
              <a:t>— isto é, as melhores soluções atuais ainda têm espaço para melhorias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Tentativas de projeto de representações de alto nível, universais e intermediárias </a:t>
            </a:r>
            <a:r>
              <a:rPr lang="pt-BR" sz="2400" dirty="0" smtClean="0"/>
              <a:t>esbarram na </a:t>
            </a:r>
            <a:r>
              <a:rPr lang="pt-BR" sz="2400" dirty="0"/>
              <a:t>complexidade.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b="1" dirty="0" smtClean="0"/>
              <a:t>POR EXEMPLO:</a:t>
            </a:r>
            <a:r>
              <a:rPr lang="pt-BR" sz="2400" dirty="0" smtClean="0"/>
              <a:t> O </a:t>
            </a:r>
            <a:r>
              <a:rPr lang="pt-BR" sz="2400" dirty="0"/>
              <a:t>método dominante para escalonamento de instruções é </a:t>
            </a:r>
            <a:r>
              <a:rPr lang="pt-BR" sz="2400" dirty="0" smtClean="0"/>
              <a:t>um algoritmo </a:t>
            </a:r>
            <a:r>
              <a:rPr lang="pt-BR" sz="2400" dirty="0"/>
              <a:t>guloso com várias camadas de heurística de desempate. </a:t>
            </a:r>
          </a:p>
        </p:txBody>
      </p:sp>
    </p:spTree>
    <p:extLst>
      <p:ext uri="{BB962C8B-B14F-4D97-AF65-F5344CB8AC3E}">
        <p14:creationId xmlns:p14="http://schemas.microsoft.com/office/powerpoint/2010/main" val="26044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TRABALHO FINAL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Desenvolva um código que:</a:t>
            </a:r>
          </a:p>
          <a:p>
            <a:pPr>
              <a:buFontTx/>
              <a:buChar char="-"/>
            </a:pPr>
            <a:r>
              <a:rPr lang="pt-BR" dirty="0" smtClean="0"/>
              <a:t>recebe uma expressão simples;</a:t>
            </a:r>
          </a:p>
          <a:p>
            <a:pPr>
              <a:buFontTx/>
              <a:buChar char="-"/>
            </a:pPr>
            <a:r>
              <a:rPr lang="pt-BR" dirty="0" smtClean="0"/>
              <a:t> faça a análise léxica;</a:t>
            </a:r>
          </a:p>
          <a:p>
            <a:pPr>
              <a:buFontTx/>
              <a:buChar char="-"/>
            </a:pPr>
            <a:r>
              <a:rPr lang="pt-BR" dirty="0"/>
              <a:t> </a:t>
            </a:r>
            <a:r>
              <a:rPr lang="pt-BR" dirty="0" smtClean="0"/>
              <a:t>faça a análise sintática;</a:t>
            </a:r>
          </a:p>
          <a:p>
            <a:pPr>
              <a:buFontTx/>
              <a:buChar char="-"/>
            </a:pPr>
            <a:r>
              <a:rPr lang="pt-BR" dirty="0" smtClean="0"/>
              <a:t> e de forma dirigida pela sintaxe transforme em um código ILOC.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Usar: </a:t>
            </a:r>
          </a:p>
          <a:p>
            <a:pPr marL="0" indent="0">
              <a:buNone/>
            </a:pPr>
            <a:r>
              <a:rPr lang="pt-BR" dirty="0" smtClean="0"/>
              <a:t>Flex: gerador de analisador léxico;</a:t>
            </a:r>
          </a:p>
          <a:p>
            <a:pPr marL="0" indent="0">
              <a:buNone/>
            </a:pPr>
            <a:r>
              <a:rPr lang="pt-BR" dirty="0" err="1" smtClean="0"/>
              <a:t>Bison</a:t>
            </a:r>
            <a:r>
              <a:rPr lang="pt-BR" dirty="0" smtClean="0"/>
              <a:t>: gerador de analisador sintático;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528603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b="1" dirty="0"/>
              <a:t>ILOC</a:t>
            </a:r>
            <a:r>
              <a:rPr lang="pt-BR" dirty="0"/>
              <a:t> – pseudocódigo de máquina criado pelo </a:t>
            </a:r>
            <a:r>
              <a:rPr lang="pt-BR" dirty="0" smtClean="0"/>
              <a:t>MIT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Simplificações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smtClean="0"/>
              <a:t>1. O compilador deve processar apenas expressões do tipo inteiro;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2. As informações cabem nos registradores:</a:t>
            </a:r>
          </a:p>
          <a:p>
            <a:pPr>
              <a:buFontTx/>
              <a:buChar char="-"/>
            </a:pPr>
            <a:r>
              <a:rPr lang="pt-BR" dirty="0" smtClean="0"/>
              <a:t>Infinitos registradores;</a:t>
            </a:r>
          </a:p>
          <a:p>
            <a:pPr>
              <a:buFontTx/>
              <a:buChar char="-"/>
            </a:pPr>
            <a:r>
              <a:rPr lang="pt-BR" dirty="0" smtClean="0"/>
              <a:t>Com tamanho suficiente;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94464" y="1827064"/>
            <a:ext cx="10161215" cy="2043114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Def.: </a:t>
            </a:r>
            <a:r>
              <a:rPr lang="pt-BR" sz="2400" i="1" dirty="0"/>
              <a:t>Programa que lê um programa escrito em uma linguagem fonte e traduz para uma linguagem alvo</a:t>
            </a:r>
            <a:r>
              <a:rPr lang="pt-BR" sz="2400" i="1" dirty="0" smtClean="0"/>
              <a:t>;</a:t>
            </a:r>
          </a:p>
          <a:p>
            <a:endParaRPr lang="pt-BR" sz="2400" i="1" dirty="0"/>
          </a:p>
          <a:p>
            <a:endParaRPr lang="pt-BR" sz="2400" i="1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10541" y="3133994"/>
            <a:ext cx="7429552" cy="2786082"/>
            <a:chOff x="1769" y="13512"/>
            <a:chExt cx="6932" cy="1933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4381" y="13545"/>
              <a:ext cx="1701" cy="629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pt-BR" sz="2000" b="1">
                  <a:latin typeface="Calibri" pitchFamily="34" charset="0"/>
                  <a:cs typeface="Arial" pitchFamily="34" charset="0"/>
                </a:rPr>
                <a:t>COMPILADOR</a:t>
              </a:r>
              <a:endParaRPr lang="pt-BR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1769" y="13521"/>
              <a:ext cx="1440" cy="70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pt-BR" sz="2000" b="1">
                  <a:latin typeface="Calibri" pitchFamily="34" charset="0"/>
                  <a:cs typeface="Arial" pitchFamily="34" charset="0"/>
                </a:rPr>
                <a:t>PROGRAMA FONTE</a:t>
              </a:r>
              <a:endParaRPr lang="pt-BR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7261" y="13512"/>
              <a:ext cx="1440" cy="707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pt-BR" sz="2000" b="1" dirty="0">
                  <a:latin typeface="Calibri" pitchFamily="34" charset="0"/>
                  <a:cs typeface="Arial" pitchFamily="34" charset="0"/>
                </a:rPr>
                <a:t>PROGRAMA ALVO</a:t>
              </a:r>
              <a:endParaRPr lang="pt-BR" sz="2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0" name="AutoShape 6"/>
            <p:cNvCxnSpPr>
              <a:cxnSpLocks noChangeShapeType="1"/>
            </p:cNvCxnSpPr>
            <p:nvPr/>
          </p:nvCxnSpPr>
          <p:spPr bwMode="auto">
            <a:xfrm>
              <a:off x="3209" y="13859"/>
              <a:ext cx="1172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1" name="AutoShape 7"/>
            <p:cNvCxnSpPr>
              <a:cxnSpLocks noChangeShapeType="1"/>
            </p:cNvCxnSpPr>
            <p:nvPr/>
          </p:nvCxnSpPr>
          <p:spPr bwMode="auto">
            <a:xfrm>
              <a:off x="6088" y="13865"/>
              <a:ext cx="1172" cy="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361" y="14630"/>
              <a:ext cx="1701" cy="815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pt-BR" sz="2000" b="1">
                  <a:latin typeface="Calibri" pitchFamily="34" charset="0"/>
                  <a:cs typeface="Arial" pitchFamily="34" charset="0"/>
                </a:rPr>
                <a:t>DETECÇÃO DE ERROS</a:t>
              </a:r>
              <a:endParaRPr lang="pt-BR" sz="20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5197" y="14187"/>
              <a:ext cx="13" cy="368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5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FINAL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6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HISTÓRICO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236378"/>
            <a:ext cx="10058400" cy="3525139"/>
          </a:xfrm>
        </p:spPr>
        <p:txBody>
          <a:bodyPr>
            <a:normAutofit/>
          </a:bodyPr>
          <a:lstStyle/>
          <a:p>
            <a:r>
              <a:rPr lang="pt-BR" sz="2400" i="1" dirty="0"/>
              <a:t>Os primeiros compiladores começaram a surgir na década de 50. É difícil fornecer uma data exata para o primeiro compilador.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Ao </a:t>
            </a:r>
            <a:r>
              <a:rPr lang="pt-BR" sz="2400" i="1" dirty="0"/>
              <a:t>logo dos anos 50 os compiladores foram considerados programas difíceis de escrever. </a:t>
            </a:r>
            <a:endParaRPr lang="pt-BR" sz="2400" i="1" dirty="0" smtClean="0"/>
          </a:p>
          <a:p>
            <a:endParaRPr lang="pt-BR" sz="2400" i="1" dirty="0"/>
          </a:p>
          <a:p>
            <a:r>
              <a:rPr lang="pt-BR" sz="2400" i="1" dirty="0" smtClean="0"/>
              <a:t>O </a:t>
            </a:r>
            <a:r>
              <a:rPr lang="pt-BR" sz="2400" i="1" dirty="0"/>
              <a:t>primeiro compilador do Fortran, por exemplo, consumiu 18 homens-ano para implementar.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6106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FASES DO COMPILADOR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097280" y="2228044"/>
            <a:ext cx="10058400" cy="3641049"/>
          </a:xfrm>
        </p:spPr>
        <p:txBody>
          <a:bodyPr>
            <a:normAutofit/>
          </a:bodyPr>
          <a:lstStyle/>
          <a:p>
            <a:r>
              <a:rPr lang="pt-BR" sz="2400" i="1" dirty="0" smtClean="0"/>
              <a:t>Conceitualmente, o </a:t>
            </a:r>
            <a:r>
              <a:rPr lang="pt-BR" sz="2400" i="1" dirty="0"/>
              <a:t>compilador opera em </a:t>
            </a:r>
            <a:r>
              <a:rPr lang="pt-BR" sz="2400" i="1" dirty="0" smtClean="0"/>
              <a:t>fases.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Cada </a:t>
            </a:r>
            <a:r>
              <a:rPr lang="pt-BR" sz="2400" i="1" dirty="0"/>
              <a:t>uma das quais transforma o programa fonte de uma representação para outra. </a:t>
            </a:r>
            <a:endParaRPr lang="pt-BR" sz="2400" i="1" dirty="0" smtClean="0"/>
          </a:p>
          <a:p>
            <a:endParaRPr lang="pt-BR" sz="2400" i="1" dirty="0" smtClean="0"/>
          </a:p>
          <a:p>
            <a:r>
              <a:rPr lang="pt-BR" sz="2400" i="1" dirty="0" smtClean="0"/>
              <a:t>Na </a:t>
            </a:r>
            <a:r>
              <a:rPr lang="pt-BR" sz="2400" i="1" dirty="0"/>
              <a:t>prática, algumas fases podem ser agrupadas e a representação intermediária entre as mesmas não precisa ser explicitamente construída.</a:t>
            </a:r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3026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735" y="0"/>
            <a:ext cx="100197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0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9215</TotalTime>
  <Words>2178</Words>
  <Application>Microsoft Office PowerPoint</Application>
  <PresentationFormat>Widescreen</PresentationFormat>
  <Paragraphs>320</Paragraphs>
  <Slides>60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Wingdings</vt:lpstr>
      <vt:lpstr>Retrospectiva</vt:lpstr>
      <vt:lpstr>COMPILADORES</vt:lpstr>
      <vt:lpstr>LINGUAGENS DE PROGRAMAÇÃO</vt:lpstr>
      <vt:lpstr>LINGUAGENS DE PROGRAMAÇÃO</vt:lpstr>
      <vt:lpstr>EVOLUÇÃO DAS LIGUAGENS</vt:lpstr>
      <vt:lpstr>O COMPILADOR</vt:lpstr>
      <vt:lpstr>COMPILADOR</vt:lpstr>
      <vt:lpstr>HISTÓRICO</vt:lpstr>
      <vt:lpstr>FASES DO COMPILADOR</vt:lpstr>
      <vt:lpstr>Apresentação do PowerPoint</vt:lpstr>
      <vt:lpstr>Apresentação do PowerPoint</vt:lpstr>
      <vt:lpstr>FASES DO COMPILADOR ANÁLISE E SINTESE</vt:lpstr>
      <vt:lpstr>Princípios fundamentais da compilação</vt:lpstr>
      <vt:lpstr>PRIMOS DO COMPILADOR</vt:lpstr>
      <vt:lpstr>INTERPRETAÇÃO PURA</vt:lpstr>
      <vt:lpstr>INTERPRETAÇÃO PURA</vt:lpstr>
      <vt:lpstr>SISTEMAS DE INTERPRETAÇÃO HÍBRIDOS</vt:lpstr>
      <vt:lpstr>Apresentação do PowerPoint</vt:lpstr>
      <vt:lpstr>TRADUTORES</vt:lpstr>
      <vt:lpstr>ANÁLISE</vt:lpstr>
      <vt:lpstr>ANÁLISE DO PROGRAMA FONTE</vt:lpstr>
      <vt:lpstr>ANÁLISE LÉXICA</vt:lpstr>
      <vt:lpstr>ANÁLISE LÉXICA</vt:lpstr>
      <vt:lpstr>EXEMPLO:</vt:lpstr>
      <vt:lpstr>EXEMPLO: Em SOMA := SOMA + 35, os tokens podem ser agrupados, pelo analisador léxico, em 5 entidades: </vt:lpstr>
      <vt:lpstr>ANÁLISE LÉXICA</vt:lpstr>
      <vt:lpstr>ANÁLISE SINTÁTICA</vt:lpstr>
      <vt:lpstr>ANÁLISE SINTÁTICA</vt:lpstr>
      <vt:lpstr>ANÁLISE SINTÁTICA</vt:lpstr>
      <vt:lpstr>Exemplo de árvores gramaticais:</vt:lpstr>
      <vt:lpstr>Exemplo de árvores gramaticais:</vt:lpstr>
      <vt:lpstr>ANÁLISE SINTÁTICA</vt:lpstr>
      <vt:lpstr>ANÁLISE SEMÂNTICA</vt:lpstr>
      <vt:lpstr>ANÁLISE SEMÂNTICA</vt:lpstr>
      <vt:lpstr>ANÁLISE SEMÂNTICA</vt:lpstr>
      <vt:lpstr>ANÁLISE SEMÂNTICA</vt:lpstr>
      <vt:lpstr>Apresentação do PowerPoint</vt:lpstr>
      <vt:lpstr>TABELA DE SÍMBOLOS</vt:lpstr>
      <vt:lpstr>GERENCIAMENDO DA TABELA DE SÍMBOLOS</vt:lpstr>
      <vt:lpstr>GERENCIAMENDO DA TABELA DE SÍMBOLOS</vt:lpstr>
      <vt:lpstr>Apresentação do PowerPoint</vt:lpstr>
      <vt:lpstr>GERAÇÃO DE CÓDIGO INTERMEDIÁRIO</vt:lpstr>
      <vt:lpstr>GERAÇÃO DE CÓDIGO INTERMEDIÁRIO</vt:lpstr>
      <vt:lpstr>GERAÇÃO DE CÓDIGO INTERMEDIÁRIO</vt:lpstr>
      <vt:lpstr>GERAÇÃO DE CÓDIGO INTERMEDIÁRIO</vt:lpstr>
      <vt:lpstr>OTIMIZAÇÃO DE CÓDIGO</vt:lpstr>
      <vt:lpstr>OTMIZAÇÃO DE CÓDIGO</vt:lpstr>
      <vt:lpstr>Otimização - Eficiência</vt:lpstr>
      <vt:lpstr>OTMIZAÇÃO DE CÓDIGO</vt:lpstr>
      <vt:lpstr>OTIMIZAÇÃO </vt:lpstr>
      <vt:lpstr>GERAÇÃO DE CÓDIGO</vt:lpstr>
      <vt:lpstr>GERAÇÃO DO CÓDIGO</vt:lpstr>
      <vt:lpstr>GERAÇÃO DO CÓDIGO ALVO</vt:lpstr>
      <vt:lpstr>CONSTRUÇÃO DE COMPILADORES</vt:lpstr>
      <vt:lpstr>CONSTRUÇÃO DE COMPILADORES</vt:lpstr>
      <vt:lpstr>CONSTRUÇÃO DO COMPILADOR</vt:lpstr>
      <vt:lpstr>Um bom compilador contém um microcosmo da ciência da computação. </vt:lpstr>
      <vt:lpstr>CONSTRUÇÃO DE COMPILADORES</vt:lpstr>
      <vt:lpstr>PERSPECTIVAS</vt:lpstr>
      <vt:lpstr>TRABALHO FINAL</vt:lpstr>
      <vt:lpstr>TRABALHO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Eder Jacques Porfirio Farias</dc:creator>
  <cp:lastModifiedBy>Emanuela</cp:lastModifiedBy>
  <cp:revision>32</cp:revision>
  <dcterms:created xsi:type="dcterms:W3CDTF">2015-07-23T03:44:21Z</dcterms:created>
  <dcterms:modified xsi:type="dcterms:W3CDTF">2017-06-19T22:44:26Z</dcterms:modified>
</cp:coreProperties>
</file>