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7" r:id="rId2"/>
    <p:sldId id="328" r:id="rId3"/>
    <p:sldId id="32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83" r:id="rId19"/>
    <p:sldId id="276" r:id="rId20"/>
    <p:sldId id="277" r:id="rId21"/>
    <p:sldId id="278" r:id="rId22"/>
    <p:sldId id="279" r:id="rId23"/>
    <p:sldId id="280" r:id="rId24"/>
    <p:sldId id="334" r:id="rId25"/>
    <p:sldId id="281" r:id="rId26"/>
    <p:sldId id="282" r:id="rId27"/>
    <p:sldId id="335" r:id="rId28"/>
    <p:sldId id="337" r:id="rId29"/>
    <p:sldId id="284" r:id="rId30"/>
    <p:sldId id="330" r:id="rId31"/>
    <p:sldId id="331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32" r:id="rId47"/>
    <p:sldId id="338" r:id="rId48"/>
    <p:sldId id="339" r:id="rId49"/>
    <p:sldId id="306" r:id="rId50"/>
    <p:sldId id="340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9-02-17T20:23:12.319" idx="1">
    <p:pos x="10" y="10"/>
    <p:text>A demonstração completa da equivalência deve ser feita por indução.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88A68-F3C4-4DF8-A9BF-5ADFAEB8BC3A}" type="datetimeFigureOut">
              <a:rPr lang="pt-BR" smtClean="0"/>
              <a:t>18/07/2017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87289-5DF4-4EF7-97CE-E9448FF81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CONCEITOS BÁSICOS </a:t>
            </a:r>
            <a:r>
              <a:rPr lang="pt-BR" sz="5400" b="1" dirty="0" smtClean="0"/>
              <a:t>(RÁPIDA REVISÃO)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EDER PORFÍRIO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2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2764" y="714356"/>
            <a:ext cx="10645254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LINGUAGENS FORMAIS E SUAS REPRESENTAÇÕES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2763" y="2251881"/>
            <a:ext cx="10372299" cy="3982396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CONCEITO</a:t>
            </a:r>
            <a:endParaRPr lang="pt-BR" sz="2400" dirty="0"/>
          </a:p>
          <a:p>
            <a:r>
              <a:rPr lang="pt-BR" sz="2400" dirty="0"/>
              <a:t>Uma linguagem formal L é um conjunto de sentenças formadas por símbolos tomados de algum alfabeto V.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Isto </a:t>
            </a:r>
            <a:r>
              <a:rPr lang="pt-BR" sz="2400" dirty="0"/>
              <a:t>é, uma linguagem sobre o alfabeto V é um subconjunto de V* (L </a:t>
            </a:r>
            <a:r>
              <a:rPr lang="en-US" sz="2400" dirty="0" smtClean="0"/>
              <a:t>⊆ </a:t>
            </a:r>
            <a:r>
              <a:rPr lang="pt-BR" sz="2400" dirty="0" smtClean="0"/>
              <a:t>V</a:t>
            </a:r>
            <a:r>
              <a:rPr lang="pt-BR" sz="2400" dirty="0"/>
              <a:t>*). Assim, por exemplo, o conjunto de sentenças válidas da língua portuguesa poderia ser definido </a:t>
            </a:r>
            <a:r>
              <a:rPr lang="pt-BR" sz="2400" dirty="0" err="1"/>
              <a:t>extensionalmente</a:t>
            </a:r>
            <a:r>
              <a:rPr lang="pt-BR" sz="2400" dirty="0"/>
              <a:t> como um subconjunto de {a, b, c,..., </a:t>
            </a:r>
            <a:r>
              <a:rPr lang="pt-BR" sz="2400" dirty="0" smtClean="0"/>
              <a:t>Z}</a:t>
            </a:r>
            <a:r>
              <a:rPr lang="pt-BR" sz="2400" baseline="30000" dirty="0" smtClean="0"/>
              <a:t>+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65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1392" y="744491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linguagem pode ser: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1391" y="1937982"/>
            <a:ext cx="10138011" cy="4173056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Finita:</a:t>
            </a:r>
            <a:r>
              <a:rPr lang="pt-BR" sz="2400" dirty="0" smtClean="0"/>
              <a:t> </a:t>
            </a:r>
            <a:r>
              <a:rPr lang="pt-BR" sz="2400" dirty="0"/>
              <a:t>quando é composta por um conjunto finito de sentenças. Seja V = {a, b} um alfabeto, L1, L2 e L3 linguagens definidas conforme segue:</a:t>
            </a:r>
          </a:p>
          <a:p>
            <a:pPr>
              <a:buNone/>
            </a:pPr>
            <a:r>
              <a:rPr lang="pt-BR" sz="2400" dirty="0"/>
              <a:t> </a:t>
            </a:r>
          </a:p>
          <a:p>
            <a:r>
              <a:rPr lang="pt-BR" sz="2400" dirty="0"/>
              <a:t>L1 = {w | w </a:t>
            </a:r>
            <a:r>
              <a:rPr lang="en-US" sz="2400" dirty="0"/>
              <a:t>∈ </a:t>
            </a:r>
            <a:r>
              <a:rPr lang="pt-BR" sz="2400" dirty="0"/>
              <a:t>V* ^ |w| &lt; 3}, ou seja, L1 é uma linguagem constituída por todas as sentenças de tamanho menor que 3 formadas por símbolos de V. </a:t>
            </a:r>
          </a:p>
          <a:p>
            <a:r>
              <a:rPr lang="pt-BR" sz="2400" dirty="0"/>
              <a:t>Portanto, L1 = {ε, a, b, </a:t>
            </a:r>
            <a:r>
              <a:rPr lang="pt-BR" sz="2400" dirty="0" err="1"/>
              <a:t>aa</a:t>
            </a:r>
            <a:r>
              <a:rPr lang="pt-BR" sz="2400" dirty="0"/>
              <a:t>, ab, </a:t>
            </a:r>
            <a:r>
              <a:rPr lang="pt-BR" sz="2400" dirty="0" err="1"/>
              <a:t>ba</a:t>
            </a:r>
            <a:r>
              <a:rPr lang="pt-BR" sz="2400" dirty="0"/>
              <a:t>, </a:t>
            </a:r>
            <a:r>
              <a:rPr lang="pt-BR" sz="2400" dirty="0" err="1"/>
              <a:t>bb</a:t>
            </a:r>
            <a:r>
              <a:rPr lang="pt-BR" sz="2400" dirty="0"/>
              <a:t>}</a:t>
            </a:r>
          </a:p>
          <a:p>
            <a:r>
              <a:rPr lang="pt-BR" sz="2400" dirty="0" smtClean="0"/>
              <a:t>L2 </a:t>
            </a:r>
            <a:r>
              <a:rPr lang="pt-BR" sz="2400" dirty="0"/>
              <a:t>= </a:t>
            </a:r>
            <a:r>
              <a:rPr lang="en-US" sz="2400" dirty="0"/>
              <a:t>∅</a:t>
            </a:r>
            <a:endParaRPr lang="pt-BR" sz="2400" dirty="0"/>
          </a:p>
          <a:p>
            <a:r>
              <a:rPr lang="pt-BR" sz="2400" dirty="0"/>
              <a:t>L3 = { ε }</a:t>
            </a:r>
          </a:p>
          <a:p>
            <a:pPr>
              <a:buNone/>
            </a:pPr>
            <a:r>
              <a:rPr lang="pt-BR" sz="2400" dirty="0"/>
              <a:t> </a:t>
            </a:r>
            <a:r>
              <a:rPr lang="pt-BR" sz="2400" dirty="0" smtClean="0"/>
              <a:t>As </a:t>
            </a:r>
            <a:r>
              <a:rPr lang="pt-BR" sz="2400" dirty="0"/>
              <a:t>linguagens L2 e L3 são diferentes.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545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173" y="742503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Linguagem pode ser: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8173" y="1809303"/>
            <a:ext cx="10399594" cy="4762968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Infinita:</a:t>
            </a:r>
            <a:r>
              <a:rPr lang="pt-BR" sz="2400" dirty="0" smtClean="0"/>
              <a:t> </a:t>
            </a:r>
            <a:r>
              <a:rPr lang="pt-BR" sz="2400" dirty="0"/>
              <a:t>quando é composta por um conjunto infinito de sentenças. Seja V = {a, b} um alfabeto, L1, L2 e L3 linguagens definidas conforme segue:</a:t>
            </a:r>
          </a:p>
          <a:p>
            <a:endParaRPr lang="pt-BR" sz="2400" dirty="0" smtClean="0"/>
          </a:p>
          <a:p>
            <a:r>
              <a:rPr lang="pt-BR" sz="2400" dirty="0" smtClean="0"/>
              <a:t>L1 </a:t>
            </a:r>
            <a:r>
              <a:rPr lang="pt-BR" sz="2400" dirty="0"/>
              <a:t>= {w | w  </a:t>
            </a:r>
            <a:r>
              <a:rPr lang="en-US" sz="2400" dirty="0"/>
              <a:t>∈ </a:t>
            </a:r>
            <a:r>
              <a:rPr lang="pt-BR" sz="2400" dirty="0"/>
              <a:t>V* ^ |w| MOD 2 = 0}, ou seja, L1 é uma linguagem constituída por todas as sentenças de tamanho par formadas por símbolos de V. Portanto, L1 = {ε , </a:t>
            </a:r>
            <a:r>
              <a:rPr lang="pt-BR" sz="2400" dirty="0" err="1"/>
              <a:t>aa</a:t>
            </a:r>
            <a:r>
              <a:rPr lang="pt-BR" sz="2400" dirty="0"/>
              <a:t>, ab, </a:t>
            </a:r>
            <a:r>
              <a:rPr lang="pt-BR" sz="2400" dirty="0" err="1"/>
              <a:t>ba</a:t>
            </a:r>
            <a:r>
              <a:rPr lang="pt-BR" sz="2400" dirty="0"/>
              <a:t>, </a:t>
            </a:r>
            <a:r>
              <a:rPr lang="pt-BR" sz="2400" dirty="0" err="1"/>
              <a:t>bb</a:t>
            </a:r>
            <a:r>
              <a:rPr lang="pt-BR" sz="2400" dirty="0"/>
              <a:t>, </a:t>
            </a:r>
            <a:r>
              <a:rPr lang="pt-BR" sz="2400" dirty="0" err="1"/>
              <a:t>aaaa</a:t>
            </a:r>
            <a:r>
              <a:rPr lang="pt-BR" sz="2400" dirty="0"/>
              <a:t>, </a:t>
            </a:r>
            <a:r>
              <a:rPr lang="pt-BR" sz="2400" dirty="0" err="1"/>
              <a:t>aaab</a:t>
            </a:r>
            <a:r>
              <a:rPr lang="pt-BR" sz="2400" dirty="0"/>
              <a:t>, </a:t>
            </a:r>
            <a:r>
              <a:rPr lang="pt-BR" sz="2400" dirty="0" err="1"/>
              <a:t>aaba</a:t>
            </a:r>
            <a:r>
              <a:rPr lang="pt-BR" sz="2400" dirty="0"/>
              <a:t>, ...}</a:t>
            </a:r>
          </a:p>
          <a:p>
            <a:endParaRPr lang="pt-BR" sz="1400" dirty="0" smtClean="0"/>
          </a:p>
          <a:p>
            <a:r>
              <a:rPr lang="pt-BR" sz="2400" dirty="0" smtClean="0"/>
              <a:t>L2 </a:t>
            </a:r>
            <a:r>
              <a:rPr lang="pt-BR" sz="2400" dirty="0"/>
              <a:t>= {w | w é uma </a:t>
            </a:r>
            <a:r>
              <a:rPr lang="pt-BR" sz="2400" dirty="0" err="1"/>
              <a:t>palíndrome</a:t>
            </a:r>
            <a:r>
              <a:rPr lang="pt-BR" sz="2400" dirty="0"/>
              <a:t>}. Portanto L2 = {e, a, b, </a:t>
            </a:r>
            <a:r>
              <a:rPr lang="pt-BR" sz="2400" dirty="0" err="1"/>
              <a:t>aa</a:t>
            </a:r>
            <a:r>
              <a:rPr lang="pt-BR" sz="2400" dirty="0"/>
              <a:t>, </a:t>
            </a:r>
            <a:r>
              <a:rPr lang="pt-BR" sz="2400" dirty="0" err="1"/>
              <a:t>bb</a:t>
            </a:r>
            <a:r>
              <a:rPr lang="pt-BR" sz="2400" dirty="0"/>
              <a:t>, aba, </a:t>
            </a:r>
            <a:r>
              <a:rPr lang="pt-BR" sz="2400" dirty="0" err="1"/>
              <a:t>baab</a:t>
            </a:r>
            <a:r>
              <a:rPr lang="pt-BR" sz="2400" dirty="0"/>
              <a:t>, ...} </a:t>
            </a:r>
          </a:p>
          <a:p>
            <a:endParaRPr lang="pt-BR" sz="1400" dirty="0" smtClean="0"/>
          </a:p>
          <a:p>
            <a:r>
              <a:rPr lang="pt-BR" sz="2400" dirty="0" smtClean="0"/>
              <a:t>L3 </a:t>
            </a:r>
            <a:r>
              <a:rPr lang="pt-BR" sz="2400" dirty="0"/>
              <a:t>= linguagem de programação PASCAL, ou seja, o conjunto infinito de programas escritos na linguagem de programação em questão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68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707" y="72317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ESPECIFICAÇÃO DE UMA LINGUAGEM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3707" y="1978925"/>
            <a:ext cx="10440538" cy="395360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Foi </a:t>
            </a:r>
            <a:r>
              <a:rPr lang="pt-BR" sz="2400" dirty="0"/>
              <a:t>dito que uma linguagem L é qualquer subconjunto de sentenças sobre um alfabeto V.</a:t>
            </a:r>
          </a:p>
          <a:p>
            <a:endParaRPr lang="pt-BR" sz="2400" dirty="0" smtClean="0"/>
          </a:p>
          <a:p>
            <a:r>
              <a:rPr lang="pt-BR" sz="2400" dirty="0" smtClean="0"/>
              <a:t>Mas</a:t>
            </a:r>
            <a:r>
              <a:rPr lang="pt-BR" sz="2400" dirty="0"/>
              <a:t>, qual subconjunto é esse, como defini-lo? </a:t>
            </a:r>
            <a:endParaRPr lang="pt-BR" sz="24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gramática é um dispositivo </a:t>
            </a:r>
            <a:r>
              <a:rPr lang="pt-BR" sz="2400" dirty="0" smtClean="0"/>
              <a:t>formal usado </a:t>
            </a:r>
            <a:r>
              <a:rPr lang="pt-BR" sz="2400" dirty="0"/>
              <a:t>para </a:t>
            </a:r>
            <a:r>
              <a:rPr lang="pt-BR" sz="2400" b="1" dirty="0"/>
              <a:t>definir</a:t>
            </a:r>
            <a:r>
              <a:rPr lang="pt-BR" sz="2400" dirty="0"/>
              <a:t> qual subconjunto de V* forma determinada </a:t>
            </a:r>
            <a:r>
              <a:rPr lang="pt-BR" sz="2400" b="1" dirty="0"/>
              <a:t>linguagem</a:t>
            </a:r>
            <a:r>
              <a:rPr lang="pt-BR" sz="2400" dirty="0"/>
              <a:t>. </a:t>
            </a:r>
            <a:endParaRPr lang="pt-BR" sz="2400" dirty="0" smtClean="0"/>
          </a:p>
          <a:p>
            <a:r>
              <a:rPr lang="pt-BR" sz="2400" dirty="0" smtClean="0"/>
              <a:t>A gramática define </a:t>
            </a:r>
            <a:r>
              <a:rPr lang="pt-BR" sz="2400" dirty="0"/>
              <a:t>uma estrutura sobre um alfabeto de forma a permitir que apenas </a:t>
            </a:r>
            <a:r>
              <a:rPr lang="pt-BR" sz="2400" dirty="0" smtClean="0"/>
              <a:t>determinadas combinações </a:t>
            </a:r>
            <a:r>
              <a:rPr lang="pt-BR" sz="2400" dirty="0"/>
              <a:t>de símbolos sejam consideradas sentenças.</a:t>
            </a:r>
          </a:p>
        </p:txBody>
      </p:sp>
    </p:spTree>
    <p:extLst>
      <p:ext uri="{BB962C8B-B14F-4D97-AF65-F5344CB8AC3E}">
        <p14:creationId xmlns:p14="http://schemas.microsoft.com/office/powerpoint/2010/main" val="13196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4525" y="775648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GRAMÁTICA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4525" y="1842448"/>
            <a:ext cx="10822675" cy="4444072"/>
          </a:xfrm>
        </p:spPr>
        <p:txBody>
          <a:bodyPr>
            <a:noAutofit/>
          </a:bodyPr>
          <a:lstStyle/>
          <a:p>
            <a:r>
              <a:rPr lang="pt-BR" sz="2400" dirty="0" smtClean="0"/>
              <a:t>Formalmente </a:t>
            </a:r>
            <a:r>
              <a:rPr lang="pt-BR" sz="2400" dirty="0"/>
              <a:t>uma gramática G é definida como sendo uma quádrupla G = (N, T, P, </a:t>
            </a:r>
            <a:r>
              <a:rPr lang="pt-BR" sz="2400" dirty="0" smtClean="0"/>
              <a:t>S), onde</a:t>
            </a:r>
            <a:r>
              <a:rPr lang="pt-BR" sz="2400" dirty="0"/>
              <a:t>: </a:t>
            </a:r>
            <a:endParaRPr lang="pt-BR" sz="100" b="1" dirty="0" smtClean="0"/>
          </a:p>
          <a:p>
            <a:r>
              <a:rPr lang="pt-BR" sz="3200" b="1" dirty="0" smtClean="0"/>
              <a:t>N</a:t>
            </a:r>
            <a:r>
              <a:rPr lang="pt-BR" sz="2400" b="1" dirty="0" smtClean="0"/>
              <a:t> </a:t>
            </a:r>
            <a:r>
              <a:rPr lang="pt-BR" sz="2400" b="1" dirty="0"/>
              <a:t>é um conjunto finito de símbolos denominados símbolos não-terminais, </a:t>
            </a:r>
            <a:r>
              <a:rPr lang="pt-BR" sz="2400" dirty="0"/>
              <a:t>usados </a:t>
            </a:r>
            <a:r>
              <a:rPr lang="pt-BR" sz="2400" dirty="0" smtClean="0"/>
              <a:t>na descrição </a:t>
            </a:r>
            <a:r>
              <a:rPr lang="pt-BR" sz="2400" dirty="0"/>
              <a:t>da linguagem; </a:t>
            </a:r>
            <a:endParaRPr lang="pt-BR" sz="2400" dirty="0" smtClean="0"/>
          </a:p>
          <a:p>
            <a:r>
              <a:rPr lang="pt-BR" sz="3200" b="1" dirty="0" smtClean="0"/>
              <a:t>T</a:t>
            </a:r>
            <a:r>
              <a:rPr lang="pt-BR" sz="2400" b="1" dirty="0" smtClean="0"/>
              <a:t> </a:t>
            </a:r>
            <a:r>
              <a:rPr lang="pt-BR" sz="2400" b="1" dirty="0"/>
              <a:t>é um conjunto finito de símbolos denominados </a:t>
            </a:r>
            <a:r>
              <a:rPr lang="pt-BR" sz="2400" b="1" dirty="0" smtClean="0"/>
              <a:t>símbolos terminais</a:t>
            </a:r>
            <a:r>
              <a:rPr lang="pt-BR" sz="2400" dirty="0"/>
              <a:t>, os quais são os símbolos propriamente ditos; </a:t>
            </a:r>
            <a:endParaRPr lang="pt-BR" sz="2400" dirty="0" smtClean="0"/>
          </a:p>
          <a:p>
            <a:r>
              <a:rPr lang="pt-BR" sz="3200" b="1" dirty="0" smtClean="0"/>
              <a:t>P</a:t>
            </a:r>
            <a:r>
              <a:rPr lang="pt-BR" sz="2400" b="1" dirty="0" smtClean="0"/>
              <a:t> </a:t>
            </a:r>
            <a:r>
              <a:rPr lang="pt-BR" sz="2400" b="1" dirty="0"/>
              <a:t>é conjunto finito de pares (a, </a:t>
            </a:r>
            <a:r>
              <a:rPr lang="pt-BR" sz="2400" b="1" dirty="0" smtClean="0"/>
              <a:t>b) </a:t>
            </a:r>
            <a:r>
              <a:rPr lang="pt-BR" sz="2400" dirty="0" smtClean="0"/>
              <a:t>denominados </a:t>
            </a:r>
            <a:r>
              <a:rPr lang="pt-BR" sz="2400" b="1" dirty="0"/>
              <a:t>regras de produção </a:t>
            </a:r>
            <a:r>
              <a:rPr lang="pt-BR" sz="2400" dirty="0"/>
              <a:t>(ou regras gramaticais) que relacionam os </a:t>
            </a:r>
            <a:r>
              <a:rPr lang="pt-BR" sz="2400" dirty="0" smtClean="0"/>
              <a:t>símbolos terminais </a:t>
            </a:r>
            <a:r>
              <a:rPr lang="pt-BR" sz="2400" dirty="0"/>
              <a:t>e não-terminais; </a:t>
            </a:r>
            <a:endParaRPr lang="pt-BR" sz="2400" dirty="0" smtClean="0"/>
          </a:p>
          <a:p>
            <a:r>
              <a:rPr lang="pt-BR" sz="3200" b="1" dirty="0" smtClean="0"/>
              <a:t>S</a:t>
            </a:r>
            <a:r>
              <a:rPr lang="pt-BR" sz="2400" b="1" dirty="0" smtClean="0"/>
              <a:t> </a:t>
            </a:r>
            <a:r>
              <a:rPr lang="pt-BR" sz="2400" b="1" dirty="0"/>
              <a:t>é o símbolo inicial da gramática pertencente a N, </a:t>
            </a:r>
            <a:r>
              <a:rPr lang="pt-BR" sz="2400" dirty="0"/>
              <a:t>a partir </a:t>
            </a:r>
            <a:r>
              <a:rPr lang="pt-BR" sz="2400" dirty="0" smtClean="0"/>
              <a:t>do qual </a:t>
            </a:r>
            <a:r>
              <a:rPr lang="pt-BR" sz="2400" dirty="0"/>
              <a:t>as sentenças de uma linguagem podem ser geradas.</a:t>
            </a:r>
          </a:p>
        </p:txBody>
      </p:sp>
    </p:spTree>
    <p:extLst>
      <p:ext uri="{BB962C8B-B14F-4D97-AF65-F5344CB8AC3E}">
        <p14:creationId xmlns:p14="http://schemas.microsoft.com/office/powerpoint/2010/main" val="25085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676" y="802942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 GRAMATICAIS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9934" y="1869742"/>
            <a:ext cx="10536072" cy="463109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As </a:t>
            </a:r>
            <a:r>
              <a:rPr lang="pt-BR" sz="2400" dirty="0"/>
              <a:t>regras gramaticais são representadas por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/>
              <a:t>::=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 </a:t>
            </a:r>
            <a:r>
              <a:rPr lang="pt-BR" sz="2400" b="1" dirty="0" smtClean="0"/>
              <a:t>ou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>
                <a:sym typeface="Wingdings" pitchFamily="2" charset="2"/>
              </a:rPr>
              <a:t></a:t>
            </a:r>
            <a:r>
              <a:rPr lang="pt-BR" sz="2400" b="1" dirty="0" smtClean="0"/>
              <a:t>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dirty="0" smtClean="0"/>
              <a:t>, </a:t>
            </a:r>
            <a:r>
              <a:rPr lang="pt-BR" sz="2400" b="1" dirty="0"/>
              <a:t>onde a e b são </a:t>
            </a:r>
            <a:r>
              <a:rPr lang="pt-BR" sz="2400" b="1" dirty="0" smtClean="0"/>
              <a:t>sentenças </a:t>
            </a:r>
            <a:r>
              <a:rPr lang="pt-BR" sz="2400" dirty="0" smtClean="0"/>
              <a:t>sobre </a:t>
            </a:r>
            <a:r>
              <a:rPr lang="pt-BR" sz="2400" dirty="0"/>
              <a:t>V, com a envolvendo pelo menos um símbolo pertencente a V</a:t>
            </a:r>
            <a:r>
              <a:rPr lang="pt-BR" sz="2400" baseline="-25000" dirty="0"/>
              <a:t>N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9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seqüência </a:t>
            </a:r>
            <a:r>
              <a:rPr lang="pt-BR" sz="2400" dirty="0" smtClean="0"/>
              <a:t>de regras </a:t>
            </a:r>
            <a:r>
              <a:rPr lang="pt-BR" sz="2400" dirty="0"/>
              <a:t>de produção da </a:t>
            </a:r>
            <a:r>
              <a:rPr lang="pt-BR" sz="2400" dirty="0" smtClean="0"/>
              <a:t>forma:</a:t>
            </a:r>
          </a:p>
          <a:p>
            <a:pPr>
              <a:buNone/>
            </a:pPr>
            <a:r>
              <a:rPr lang="pt-BR" sz="2400" dirty="0" smtClean="0"/>
              <a:t>	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dirty="0" smtClean="0">
                <a:sym typeface="Wingdings" pitchFamily="2" charset="2"/>
              </a:rPr>
              <a:t>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 β</a:t>
            </a:r>
            <a:r>
              <a:rPr lang="pt-BR" sz="2400" b="1" baseline="-25000" dirty="0" smtClean="0"/>
              <a:t>1</a:t>
            </a:r>
            <a:r>
              <a:rPr lang="pt-BR" sz="2400" b="1" dirty="0"/>
              <a:t>,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>
                <a:sym typeface="Wingdings" pitchFamily="2" charset="2"/>
              </a:rPr>
              <a:t></a:t>
            </a:r>
            <a:r>
              <a:rPr lang="pt-BR" sz="2400" b="1" dirty="0" smtClean="0"/>
              <a:t>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baseline="-25000" dirty="0" smtClean="0"/>
              <a:t>2</a:t>
            </a:r>
            <a:r>
              <a:rPr lang="pt-BR" sz="2400" b="1" dirty="0"/>
              <a:t>, ...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>
                <a:sym typeface="Wingdings" pitchFamily="2" charset="2"/>
              </a:rPr>
              <a:t></a:t>
            </a:r>
            <a:r>
              <a:rPr lang="pt-BR" sz="2400" b="1" dirty="0" smtClean="0"/>
              <a:t>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baseline="-25000" dirty="0" smtClean="0"/>
              <a:t>n</a:t>
            </a:r>
            <a:r>
              <a:rPr lang="pt-BR" sz="2400" b="1" dirty="0"/>
              <a:t>, ou seja, com a </a:t>
            </a:r>
            <a:r>
              <a:rPr lang="pt-BR" sz="2400" b="1" dirty="0" smtClean="0"/>
              <a:t>mesma </a:t>
            </a:r>
            <a:r>
              <a:rPr lang="pt-BR" sz="2400" dirty="0" smtClean="0"/>
              <a:t>componente </a:t>
            </a:r>
            <a:r>
              <a:rPr lang="pt-BR" sz="2400" dirty="0"/>
              <a:t>do lado esquerdo, pode ser a</a:t>
            </a:r>
            <a:r>
              <a:rPr lang="pt-BR" sz="2400" dirty="0" smtClean="0"/>
              <a:t>breviada </a:t>
            </a:r>
            <a:r>
              <a:rPr lang="pt-BR" sz="2400" dirty="0"/>
              <a:t>como uma única produção na forma: 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smtClean="0"/>
              <a:t>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baseline="-25000" dirty="0" smtClean="0"/>
              <a:t>1</a:t>
            </a:r>
            <a:r>
              <a:rPr lang="pt-BR" sz="2400" b="1" dirty="0" smtClean="0"/>
              <a:t> </a:t>
            </a:r>
            <a:r>
              <a:rPr lang="pt-BR" sz="2400" b="1" dirty="0"/>
              <a:t>|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 </a:t>
            </a:r>
            <a:r>
              <a:rPr lang="pt-BR" sz="2400" b="1" dirty="0"/>
              <a:t>| ... |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pt-BR" sz="2400" b="1" baseline="-25000" dirty="0" smtClean="0"/>
              <a:t>n</a:t>
            </a:r>
            <a:r>
              <a:rPr lang="pt-BR" sz="2400" b="1" dirty="0"/>
              <a:t>. </a:t>
            </a:r>
            <a:endParaRPr lang="pt-BR" sz="2400" b="1" dirty="0" smtClean="0"/>
          </a:p>
          <a:p>
            <a:endParaRPr lang="pt-BR" sz="1400" b="1" dirty="0" smtClean="0"/>
          </a:p>
          <a:p>
            <a:r>
              <a:rPr lang="pt-BR" sz="2400" b="1" dirty="0" smtClean="0"/>
              <a:t>O </a:t>
            </a:r>
            <a:r>
              <a:rPr lang="pt-BR" sz="2400" b="1" dirty="0"/>
              <a:t>significado de uma regra de produção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>
                <a:sym typeface="Wingdings" pitchFamily="2" charset="2"/>
              </a:rPr>
              <a:t></a:t>
            </a:r>
            <a:r>
              <a:rPr lang="pt-BR" sz="2400" b="1" dirty="0" smtClean="0"/>
              <a:t> </a:t>
            </a:r>
            <a:r>
              <a:rPr lang="pt-BR" sz="2400" b="1" dirty="0"/>
              <a:t>b é a produz b ou </a:t>
            </a:r>
            <a:r>
              <a:rPr lang="el-GR" sz="2400" dirty="0" smtClean="0">
                <a:latin typeface="Arial Unicode MS"/>
                <a:ea typeface="Arial Unicode MS"/>
                <a:cs typeface="Arial Unicode MS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pt-BR" sz="2400" b="1" dirty="0" smtClean="0"/>
              <a:t>é </a:t>
            </a:r>
            <a:r>
              <a:rPr lang="pt-BR" sz="2400" dirty="0" smtClean="0"/>
              <a:t>definido </a:t>
            </a:r>
            <a:r>
              <a:rPr lang="pt-BR" sz="2400" dirty="0"/>
              <a:t>por b.</a:t>
            </a:r>
          </a:p>
        </p:txBody>
      </p:sp>
    </p:spTree>
    <p:extLst>
      <p:ext uri="{BB962C8B-B14F-4D97-AF65-F5344CB8AC3E}">
        <p14:creationId xmlns:p14="http://schemas.microsoft.com/office/powerpoint/2010/main" val="41013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8687" y="756150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GRAMÁTICAS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8687" y="1961408"/>
            <a:ext cx="10178955" cy="432511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Duas gramáticas G1 e G2 são equivalentes se produzem a mesma linguagem:</a:t>
            </a:r>
          </a:p>
          <a:p>
            <a:pPr lvl="1"/>
            <a:r>
              <a:rPr lang="pt-BR" sz="2000" dirty="0" smtClean="0"/>
              <a:t>L(G1) = L (G2)</a:t>
            </a:r>
          </a:p>
          <a:p>
            <a:endParaRPr lang="pt-BR" sz="2400" dirty="0" smtClean="0"/>
          </a:p>
          <a:p>
            <a:r>
              <a:rPr lang="pt-BR" sz="2400" dirty="0" smtClean="0"/>
              <a:t>Uma sentença é ambígua quando existem duas ou mais sequências de derivação que as define.</a:t>
            </a:r>
          </a:p>
          <a:p>
            <a:endParaRPr lang="pt-BR" sz="2400" dirty="0" smtClean="0"/>
          </a:p>
          <a:p>
            <a:r>
              <a:rPr lang="pt-BR" sz="2400" dirty="0" smtClean="0"/>
              <a:t>Uma gramática é ambígua se possui uma sentença ambígua.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87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767318"/>
            <a:ext cx="8229600" cy="1066800"/>
          </a:xfrm>
        </p:spPr>
        <p:txBody>
          <a:bodyPr/>
          <a:lstStyle/>
          <a:p>
            <a:r>
              <a:rPr lang="pt-BR" b="1" dirty="0" smtClean="0"/>
              <a:t>CLASSES GRAMATICAIS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1834118"/>
            <a:ext cx="10247194" cy="4452402"/>
          </a:xfrm>
        </p:spPr>
        <p:txBody>
          <a:bodyPr>
            <a:noAutofit/>
          </a:bodyPr>
          <a:lstStyle/>
          <a:p>
            <a:r>
              <a:rPr lang="pt-BR" sz="2400" dirty="0" smtClean="0"/>
              <a:t>Conforme as </a:t>
            </a:r>
            <a:r>
              <a:rPr lang="pt-BR" sz="2400" b="1" dirty="0" smtClean="0"/>
              <a:t>restrições</a:t>
            </a:r>
            <a:r>
              <a:rPr lang="pt-BR" sz="2400" dirty="0" smtClean="0"/>
              <a:t> impostas ao formato das regras de produção de uma gramática, a classe de linguagem que tal gramática gera, varia correspondentemente:</a:t>
            </a:r>
          </a:p>
          <a:p>
            <a:endParaRPr lang="pt-BR" sz="2400" dirty="0"/>
          </a:p>
          <a:p>
            <a:r>
              <a:rPr lang="pt-BR" sz="2400" dirty="0" smtClean="0"/>
              <a:t>Há quatro classes gramaticais capazes de gerar quatro classes correspondentes de linguagens:</a:t>
            </a:r>
          </a:p>
          <a:p>
            <a:r>
              <a:rPr lang="pt-BR" sz="2400" dirty="0" smtClean="0"/>
              <a:t>Tipo 0 – Gramáticas com Estrutura de Fase (Irrestritas)</a:t>
            </a:r>
          </a:p>
          <a:p>
            <a:r>
              <a:rPr lang="pt-BR" sz="2400" dirty="0" smtClean="0"/>
              <a:t>Tipo 1 – Gramáticas Sensível ao Contexto</a:t>
            </a:r>
          </a:p>
          <a:p>
            <a:r>
              <a:rPr lang="pt-BR" sz="2400" dirty="0" smtClean="0"/>
              <a:t>Tipo 2 – Gramáticas Livre de Contexto</a:t>
            </a:r>
          </a:p>
          <a:p>
            <a:r>
              <a:rPr lang="pt-BR" sz="2400" dirty="0" smtClean="0"/>
              <a:t>Tipo 3 – Gramáticas Regulares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99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857" y="758711"/>
            <a:ext cx="8229600" cy="1066800"/>
          </a:xfrm>
        </p:spPr>
        <p:txBody>
          <a:bodyPr/>
          <a:lstStyle/>
          <a:p>
            <a:r>
              <a:rPr lang="pt-BR" b="1" dirty="0" smtClean="0"/>
              <a:t>HIERARQUIA DE CHOMSKY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4857" y="1992087"/>
            <a:ext cx="9180286" cy="125729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Uma linguagem de qualquer tipo pode ser também de tipo menor.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0171" y="2612571"/>
            <a:ext cx="6892315" cy="430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2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548" y="751732"/>
            <a:ext cx="8229600" cy="1066800"/>
          </a:xfrm>
        </p:spPr>
        <p:txBody>
          <a:bodyPr/>
          <a:lstStyle/>
          <a:p>
            <a:r>
              <a:rPr lang="pt-BR" b="1" dirty="0" smtClean="0"/>
              <a:t>GRAMÁTICAS IRRESTRITAS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9116" y="1818532"/>
            <a:ext cx="10058400" cy="4325112"/>
          </a:xfrm>
        </p:spPr>
        <p:txBody>
          <a:bodyPr>
            <a:noAutofit/>
          </a:bodyPr>
          <a:lstStyle/>
          <a:p>
            <a:r>
              <a:rPr lang="pt-BR" dirty="0" smtClean="0"/>
              <a:t>Nenhuma Restrição é imposta;</a:t>
            </a:r>
          </a:p>
          <a:p>
            <a:endParaRPr lang="pt-BR" sz="800" dirty="0"/>
          </a:p>
          <a:p>
            <a:r>
              <a:rPr lang="pt-BR" dirty="0" smtClean="0"/>
              <a:t>Produções são na forma</a:t>
            </a:r>
          </a:p>
          <a:p>
            <a:pPr>
              <a:buNone/>
            </a:pPr>
            <a:r>
              <a:rPr lang="pt-BR" dirty="0"/>
              <a:t>	 </a:t>
            </a:r>
            <a:r>
              <a:rPr lang="el-GR" dirty="0" smtClean="0">
                <a:ea typeface="Arial Unicode MS"/>
                <a:cs typeface="Arial Unicode MS"/>
              </a:rPr>
              <a:t>α</a:t>
            </a:r>
            <a:r>
              <a:rPr lang="pt-BR" dirty="0" smtClean="0">
                <a:ea typeface="Arial Unicode MS"/>
                <a:cs typeface="Arial Unicode MS"/>
              </a:rPr>
              <a:t> </a:t>
            </a:r>
            <a:r>
              <a:rPr lang="pt-BR" dirty="0" smtClean="0">
                <a:ea typeface="Arial Unicode MS"/>
                <a:cs typeface="Arial Unicode MS"/>
                <a:sym typeface="Wingdings" pitchFamily="2" charset="2"/>
              </a:rPr>
              <a:t> </a:t>
            </a:r>
            <a:r>
              <a:rPr lang="el-GR" dirty="0" smtClean="0">
                <a:ea typeface="Arial Unicode MS"/>
                <a:cs typeface="Arial Unicode MS"/>
              </a:rPr>
              <a:t>β</a:t>
            </a:r>
            <a:r>
              <a:rPr lang="pt-BR" dirty="0" smtClean="0">
                <a:ea typeface="Arial Unicode MS"/>
                <a:cs typeface="Arial Unicode MS"/>
              </a:rPr>
              <a:t>, </a:t>
            </a:r>
            <a:r>
              <a:rPr lang="el-GR" dirty="0" smtClean="0">
                <a:ea typeface="Arial Unicode MS"/>
                <a:cs typeface="Arial Unicode MS"/>
              </a:rPr>
              <a:t>α</a:t>
            </a:r>
            <a:r>
              <a:rPr lang="pt-BR" dirty="0" smtClean="0">
                <a:ea typeface="Arial Unicode MS"/>
                <a:cs typeface="Arial Unicode MS"/>
              </a:rPr>
              <a:t> ∈ (</a:t>
            </a:r>
            <a:r>
              <a:rPr lang="pt-BR" dirty="0" err="1" smtClean="0">
                <a:ea typeface="Arial Unicode MS"/>
                <a:cs typeface="Arial Unicode MS"/>
              </a:rPr>
              <a:t>Vn</a:t>
            </a:r>
            <a:r>
              <a:rPr lang="pt-BR" dirty="0" smtClean="0">
                <a:ea typeface="Arial Unicode MS"/>
                <a:cs typeface="Arial Unicode MS"/>
              </a:rPr>
              <a:t> U </a:t>
            </a:r>
            <a:r>
              <a:rPr lang="pt-BR" dirty="0" err="1" smtClean="0">
                <a:ea typeface="Arial Unicode MS"/>
                <a:cs typeface="Arial Unicode MS"/>
              </a:rPr>
              <a:t>Vt</a:t>
            </a:r>
            <a:r>
              <a:rPr lang="pt-BR" dirty="0" smtClean="0">
                <a:ea typeface="Arial Unicode MS"/>
                <a:cs typeface="Arial Unicode MS"/>
              </a:rPr>
              <a:t>)</a:t>
            </a:r>
            <a:r>
              <a:rPr lang="pt-BR" baseline="30000" dirty="0" smtClean="0">
                <a:ea typeface="Arial Unicode MS"/>
                <a:cs typeface="Arial Unicode MS"/>
              </a:rPr>
              <a:t>+</a:t>
            </a:r>
            <a:r>
              <a:rPr lang="pt-BR" dirty="0" smtClean="0">
                <a:ea typeface="Arial Unicode MS"/>
                <a:cs typeface="Arial Unicode MS"/>
              </a:rPr>
              <a:t> , </a:t>
            </a:r>
            <a:r>
              <a:rPr lang="el-GR" dirty="0" smtClean="0">
                <a:ea typeface="Arial Unicode MS"/>
                <a:cs typeface="Arial Unicode MS"/>
              </a:rPr>
              <a:t>β</a:t>
            </a:r>
            <a:r>
              <a:rPr lang="pt-BR" dirty="0" smtClean="0">
                <a:ea typeface="Arial Unicode MS"/>
                <a:cs typeface="Arial Unicode MS"/>
              </a:rPr>
              <a:t> ∈ (</a:t>
            </a:r>
            <a:r>
              <a:rPr lang="pt-BR" dirty="0" err="1" smtClean="0">
                <a:ea typeface="Arial Unicode MS"/>
                <a:cs typeface="Arial Unicode MS"/>
              </a:rPr>
              <a:t>Vn</a:t>
            </a:r>
            <a:r>
              <a:rPr lang="pt-BR" dirty="0" smtClean="0">
                <a:ea typeface="Arial Unicode MS"/>
                <a:cs typeface="Arial Unicode MS"/>
              </a:rPr>
              <a:t> U </a:t>
            </a:r>
            <a:r>
              <a:rPr lang="pt-BR" dirty="0" err="1" smtClean="0">
                <a:ea typeface="Arial Unicode MS"/>
                <a:cs typeface="Arial Unicode MS"/>
              </a:rPr>
              <a:t>Vt</a:t>
            </a:r>
            <a:r>
              <a:rPr lang="pt-BR" dirty="0" smtClean="0">
                <a:ea typeface="Arial Unicode MS"/>
                <a:cs typeface="Arial Unicode MS"/>
              </a:rPr>
              <a:t>)*.</a:t>
            </a:r>
          </a:p>
          <a:p>
            <a:pPr>
              <a:buNone/>
            </a:pPr>
            <a:endParaRPr lang="pt-BR" sz="100" dirty="0">
              <a:ea typeface="Arial Unicode MS"/>
              <a:cs typeface="Arial Unicode MS"/>
            </a:endParaRPr>
          </a:p>
          <a:p>
            <a:pPr>
              <a:buNone/>
            </a:pPr>
            <a:r>
              <a:rPr lang="pt-BR" dirty="0" smtClean="0">
                <a:ea typeface="Arial Unicode MS"/>
                <a:cs typeface="Arial Unicode MS"/>
              </a:rPr>
              <a:t>Qual a linguagem?</a:t>
            </a:r>
          </a:p>
          <a:p>
            <a:pPr>
              <a:buNone/>
            </a:pPr>
            <a:r>
              <a:rPr lang="pt-BR" dirty="0" smtClean="0">
                <a:ea typeface="Arial Unicode MS"/>
                <a:cs typeface="Arial Unicode MS"/>
              </a:rPr>
              <a:t>G = ({A, B, C}, {a, b}, P, A)</a:t>
            </a:r>
          </a:p>
          <a:p>
            <a:pPr>
              <a:buNone/>
            </a:pPr>
            <a:r>
              <a:rPr lang="pt-BR" dirty="0">
                <a:ea typeface="Arial Unicode MS"/>
                <a:cs typeface="Arial Unicode MS"/>
              </a:rPr>
              <a:t>	</a:t>
            </a:r>
            <a:r>
              <a:rPr lang="pt-BR" dirty="0" smtClean="0">
                <a:ea typeface="Arial Unicode MS"/>
                <a:cs typeface="Arial Unicode MS"/>
              </a:rPr>
              <a:t>P:  	A </a:t>
            </a:r>
            <a:r>
              <a:rPr lang="pt-BR" dirty="0" smtClean="0">
                <a:ea typeface="Arial Unicode MS"/>
                <a:cs typeface="Arial Unicode MS"/>
                <a:sym typeface="Wingdings" pitchFamily="2" charset="2"/>
              </a:rPr>
              <a:t> BC</a:t>
            </a:r>
          </a:p>
          <a:p>
            <a:pPr>
              <a:buNone/>
            </a:pPr>
            <a:r>
              <a:rPr lang="pt-BR" dirty="0">
                <a:ea typeface="Arial Unicode MS"/>
                <a:cs typeface="Arial Unicode MS"/>
                <a:sym typeface="Wingdings" pitchFamily="2" charset="2"/>
              </a:rPr>
              <a:t>	</a:t>
            </a:r>
            <a:r>
              <a:rPr lang="pt-BR" dirty="0" smtClean="0">
                <a:ea typeface="Arial Unicode MS"/>
                <a:cs typeface="Arial Unicode MS"/>
                <a:sym typeface="Wingdings" pitchFamily="2" charset="2"/>
              </a:rPr>
              <a:t>	BC  CB</a:t>
            </a:r>
          </a:p>
          <a:p>
            <a:pPr>
              <a:buNone/>
            </a:pPr>
            <a:r>
              <a:rPr lang="pt-BR" dirty="0">
                <a:ea typeface="Arial Unicode MS"/>
                <a:cs typeface="Arial Unicode MS"/>
                <a:sym typeface="Wingdings" pitchFamily="2" charset="2"/>
              </a:rPr>
              <a:t>	</a:t>
            </a:r>
            <a:r>
              <a:rPr lang="pt-BR" dirty="0" smtClean="0">
                <a:ea typeface="Arial Unicode MS"/>
                <a:cs typeface="Arial Unicode MS"/>
                <a:sym typeface="Wingdings" pitchFamily="2" charset="2"/>
              </a:rPr>
              <a:t>	B  b</a:t>
            </a:r>
          </a:p>
          <a:p>
            <a:pPr>
              <a:buNone/>
            </a:pPr>
            <a:r>
              <a:rPr lang="pt-BR" dirty="0">
                <a:ea typeface="Arial Unicode MS"/>
                <a:cs typeface="Arial Unicode MS"/>
                <a:sym typeface="Wingdings" pitchFamily="2" charset="2"/>
              </a:rPr>
              <a:t>	</a:t>
            </a:r>
            <a:r>
              <a:rPr lang="pt-BR" dirty="0" smtClean="0">
                <a:ea typeface="Arial Unicode MS"/>
                <a:cs typeface="Arial Unicode MS"/>
                <a:sym typeface="Wingdings" pitchFamily="2" charset="2"/>
              </a:rPr>
              <a:t>	C  a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881818" y="5214951"/>
            <a:ext cx="25003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L(G) = (</a:t>
            </a:r>
            <a:r>
              <a:rPr lang="pt-BR" sz="2400" b="1" dirty="0" err="1"/>
              <a:t>ba</a:t>
            </a:r>
            <a:r>
              <a:rPr lang="pt-BR" sz="2400" b="1" dirty="0"/>
              <a:t>, ab)</a:t>
            </a:r>
          </a:p>
        </p:txBody>
      </p:sp>
    </p:spTree>
    <p:extLst>
      <p:ext uri="{BB962C8B-B14F-4D97-AF65-F5344CB8AC3E}">
        <p14:creationId xmlns:p14="http://schemas.microsoft.com/office/powerpoint/2010/main" val="19340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LINGUAGENS FORMAIS</a:t>
            </a:r>
            <a:endParaRPr lang="pt-BR" b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0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47688"/>
            <a:ext cx="9113520" cy="1066800"/>
          </a:xfrm>
        </p:spPr>
        <p:txBody>
          <a:bodyPr>
            <a:normAutofit fontScale="90000"/>
          </a:bodyPr>
          <a:lstStyle/>
          <a:p>
            <a:r>
              <a:rPr lang="pt-BR" b="1" i="1" dirty="0" smtClean="0"/>
              <a:t>GRAMÁTICAS SENSÍVEIS AO CONTEXTO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83642"/>
            <a:ext cx="10058400" cy="3685452"/>
          </a:xfrm>
        </p:spPr>
        <p:txBody>
          <a:bodyPr>
            <a:normAutofit/>
          </a:bodyPr>
          <a:lstStyle/>
          <a:p>
            <a:r>
              <a:rPr lang="pt-BR" sz="2800" i="1" dirty="0"/>
              <a:t>As gramáticas tipo 1 são </a:t>
            </a:r>
            <a:r>
              <a:rPr lang="pt-BR" sz="2800" dirty="0"/>
              <a:t>as gramáticas com regras da forma a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b, em que se exige |a| </a:t>
            </a:r>
            <a:r>
              <a:rPr lang="pt-BR" sz="2800" dirty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pt-BR" sz="2800" dirty="0"/>
              <a:t> |b|; é entretanto permitida uma regra que viola esta restrição: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/>
              <a:t>uma gramática tipo 1 pode ter a regra S </a:t>
            </a:r>
            <a:r>
              <a:rPr lang="pt-BR" sz="2800" dirty="0">
                <a:sym typeface="Wingdings" pitchFamily="2" charset="2"/>
              </a:rPr>
              <a:t></a:t>
            </a:r>
            <a:r>
              <a:rPr lang="pt-BR" sz="2800" dirty="0"/>
              <a:t> ε, se S não aparece do lado direito de nenhuma regra.</a:t>
            </a:r>
          </a:p>
        </p:txBody>
      </p:sp>
    </p:spTree>
    <p:extLst>
      <p:ext uri="{BB962C8B-B14F-4D97-AF65-F5344CB8AC3E}">
        <p14:creationId xmlns:p14="http://schemas.microsoft.com/office/powerpoint/2010/main" val="12153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47688"/>
            <a:ext cx="9113520" cy="1066800"/>
          </a:xfrm>
        </p:spPr>
        <p:txBody>
          <a:bodyPr>
            <a:normAutofit fontScale="90000"/>
          </a:bodyPr>
          <a:lstStyle/>
          <a:p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GRAMÁTICAS SENSÍVEIS AO CONTEXTO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83642"/>
            <a:ext cx="10058400" cy="36854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G = ({S, B, C}, {a, b, c}, P, S)</a:t>
            </a:r>
          </a:p>
          <a:p>
            <a:pPr lvl="1">
              <a:buNone/>
            </a:pPr>
            <a:r>
              <a:rPr lang="pt-BR" sz="2400" dirty="0" smtClean="0"/>
              <a:t>P: 	S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err="1" smtClean="0">
                <a:sym typeface="Wingdings" pitchFamily="2" charset="2"/>
              </a:rPr>
              <a:t>aSBC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S  </a:t>
            </a:r>
            <a:r>
              <a:rPr lang="pt-BR" sz="2400" dirty="0" err="1" smtClean="0">
                <a:sym typeface="Wingdings" pitchFamily="2" charset="2"/>
              </a:rPr>
              <a:t>aBC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CB  BC</a:t>
            </a: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</a:t>
            </a:r>
            <a:r>
              <a:rPr lang="pt-BR" sz="2400" dirty="0" err="1" smtClean="0">
                <a:sym typeface="Wingdings" pitchFamily="2" charset="2"/>
              </a:rPr>
              <a:t>aB</a:t>
            </a:r>
            <a:r>
              <a:rPr lang="pt-BR" sz="2400" dirty="0" smtClean="0">
                <a:sym typeface="Wingdings" pitchFamily="2" charset="2"/>
              </a:rPr>
              <a:t>  ab</a:t>
            </a: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</a:t>
            </a:r>
            <a:r>
              <a:rPr lang="pt-BR" sz="2400" dirty="0" err="1" smtClean="0">
                <a:sym typeface="Wingdings" pitchFamily="2" charset="2"/>
              </a:rPr>
              <a:t>bB</a:t>
            </a:r>
            <a:r>
              <a:rPr lang="pt-BR" sz="2400" dirty="0" smtClean="0">
                <a:sym typeface="Wingdings" pitchFamily="2" charset="2"/>
              </a:rPr>
              <a:t>  </a:t>
            </a:r>
            <a:r>
              <a:rPr lang="pt-BR" sz="2400" dirty="0" err="1" smtClean="0">
                <a:sym typeface="Wingdings" pitchFamily="2" charset="2"/>
              </a:rPr>
              <a:t>bb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</a:t>
            </a:r>
            <a:r>
              <a:rPr lang="pt-BR" sz="2400" dirty="0" err="1" smtClean="0">
                <a:sym typeface="Wingdings" pitchFamily="2" charset="2"/>
              </a:rPr>
              <a:t>bC</a:t>
            </a:r>
            <a:r>
              <a:rPr lang="pt-BR" sz="2400" dirty="0" smtClean="0">
                <a:sym typeface="Wingdings" pitchFamily="2" charset="2"/>
              </a:rPr>
              <a:t>  </a:t>
            </a:r>
            <a:r>
              <a:rPr lang="pt-BR" sz="2400" dirty="0" err="1" smtClean="0">
                <a:sym typeface="Wingdings" pitchFamily="2" charset="2"/>
              </a:rPr>
              <a:t>bc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cC  cc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81752" y="5500703"/>
            <a:ext cx="350046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/>
              <a:t>L (G) = {</a:t>
            </a:r>
            <a:r>
              <a:rPr lang="pt-BR" sz="3200" b="1" dirty="0" err="1"/>
              <a:t>a</a:t>
            </a:r>
            <a:r>
              <a:rPr lang="pt-BR" sz="3200" b="1" baseline="30000" dirty="0" err="1"/>
              <a:t>n</a:t>
            </a:r>
            <a:r>
              <a:rPr lang="pt-BR" sz="3200" b="1" dirty="0" err="1"/>
              <a:t>b</a:t>
            </a:r>
            <a:r>
              <a:rPr lang="pt-BR" sz="3200" b="1" baseline="30000" dirty="0" err="1"/>
              <a:t>n</a:t>
            </a:r>
            <a:r>
              <a:rPr lang="pt-BR" sz="3200" b="1" dirty="0" err="1"/>
              <a:t>c</a:t>
            </a:r>
            <a:r>
              <a:rPr lang="pt-BR" sz="3200" b="1" baseline="30000" dirty="0" err="1"/>
              <a:t>n</a:t>
            </a:r>
            <a:r>
              <a:rPr lang="pt-BR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61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7893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GRAMÁTICAS LIVRES DE CONTEXTO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46514"/>
            <a:ext cx="10058400" cy="382258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Restrição: no lado esquerdo da regra há apenas um símbolo não terminal.</a:t>
            </a:r>
          </a:p>
          <a:p>
            <a:endParaRPr lang="pt-BR" sz="2800" dirty="0" smtClean="0"/>
          </a:p>
          <a:p>
            <a:r>
              <a:rPr lang="pt-BR" sz="2800" dirty="0" smtClean="0"/>
              <a:t>Uma gramática livre de contexto admite apenas regras de produção cujo o </a:t>
            </a:r>
            <a:r>
              <a:rPr lang="pt-BR" sz="2800" b="1" dirty="0" smtClean="0"/>
              <a:t>lado esquerdo contém exatamente um não-terminal.</a:t>
            </a:r>
          </a:p>
          <a:p>
            <a:endParaRPr lang="pt-BR" sz="2800" b="1" dirty="0" smtClean="0"/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1313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738" y="344659"/>
            <a:ext cx="10058400" cy="1450757"/>
          </a:xfrm>
        </p:spPr>
        <p:txBody>
          <a:bodyPr>
            <a:normAutofit/>
          </a:bodyPr>
          <a:lstStyle/>
          <a:p>
            <a:r>
              <a:rPr lang="pt-BR" b="1" dirty="0" smtClean="0"/>
              <a:t>GRAMÁTICAS LIVRES DE CONTEXTO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Qual a linguagem?</a:t>
            </a:r>
          </a:p>
          <a:p>
            <a:endParaRPr lang="pt-BR" sz="2800" dirty="0" smtClean="0"/>
          </a:p>
          <a:p>
            <a:r>
              <a:rPr lang="pt-BR" sz="2800" dirty="0" smtClean="0"/>
              <a:t>G = ({S, A, B}, {a, b}, P, S)</a:t>
            </a:r>
          </a:p>
          <a:p>
            <a:pPr lvl="1">
              <a:buNone/>
            </a:pPr>
            <a:r>
              <a:rPr lang="pt-BR" sz="2400" dirty="0" smtClean="0"/>
              <a:t>P: 	S </a:t>
            </a:r>
            <a:r>
              <a:rPr lang="pt-BR" sz="2400" dirty="0" smtClean="0">
                <a:sym typeface="Wingdings" pitchFamily="2" charset="2"/>
              </a:rPr>
              <a:t> AB</a:t>
            </a: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A  </a:t>
            </a:r>
            <a:r>
              <a:rPr lang="pt-BR" sz="2400" dirty="0" err="1" smtClean="0">
                <a:sym typeface="Wingdings" pitchFamily="2" charset="2"/>
              </a:rPr>
              <a:t>aA</a:t>
            </a:r>
            <a:r>
              <a:rPr lang="pt-BR" sz="2400" dirty="0" smtClean="0">
                <a:sym typeface="Wingdings" pitchFamily="2" charset="2"/>
              </a:rPr>
              <a:t> | a</a:t>
            </a: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B  </a:t>
            </a:r>
            <a:r>
              <a:rPr lang="pt-BR" sz="2400" dirty="0" err="1" smtClean="0">
                <a:sym typeface="Wingdings" pitchFamily="2" charset="2"/>
              </a:rPr>
              <a:t>bB</a:t>
            </a:r>
            <a:r>
              <a:rPr lang="pt-BR" sz="2400" dirty="0" smtClean="0">
                <a:sym typeface="Wingdings" pitchFamily="2" charset="2"/>
              </a:rPr>
              <a:t> | b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67504" y="5429265"/>
            <a:ext cx="307183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b="1" dirty="0"/>
              <a:t>L(G) = {</a:t>
            </a:r>
            <a:r>
              <a:rPr lang="pt-BR" sz="3200" b="1" dirty="0" err="1"/>
              <a:t>a</a:t>
            </a:r>
            <a:r>
              <a:rPr lang="pt-BR" sz="3200" b="1" baseline="30000" dirty="0" err="1"/>
              <a:t>n</a:t>
            </a:r>
            <a:r>
              <a:rPr lang="pt-BR" sz="3200" b="1" dirty="0" err="1"/>
              <a:t>b</a:t>
            </a:r>
            <a:r>
              <a:rPr lang="pt-BR" sz="3200" b="1" baseline="30000" dirty="0" err="1"/>
              <a:t>m</a:t>
            </a:r>
            <a:r>
              <a:rPr lang="pt-BR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GRAMÁTICAS REGULARES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Definida como classe gramatica Linear;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São utilizadas para definir Linguagens regulares;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É a mais restrita de todos os tipos;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6490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GRAMÁTICAS REGULARES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Produções Restritas a:</a:t>
            </a:r>
          </a:p>
          <a:p>
            <a:pPr lvl="1">
              <a:buNone/>
            </a:pPr>
            <a:r>
              <a:rPr lang="pt-BR" sz="2400" dirty="0" smtClean="0"/>
              <a:t>A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err="1" smtClean="0">
                <a:sym typeface="Wingdings" pitchFamily="2" charset="2"/>
              </a:rPr>
              <a:t>aB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A  a</a:t>
            </a: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A  </a:t>
            </a:r>
            <a:r>
              <a:rPr lang="el-GR" sz="2400" dirty="0" smtClean="0">
                <a:sym typeface="Wingdings" pitchFamily="2" charset="2"/>
              </a:rPr>
              <a:t>ε</a:t>
            </a:r>
            <a:endParaRPr lang="pt-BR" sz="2400" dirty="0" smtClean="0"/>
          </a:p>
          <a:p>
            <a:endParaRPr lang="pt-BR" sz="2800" dirty="0" smtClean="0"/>
          </a:p>
          <a:p>
            <a:r>
              <a:rPr lang="pt-BR" sz="2800" dirty="0" smtClean="0"/>
              <a:t>A, B </a:t>
            </a:r>
            <a:r>
              <a:rPr lang="pt-BR" sz="2800" dirty="0" smtClean="0">
                <a:latin typeface="Arial Unicode MS"/>
                <a:ea typeface="Arial Unicode MS"/>
                <a:cs typeface="Arial Unicode MS"/>
              </a:rPr>
              <a:t>∈ </a:t>
            </a:r>
            <a:r>
              <a:rPr lang="pt-BR" sz="2800" dirty="0" err="1" smtClean="0">
                <a:latin typeface="Arial Unicode MS"/>
                <a:ea typeface="Arial Unicode MS"/>
                <a:cs typeface="Arial Unicode MS"/>
              </a:rPr>
              <a:t>Vn</a:t>
            </a:r>
            <a:r>
              <a:rPr lang="pt-BR" sz="2800" dirty="0" smtClean="0">
                <a:latin typeface="Arial Unicode MS"/>
                <a:ea typeface="Arial Unicode MS"/>
                <a:cs typeface="Arial Unicode MS"/>
              </a:rPr>
              <a:t>, a ∈ </a:t>
            </a:r>
            <a:r>
              <a:rPr lang="pt-BR" sz="2800" dirty="0" err="1" smtClean="0">
                <a:latin typeface="Arial Unicode MS"/>
                <a:ea typeface="Arial Unicode MS"/>
                <a:cs typeface="Arial Unicode MS"/>
              </a:rPr>
              <a:t>Vt</a:t>
            </a:r>
            <a:r>
              <a:rPr lang="pt-BR" sz="2800" dirty="0" smtClean="0">
                <a:latin typeface="Arial Unicode MS"/>
                <a:ea typeface="Arial Unicode MS"/>
                <a:cs typeface="Arial Unicode MS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67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GRAMÁTICAS REGULARES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G = ({S}, {a, b}, P, S}</a:t>
            </a:r>
          </a:p>
          <a:p>
            <a:pPr lvl="1">
              <a:buNone/>
            </a:pPr>
            <a:r>
              <a:rPr lang="pt-BR" sz="2400" dirty="0" smtClean="0"/>
              <a:t>P: 	S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dirty="0" err="1" smtClean="0">
                <a:sym typeface="Wingdings" pitchFamily="2" charset="2"/>
              </a:rPr>
              <a:t>aS</a:t>
            </a:r>
            <a:endParaRPr lang="pt-BR" sz="24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sz="2400" dirty="0" smtClean="0">
                <a:sym typeface="Wingdings" pitchFamily="2" charset="2"/>
              </a:rPr>
              <a:t>		S  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53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LINEAR À DIREITA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32212"/>
            <a:ext cx="10058400" cy="3636882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Todas as produções são da forma:</a:t>
            </a:r>
          </a:p>
          <a:p>
            <a:r>
              <a:rPr lang="pt-BR" sz="2400" i="1" dirty="0" smtClean="0"/>
              <a:t>A</a:t>
            </a:r>
            <a:r>
              <a:rPr lang="pt-BR" sz="2400" i="1" dirty="0" smtClean="0">
                <a:sym typeface="Wingdings" panose="05000000000000000000" pitchFamily="2" charset="2"/>
              </a:rPr>
              <a:t> </a:t>
            </a:r>
            <a:r>
              <a:rPr lang="pt-BR" sz="2400" i="1" dirty="0" err="1" smtClean="0">
                <a:sym typeface="Wingdings" panose="05000000000000000000" pitchFamily="2" charset="2"/>
              </a:rPr>
              <a:t>xB</a:t>
            </a:r>
            <a:endParaRPr lang="pt-BR" sz="2400" i="1" dirty="0" smtClean="0">
              <a:sym typeface="Wingdings" panose="05000000000000000000" pitchFamily="2" charset="2"/>
            </a:endParaRPr>
          </a:p>
          <a:p>
            <a:r>
              <a:rPr lang="pt-BR" sz="2400" i="1" dirty="0" smtClean="0">
                <a:sym typeface="Wingdings" panose="05000000000000000000" pitchFamily="2" charset="2"/>
              </a:rPr>
              <a:t>A  x</a:t>
            </a:r>
          </a:p>
          <a:p>
            <a:endParaRPr lang="pt-BR" sz="2400" i="1" dirty="0">
              <a:sym typeface="Wingdings" panose="05000000000000000000" pitchFamily="2" charset="2"/>
            </a:endParaRPr>
          </a:p>
          <a:p>
            <a:r>
              <a:rPr lang="pt-BR" sz="2400" i="1" dirty="0" smtClean="0">
                <a:sym typeface="Wingdings" panose="05000000000000000000" pitchFamily="2" charset="2"/>
              </a:rPr>
              <a:t>- Seu nome deriva do fato de a variável aparecer a direita do símbolo terminal;</a:t>
            </a:r>
          </a:p>
          <a:p>
            <a:endParaRPr lang="pt-BR" sz="2400" i="1" dirty="0">
              <a:sym typeface="Wingdings" panose="05000000000000000000" pitchFamily="2" charset="2"/>
            </a:endParaRPr>
          </a:p>
          <a:p>
            <a:r>
              <a:rPr lang="pt-BR" sz="2400" i="1" dirty="0" smtClean="0">
                <a:sym typeface="Wingdings" panose="05000000000000000000" pitchFamily="2" charset="2"/>
              </a:rPr>
              <a:t>- As cadeias são produzidas da esquerda para a direita;</a:t>
            </a:r>
          </a:p>
          <a:p>
            <a:endParaRPr lang="pt-BR" sz="24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6573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LINEAR À ESQUERDA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32212"/>
            <a:ext cx="10058400" cy="3636882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Todas as produções são da forma:</a:t>
            </a:r>
          </a:p>
          <a:p>
            <a:r>
              <a:rPr lang="pt-BR" sz="2400" i="1" dirty="0" smtClean="0"/>
              <a:t>A</a:t>
            </a:r>
            <a:r>
              <a:rPr lang="pt-BR" sz="2400" i="1" dirty="0" smtClean="0">
                <a:sym typeface="Wingdings" panose="05000000000000000000" pitchFamily="2" charset="2"/>
              </a:rPr>
              <a:t> </a:t>
            </a:r>
            <a:r>
              <a:rPr lang="pt-BR" sz="2400" i="1" dirty="0" err="1" smtClean="0">
                <a:sym typeface="Wingdings" panose="05000000000000000000" pitchFamily="2" charset="2"/>
              </a:rPr>
              <a:t>Bx</a:t>
            </a:r>
            <a:endParaRPr lang="pt-BR" sz="2400" i="1" dirty="0" smtClean="0">
              <a:sym typeface="Wingdings" panose="05000000000000000000" pitchFamily="2" charset="2"/>
            </a:endParaRPr>
          </a:p>
          <a:p>
            <a:r>
              <a:rPr lang="pt-BR" sz="2400" i="1" dirty="0" smtClean="0">
                <a:sym typeface="Wingdings" panose="05000000000000000000" pitchFamily="2" charset="2"/>
              </a:rPr>
              <a:t>A  x</a:t>
            </a:r>
          </a:p>
          <a:p>
            <a:endParaRPr lang="pt-BR" sz="24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9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258" y="820056"/>
            <a:ext cx="8229600" cy="1066800"/>
          </a:xfrm>
        </p:spPr>
        <p:txBody>
          <a:bodyPr/>
          <a:lstStyle/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2113" y="1886856"/>
            <a:ext cx="10580915" cy="4399663"/>
          </a:xfrm>
        </p:spPr>
        <p:txBody>
          <a:bodyPr>
            <a:noAutofit/>
          </a:bodyPr>
          <a:lstStyle/>
          <a:p>
            <a:r>
              <a:rPr lang="pt-BR" sz="2400" dirty="0"/>
              <a:t>As duas gramáticas abaixo são equivalentes:</a:t>
            </a:r>
          </a:p>
          <a:p>
            <a:r>
              <a:rPr lang="pt-BR" sz="2400" dirty="0"/>
              <a:t>G1 = ({S, T}, {a, b}, {S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aTa</a:t>
            </a:r>
            <a:r>
              <a:rPr lang="pt-BR" sz="2400" dirty="0"/>
              <a:t> | </a:t>
            </a:r>
            <a:r>
              <a:rPr lang="pt-BR" sz="2400" dirty="0" err="1"/>
              <a:t>bTb</a:t>
            </a:r>
            <a:r>
              <a:rPr lang="pt-BR" sz="2400" dirty="0"/>
              <a:t>, T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aT</a:t>
            </a:r>
            <a:r>
              <a:rPr lang="pt-BR" sz="2400" dirty="0"/>
              <a:t> | </a:t>
            </a:r>
            <a:r>
              <a:rPr lang="pt-BR" sz="2400" dirty="0" err="1"/>
              <a:t>bT</a:t>
            </a:r>
            <a:r>
              <a:rPr lang="pt-BR" sz="2400" dirty="0"/>
              <a:t> | </a:t>
            </a:r>
            <a:r>
              <a:rPr lang="el-GR" sz="2400" dirty="0"/>
              <a:t>ε</a:t>
            </a:r>
            <a:r>
              <a:rPr lang="pt-BR" sz="2400" dirty="0"/>
              <a:t>}, S)</a:t>
            </a:r>
          </a:p>
          <a:p>
            <a:r>
              <a:rPr lang="pt-BR" sz="2400" dirty="0"/>
              <a:t>G2 = ({S, A, B}, {a, b}, {S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</a:t>
            </a:r>
            <a:r>
              <a:rPr lang="pt-BR" sz="2400" dirty="0"/>
              <a:t> | </a:t>
            </a:r>
            <a:r>
              <a:rPr lang="pt-BR" sz="2400" dirty="0" err="1"/>
              <a:t>bB</a:t>
            </a:r>
            <a:r>
              <a:rPr lang="pt-BR" sz="2400" dirty="0"/>
              <a:t>, A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</a:t>
            </a:r>
            <a:r>
              <a:rPr lang="pt-BR" sz="2400" dirty="0"/>
              <a:t> | </a:t>
            </a:r>
            <a:r>
              <a:rPr lang="pt-BR" sz="2400" dirty="0" err="1"/>
              <a:t>bA</a:t>
            </a:r>
            <a:r>
              <a:rPr lang="pt-BR" sz="2400" dirty="0"/>
              <a:t> | a, B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aB</a:t>
            </a:r>
            <a:r>
              <a:rPr lang="pt-BR" sz="2400" dirty="0"/>
              <a:t> | </a:t>
            </a:r>
            <a:r>
              <a:rPr lang="pt-BR" sz="2400" dirty="0" err="1"/>
              <a:t>bB</a:t>
            </a:r>
            <a:r>
              <a:rPr lang="pt-BR" sz="2400" dirty="0"/>
              <a:t> | b}, S)</a:t>
            </a:r>
          </a:p>
          <a:p>
            <a:endParaRPr lang="pt-BR" sz="2400" dirty="0"/>
          </a:p>
          <a:p>
            <a:r>
              <a:rPr lang="pt-BR" sz="2400" dirty="0"/>
              <a:t>L(G1) = L(G2) = { cxc | c </a:t>
            </a:r>
            <a:r>
              <a:rPr lang="pt-BR" sz="2400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pt-BR" sz="2400" dirty="0"/>
              <a:t> {a,b} e x </a:t>
            </a:r>
            <a:r>
              <a:rPr lang="pt-BR" sz="2400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pt-BR" sz="2400" dirty="0"/>
              <a:t> {a,b}* }.</a:t>
            </a:r>
          </a:p>
          <a:p>
            <a:r>
              <a:rPr lang="pt-BR" sz="2400" dirty="0"/>
              <a:t>Por exemplo, a cadeia </a:t>
            </a:r>
            <a:r>
              <a:rPr lang="pt-BR" sz="2400" dirty="0" err="1"/>
              <a:t>aabba</a:t>
            </a:r>
            <a:r>
              <a:rPr lang="pt-BR" sz="2400" dirty="0"/>
              <a:t> é da linguagem, e pode ser derivada como a seguir:</a:t>
            </a:r>
          </a:p>
          <a:p>
            <a:pPr>
              <a:buNone/>
            </a:pPr>
            <a:r>
              <a:rPr lang="pt-BR" sz="2400" dirty="0"/>
              <a:t>	em G1 : S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aTa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aaTa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aabTa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aabbTa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aabba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	em G2 : S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aabbA</a:t>
            </a:r>
            <a:r>
              <a:rPr lang="pt-BR" sz="2400" dirty="0"/>
              <a:t>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</a:t>
            </a:r>
            <a:r>
              <a:rPr lang="pt-BR" sz="2400" dirty="0" err="1"/>
              <a:t>aabba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09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15" y="740026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1615" y="2060812"/>
            <a:ext cx="10139082" cy="4055336"/>
          </a:xfrm>
        </p:spPr>
        <p:txBody>
          <a:bodyPr>
            <a:normAutofit/>
          </a:bodyPr>
          <a:lstStyle/>
          <a:p>
            <a:pPr marL="0" indent="363538">
              <a:buFont typeface="Wingdings" panose="05000000000000000000" pitchFamily="2" charset="2"/>
              <a:buChar char="§"/>
            </a:pPr>
            <a:r>
              <a:rPr lang="pt-BR" sz="2800" dirty="0"/>
              <a:t>Conjunto de </a:t>
            </a:r>
            <a:r>
              <a:rPr lang="pt-BR" sz="2800" b="1" dirty="0"/>
              <a:t>SÍMBOLOS</a:t>
            </a:r>
            <a:r>
              <a:rPr lang="pt-BR" sz="2800" dirty="0"/>
              <a:t> e </a:t>
            </a:r>
            <a:r>
              <a:rPr lang="pt-BR" sz="2800" b="1" dirty="0"/>
              <a:t>REGRAS</a:t>
            </a:r>
            <a:r>
              <a:rPr lang="pt-BR" sz="2800" dirty="0"/>
              <a:t> para combinar esses símbolos em sentenças sintaticamente corretas.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0" indent="363538">
              <a:buFont typeface="Wingdings" panose="05000000000000000000" pitchFamily="2" charset="2"/>
              <a:buChar char="§"/>
            </a:pPr>
            <a:r>
              <a:rPr lang="pt-BR" sz="2800" b="1" dirty="0" smtClean="0"/>
              <a:t>A TEORIA DE LINGUAGENS FORMAIS ENGLOBA: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O </a:t>
            </a:r>
            <a:r>
              <a:rPr lang="pt-BR" sz="2400" dirty="0"/>
              <a:t>estudo das </a:t>
            </a:r>
            <a:r>
              <a:rPr lang="pt-BR" sz="2400" b="1" dirty="0"/>
              <a:t>características</a:t>
            </a:r>
            <a:r>
              <a:rPr lang="pt-BR" sz="2400" dirty="0"/>
              <a:t>, </a:t>
            </a:r>
            <a:r>
              <a:rPr lang="pt-BR" sz="2400" b="1" dirty="0" smtClean="0"/>
              <a:t>propriedades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b="1" dirty="0" smtClean="0"/>
              <a:t>aplicações</a:t>
            </a:r>
            <a:r>
              <a:rPr lang="pt-BR" sz="2400" dirty="0" smtClean="0"/>
              <a:t> </a:t>
            </a:r>
            <a:r>
              <a:rPr lang="pt-BR" sz="2400" dirty="0"/>
              <a:t>das linguagens </a:t>
            </a:r>
            <a:r>
              <a:rPr lang="pt-BR" sz="2400" dirty="0" smtClean="0"/>
              <a:t>formais.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A forma </a:t>
            </a:r>
            <a:r>
              <a:rPr lang="pt-BR" sz="2400" dirty="0"/>
              <a:t>de representação da estrutura </a:t>
            </a:r>
            <a:r>
              <a:rPr lang="pt-BR" sz="2400" b="1" dirty="0"/>
              <a:t>(sintaxe)</a:t>
            </a:r>
            <a:r>
              <a:rPr lang="pt-BR" sz="2400" dirty="0"/>
              <a:t> </a:t>
            </a:r>
            <a:r>
              <a:rPr lang="pt-BR" sz="2400" dirty="0" smtClean="0"/>
              <a:t>e determinação </a:t>
            </a:r>
            <a:r>
              <a:rPr lang="pt-BR" sz="2400" dirty="0"/>
              <a:t>do significado </a:t>
            </a:r>
            <a:r>
              <a:rPr lang="pt-BR" sz="2400" b="1" dirty="0"/>
              <a:t>(semântica)</a:t>
            </a:r>
            <a:r>
              <a:rPr lang="pt-BR" sz="2400" dirty="0"/>
              <a:t> das sentenças das linguagens</a:t>
            </a:r>
            <a:r>
              <a:rPr lang="pt-BR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9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linguagem L = { </a:t>
            </a:r>
            <a:r>
              <a:rPr lang="pt-BR" sz="2800" dirty="0" err="1"/>
              <a:t>cxc</a:t>
            </a:r>
            <a:r>
              <a:rPr lang="pt-BR" sz="2800" dirty="0"/>
              <a:t> | c </a:t>
            </a:r>
            <a:r>
              <a:rPr lang="pt-BR" sz="2800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pt-BR" sz="2800" dirty="0"/>
              <a:t> {a, b} e x </a:t>
            </a:r>
            <a:r>
              <a:rPr lang="pt-BR" sz="2800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pt-BR" sz="2800" dirty="0"/>
              <a:t> {a, b}* } do exemplo anterior é livre de contexto, uma vez que G1 é uma </a:t>
            </a:r>
            <a:r>
              <a:rPr lang="pt-BR" sz="2800" dirty="0" err="1"/>
              <a:t>glc</a:t>
            </a:r>
            <a:r>
              <a:rPr lang="pt-BR" sz="2800" dirty="0"/>
              <a:t>. Por outro lado, como G2 é uma gramática regular, L também é regular. </a:t>
            </a:r>
          </a:p>
          <a:p>
            <a:endParaRPr lang="pt-BR" sz="2800" dirty="0" smtClean="0"/>
          </a:p>
          <a:p>
            <a:r>
              <a:rPr lang="pt-BR" sz="2800" dirty="0" smtClean="0"/>
              <a:t>Como </a:t>
            </a:r>
            <a:r>
              <a:rPr lang="pt-BR" sz="2800" dirty="0"/>
              <a:t>toda linguagem regular é livre de contexto, em geral não se faz referência ao fato de que a linguagem é livre de contexto.</a:t>
            </a:r>
          </a:p>
        </p:txBody>
      </p:sp>
    </p:spTree>
    <p:extLst>
      <p:ext uri="{BB962C8B-B14F-4D97-AF65-F5344CB8AC3E}">
        <p14:creationId xmlns:p14="http://schemas.microsoft.com/office/powerpoint/2010/main" val="17009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EXPRESSÕES REGULARES</a:t>
            </a:r>
            <a:endParaRPr lang="pt-BR" sz="7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270" y="751732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EXPRESSÕES REGULARES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1270" y="1818532"/>
            <a:ext cx="10027024" cy="4325112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Definições:</a:t>
            </a:r>
          </a:p>
          <a:p>
            <a:pPr lvl="1"/>
            <a:r>
              <a:rPr lang="pt-BR" sz="2000" dirty="0" smtClean="0"/>
              <a:t>Um método formal para se especificar um padrão de texto;</a:t>
            </a:r>
          </a:p>
          <a:p>
            <a:pPr lvl="1"/>
            <a:r>
              <a:rPr lang="pt-BR" sz="2000" dirty="0" smtClean="0"/>
              <a:t>São </a:t>
            </a:r>
            <a:r>
              <a:rPr lang="pt-BR" sz="2000" dirty="0" err="1" smtClean="0"/>
              <a:t>metacaracteres</a:t>
            </a:r>
            <a:r>
              <a:rPr lang="pt-BR" sz="2000" dirty="0" smtClean="0"/>
              <a:t> que casam formando um padrão;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Toda linguagem regular pode ser descrita por uma ER.</a:t>
            </a:r>
          </a:p>
          <a:p>
            <a:r>
              <a:rPr lang="pt-BR" sz="2400" dirty="0" smtClean="0"/>
              <a:t>Uma expressão é interpretada como uma </a:t>
            </a:r>
            <a:r>
              <a:rPr lang="pt-BR" sz="2400" b="1" dirty="0" smtClean="0"/>
              <a:t>regra, </a:t>
            </a:r>
            <a:r>
              <a:rPr lang="pt-BR" sz="2400" dirty="0" smtClean="0"/>
              <a:t>que indicará sucesso se uma entrada de dados quaisquer casar com essa regra, ou seja, obedecer exatamente todas as condições.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704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EXPRESSÕES REGULARES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Uma ER é formada por:</a:t>
            </a:r>
          </a:p>
          <a:p>
            <a:pPr lvl="1"/>
            <a:r>
              <a:rPr lang="pt-BR" sz="2400" dirty="0" smtClean="0"/>
              <a:t>Letras do alfabeto;</a:t>
            </a:r>
          </a:p>
          <a:p>
            <a:pPr lvl="1"/>
            <a:r>
              <a:rPr lang="pt-BR" sz="2400" dirty="0" smtClean="0"/>
              <a:t>Caracteres com significados especiais(meta símbolos)</a:t>
            </a:r>
          </a:p>
          <a:p>
            <a:endParaRPr lang="pt-BR" sz="2800" dirty="0" smtClean="0"/>
          </a:p>
          <a:p>
            <a:r>
              <a:rPr lang="pt-BR" sz="2800" dirty="0" smtClean="0"/>
              <a:t>Exemplo de ER:</a:t>
            </a:r>
          </a:p>
          <a:p>
            <a:pPr lvl="1">
              <a:buNone/>
            </a:pPr>
            <a:r>
              <a:rPr lang="pt-BR" sz="2400" dirty="0" smtClean="0"/>
              <a:t>a</a:t>
            </a:r>
            <a:r>
              <a:rPr lang="pt-BR" sz="2400" baseline="30000" dirty="0" smtClean="0"/>
              <a:t>+</a:t>
            </a:r>
            <a:r>
              <a:rPr lang="pt-BR" sz="2400" dirty="0" smtClean="0"/>
              <a:t> (</a:t>
            </a:r>
            <a:r>
              <a:rPr lang="pt-BR" sz="2400" dirty="0" err="1" smtClean="0"/>
              <a:t>b|c</a:t>
            </a:r>
            <a:r>
              <a:rPr lang="pt-BR" sz="2400" dirty="0" smtClean="0"/>
              <a:t>)*</a:t>
            </a:r>
          </a:p>
          <a:p>
            <a:pPr lvl="1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0480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280" y="380732"/>
            <a:ext cx="10058400" cy="1450757"/>
          </a:xfrm>
        </p:spPr>
        <p:txBody>
          <a:bodyPr/>
          <a:lstStyle/>
          <a:p>
            <a:r>
              <a:rPr lang="pt-BR" b="1" dirty="0" smtClean="0"/>
              <a:t>PONTO: 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/>
          </a:bodyPr>
          <a:lstStyle/>
          <a:p>
            <a:pPr lvl="1"/>
            <a:r>
              <a:rPr lang="pt-BR" sz="2400" dirty="0" smtClean="0"/>
              <a:t>Pode substituído por qualquer caractere, pode ser um número, uma letra, um @, um TAB.</a:t>
            </a:r>
          </a:p>
          <a:p>
            <a:pPr lvl="2">
              <a:buNone/>
            </a:pPr>
            <a:r>
              <a:rPr lang="pt-BR" sz="1800" dirty="0" smtClean="0"/>
              <a:t>n.o </a:t>
            </a:r>
            <a:r>
              <a:rPr lang="pt-BR" sz="1800" dirty="0" smtClean="0">
                <a:sym typeface="Wingdings" pitchFamily="2" charset="2"/>
              </a:rPr>
              <a:t> não, </a:t>
            </a:r>
            <a:r>
              <a:rPr lang="pt-BR" sz="1800" dirty="0" err="1" smtClean="0">
                <a:sym typeface="Wingdings" pitchFamily="2" charset="2"/>
              </a:rPr>
              <a:t>nao</a:t>
            </a:r>
            <a:r>
              <a:rPr lang="pt-BR" sz="1800" dirty="0" smtClean="0">
                <a:sym typeface="Wingdings" pitchFamily="2" charset="2"/>
              </a:rPr>
              <a:t>, ...</a:t>
            </a:r>
          </a:p>
          <a:p>
            <a:pPr lvl="2">
              <a:buNone/>
            </a:pPr>
            <a:r>
              <a:rPr lang="pt-BR" sz="1800" dirty="0" smtClean="0">
                <a:sym typeface="Wingdings" pitchFamily="2" charset="2"/>
              </a:rPr>
              <a:t>.</a:t>
            </a:r>
            <a:r>
              <a:rPr lang="pt-BR" sz="1800" dirty="0" err="1" smtClean="0">
                <a:sym typeface="Wingdings" pitchFamily="2" charset="2"/>
              </a:rPr>
              <a:t>eclado</a:t>
            </a:r>
            <a:r>
              <a:rPr lang="pt-BR" sz="1800" dirty="0" smtClean="0">
                <a:sym typeface="Wingdings" pitchFamily="2" charset="2"/>
              </a:rPr>
              <a:t>  teclado, Teclado, ...</a:t>
            </a:r>
          </a:p>
          <a:p>
            <a:pPr lvl="2">
              <a:buNone/>
            </a:pPr>
            <a:r>
              <a:rPr lang="pt-BR" sz="1800" dirty="0" err="1" smtClean="0">
                <a:sym typeface="Wingdings" pitchFamily="2" charset="2"/>
              </a:rPr>
              <a:t>e.</a:t>
            </a:r>
            <a:r>
              <a:rPr lang="pt-BR" sz="1800" dirty="0" smtClean="0">
                <a:sym typeface="Wingdings" pitchFamily="2" charset="2"/>
              </a:rPr>
              <a:t>Tendido  entendido, </a:t>
            </a:r>
            <a:r>
              <a:rPr lang="pt-BR" sz="1800" dirty="0" err="1" smtClean="0">
                <a:sym typeface="Wingdings" pitchFamily="2" charset="2"/>
              </a:rPr>
              <a:t>extendido</a:t>
            </a:r>
            <a:r>
              <a:rPr lang="pt-BR" sz="1800" dirty="0" smtClean="0">
                <a:sym typeface="Wingdings" pitchFamily="2" charset="2"/>
              </a:rPr>
              <a:t>, estendido, ...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Ponto casa com qualquer coisa</a:t>
            </a:r>
          </a:p>
          <a:p>
            <a:pPr lvl="1"/>
            <a:r>
              <a:rPr lang="pt-BR" sz="2400" dirty="0" smtClean="0"/>
              <a:t>Ponto casa com ponto</a:t>
            </a:r>
          </a:p>
        </p:txBody>
      </p:sp>
    </p:spTree>
    <p:extLst>
      <p:ext uri="{BB962C8B-B14F-4D97-AF65-F5344CB8AC3E}">
        <p14:creationId xmlns:p14="http://schemas.microsoft.com/office/powerpoint/2010/main" val="639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LISTA: [...]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Especifica exatamente os caracteres que são aceitos.</a:t>
            </a:r>
          </a:p>
          <a:p>
            <a:pPr lvl="1">
              <a:buNone/>
            </a:pPr>
            <a:r>
              <a:rPr lang="pt-BR" sz="2000" dirty="0" smtClean="0"/>
              <a:t>n[</a:t>
            </a:r>
            <a:r>
              <a:rPr lang="pt-BR" sz="2000" dirty="0" err="1" smtClean="0"/>
              <a:t>aã</a:t>
            </a:r>
            <a:r>
              <a:rPr lang="pt-BR" sz="2000" dirty="0" smtClean="0"/>
              <a:t>]o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err="1" smtClean="0">
                <a:sym typeface="Wingdings" pitchFamily="2" charset="2"/>
              </a:rPr>
              <a:t>nao</a:t>
            </a:r>
            <a:r>
              <a:rPr lang="pt-BR" sz="2000" dirty="0" smtClean="0">
                <a:sym typeface="Wingdings" pitchFamily="2" charset="2"/>
              </a:rPr>
              <a:t>, não</a:t>
            </a:r>
          </a:p>
          <a:p>
            <a:pPr lvl="1">
              <a:buNone/>
            </a:pPr>
            <a:r>
              <a:rPr lang="pt-BR" sz="2000" dirty="0" smtClean="0">
                <a:sym typeface="Wingdings" pitchFamily="2" charset="2"/>
              </a:rPr>
              <a:t>[</a:t>
            </a:r>
            <a:r>
              <a:rPr lang="pt-BR" sz="2000" dirty="0" err="1" smtClean="0">
                <a:sym typeface="Wingdings" pitchFamily="2" charset="2"/>
              </a:rPr>
              <a:t>Tt</a:t>
            </a:r>
            <a:r>
              <a:rPr lang="pt-BR" sz="2000" dirty="0" smtClean="0">
                <a:sym typeface="Wingdings" pitchFamily="2" charset="2"/>
              </a:rPr>
              <a:t>]</a:t>
            </a:r>
            <a:r>
              <a:rPr lang="pt-BR" sz="2000" dirty="0" err="1" smtClean="0">
                <a:sym typeface="Wingdings" pitchFamily="2" charset="2"/>
              </a:rPr>
              <a:t>eclado</a:t>
            </a:r>
            <a:r>
              <a:rPr lang="pt-BR" sz="2000" dirty="0" smtClean="0">
                <a:sym typeface="Wingdings" pitchFamily="2" charset="2"/>
              </a:rPr>
              <a:t>  Teclado, teclado</a:t>
            </a:r>
          </a:p>
          <a:p>
            <a:pPr lvl="1">
              <a:buNone/>
            </a:pPr>
            <a:r>
              <a:rPr lang="pt-BR" sz="2000" dirty="0" smtClean="0">
                <a:sym typeface="Wingdings" pitchFamily="2" charset="2"/>
              </a:rPr>
              <a:t>12[:. ]15  12:15,12.15, 12 15</a:t>
            </a:r>
          </a:p>
          <a:p>
            <a:r>
              <a:rPr lang="pt-BR" sz="2400" dirty="0" smtClean="0"/>
              <a:t>Podemos usar intervalo</a:t>
            </a:r>
          </a:p>
          <a:p>
            <a:pPr marL="742950" lvl="2" indent="-342900">
              <a:buNone/>
            </a:pPr>
            <a:r>
              <a:rPr lang="pt-BR" sz="1600" dirty="0" smtClean="0"/>
              <a:t>[a-z], [A-Z], [0-9], [:-@]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Dentro da lista todos os caracteres são normais</a:t>
            </a:r>
          </a:p>
          <a:p>
            <a:pPr lvl="1"/>
            <a:r>
              <a:rPr lang="pt-BR" sz="2000" dirty="0" smtClean="0"/>
              <a:t>Dentro da lista, traço significa intervalo</a:t>
            </a:r>
          </a:p>
          <a:p>
            <a:pPr lvl="1"/>
            <a:r>
              <a:rPr lang="pt-BR" sz="2000" dirty="0" smtClean="0"/>
              <a:t>Um – literal deve ser o último item da lista</a:t>
            </a:r>
          </a:p>
          <a:p>
            <a:pPr lvl="1"/>
            <a:r>
              <a:rPr lang="pt-BR" sz="2000" dirty="0" smtClean="0"/>
              <a:t>Um ] literal deve ser o primeiro item da lista</a:t>
            </a:r>
          </a:p>
          <a:p>
            <a:pPr lvl="1"/>
            <a:r>
              <a:rPr lang="pt-BR" sz="2000" dirty="0" smtClean="0"/>
              <a:t>OS intervalos respeitam a tabela ASCII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2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NEGADA: [^...]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69141"/>
            <a:ext cx="10058400" cy="4370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As regras para a lista negada são as mesma para a lista;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A diferença é que ela tem uma lógica inversa, ou seja, ele combina com qualquer coisa, exceto os componentes listados;</a:t>
            </a:r>
          </a:p>
          <a:p>
            <a:pPr marL="0" indent="0">
              <a:buNone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Então [^0-9] é qualquer coisa fora os números;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Se precisarmos de um ^ literal, temos que colocá-lo em qualquer posição que não seja a primeira;</a:t>
            </a:r>
          </a:p>
        </p:txBody>
      </p:sp>
    </p:spTree>
    <p:extLst>
      <p:ext uri="{BB962C8B-B14F-4D97-AF65-F5344CB8AC3E}">
        <p14:creationId xmlns:p14="http://schemas.microsoft.com/office/powerpoint/2010/main" val="11245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OPCIONAL: 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32212"/>
            <a:ext cx="10058400" cy="363688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Pode haver ou não a ocorrência da entidade anterior (ele repete 0 ou 1 vez);</a:t>
            </a:r>
          </a:p>
          <a:p>
            <a:endParaRPr lang="pt-BR" sz="2400" dirty="0" smtClean="0"/>
          </a:p>
          <a:p>
            <a:r>
              <a:rPr lang="pt-BR" sz="2400" dirty="0" smtClean="0"/>
              <a:t>Fala[r! ]? </a:t>
            </a:r>
            <a:r>
              <a:rPr lang="pt-BR" sz="2400" dirty="0" smtClean="0">
                <a:sym typeface="Wingdings" pitchFamily="2" charset="2"/>
              </a:rPr>
              <a:t> falar, fala!, fala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&lt;/?[</a:t>
            </a:r>
            <a:r>
              <a:rPr lang="pt-BR" sz="2400" dirty="0" err="1" smtClean="0">
                <a:sym typeface="Wingdings" pitchFamily="2" charset="2"/>
              </a:rPr>
              <a:t>BIPbip</a:t>
            </a:r>
            <a:r>
              <a:rPr lang="pt-BR" sz="2400" dirty="0" smtClean="0">
                <a:sym typeface="Wingdings" pitchFamily="2" charset="2"/>
              </a:rPr>
              <a:t>]&gt;  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94179"/>
            <a:ext cx="10058400" cy="1450757"/>
          </a:xfrm>
        </p:spPr>
        <p:txBody>
          <a:bodyPr/>
          <a:lstStyle/>
          <a:p>
            <a:r>
              <a:rPr lang="pt-BR" b="1" dirty="0" smtClean="0"/>
              <a:t>ASTERISCO - REFLEXIVO: *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entidade anterior pode aparecer zero ou mais vezes.</a:t>
            </a:r>
          </a:p>
          <a:p>
            <a:endParaRPr lang="pt-BR" sz="2400" dirty="0" smtClean="0"/>
          </a:p>
          <a:p>
            <a:r>
              <a:rPr lang="pt-BR" sz="2400" dirty="0" smtClean="0"/>
              <a:t>6*0 </a:t>
            </a:r>
            <a:r>
              <a:rPr lang="pt-BR" sz="2400" dirty="0" smtClean="0">
                <a:sym typeface="Wingdings" pitchFamily="2" charset="2"/>
              </a:rPr>
              <a:t> 0, 60, 660, ..., 6666666666666660, ...</a:t>
            </a:r>
          </a:p>
          <a:p>
            <a:r>
              <a:rPr lang="pt-BR" sz="2400" dirty="0" smtClean="0">
                <a:sym typeface="Wingdings" pitchFamily="2" charset="2"/>
              </a:rPr>
              <a:t>bi*p  </a:t>
            </a:r>
            <a:r>
              <a:rPr lang="pt-BR" sz="2400" dirty="0" err="1" smtClean="0">
                <a:sym typeface="Wingdings" pitchFamily="2" charset="2"/>
              </a:rPr>
              <a:t>bp</a:t>
            </a:r>
            <a:r>
              <a:rPr lang="pt-BR" sz="2400" dirty="0" smtClean="0">
                <a:sym typeface="Wingdings" pitchFamily="2" charset="2"/>
              </a:rPr>
              <a:t>, bip, </a:t>
            </a:r>
            <a:r>
              <a:rPr lang="pt-BR" sz="2400" dirty="0" err="1" smtClean="0">
                <a:sym typeface="Wingdings" pitchFamily="2" charset="2"/>
              </a:rPr>
              <a:t>biip</a:t>
            </a:r>
            <a:r>
              <a:rPr lang="pt-BR" sz="2400" dirty="0" smtClean="0">
                <a:sym typeface="Wingdings" pitchFamily="2" charset="2"/>
              </a:rPr>
              <a:t>, </a:t>
            </a:r>
            <a:r>
              <a:rPr lang="pt-BR" sz="2400" dirty="0" err="1" smtClean="0">
                <a:sym typeface="Wingdings" pitchFamily="2" charset="2"/>
              </a:rPr>
              <a:t>biiip</a:t>
            </a:r>
            <a:r>
              <a:rPr lang="pt-BR" sz="2400" dirty="0" smtClean="0">
                <a:sym typeface="Wingdings" pitchFamily="2" charset="2"/>
              </a:rPr>
              <a:t>, ...</a:t>
            </a:r>
          </a:p>
          <a:p>
            <a:r>
              <a:rPr lang="pt-BR" sz="2400" dirty="0" smtClean="0">
                <a:sym typeface="Wingdings" pitchFamily="2" charset="2"/>
              </a:rPr>
              <a:t>b[</a:t>
            </a:r>
            <a:r>
              <a:rPr lang="pt-BR" sz="2400" dirty="0" err="1" smtClean="0">
                <a:sym typeface="Wingdings" pitchFamily="2" charset="2"/>
              </a:rPr>
              <a:t>ip</a:t>
            </a:r>
            <a:r>
              <a:rPr lang="pt-BR" sz="2400" dirty="0" smtClean="0">
                <a:sym typeface="Wingdings" pitchFamily="2" charset="2"/>
              </a:rPr>
              <a:t>]*  b, bi, bip, </a:t>
            </a:r>
            <a:r>
              <a:rPr lang="pt-BR" sz="2400" dirty="0" err="1" smtClean="0">
                <a:sym typeface="Wingdings" pitchFamily="2" charset="2"/>
              </a:rPr>
              <a:t>bii</a:t>
            </a:r>
            <a:r>
              <a:rPr lang="pt-BR" sz="2400" dirty="0" smtClean="0">
                <a:sym typeface="Wingdings" pitchFamily="2" charset="2"/>
              </a:rPr>
              <a:t>, </a:t>
            </a:r>
            <a:r>
              <a:rPr lang="pt-BR" sz="2400" dirty="0" err="1" smtClean="0">
                <a:sym typeface="Wingdings" pitchFamily="2" charset="2"/>
              </a:rPr>
              <a:t>bpp</a:t>
            </a:r>
            <a:r>
              <a:rPr lang="pt-BR" sz="2400" dirty="0" smtClean="0">
                <a:sym typeface="Wingdings" pitchFamily="2" charset="2"/>
              </a:rPr>
              <a:t>, </a:t>
            </a:r>
            <a:r>
              <a:rPr lang="pt-BR" sz="2400" dirty="0" err="1" smtClean="0">
                <a:sym typeface="Wingdings" pitchFamily="2" charset="2"/>
              </a:rPr>
              <a:t>biiippp</a:t>
            </a:r>
            <a:r>
              <a:rPr lang="pt-BR" sz="2400" dirty="0" smtClean="0">
                <a:sym typeface="Wingdings" pitchFamily="2" charset="2"/>
              </a:rPr>
              <a:t>, ...</a:t>
            </a:r>
          </a:p>
          <a:p>
            <a:r>
              <a:rPr lang="pt-BR" sz="2400" dirty="0" smtClean="0">
                <a:sym typeface="Wingdings" pitchFamily="2" charset="2"/>
              </a:rPr>
              <a:t>.* 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74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67285"/>
            <a:ext cx="10058400" cy="1450757"/>
          </a:xfrm>
        </p:spPr>
        <p:txBody>
          <a:bodyPr/>
          <a:lstStyle/>
          <a:p>
            <a:r>
              <a:rPr lang="pt-BR" b="1" dirty="0" smtClean="0"/>
              <a:t>MAIS – TRANSITIVO: +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49824"/>
            <a:ext cx="10058400" cy="391927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 entidade anterior pode aparecer uma ou mais vezes.</a:t>
            </a:r>
          </a:p>
          <a:p>
            <a:endParaRPr lang="pt-BR" sz="2400" dirty="0" smtClean="0"/>
          </a:p>
          <a:p>
            <a:r>
              <a:rPr lang="pt-BR" sz="2400" dirty="0" smtClean="0"/>
              <a:t>6+0 </a:t>
            </a:r>
            <a:r>
              <a:rPr lang="pt-BR" sz="2400" dirty="0" smtClean="0">
                <a:sym typeface="Wingdings" pitchFamily="2" charset="2"/>
              </a:rPr>
              <a:t> </a:t>
            </a:r>
          </a:p>
          <a:p>
            <a:r>
              <a:rPr lang="pt-BR" sz="2400" dirty="0" smtClean="0">
                <a:sym typeface="Wingdings" pitchFamily="2" charset="2"/>
              </a:rPr>
              <a:t>bi+p </a:t>
            </a:r>
          </a:p>
          <a:p>
            <a:r>
              <a:rPr lang="pt-BR" sz="2400" dirty="0" smtClean="0">
                <a:sym typeface="Wingdings" pitchFamily="2" charset="2"/>
              </a:rPr>
              <a:t>b[</a:t>
            </a:r>
            <a:r>
              <a:rPr lang="pt-BR" sz="2400" dirty="0" err="1" smtClean="0">
                <a:sym typeface="Wingdings" pitchFamily="2" charset="2"/>
              </a:rPr>
              <a:t>ip</a:t>
            </a:r>
            <a:r>
              <a:rPr lang="pt-BR" sz="2400" dirty="0" smtClean="0">
                <a:sym typeface="Wingdings" pitchFamily="2" charset="2"/>
              </a:rPr>
              <a:t>]+ 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59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4095" y="753674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MAS, O QUE É UMA LINGUAGEM?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74460"/>
            <a:ext cx="10058400" cy="3794634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Uma </a:t>
            </a:r>
            <a:r>
              <a:rPr lang="pt-BR" sz="2400" dirty="0"/>
              <a:t>linguagem é uma </a:t>
            </a:r>
            <a:r>
              <a:rPr lang="pt-BR" sz="2400" b="1" dirty="0"/>
              <a:t>forma de comunicação</a:t>
            </a:r>
            <a:r>
              <a:rPr lang="pt-BR" sz="2400" dirty="0"/>
              <a:t>, usada por sujeitos de uma determinada comunidade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 smtClean="0"/>
              <a:t>"</a:t>
            </a:r>
            <a:r>
              <a:rPr lang="pt-BR" sz="2400" dirty="0"/>
              <a:t>Uma linguagem é formal quando </a:t>
            </a:r>
            <a:r>
              <a:rPr lang="pt-BR" sz="2400" b="1" dirty="0"/>
              <a:t>pode ser representada através de um sistema com sustentação matemática</a:t>
            </a:r>
            <a:r>
              <a:rPr lang="pt-BR" sz="2400" dirty="0"/>
              <a:t>" (PRICE; EDELWEISS, 1989).</a:t>
            </a:r>
          </a:p>
          <a:p>
            <a:pPr>
              <a:buNone/>
            </a:pPr>
            <a:r>
              <a:rPr lang="pt-BR" sz="2400" dirty="0"/>
              <a:t> </a:t>
            </a:r>
          </a:p>
          <a:p>
            <a:r>
              <a:rPr lang="pt-BR" sz="2400" dirty="0"/>
              <a:t>Assim sendo, são necessários </a:t>
            </a:r>
            <a:r>
              <a:rPr lang="pt-BR" sz="2400" b="1" dirty="0"/>
              <a:t>conceitos matemáticos</a:t>
            </a:r>
            <a:r>
              <a:rPr lang="pt-BR" sz="2400" dirty="0"/>
              <a:t> para o estudo das linguagens formais.</a:t>
            </a:r>
          </a:p>
          <a:p>
            <a:pPr>
              <a:buNone/>
            </a:pPr>
            <a:r>
              <a:rPr lang="pt-BR" sz="2400" b="1" dirty="0"/>
              <a:t> </a:t>
            </a:r>
            <a:endParaRPr lang="pt-BR" sz="2400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422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3838"/>
            <a:ext cx="10058400" cy="1450757"/>
          </a:xfrm>
        </p:spPr>
        <p:txBody>
          <a:bodyPr/>
          <a:lstStyle/>
          <a:p>
            <a:r>
              <a:rPr lang="pt-BR" b="1" dirty="0" smtClean="0"/>
              <a:t>CHAVES:{n,m}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Basicamente, {n,m} significa de n até m vezes:</a:t>
            </a:r>
          </a:p>
          <a:p>
            <a:endParaRPr lang="pt-BR" sz="2800" dirty="0" smtClean="0"/>
          </a:p>
          <a:p>
            <a:r>
              <a:rPr lang="pt-BR" sz="2800" dirty="0" smtClean="0"/>
              <a:t>Assim: 6{1,4} – casa com:</a:t>
            </a:r>
          </a:p>
          <a:p>
            <a:r>
              <a:rPr lang="pt-BR" sz="2800" dirty="0" smtClean="0"/>
              <a:t>6, 66, 666 e 6666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94179"/>
            <a:ext cx="10058400" cy="1450757"/>
          </a:xfrm>
        </p:spPr>
        <p:txBody>
          <a:bodyPr/>
          <a:lstStyle/>
          <a:p>
            <a:r>
              <a:rPr lang="pt-BR" b="1" dirty="0" smtClean="0"/>
              <a:t>CIRCUNFLEXO – INÍCIO: ^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84294"/>
            <a:ext cx="10058400" cy="3784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Não confundir com o marcador da lista negada.</a:t>
            </a:r>
          </a:p>
          <a:p>
            <a:r>
              <a:rPr lang="pt-BR" sz="2400" dirty="0" smtClean="0"/>
              <a:t>Esse símbolo marca o começo de uma linha.</a:t>
            </a:r>
          </a:p>
          <a:p>
            <a:endParaRPr lang="pt-BR" sz="2400" dirty="0" smtClean="0"/>
          </a:p>
          <a:p>
            <a:r>
              <a:rPr lang="pt-BR" sz="2400" b="1" dirty="0" smtClean="0"/>
              <a:t>^[1-9] </a:t>
            </a:r>
            <a:r>
              <a:rPr lang="pt-BR" sz="2400" dirty="0" smtClean="0"/>
              <a:t>	</a:t>
            </a:r>
            <a:r>
              <a:rPr lang="pt-BR" sz="2400" dirty="0" smtClean="0">
                <a:sym typeface="Wingdings" pitchFamily="2" charset="2"/>
              </a:rPr>
              <a:t> o início da sentença deve ser um número;</a:t>
            </a:r>
          </a:p>
          <a:p>
            <a:r>
              <a:rPr lang="pt-BR" sz="2400" b="1" dirty="0" smtClean="0">
                <a:sym typeface="Wingdings" pitchFamily="2" charset="2"/>
              </a:rPr>
              <a:t>^[^1-9]</a:t>
            </a:r>
            <a:r>
              <a:rPr lang="pt-BR" sz="2400" dirty="0" smtClean="0">
                <a:sym typeface="Wingdings" pitchFamily="2" charset="2"/>
              </a:rPr>
              <a:t>	 o início sentença não pode começar por um número;</a:t>
            </a:r>
          </a:p>
          <a:p>
            <a:r>
              <a:rPr lang="pt-BR" sz="2400" b="1" dirty="0" smtClean="0">
                <a:sym typeface="Wingdings" pitchFamily="2" charset="2"/>
              </a:rPr>
              <a:t>[1-9]^</a:t>
            </a:r>
            <a:r>
              <a:rPr lang="pt-BR" sz="2400" dirty="0" smtClean="0">
                <a:sym typeface="Wingdings" pitchFamily="2" charset="2"/>
              </a:rPr>
              <a:t>	 um número seguido por um circunflexo literal;</a:t>
            </a:r>
          </a:p>
          <a:p>
            <a:r>
              <a:rPr lang="pt-BR" sz="2400" b="1" dirty="0" smtClean="0">
                <a:sym typeface="Wingdings" pitchFamily="2" charset="2"/>
              </a:rPr>
              <a:t>^^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	 a sentença deve começar com um circunflexo;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03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94179"/>
            <a:ext cx="10058400" cy="1450757"/>
          </a:xfrm>
        </p:spPr>
        <p:txBody>
          <a:bodyPr/>
          <a:lstStyle/>
          <a:p>
            <a:r>
              <a:rPr lang="pt-BR" b="1" dirty="0" smtClean="0"/>
              <a:t>CIFRÃO – FIM: $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Marca o fim de uma sentença e só é válido no final de uma ER.</a:t>
            </a:r>
          </a:p>
          <a:p>
            <a:endParaRPr lang="pt-BR" sz="2400" dirty="0" smtClean="0"/>
          </a:p>
          <a:p>
            <a:r>
              <a:rPr lang="pt-BR" sz="2400" dirty="0" smtClean="0"/>
              <a:t>[1-9]$ </a:t>
            </a:r>
            <a:r>
              <a:rPr lang="pt-BR" sz="2400" dirty="0" smtClean="0">
                <a:sym typeface="Wingdings" pitchFamily="2" charset="2"/>
              </a:rPr>
              <a:t> sentença que terminam por números;</a:t>
            </a:r>
          </a:p>
          <a:p>
            <a:r>
              <a:rPr lang="pt-BR" sz="2400" dirty="0" smtClean="0">
                <a:sym typeface="Wingdings" pitchFamily="2" charset="2"/>
              </a:rPr>
              <a:t>^$  Sentença vazia;</a:t>
            </a:r>
          </a:p>
          <a:p>
            <a:r>
              <a:rPr lang="pt-BR" sz="2400" dirty="0" smtClean="0">
                <a:sym typeface="Wingdings" pitchFamily="2" charset="2"/>
              </a:rPr>
              <a:t>^.{20,30}$ ?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817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3838"/>
            <a:ext cx="10058400" cy="1450757"/>
          </a:xfrm>
        </p:spPr>
        <p:txBody>
          <a:bodyPr/>
          <a:lstStyle/>
          <a:p>
            <a:r>
              <a:rPr lang="pt-BR" b="1" dirty="0" smtClean="0"/>
              <a:t>Escape: \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Deixa um caractere meta com o seu valor literal;</a:t>
            </a:r>
          </a:p>
          <a:p>
            <a:r>
              <a:rPr lang="pt-BR" sz="2400" dirty="0" smtClean="0"/>
              <a:t>Exemplos: \., \[, \], \?, \+, \{, \^ e até \\.</a:t>
            </a:r>
          </a:p>
          <a:p>
            <a:endParaRPr lang="pt-BR" sz="2400" dirty="0" smtClean="0"/>
          </a:p>
          <a:p>
            <a:r>
              <a:rPr lang="pt-BR" sz="2400" dirty="0" smtClean="0"/>
              <a:t>Você também pode deixar uma </a:t>
            </a:r>
            <a:r>
              <a:rPr lang="pt-BR" sz="2400" dirty="0" err="1" smtClean="0"/>
              <a:t>metacaracter</a:t>
            </a:r>
            <a:r>
              <a:rPr lang="pt-BR" sz="2400" dirty="0" smtClean="0"/>
              <a:t> literal criando uma lista pra ele.</a:t>
            </a:r>
          </a:p>
          <a:p>
            <a:r>
              <a:rPr lang="pt-BR" sz="2400" dirty="0" smtClean="0"/>
              <a:t>Ex: [*] que é equivalente a \*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235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r>
              <a:rPr lang="pt-BR" b="1" dirty="0" smtClean="0"/>
              <a:t>OU – ALTERNATIVO: |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38082"/>
            <a:ext cx="10058400" cy="373101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É muito comum em uma ER precisarmos escolher entre alternativas.</a:t>
            </a:r>
          </a:p>
          <a:p>
            <a:endParaRPr lang="pt-BR" sz="2400" dirty="0" smtClean="0"/>
          </a:p>
          <a:p>
            <a:r>
              <a:rPr lang="pt-BR" sz="2400" dirty="0" smtClean="0"/>
              <a:t>Ex: boa (</a:t>
            </a:r>
            <a:r>
              <a:rPr lang="pt-BR" sz="2400" dirty="0" err="1" smtClean="0"/>
              <a:t>tarde|noite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13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02734"/>
            <a:ext cx="8229600" cy="1143000"/>
          </a:xfrm>
        </p:spPr>
        <p:txBody>
          <a:bodyPr/>
          <a:lstStyle/>
          <a:p>
            <a:r>
              <a:rPr lang="pt-BR" b="1" dirty="0" smtClean="0"/>
              <a:t>GRUPO: (...)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03612"/>
            <a:ext cx="10058400" cy="386548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Em um grupo podemos ter, caracteres, </a:t>
            </a:r>
            <a:r>
              <a:rPr lang="pt-BR" sz="2400" dirty="0" err="1" smtClean="0"/>
              <a:t>metacarecteres</a:t>
            </a:r>
            <a:r>
              <a:rPr lang="pt-BR" sz="2400" dirty="0" smtClean="0"/>
              <a:t> e outros grupos.</a:t>
            </a:r>
          </a:p>
          <a:p>
            <a:r>
              <a:rPr lang="pt-BR" sz="2400" dirty="0" smtClean="0"/>
              <a:t>Funciona como uma expressão matemática.</a:t>
            </a:r>
          </a:p>
          <a:p>
            <a:pPr>
              <a:buNone/>
            </a:pPr>
            <a:r>
              <a:rPr lang="pt-BR" sz="2400" dirty="0" smtClean="0"/>
              <a:t>Ex:</a:t>
            </a:r>
          </a:p>
          <a:p>
            <a:pPr>
              <a:buNone/>
            </a:pPr>
            <a:r>
              <a:rPr lang="pt-BR" sz="2400" dirty="0" smtClean="0"/>
              <a:t>(ha!)+</a:t>
            </a:r>
          </a:p>
          <a:p>
            <a:pPr>
              <a:buNone/>
            </a:pPr>
            <a:r>
              <a:rPr lang="pt-BR" sz="2400" dirty="0" smtClean="0"/>
              <a:t>(</a:t>
            </a:r>
            <a:r>
              <a:rPr lang="pt-BR" sz="2400" dirty="0" err="1" smtClean="0"/>
              <a:t>super|hiper</a:t>
            </a:r>
            <a:r>
              <a:rPr lang="pt-BR" sz="2400" dirty="0" smtClean="0"/>
              <a:t>)mercado</a:t>
            </a:r>
          </a:p>
          <a:p>
            <a:pPr>
              <a:buNone/>
            </a:pPr>
            <a:r>
              <a:rPr lang="pt-BR" sz="2400" dirty="0" smtClean="0"/>
              <a:t>((</a:t>
            </a:r>
            <a:r>
              <a:rPr lang="pt-BR" sz="2400" dirty="0" err="1" smtClean="0"/>
              <a:t>su|hi</a:t>
            </a:r>
            <a:r>
              <a:rPr lang="pt-BR" sz="2400" dirty="0" smtClean="0"/>
              <a:t>)per)?mercado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1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393653"/>
              </p:ext>
            </p:extLst>
          </p:nvPr>
        </p:nvGraphicFramePr>
        <p:xfrm>
          <a:off x="457200" y="82096"/>
          <a:ext cx="11308975" cy="623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30"/>
                <a:gridCol w="3051335"/>
                <a:gridCol w="6445910"/>
              </a:tblGrid>
              <a:tr h="45008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OPERAÇÕES</a:t>
                      </a:r>
                      <a:r>
                        <a:rPr lang="pt-BR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BÁSICAS</a:t>
                      </a:r>
                      <a:endParaRPr lang="pt-BR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622908">
                <a:tc>
                  <a:txBody>
                    <a:bodyPr/>
                    <a:lstStyle/>
                    <a:p>
                      <a:r>
                        <a:rPr lang="pt-BR" b="1" dirty="0" smtClean="0"/>
                        <a:t>SÍMBOLO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MNEMÔNICO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FUNÇÃO</a:t>
                      </a:r>
                      <a:endParaRPr lang="pt-BR" b="1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.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 caractere qualquer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[...]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r>
                        <a:rPr lang="pt-BR" baseline="0" dirty="0" smtClean="0"/>
                        <a:t> de caracteres permitido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[^...]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Negada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caracteres proibidos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?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Zero ou</a:t>
                      </a:r>
                      <a:r>
                        <a:rPr lang="pt-BR" baseline="0" dirty="0" smtClean="0"/>
                        <a:t> um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*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Asterisco (reflexivo)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Zero, ou mais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+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Mais (transitivo)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 ou mais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{n, m}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n</a:t>
                      </a:r>
                      <a:r>
                        <a:rPr lang="pt-BR" baseline="0" dirty="0" smtClean="0"/>
                        <a:t> até m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^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Circunflexo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Início</a:t>
                      </a:r>
                      <a:r>
                        <a:rPr lang="pt-BR" baseline="0" dirty="0" smtClean="0"/>
                        <a:t> da linha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$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Cifrão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Fim da linha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\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Escape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Torna um </a:t>
                      </a:r>
                      <a:r>
                        <a:rPr lang="pt-BR" dirty="0" err="1" smtClean="0"/>
                        <a:t>metacactere</a:t>
                      </a:r>
                      <a:r>
                        <a:rPr lang="pt-BR" baseline="0" dirty="0" smtClean="0"/>
                        <a:t> literal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|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 um ou outro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(...)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Delimita um grupo</a:t>
                      </a:r>
                      <a:endParaRPr lang="pt-BR" dirty="0"/>
                    </a:p>
                  </a:txBody>
                  <a:tcPr/>
                </a:tc>
              </a:tr>
              <a:tr h="390070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AUTÔMATOS FINITOS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AUTÔMATOS FINITOS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731477"/>
            <a:ext cx="10058400" cy="3137616"/>
          </a:xfrm>
        </p:spPr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§"/>
            </a:pPr>
            <a:r>
              <a:rPr lang="pt-BR" sz="2800" dirty="0" smtClean="0"/>
              <a:t>Um reconhecedor para uma linguagem é um programa que toma como entrada uma cadeia x e responde: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“sim” se x for sentença da  linguagem;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“não” caso contrário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5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AUTÔMATO FINITO (AF)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Um procedimento aceitador ou reconhecedor, baseado em AF, possui três componentes básicos</a:t>
            </a:r>
            <a:r>
              <a:rPr lang="pt-BR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 smtClean="0"/>
              <a:t>Unidade de Controle: faz o controle do estado atual do autômato;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 smtClean="0"/>
              <a:t>Fita: Possui a palavra a ser reconhecida. Antes de ler qualquer palavra a máquina deve está em seu estado inicial.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400" dirty="0" smtClean="0"/>
              <a:t>Função de Transição: Indica novos estados que o AF pode assumir a partir de um estado atual.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9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411" y="745705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9121" y="2169994"/>
            <a:ext cx="10754434" cy="3957851"/>
          </a:xfrm>
        </p:spPr>
        <p:txBody>
          <a:bodyPr>
            <a:noAutofit/>
          </a:bodyPr>
          <a:lstStyle/>
          <a:p>
            <a:r>
              <a:rPr lang="pt-BR" sz="2400" dirty="0" smtClean="0"/>
              <a:t>Um </a:t>
            </a:r>
            <a:r>
              <a:rPr lang="pt-BR" sz="2400" dirty="0"/>
              <a:t>símbolo é uma entidade abstrata básica sem definição formal. </a:t>
            </a:r>
          </a:p>
          <a:p>
            <a:r>
              <a:rPr lang="pt-BR" sz="2400" dirty="0" smtClean="0"/>
              <a:t>São </a:t>
            </a:r>
            <a:r>
              <a:rPr lang="pt-BR" sz="2400" dirty="0"/>
              <a:t>exemplos de símbolos as letras, os dígitos, etc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Símbolos </a:t>
            </a:r>
            <a:r>
              <a:rPr lang="pt-BR" sz="2400" dirty="0"/>
              <a:t>são ordenáveis lexicograficamente e, portanto, podem ser comparados quanto à igualdade ou precedência.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Por </a:t>
            </a:r>
            <a:r>
              <a:rPr lang="pt-BR" sz="2400" dirty="0"/>
              <a:t>exemplo, tomando as letras dos alfabetos, tem-se a ordenação </a:t>
            </a:r>
            <a:r>
              <a:rPr lang="pt-BR" sz="2400" i="1" dirty="0"/>
              <a:t>A &lt; B &lt; C &lt; ... &lt; Z. </a:t>
            </a:r>
            <a:endParaRPr lang="pt-BR" sz="2400" i="1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principal utilidade dos símbolos está na possibilidade de usá-los como elementos atômicos em definições de linguagens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18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7862" y="745329"/>
            <a:ext cx="8229600" cy="1066800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AUTÔMATO FINITO (AF)</a:t>
            </a:r>
            <a:endParaRPr lang="pt-BR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1067862" y="2361606"/>
            <a:ext cx="5960688" cy="2071702"/>
            <a:chOff x="857224" y="2928934"/>
            <a:chExt cx="5960688" cy="2071702"/>
          </a:xfrm>
        </p:grpSpPr>
        <p:sp>
          <p:nvSpPr>
            <p:cNvPr id="5" name="CaixaDeTexto 4"/>
            <p:cNvSpPr txBox="1"/>
            <p:nvPr/>
          </p:nvSpPr>
          <p:spPr>
            <a:xfrm>
              <a:off x="857224" y="378619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AF</a:t>
              </a:r>
            </a:p>
          </p:txBody>
        </p:sp>
        <p:sp>
          <p:nvSpPr>
            <p:cNvPr id="6" name="Chave esquerda 5"/>
            <p:cNvSpPr/>
            <p:nvPr/>
          </p:nvSpPr>
          <p:spPr>
            <a:xfrm>
              <a:off x="1357290" y="2928934"/>
              <a:ext cx="285752" cy="20717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71604" y="3038773"/>
              <a:ext cx="5246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Unidade de Controle (Cabeça de Leitura)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571604" y="3753153"/>
              <a:ext cx="642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Fita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571604" y="4324657"/>
              <a:ext cx="437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Função de Transição ou Programa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125869" y="4996056"/>
            <a:ext cx="2696741" cy="1299155"/>
            <a:chOff x="2758023" y="5201679"/>
            <a:chExt cx="2696741" cy="1299155"/>
          </a:xfrm>
        </p:grpSpPr>
        <p:sp>
          <p:nvSpPr>
            <p:cNvPr id="11" name="CaixaDeTexto 10"/>
            <p:cNvSpPr txBox="1"/>
            <p:nvPr/>
          </p:nvSpPr>
          <p:spPr>
            <a:xfrm>
              <a:off x="3345031" y="5201679"/>
              <a:ext cx="208422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3200" dirty="0"/>
                <a:t> a   b    c   a </a:t>
              </a:r>
            </a:p>
          </p:txBody>
        </p:sp>
        <p:cxnSp>
          <p:nvCxnSpPr>
            <p:cNvPr id="13" name="Conector reto 12"/>
            <p:cNvCxnSpPr/>
            <p:nvPr/>
          </p:nvCxnSpPr>
          <p:spPr>
            <a:xfrm rot="5400000">
              <a:off x="3500430" y="5500702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>
              <a:off x="4072728" y="5499908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5400000">
              <a:off x="4572794" y="5499908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ângulo isósceles 15"/>
            <p:cNvSpPr/>
            <p:nvPr/>
          </p:nvSpPr>
          <p:spPr>
            <a:xfrm>
              <a:off x="3357554" y="5929330"/>
              <a:ext cx="357190" cy="5000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643306" y="6131502"/>
              <a:ext cx="18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Cabeça de leitura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758023" y="5345684"/>
              <a:ext cx="52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Fita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5947244" y="5009327"/>
            <a:ext cx="4071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OBS: </a:t>
            </a:r>
            <a:r>
              <a:rPr lang="pt-BR" dirty="0"/>
              <a:t>ANTES DE LER QUALQUER </a:t>
            </a:r>
          </a:p>
          <a:p>
            <a:r>
              <a:rPr lang="pt-BR" dirty="0"/>
              <a:t>PALAVRA A MÁQUINA DEVE ESTA </a:t>
            </a:r>
          </a:p>
          <a:p>
            <a:r>
              <a:rPr lang="pt-BR" dirty="0"/>
              <a:t>SEU ESTADO INICIAL</a:t>
            </a:r>
          </a:p>
        </p:txBody>
      </p:sp>
    </p:spTree>
    <p:extLst>
      <p:ext uri="{BB962C8B-B14F-4D97-AF65-F5344CB8AC3E}">
        <p14:creationId xmlns:p14="http://schemas.microsoft.com/office/powerpoint/2010/main" val="32692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377" y="751732"/>
            <a:ext cx="8229600" cy="1066800"/>
          </a:xfrm>
        </p:spPr>
        <p:txBody>
          <a:bodyPr/>
          <a:lstStyle/>
          <a:p>
            <a:r>
              <a:rPr lang="pt-BR" b="1" i="1" dirty="0" smtClean="0"/>
              <a:t>AUTÔMATO FINITO (AF)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0967" y="1918738"/>
            <a:ext cx="8229600" cy="432511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Programa ou Função de Transição</a:t>
            </a:r>
          </a:p>
          <a:p>
            <a:pPr lvl="1"/>
            <a:r>
              <a:rPr lang="pt-BR" sz="2000" dirty="0" smtClean="0"/>
              <a:t>Indica novos estados que a máquina (AF) pode assumir a partir do estado atual e do símbolo na posição atual da fita.</a:t>
            </a:r>
          </a:p>
          <a:p>
            <a:endParaRPr lang="pt-BR" sz="2400" dirty="0"/>
          </a:p>
        </p:txBody>
      </p:sp>
      <p:grpSp>
        <p:nvGrpSpPr>
          <p:cNvPr id="4" name="Grupo 3"/>
          <p:cNvGrpSpPr/>
          <p:nvPr/>
        </p:nvGrpSpPr>
        <p:grpSpPr>
          <a:xfrm>
            <a:off x="1533220" y="3643315"/>
            <a:ext cx="2928958" cy="2214578"/>
            <a:chOff x="1214414" y="3857628"/>
            <a:chExt cx="2928958" cy="2214578"/>
          </a:xfrm>
        </p:grpSpPr>
        <p:sp>
          <p:nvSpPr>
            <p:cNvPr id="5" name="CaixaDeTexto 4"/>
            <p:cNvSpPr txBox="1"/>
            <p:nvPr/>
          </p:nvSpPr>
          <p:spPr>
            <a:xfrm>
              <a:off x="1214414" y="4572008"/>
              <a:ext cx="208422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3200" dirty="0"/>
                <a:t> a   b    c   a 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 rot="5400000">
              <a:off x="1369813" y="4871031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>
              <a:off x="1942111" y="4870237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2442177" y="4870237"/>
              <a:ext cx="57150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1770414" y="5643578"/>
              <a:ext cx="42862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q1</a:t>
              </a:r>
            </a:p>
          </p:txBody>
        </p:sp>
        <p:sp>
          <p:nvSpPr>
            <p:cNvPr id="10" name="Triângulo isósceles 9"/>
            <p:cNvSpPr/>
            <p:nvPr/>
          </p:nvSpPr>
          <p:spPr>
            <a:xfrm>
              <a:off x="1770414" y="5214950"/>
              <a:ext cx="428628" cy="4286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199042" y="5643578"/>
              <a:ext cx="13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 atual</a:t>
              </a:r>
            </a:p>
          </p:txBody>
        </p:sp>
        <p:sp>
          <p:nvSpPr>
            <p:cNvPr id="12" name="Texto Explicativo 1 11"/>
            <p:cNvSpPr/>
            <p:nvPr/>
          </p:nvSpPr>
          <p:spPr>
            <a:xfrm>
              <a:off x="2500298" y="3857628"/>
              <a:ext cx="1643074" cy="6429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Símbolo a ser lido</a:t>
              </a: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431145" y="4467544"/>
            <a:ext cx="45005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OBS: </a:t>
            </a:r>
            <a:r>
              <a:rPr lang="pt-BR" dirty="0"/>
              <a:t>UMA PALAVRA SÓ SERÁ ACEITA</a:t>
            </a:r>
          </a:p>
          <a:p>
            <a:r>
              <a:rPr lang="pt-BR" dirty="0"/>
              <a:t>SE FOR COMPLETAMENTE LIDA PELA </a:t>
            </a:r>
          </a:p>
          <a:p>
            <a:r>
              <a:rPr lang="pt-BR" dirty="0"/>
              <a:t>MÁQUINA E SEU ESTADO ATUAL UM</a:t>
            </a:r>
          </a:p>
          <a:p>
            <a:r>
              <a:rPr lang="pt-BR" dirty="0"/>
              <a:t>DOS FINAIS.</a:t>
            </a:r>
          </a:p>
        </p:txBody>
      </p:sp>
    </p:spTree>
    <p:extLst>
      <p:ext uri="{BB962C8B-B14F-4D97-AF65-F5344CB8AC3E}">
        <p14:creationId xmlns:p14="http://schemas.microsoft.com/office/powerpoint/2010/main" val="3211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482" y="787200"/>
            <a:ext cx="8229600" cy="1066800"/>
          </a:xfrm>
        </p:spPr>
        <p:txBody>
          <a:bodyPr/>
          <a:lstStyle/>
          <a:p>
            <a:r>
              <a:rPr lang="pt-BR" b="1" dirty="0" smtClean="0"/>
              <a:t>CODIÇÕES DE PALAVRA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7482" y="1963270"/>
            <a:ext cx="10000130" cy="410893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 função de transição não esta definida para o estado atual e o símbolo e ser lido.</a:t>
            </a:r>
          </a:p>
          <a:p>
            <a:pPr marL="914400" lvl="1" indent="-514350">
              <a:buNone/>
            </a:pPr>
            <a:r>
              <a:rPr lang="pt-BR" sz="2000" dirty="0" smtClean="0"/>
              <a:t>PALAVRA REJEITADA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 palavra é completamente processada, mas o estado atual não é um dos finais.</a:t>
            </a:r>
          </a:p>
          <a:p>
            <a:pPr marL="914400" lvl="1" indent="-514350">
              <a:buNone/>
            </a:pPr>
            <a:r>
              <a:rPr lang="pt-BR" sz="2000" dirty="0" smtClean="0"/>
              <a:t>PALAVRA REJEITADA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 palavra é completamente processada e o estado atual é um dos finais.</a:t>
            </a:r>
          </a:p>
          <a:p>
            <a:pPr marL="914400" lvl="1" indent="-514350">
              <a:buNone/>
            </a:pPr>
            <a:r>
              <a:rPr lang="pt-BR" sz="2000" dirty="0" smtClean="0"/>
              <a:t>PALAVRA ACEITA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38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377" y="817000"/>
            <a:ext cx="8229600" cy="1066800"/>
          </a:xfrm>
        </p:spPr>
        <p:txBody>
          <a:bodyPr/>
          <a:lstStyle/>
          <a:p>
            <a:r>
              <a:rPr lang="pt-BR" b="1" dirty="0" smtClean="0"/>
              <a:t>AUTÔMATOS FINITOS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5089" y="1964521"/>
            <a:ext cx="9962864" cy="1328734"/>
          </a:xfrm>
        </p:spPr>
        <p:txBody>
          <a:bodyPr/>
          <a:lstStyle/>
          <a:p>
            <a:r>
              <a:rPr lang="pt-BR" dirty="0" smtClean="0"/>
              <a:t>Os autômatos podem ser representados por meio de grafos (grafo finito direto especial).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1361186" y="2692135"/>
            <a:ext cx="5592070" cy="2780818"/>
            <a:chOff x="1000100" y="2916792"/>
            <a:chExt cx="5592070" cy="2226720"/>
          </a:xfrm>
        </p:grpSpPr>
        <p:sp>
          <p:nvSpPr>
            <p:cNvPr id="4" name="Elipse 3"/>
            <p:cNvSpPr/>
            <p:nvPr/>
          </p:nvSpPr>
          <p:spPr>
            <a:xfrm>
              <a:off x="1214414" y="3286124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q</a:t>
              </a:r>
              <a:r>
                <a:rPr lang="pt-BR" baseline="-25000" dirty="0" err="1">
                  <a:solidFill>
                    <a:schemeClr val="tx1"/>
                  </a:solidFill>
                </a:rPr>
                <a:t>n</a:t>
              </a: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1214414" y="3929066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q</a:t>
              </a:r>
              <a:r>
                <a:rPr lang="pt-BR" baseline="-25000" dirty="0" err="1">
                  <a:solidFill>
                    <a:schemeClr val="tx1"/>
                  </a:solidFill>
                </a:rPr>
                <a:t>n</a:t>
              </a: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1214414" y="4572008"/>
              <a:ext cx="571504" cy="571504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q</a:t>
              </a:r>
              <a:r>
                <a:rPr lang="pt-BR" baseline="-25000" dirty="0" err="1">
                  <a:solidFill>
                    <a:schemeClr val="tx1"/>
                  </a:solidFill>
                </a:rPr>
                <a:t>n</a:t>
              </a:r>
              <a:endParaRPr lang="pt-BR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de seta reta 7"/>
            <p:cNvCxnSpPr>
              <a:endCxn id="5" idx="1"/>
            </p:cNvCxnSpPr>
            <p:nvPr/>
          </p:nvCxnSpPr>
          <p:spPr>
            <a:xfrm>
              <a:off x="1000100" y="3857628"/>
              <a:ext cx="298009" cy="15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1071538" y="2916792"/>
              <a:ext cx="1046890" cy="29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ESTADOS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857342" y="3357562"/>
              <a:ext cx="1000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COMUM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785918" y="4000504"/>
              <a:ext cx="4556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INICIAL: A máquina só pode ter 1 estado inicial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85918" y="4643446"/>
              <a:ext cx="480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FINAL: A máquina pode ter mais de 1 estado final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382987" y="2949310"/>
            <a:ext cx="4429156" cy="1143008"/>
            <a:chOff x="1857356" y="5214950"/>
            <a:chExt cx="4429156" cy="1143008"/>
          </a:xfrm>
        </p:grpSpPr>
        <p:sp>
          <p:nvSpPr>
            <p:cNvPr id="13" name="Elipse 12"/>
            <p:cNvSpPr/>
            <p:nvPr/>
          </p:nvSpPr>
          <p:spPr>
            <a:xfrm>
              <a:off x="2285984" y="5715016"/>
              <a:ext cx="642942" cy="642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q</a:t>
              </a:r>
              <a:r>
                <a:rPr lang="pt-BR" baseline="-25000" dirty="0" err="1">
                  <a:solidFill>
                    <a:schemeClr val="tx1"/>
                  </a:solidFill>
                </a:rPr>
                <a:t>n</a:t>
              </a: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4000496" y="5715016"/>
              <a:ext cx="642942" cy="642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q</a:t>
              </a:r>
              <a:r>
                <a:rPr lang="pt-BR" baseline="-25000" dirty="0" err="1">
                  <a:solidFill>
                    <a:schemeClr val="tx1"/>
                  </a:solidFill>
                </a:rPr>
                <a:t>n</a:t>
              </a:r>
              <a:endParaRPr lang="pt-BR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/>
            <p:cNvCxnSpPr>
              <a:stCxn id="13" idx="6"/>
              <a:endCxn id="14" idx="2"/>
            </p:cNvCxnSpPr>
            <p:nvPr/>
          </p:nvCxnSpPr>
          <p:spPr>
            <a:xfrm>
              <a:off x="2928926" y="6036487"/>
              <a:ext cx="107157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1857356" y="5345684"/>
              <a:ext cx="1607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ESTADO ATUAL</a:t>
              </a:r>
            </a:p>
          </p:txBody>
        </p:sp>
        <p:sp>
          <p:nvSpPr>
            <p:cNvPr id="20" name="Texto Explicativo 1 19"/>
            <p:cNvSpPr/>
            <p:nvPr/>
          </p:nvSpPr>
          <p:spPr>
            <a:xfrm>
              <a:off x="4929190" y="5214950"/>
              <a:ext cx="1357322" cy="571504"/>
            </a:xfrm>
            <a:prstGeom prst="borderCallout1">
              <a:avLst>
                <a:gd name="adj1" fmla="val 18750"/>
                <a:gd name="adj2" fmla="val -8333"/>
                <a:gd name="adj3" fmla="val 123611"/>
                <a:gd name="adj4" fmla="val -10476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SÍMBOLO LIDO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4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122" y="822771"/>
            <a:ext cx="8229600" cy="1066800"/>
          </a:xfrm>
        </p:spPr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122" y="2353235"/>
            <a:ext cx="4243477" cy="385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8166" y="1261484"/>
            <a:ext cx="8229600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DUAS VERSÕES DO AF SÃO ESTUDADAS AQUI: </a:t>
            </a:r>
          </a:p>
          <a:p>
            <a:endParaRPr lang="pt-BR" sz="2800" i="1" dirty="0" smtClean="0"/>
          </a:p>
          <a:p>
            <a:endParaRPr lang="pt-BR" sz="2800" i="1" dirty="0" smtClean="0"/>
          </a:p>
          <a:p>
            <a:pPr lvl="1"/>
            <a:r>
              <a:rPr lang="pt-BR" sz="2400" b="1" i="1" dirty="0" smtClean="0"/>
              <a:t>AF DETERMINÍSTICO (AFD) </a:t>
            </a:r>
          </a:p>
          <a:p>
            <a:pPr lvl="1"/>
            <a:endParaRPr lang="pt-BR" sz="2400" b="1" i="1" dirty="0" smtClean="0"/>
          </a:p>
          <a:p>
            <a:pPr lvl="1">
              <a:buNone/>
            </a:pPr>
            <a:endParaRPr lang="pt-BR" sz="2400" b="1" i="1" dirty="0" smtClean="0"/>
          </a:p>
          <a:p>
            <a:pPr lvl="1">
              <a:buNone/>
            </a:pPr>
            <a:endParaRPr lang="pt-BR" sz="2400" b="1" i="1" dirty="0" smtClean="0"/>
          </a:p>
          <a:p>
            <a:pPr lvl="1"/>
            <a:r>
              <a:rPr lang="pt-BR" sz="2400" b="1" i="1" dirty="0" smtClean="0"/>
              <a:t>AF NÃO DETERMINÍSTICO (AFND)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653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4035" y="76200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AUTÔMATO FINITO DETERMINÍSTICO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4035" y="1896036"/>
            <a:ext cx="10309412" cy="304324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</a:t>
            </a:r>
            <a:r>
              <a:rPr lang="pt-BR" sz="2400" b="1" dirty="0" smtClean="0"/>
              <a:t>Definição</a:t>
            </a:r>
          </a:p>
          <a:p>
            <a:r>
              <a:rPr lang="pt-BR" sz="2400" dirty="0" smtClean="0"/>
              <a:t>O autômato finito determinístico é aquele que se encontra em um único estado depois de ler uma seqüência qualquer de entradas</a:t>
            </a:r>
          </a:p>
          <a:p>
            <a:r>
              <a:rPr lang="pt-BR" sz="2400" dirty="0" smtClean="0"/>
              <a:t>O termo “determinístico” se refere ao fato de que, para cada entrada, existe um e somente um estado ao qual o autômato pode transitar a partir de seu estado atual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14" y="4128268"/>
            <a:ext cx="5378810" cy="21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30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AUTÔMATO FINITO DETERMINÍSTICO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Notação:</a:t>
            </a:r>
          </a:p>
          <a:p>
            <a:endParaRPr lang="pt-BR" sz="2400" b="1" dirty="0" smtClean="0"/>
          </a:p>
          <a:p>
            <a:pPr>
              <a:buNone/>
            </a:pPr>
            <a:r>
              <a:rPr lang="pt-BR" sz="2400" b="1" dirty="0" smtClean="0"/>
              <a:t>			</a:t>
            </a:r>
          </a:p>
          <a:p>
            <a:pPr>
              <a:buNone/>
            </a:pPr>
            <a:r>
              <a:rPr lang="pt-BR" sz="2400" b="1" dirty="0" smtClean="0"/>
              <a:t>			</a:t>
            </a:r>
            <a:r>
              <a:rPr lang="pt-BR" sz="4800" b="1" dirty="0"/>
              <a:t>A = (Q, ∑, </a:t>
            </a:r>
            <a:r>
              <a:rPr lang="el-GR" sz="4800" b="1" dirty="0"/>
              <a:t>δ</a:t>
            </a:r>
            <a:r>
              <a:rPr lang="pt-BR" sz="4800" b="1" dirty="0"/>
              <a:t>, q</a:t>
            </a:r>
            <a:r>
              <a:rPr lang="pt-BR" sz="4800" b="1" baseline="-25000" dirty="0"/>
              <a:t>0</a:t>
            </a:r>
            <a:r>
              <a:rPr lang="pt-BR" sz="4800" b="1" dirty="0"/>
              <a:t>, F)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53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486" y="75106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AUTÔMATO FINITO DETERMINÍSTICO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7486" y="1845734"/>
            <a:ext cx="10008194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b="1" dirty="0" smtClean="0"/>
              <a:t>Definição</a:t>
            </a:r>
          </a:p>
          <a:p>
            <a:pPr>
              <a:buNone/>
            </a:pPr>
            <a:r>
              <a:rPr lang="pt-BR" sz="2400" dirty="0" smtClean="0"/>
              <a:t>Um autômato finito determinístico consiste em:</a:t>
            </a:r>
          </a:p>
          <a:p>
            <a:endParaRPr lang="pt-BR" sz="2400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dirty="0" smtClean="0"/>
              <a:t>Um conjunto finito de estados: </a:t>
            </a:r>
            <a:r>
              <a:rPr lang="pt-BR" sz="2400" b="1" dirty="0" smtClean="0"/>
              <a:t>Q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dirty="0" smtClean="0"/>
              <a:t>Um conjunto finito de símbolos de entrada: ∑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dirty="0" smtClean="0"/>
              <a:t>Uma função de transição que toma como argumentos um estado e um símbolo de entrada, e retorna um estado: </a:t>
            </a:r>
            <a:r>
              <a:rPr lang="el-GR" sz="2400" dirty="0" smtClean="0"/>
              <a:t>δ</a:t>
            </a:r>
            <a:endParaRPr lang="pt-BR" sz="2400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dirty="0" smtClean="0"/>
              <a:t>Um estado inicial (que está em </a:t>
            </a:r>
            <a:r>
              <a:rPr lang="pt-BR" sz="2400" b="1" dirty="0" smtClean="0"/>
              <a:t>Q)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dirty="0" smtClean="0"/>
              <a:t>Um conjunto de estados finais </a:t>
            </a:r>
            <a:r>
              <a:rPr lang="pt-BR" sz="2400" b="1" dirty="0" smtClean="0"/>
              <a:t>F (F é um subconjunto de Q)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51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481" y="666846"/>
            <a:ext cx="8229600" cy="1066800"/>
          </a:xfrm>
        </p:spPr>
        <p:txBody>
          <a:bodyPr/>
          <a:lstStyle/>
          <a:p>
            <a:r>
              <a:rPr lang="pt-BR" b="1" dirty="0" smtClean="0"/>
              <a:t>Exemplo 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7481" y="1917703"/>
            <a:ext cx="10040471" cy="12558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 = { w | w é uma seqüência de 0’s e 1’s, com número par de 0’s e de 1’s }</a:t>
            </a:r>
          </a:p>
          <a:p>
            <a:r>
              <a:rPr lang="pt-BR" sz="2400" dirty="0" smtClean="0"/>
              <a:t>Como seria o AFD que aceita essa linguagem?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6756" y="2967598"/>
            <a:ext cx="4591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78934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SENTENÇA (OU PALAVRA) - W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83642"/>
            <a:ext cx="10058400" cy="3685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Uma </a:t>
            </a:r>
            <a:r>
              <a:rPr lang="pt-BR" sz="2400" dirty="0"/>
              <a:t>sentença (ou palavra) é uma seqüência finita de símbolos. Sejam </a:t>
            </a:r>
            <a:r>
              <a:rPr lang="pt-BR" sz="2400" i="1" dirty="0"/>
              <a:t>P, R, I, M, </a:t>
            </a:r>
            <a:r>
              <a:rPr lang="pt-BR" sz="2400" dirty="0"/>
              <a:t>e </a:t>
            </a:r>
            <a:r>
              <a:rPr lang="pt-BR" sz="2400" i="1" dirty="0"/>
              <a:t>A </a:t>
            </a:r>
            <a:r>
              <a:rPr lang="pt-BR" sz="2400" dirty="0"/>
              <a:t>símbolos, então </a:t>
            </a:r>
            <a:r>
              <a:rPr lang="pt-BR" sz="2400" i="1" dirty="0"/>
              <a:t>PRIMA </a:t>
            </a:r>
            <a:r>
              <a:rPr lang="pt-BR" sz="2400" dirty="0"/>
              <a:t>é uma sentença. As sentenças vazias, representadas por </a:t>
            </a:r>
            <a:r>
              <a:rPr lang="el-GR" sz="2400" dirty="0" smtClean="0"/>
              <a:t>ε</a:t>
            </a:r>
            <a:r>
              <a:rPr lang="pt-BR" sz="2400" dirty="0" smtClean="0"/>
              <a:t>, </a:t>
            </a:r>
            <a:r>
              <a:rPr lang="pt-BR" sz="2400" dirty="0"/>
              <a:t>é uma sentença constituída por nenhum símbolo.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73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96" y="747715"/>
            <a:ext cx="8229600" cy="1066800"/>
          </a:xfrm>
        </p:spPr>
        <p:txBody>
          <a:bodyPr/>
          <a:lstStyle/>
          <a:p>
            <a:r>
              <a:rPr lang="pt-BR" b="1" dirty="0" smtClean="0"/>
              <a:t>Exemplo 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4717" y="1814515"/>
            <a:ext cx="8229600" cy="154304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 = { </a:t>
            </a:r>
            <a:r>
              <a:rPr lang="pt-BR" sz="2400" dirty="0" err="1" smtClean="0"/>
              <a:t>w|w</a:t>
            </a:r>
            <a:r>
              <a:rPr lang="pt-BR" sz="2400" dirty="0" smtClean="0"/>
              <a:t> é um número binário múltiplo de 3}</a:t>
            </a:r>
          </a:p>
          <a:p>
            <a:endParaRPr lang="pt-BR" sz="2400" dirty="0" smtClean="0"/>
          </a:p>
          <a:p>
            <a:r>
              <a:rPr lang="pt-BR" sz="2400" dirty="0" smtClean="0"/>
              <a:t>Como seria o AFD que aceita essa linguagem?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8496" y="3182752"/>
            <a:ext cx="69723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6257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78934"/>
            <a:ext cx="8229600" cy="1066800"/>
          </a:xfrm>
        </p:spPr>
        <p:txBody>
          <a:bodyPr/>
          <a:lstStyle/>
          <a:p>
            <a:r>
              <a:rPr lang="pt-BR" b="1" dirty="0" smtClean="0"/>
              <a:t>LINGUAGEM DE UM AFD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05318"/>
            <a:ext cx="10058400" cy="366377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linguagem de um AFD A = (Q, ∑, </a:t>
            </a:r>
            <a:r>
              <a:rPr lang="el-GR" sz="2800" dirty="0" smtClean="0"/>
              <a:t>δ</a:t>
            </a:r>
            <a:r>
              <a:rPr lang="pt-BR" sz="2800" dirty="0" smtClean="0"/>
              <a:t>, q0, F) é denotada por L(A) e definida por:</a:t>
            </a:r>
          </a:p>
          <a:p>
            <a:endParaRPr lang="pt-BR" sz="2800" dirty="0" smtClean="0"/>
          </a:p>
          <a:p>
            <a:r>
              <a:rPr lang="pt-BR" sz="2800" dirty="0" smtClean="0"/>
              <a:t>L(A) = { w |</a:t>
            </a:r>
            <a:r>
              <a:rPr lang="el-GR" sz="2800" dirty="0" smtClean="0"/>
              <a:t>δ</a:t>
            </a:r>
            <a:r>
              <a:rPr lang="pt-BR" sz="2800" dirty="0" smtClean="0"/>
              <a:t>*(q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, w) está em F 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74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0929" y="786633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Autômato Finito Não Determinístico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0929" y="2000240"/>
            <a:ext cx="10107706" cy="4574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Passaremos agora ao estudo do AFND. 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 função de transição de um AFND não precisa determinar exatamente qual deve ser o próximo estado.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Em vez disso, a função de transição fornece uma lista (um conjunto) de estados para os quais a transição poderia ser feita.</a:t>
            </a:r>
          </a:p>
          <a:p>
            <a:pPr marL="0" indent="0" algn="just">
              <a:buNone/>
            </a:pPr>
            <a:r>
              <a:rPr lang="pt-BR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Essa lista pode ser vazia, ou ter um número qualquer positivo de elementos.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80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727" y="394179"/>
            <a:ext cx="10058400" cy="1450757"/>
          </a:xfrm>
        </p:spPr>
        <p:txBody>
          <a:bodyPr>
            <a:normAutofit/>
          </a:bodyPr>
          <a:lstStyle/>
          <a:p>
            <a:r>
              <a:rPr lang="pt-BR" b="1" dirty="0" smtClean="0"/>
              <a:t>Autômato Finito Não Determinístico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273" y="2275075"/>
            <a:ext cx="9189804" cy="345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90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7893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Autômato Finito Não-determinístico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2552"/>
            <a:ext cx="10058400" cy="3596541"/>
          </a:xfrm>
        </p:spPr>
        <p:txBody>
          <a:bodyPr/>
          <a:lstStyle/>
          <a:p>
            <a:r>
              <a:rPr lang="pt-BR" b="1" dirty="0" smtClean="0"/>
              <a:t>Notação:</a:t>
            </a:r>
          </a:p>
          <a:p>
            <a:endParaRPr lang="pt-BR" b="1" dirty="0" smtClean="0"/>
          </a:p>
          <a:p>
            <a:pPr>
              <a:buNone/>
            </a:pPr>
            <a:r>
              <a:rPr lang="pt-BR" b="1" dirty="0" smtClean="0"/>
              <a:t>			</a:t>
            </a:r>
          </a:p>
          <a:p>
            <a:pPr>
              <a:buNone/>
            </a:pPr>
            <a:r>
              <a:rPr lang="pt-BR" b="1" dirty="0" smtClean="0"/>
              <a:t>		</a:t>
            </a:r>
            <a:r>
              <a:rPr lang="pt-BR" sz="4800" b="1" dirty="0"/>
              <a:t>A = (Q, ∑, </a:t>
            </a:r>
            <a:r>
              <a:rPr lang="el-GR" sz="4800" b="1" dirty="0"/>
              <a:t>δ</a:t>
            </a:r>
            <a:r>
              <a:rPr lang="pt-BR" sz="4800" b="1" dirty="0"/>
              <a:t>, q</a:t>
            </a:r>
            <a:r>
              <a:rPr lang="pt-BR" sz="4800" b="1" baseline="-25000" dirty="0"/>
              <a:t>0</a:t>
            </a:r>
            <a:r>
              <a:rPr lang="pt-BR" sz="4800" b="1" dirty="0"/>
              <a:t>, F)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2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7893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Autômato finito não determinístico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b="1" dirty="0" smtClean="0"/>
              <a:t>Definição</a:t>
            </a:r>
          </a:p>
          <a:p>
            <a:pPr>
              <a:buNone/>
            </a:pPr>
            <a:r>
              <a:rPr lang="pt-BR" sz="2400" dirty="0" smtClean="0"/>
              <a:t>Um autômato finito não determinístico consiste em:</a:t>
            </a:r>
          </a:p>
          <a:p>
            <a:endParaRPr lang="pt-BR" sz="2400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dirty="0" smtClean="0"/>
              <a:t> Um conjunto finito de estados: </a:t>
            </a:r>
            <a:r>
              <a:rPr lang="pt-BR" sz="2400" b="1" dirty="0" smtClean="0"/>
              <a:t>Q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dirty="0" smtClean="0"/>
              <a:t> Um conjunto finito de símbolos de entrada: ∑</a:t>
            </a:r>
          </a:p>
          <a:p>
            <a:pPr marL="174625" indent="-174625"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Uma função de transição que toma como argumentos um estado e um símbolo de entrada, e retorna um subconjunto de </a:t>
            </a:r>
            <a:r>
              <a:rPr lang="pt-BR" sz="2400" b="1" dirty="0" smtClean="0"/>
              <a:t>Q:</a:t>
            </a:r>
            <a:r>
              <a:rPr lang="pt-BR" sz="2400" dirty="0" smtClean="0"/>
              <a:t> </a:t>
            </a:r>
            <a:r>
              <a:rPr lang="el-GR" sz="2400" b="1" dirty="0" smtClean="0"/>
              <a:t>δ</a:t>
            </a:r>
            <a:endParaRPr lang="pt-BR" sz="2400" b="1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dirty="0" smtClean="0"/>
              <a:t>Um estado inicial (que está em </a:t>
            </a:r>
            <a:r>
              <a:rPr lang="pt-BR" sz="2400" b="1" dirty="0" smtClean="0"/>
              <a:t>Q)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dirty="0" smtClean="0"/>
              <a:t> Um conjunto de estados finais </a:t>
            </a:r>
            <a:r>
              <a:rPr lang="pt-BR" sz="2400" b="1" dirty="0" smtClean="0"/>
              <a:t>F (F é um subconjunto de Q)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764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53838"/>
            <a:ext cx="10058400" cy="1450757"/>
          </a:xfrm>
        </p:spPr>
        <p:txBody>
          <a:bodyPr/>
          <a:lstStyle/>
          <a:p>
            <a:r>
              <a:rPr lang="pt-BR" b="1" dirty="0" smtClean="0"/>
              <a:t>Exemplo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59106"/>
            <a:ext cx="10058400" cy="360998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 = { w | w aceita todas as strings que terminam em 01 }</a:t>
            </a:r>
          </a:p>
          <a:p>
            <a:endParaRPr lang="pt-BR" sz="3200" dirty="0" smtClean="0"/>
          </a:p>
          <a:p>
            <a:endParaRPr lang="pt-BR" sz="3200" dirty="0" smtClean="0"/>
          </a:p>
          <a:p>
            <a:r>
              <a:rPr lang="pt-BR" sz="3200" dirty="0" smtClean="0"/>
              <a:t>Como seria o AFN que aceita essa linguagem?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940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7988" y="1867181"/>
            <a:ext cx="8482799" cy="301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 palavra </a:t>
            </a:r>
            <a:r>
              <a:rPr lang="pt-BR" sz="4000" dirty="0" err="1" smtClean="0"/>
              <a:t>ababa</a:t>
            </a:r>
            <a:r>
              <a:rPr lang="pt-BR" sz="4000" dirty="0" smtClean="0"/>
              <a:t>, é aceita no AFND abaixo?</a:t>
            </a: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911" y="2418784"/>
            <a:ext cx="6145889" cy="233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97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727" y="71169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 DE UMA SENTENÇA - |W|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0727" y="2420471"/>
            <a:ext cx="9915861" cy="366377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 </a:t>
            </a:r>
            <a:r>
              <a:rPr lang="pt-BR" sz="2800" dirty="0"/>
              <a:t>tamanho (ou comprimento) de uma sentença w, denotado por |w|, é dado pelo número de símbolos que compõem w. Assim, o tamanho da sentença </a:t>
            </a:r>
            <a:r>
              <a:rPr lang="pt-BR" sz="2800" i="1" dirty="0"/>
              <a:t>PRIMA </a:t>
            </a:r>
            <a:r>
              <a:rPr lang="pt-BR" sz="2800" dirty="0"/>
              <a:t>é 5 e o tamanho da sentença vazia é 0.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401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2763" y="742503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ALFABETO - V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2763" y="2152934"/>
            <a:ext cx="10126639" cy="436218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Um </a:t>
            </a:r>
            <a:r>
              <a:rPr lang="pt-BR" sz="2400" dirty="0"/>
              <a:t>alfabeto, denotado por V, é um conjunto finito de símbolos. Assim, considerando os símbolos dígitos, letras, etc., tem-se os seguintes alfabetos </a:t>
            </a:r>
            <a:r>
              <a:rPr lang="pt-BR" sz="2400" dirty="0" err="1"/>
              <a:t>V</a:t>
            </a:r>
            <a:r>
              <a:rPr lang="pt-BR" sz="2400" baseline="-25000" dirty="0" err="1"/>
              <a:t>binário</a:t>
            </a:r>
            <a:r>
              <a:rPr lang="pt-BR" sz="2400" dirty="0"/>
              <a:t> = {0, 1}; </a:t>
            </a:r>
            <a:r>
              <a:rPr lang="pt-BR" sz="2400" dirty="0" err="1"/>
              <a:t>V</a:t>
            </a:r>
            <a:r>
              <a:rPr lang="pt-BR" sz="2400" baseline="-25000" dirty="0" err="1"/>
              <a:t>vogais</a:t>
            </a:r>
            <a:r>
              <a:rPr lang="pt-BR" sz="2400" dirty="0"/>
              <a:t> = {a, e, i, o, u}.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fechamento reflexivo de um alfabeto V, denotado por V*, é o conjunto infinito de todas as sentenças que podem ser formadas com os símbolos de V, </a:t>
            </a:r>
            <a:r>
              <a:rPr lang="pt-BR" sz="2400" b="1" dirty="0"/>
              <a:t>inclusive a sentença vazia</a:t>
            </a:r>
            <a:r>
              <a:rPr lang="pt-BR" sz="2400" dirty="0"/>
              <a:t>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88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412" y="747273"/>
            <a:ext cx="8229600" cy="10668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ALFABETO - V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2" y="1951630"/>
            <a:ext cx="10194878" cy="3977700"/>
          </a:xfrm>
        </p:spPr>
        <p:txBody>
          <a:bodyPr>
            <a:normAutofit/>
          </a:bodyPr>
          <a:lstStyle/>
          <a:p>
            <a:r>
              <a:rPr lang="pt-BR" sz="2400" dirty="0"/>
              <a:t>O fechamento transitivo de um alfabeto V, denotado por V</a:t>
            </a:r>
            <a:r>
              <a:rPr lang="pt-BR" sz="2400" baseline="30000" dirty="0"/>
              <a:t>+</a:t>
            </a:r>
            <a:r>
              <a:rPr lang="pt-BR" sz="2400" dirty="0"/>
              <a:t>, é dado por V* - {ε}. </a:t>
            </a:r>
          </a:p>
          <a:p>
            <a:pPr>
              <a:buNone/>
            </a:pPr>
            <a:endParaRPr lang="pt-BR" sz="2400" dirty="0"/>
          </a:p>
          <a:p>
            <a:r>
              <a:rPr lang="pt-BR" sz="2400" dirty="0"/>
              <a:t>Seja V o alfabeto dos dígitos binários, V = {0, 1}. </a:t>
            </a:r>
          </a:p>
          <a:p>
            <a:r>
              <a:rPr lang="pt-BR" sz="2400" dirty="0"/>
              <a:t>O fechamento transitivo de V é V</a:t>
            </a:r>
            <a:r>
              <a:rPr lang="pt-BR" sz="2400" baseline="30000" dirty="0"/>
              <a:t>+</a:t>
            </a:r>
            <a:r>
              <a:rPr lang="pt-BR" sz="2400" dirty="0"/>
              <a:t> = {0, 1, 00, 01, 10, 11, 000, 001, 010, 011, ...}; </a:t>
            </a:r>
          </a:p>
          <a:p>
            <a:r>
              <a:rPr lang="pt-BR" sz="2400" dirty="0"/>
              <a:t>O fechamento reflexivo de V é V* = {ε, 0, 1, 00, 01, 10, 11, 000, 001, 010, 011, ...}.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38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3114</Words>
  <Application>Microsoft Office PowerPoint</Application>
  <PresentationFormat>Widescreen</PresentationFormat>
  <Paragraphs>438</Paragraphs>
  <Slides>68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3" baseType="lpstr">
      <vt:lpstr>Arial Unicode MS</vt:lpstr>
      <vt:lpstr>Calibri</vt:lpstr>
      <vt:lpstr>Calibri Light</vt:lpstr>
      <vt:lpstr>Wingdings</vt:lpstr>
      <vt:lpstr>Retrospectiva</vt:lpstr>
      <vt:lpstr>CONCEITOS BÁSICOS (RÁPIDA REVISÃO)</vt:lpstr>
      <vt:lpstr>LINGUAGENS FORMAIS</vt:lpstr>
      <vt:lpstr>LINGUAGENS</vt:lpstr>
      <vt:lpstr>MAS, O QUE É UMA LINGUAGEM?</vt:lpstr>
      <vt:lpstr>SÍMBOLO</vt:lpstr>
      <vt:lpstr>SENTENÇA (OU PALAVRA) - W</vt:lpstr>
      <vt:lpstr>TAMANHO DE UMA SENTENÇA - |W|</vt:lpstr>
      <vt:lpstr>ALFABETO - V</vt:lpstr>
      <vt:lpstr>ALFABETO - V</vt:lpstr>
      <vt:lpstr>LINGUAGENS FORMAIS E SUAS REPRESENTAÇÕES</vt:lpstr>
      <vt:lpstr>Uma linguagem pode ser:</vt:lpstr>
      <vt:lpstr>Uma Linguagem pode ser:</vt:lpstr>
      <vt:lpstr>ESPECIFICAÇÃO DE UMA LINGUAGEM</vt:lpstr>
      <vt:lpstr>GRAMÁTICA</vt:lpstr>
      <vt:lpstr>REGRAS GRAMATICAIS</vt:lpstr>
      <vt:lpstr>GRAMÁTICAS</vt:lpstr>
      <vt:lpstr>CLASSES GRAMATICAIS</vt:lpstr>
      <vt:lpstr>HIERARQUIA DE CHOMSKY</vt:lpstr>
      <vt:lpstr>GRAMÁTICAS IRRESTRITAS</vt:lpstr>
      <vt:lpstr>GRAMÁTICAS SENSÍVEIS AO CONTEXTO</vt:lpstr>
      <vt:lpstr>GRAMÁTICAS SENSÍVEIS AO CONTEXTO</vt:lpstr>
      <vt:lpstr>GRAMÁTICAS LIVRES DE CONTEXTO</vt:lpstr>
      <vt:lpstr>GRAMÁTICAS LIVRES DE CONTEXTO</vt:lpstr>
      <vt:lpstr>GRAMÁTICAS REGULARES</vt:lpstr>
      <vt:lpstr>GRAMÁTICAS REGULARES</vt:lpstr>
      <vt:lpstr>GRAMÁTICAS REGULARES</vt:lpstr>
      <vt:lpstr>GRAMÁTICA LINEAR À DIREITA</vt:lpstr>
      <vt:lpstr>GRAMÁTICA LINEAR À ESQUERDA</vt:lpstr>
      <vt:lpstr>EXEMPLO</vt:lpstr>
      <vt:lpstr>EXEMPLO</vt:lpstr>
      <vt:lpstr>EXPRESSÕES REGULARES</vt:lpstr>
      <vt:lpstr>EXPRESSÕES REGULARES</vt:lpstr>
      <vt:lpstr>EXPRESSÕES REGULARES</vt:lpstr>
      <vt:lpstr>PONTO: .</vt:lpstr>
      <vt:lpstr>LISTA: [...]</vt:lpstr>
      <vt:lpstr>LISTA NEGADA: [^...]</vt:lpstr>
      <vt:lpstr>OPCIONAL: ?</vt:lpstr>
      <vt:lpstr>ASTERISCO - REFLEXIVO: *</vt:lpstr>
      <vt:lpstr>MAIS – TRANSITIVO: +</vt:lpstr>
      <vt:lpstr>CHAVES:{n,m}</vt:lpstr>
      <vt:lpstr>CIRCUNFLEXO – INÍCIO: ^</vt:lpstr>
      <vt:lpstr>CIFRÃO – FIM: $</vt:lpstr>
      <vt:lpstr>Escape: \</vt:lpstr>
      <vt:lpstr>OU – ALTERNATIVO: |</vt:lpstr>
      <vt:lpstr>GRUPO: (...)</vt:lpstr>
      <vt:lpstr>Apresentação do PowerPoint</vt:lpstr>
      <vt:lpstr>AUTÔMATOS FINITOS</vt:lpstr>
      <vt:lpstr>AUTÔMATOS FINITOS</vt:lpstr>
      <vt:lpstr>AUTÔMATO FINITO (AF)</vt:lpstr>
      <vt:lpstr>AUTÔMATO FINITO (AF)</vt:lpstr>
      <vt:lpstr>AUTÔMATO FINITO (AF)</vt:lpstr>
      <vt:lpstr>CODIÇÕES DE PALAVRA</vt:lpstr>
      <vt:lpstr>AUTÔMATOS FINITOS</vt:lpstr>
      <vt:lpstr>EXEMPLO</vt:lpstr>
      <vt:lpstr>Apresentação do PowerPoint</vt:lpstr>
      <vt:lpstr>AUTÔMATO FINITO DETERMINÍSTICO</vt:lpstr>
      <vt:lpstr>AUTÔMATO FINITO DETERMINÍSTICO</vt:lpstr>
      <vt:lpstr>AUTÔMATO FINITO DETERMINÍSTICO</vt:lpstr>
      <vt:lpstr>Exemplo 1</vt:lpstr>
      <vt:lpstr>Exemplo 2</vt:lpstr>
      <vt:lpstr>LINGUAGEM DE UM AFD</vt:lpstr>
      <vt:lpstr>Autômato Finito Não Determinístico</vt:lpstr>
      <vt:lpstr>Autômato Finito Não Determinístico</vt:lpstr>
      <vt:lpstr>Autômato Finito Não-determinístico</vt:lpstr>
      <vt:lpstr>Autômato finito não determinístico</vt:lpstr>
      <vt:lpstr>Exemplo</vt:lpstr>
      <vt:lpstr>Apresentação do PowerPoint</vt:lpstr>
      <vt:lpstr>A palavra ababa, é aceita no AFND abaixo?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(REVISÃO)</dc:title>
  <dc:creator>Eder Jacques Porfirio Farias</dc:creator>
  <cp:lastModifiedBy>Emanuela</cp:lastModifiedBy>
  <cp:revision>40</cp:revision>
  <dcterms:created xsi:type="dcterms:W3CDTF">2015-07-28T02:56:50Z</dcterms:created>
  <dcterms:modified xsi:type="dcterms:W3CDTF">2017-07-19T00:25:50Z</dcterms:modified>
</cp:coreProperties>
</file>