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9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7" r:id="rId57"/>
    <p:sldId id="31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er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77410-C27F-459C-A3FC-5B6C894CB6D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AA307-43D3-42A8-B7B3-C82EB2C56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87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sobre as mensagens de erro.</a:t>
            </a:r>
          </a:p>
          <a:p>
            <a:r>
              <a:rPr lang="pt-BR" dirty="0" smtClean="0"/>
              <a:t>O analisador léxico pode ficar responsável por mostrar em que linha se </a:t>
            </a:r>
            <a:r>
              <a:rPr lang="pt-BR" dirty="0" err="1" smtClean="0"/>
              <a:t>encntra</a:t>
            </a:r>
            <a:r>
              <a:rPr lang="pt-BR" dirty="0" smtClean="0"/>
              <a:t> o erro.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AA307-43D3-42A8-B7B3-C82EB2C569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1E2-2BFC-4C34-96B5-5E22F93E7CD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1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57595-D646-49E3-B3B7-09E41B5088C7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6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57595-D646-49E3-B3B7-09E41B5088C7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18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ANÁLISE LÉXICA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82917"/>
            <a:ext cx="10058400" cy="1143000"/>
          </a:xfrm>
        </p:spPr>
        <p:txBody>
          <a:bodyPr/>
          <a:lstStyle/>
          <a:p>
            <a:r>
              <a:rPr lang="pt-BR" b="1" dirty="0" smtClean="0"/>
              <a:t>PROF. ÉDER PORFÍRIO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336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075542"/>
            <a:ext cx="10058400" cy="3793551"/>
          </a:xfrm>
        </p:spPr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Quando um lexema for reconhecido por mais de uma padrão, o analisador léxico precisará providenciar informações adicionais para as fases subsequentes do compilador.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O analisador léxico coleta informações a respeito dos </a:t>
            </a:r>
            <a:r>
              <a:rPr lang="pt-BR" sz="2400" i="1" dirty="0" err="1" smtClean="0"/>
              <a:t>tokens</a:t>
            </a:r>
            <a:r>
              <a:rPr lang="pt-BR" sz="2400" i="1" dirty="0" smtClean="0"/>
              <a:t> em seus atributos associados.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Do ponto de vista prático, um </a:t>
            </a:r>
            <a:r>
              <a:rPr lang="pt-BR" sz="2400" i="1" dirty="0" err="1" smtClean="0"/>
              <a:t>token</a:t>
            </a:r>
            <a:r>
              <a:rPr lang="pt-BR" sz="2400" i="1" dirty="0" smtClean="0"/>
              <a:t> possui apenas um atributo – um apontador para a entrada da tabela de símbolos.</a:t>
            </a:r>
            <a:endParaRPr lang="pt-BR" sz="2400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73687"/>
            <a:ext cx="10058400" cy="1450757"/>
          </a:xfrm>
        </p:spPr>
        <p:txBody>
          <a:bodyPr/>
          <a:lstStyle/>
          <a:p>
            <a:r>
              <a:rPr lang="pt-BR" b="1" dirty="0" smtClean="0"/>
              <a:t>ATRIBUTOS PARA OS TOKENS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518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ATRIBUTOS PARA OS TOKENS</a:t>
            </a:r>
            <a:endParaRPr lang="pt-BR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1318"/>
          <a:stretch/>
        </p:blipFill>
        <p:spPr bwMode="auto">
          <a:xfrm>
            <a:off x="3445123" y="1880313"/>
            <a:ext cx="7710558" cy="432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097280" y="2427469"/>
            <a:ext cx="34398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E = M * C ** 2</a:t>
            </a:r>
            <a:endParaRPr lang="pt-BR" b="1" dirty="0" smtClean="0"/>
          </a:p>
          <a:p>
            <a:endParaRPr lang="pt-BR" dirty="0"/>
          </a:p>
          <a:p>
            <a:r>
              <a:rPr lang="pt-BR" sz="2000" dirty="0" smtClean="0"/>
              <a:t>São escritos como uma sequência de pares: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335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i="1" dirty="0" smtClean="0"/>
          </a:p>
          <a:p>
            <a:r>
              <a:rPr lang="pt-BR" sz="2400" i="1" dirty="0" smtClean="0"/>
              <a:t>Pouco erros são distinguíveis no nível léxico;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Ex (programa em C)</a:t>
            </a:r>
          </a:p>
          <a:p>
            <a:pPr>
              <a:buNone/>
            </a:pPr>
            <a:r>
              <a:rPr lang="pt-BR" sz="2400" i="1" dirty="0" err="1" smtClean="0"/>
              <a:t>fi</a:t>
            </a:r>
            <a:r>
              <a:rPr lang="pt-BR" sz="2400" i="1" dirty="0" smtClean="0"/>
              <a:t> ( a == f(x) ) ...</a:t>
            </a:r>
          </a:p>
          <a:p>
            <a:pPr>
              <a:buNone/>
            </a:pPr>
            <a:endParaRPr lang="pt-BR" sz="2400" i="1" dirty="0" smtClean="0"/>
          </a:p>
          <a:p>
            <a:pPr>
              <a:buNone/>
            </a:pPr>
            <a:endParaRPr lang="pt-BR" sz="2400" i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73687"/>
            <a:ext cx="10058400" cy="1450757"/>
          </a:xfrm>
        </p:spPr>
        <p:txBody>
          <a:bodyPr/>
          <a:lstStyle/>
          <a:p>
            <a:r>
              <a:rPr lang="pt-BR" b="1" dirty="0" smtClean="0"/>
              <a:t>ERROS LÉXICOS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577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002970"/>
            <a:ext cx="10058400" cy="3866123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Existem 3 enfoques para a implementação de analisadores léxicos:</a:t>
            </a:r>
          </a:p>
          <a:p>
            <a:endParaRPr lang="pt-BR" sz="2400" dirty="0" smtClean="0"/>
          </a:p>
          <a:p>
            <a:pPr marL="624078" indent="-514350">
              <a:buFont typeface="+mj-lt"/>
              <a:buAutoNum type="arabicPeriod"/>
            </a:pPr>
            <a:r>
              <a:rPr lang="pt-BR" sz="2400" dirty="0" smtClean="0"/>
              <a:t>Utilizar um gerador de analisador léxico.</a:t>
            </a:r>
          </a:p>
          <a:p>
            <a:pPr marL="624078" indent="-514350">
              <a:buFont typeface="+mj-lt"/>
              <a:buAutoNum type="arabicPeriod"/>
            </a:pPr>
            <a:endParaRPr lang="pt-BR" sz="2400" dirty="0" smtClean="0"/>
          </a:p>
          <a:p>
            <a:pPr marL="624078" indent="-514350">
              <a:buFont typeface="+mj-lt"/>
              <a:buAutoNum type="arabicPeriod"/>
            </a:pPr>
            <a:r>
              <a:rPr lang="pt-BR" sz="2400" dirty="0" smtClean="0"/>
              <a:t>Utilizar uma linguagem de programação de sistemas convencionais.</a:t>
            </a:r>
          </a:p>
          <a:p>
            <a:pPr marL="624078" indent="-514350">
              <a:buFont typeface="+mj-lt"/>
              <a:buAutoNum type="arabicPeriod"/>
            </a:pPr>
            <a:endParaRPr lang="pt-BR" sz="2400" dirty="0" smtClean="0"/>
          </a:p>
          <a:p>
            <a:pPr marL="624078" indent="-514350">
              <a:buFont typeface="+mj-lt"/>
              <a:buAutoNum type="arabicPeriod"/>
            </a:pPr>
            <a:r>
              <a:rPr lang="pt-BR" sz="2400" dirty="0" smtClean="0"/>
              <a:t>Linguagens de montagem e manipular explicitamente a leitura de entrada.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88201"/>
            <a:ext cx="10058400" cy="1450757"/>
          </a:xfrm>
        </p:spPr>
        <p:txBody>
          <a:bodyPr/>
          <a:lstStyle/>
          <a:p>
            <a:r>
              <a:rPr lang="pt-BR" b="1" dirty="0" smtClean="0"/>
              <a:t>ANALISADORES LÉXICOS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947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002970"/>
            <a:ext cx="10058400" cy="386612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Existem momentos em que um analisador léxico precisa examinar vários caracteres a frente.</a:t>
            </a:r>
          </a:p>
          <a:p>
            <a:endParaRPr lang="pt-BR" sz="2400" dirty="0" smtClean="0"/>
          </a:p>
          <a:p>
            <a:r>
              <a:rPr lang="pt-BR" sz="2400" dirty="0" smtClean="0"/>
              <a:t>Técnicas de </a:t>
            </a:r>
            <a:r>
              <a:rPr lang="pt-BR" sz="2400" dirty="0" err="1" smtClean="0"/>
              <a:t>Buferização</a:t>
            </a:r>
            <a:r>
              <a:rPr lang="pt-BR" sz="2400" dirty="0" smtClean="0"/>
              <a:t> tem sido desenvolvida de forma a reduzir a sobrecarga imposta</a:t>
            </a:r>
          </a:p>
          <a:p>
            <a:endParaRPr lang="pt-BR" sz="2400" dirty="0" smtClean="0"/>
          </a:p>
          <a:p>
            <a:r>
              <a:rPr lang="pt-BR" sz="2400" dirty="0" smtClean="0"/>
              <a:t>PARES DE BUFFERS</a:t>
            </a:r>
          </a:p>
          <a:p>
            <a:r>
              <a:rPr lang="pt-BR" sz="2400" dirty="0" smtClean="0"/>
              <a:t>SENTINELAS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73687"/>
            <a:ext cx="10058400" cy="1450757"/>
          </a:xfrm>
        </p:spPr>
        <p:txBody>
          <a:bodyPr/>
          <a:lstStyle/>
          <a:p>
            <a:r>
              <a:rPr lang="pt-BR" b="1" dirty="0" smtClean="0"/>
              <a:t>BUFERIZAÇÃO DE ENTRADA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331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35494"/>
          </a:xfrm>
        </p:spPr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O buffer é dividido em duas metades, com N caracteres cada uma.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Lemos os N caracteres de entrada de cada metade através de um único comando.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Se restarem menos de N caracteres de entrada, um caractere especial </a:t>
            </a:r>
            <a:r>
              <a:rPr lang="pt-BR" sz="2400" b="1" dirty="0" err="1" smtClean="0"/>
              <a:t>eof</a:t>
            </a:r>
            <a:r>
              <a:rPr lang="pt-BR" sz="2400" b="1" dirty="0" smtClean="0"/>
              <a:t> </a:t>
            </a:r>
            <a:r>
              <a:rPr lang="pt-BR" sz="2400" dirty="0" smtClean="0"/>
              <a:t>é inserido.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Dois apontadores para o buffer de entrada são mantidos.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A cadeia entre os dois apontadores é o lexema corrente.</a:t>
            </a:r>
            <a:endParaRPr lang="pt-BR" sz="2400" dirty="0"/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1097280" y="417229"/>
            <a:ext cx="10058400" cy="1450757"/>
          </a:xfrm>
        </p:spPr>
        <p:txBody>
          <a:bodyPr/>
          <a:lstStyle/>
          <a:p>
            <a:r>
              <a:rPr lang="pt-BR" b="1" dirty="0" smtClean="0"/>
              <a:t>PARES DE BUFFERS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67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85825" y="4165602"/>
            <a:ext cx="10915649" cy="1640113"/>
          </a:xfrm>
        </p:spPr>
        <p:txBody>
          <a:bodyPr>
            <a:no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Com esse esquema, comentários e espaços em branco passam a ser tratados como padrões e não produzem </a:t>
            </a:r>
            <a:r>
              <a:rPr lang="pt-BR" sz="2400" dirty="0" err="1" smtClean="0"/>
              <a:t>token</a:t>
            </a:r>
            <a:r>
              <a:rPr lang="pt-BR" sz="2400" dirty="0" smtClean="0"/>
              <a:t> algum.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Se apontador adiante estiver antes da primeira metade o lado direito é recarregado;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Se o apontador estiver no fim da segunda metade o lado da esquerda é recarregado.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PARES DE BUFFERS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717" b="31889"/>
          <a:stretch/>
        </p:blipFill>
        <p:spPr bwMode="auto">
          <a:xfrm>
            <a:off x="1211579" y="2029505"/>
            <a:ext cx="9319052" cy="19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17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ALGORITMO (PARES DE BUFFERS)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088630"/>
            <a:ext cx="10058400" cy="4023360"/>
          </a:xfrm>
        </p:spPr>
        <p:txBody>
          <a:bodyPr>
            <a:noAutofit/>
          </a:bodyPr>
          <a:lstStyle/>
          <a:p>
            <a:r>
              <a:rPr lang="pt-BR" sz="1900" b="1" dirty="0" smtClean="0"/>
              <a:t>se</a:t>
            </a:r>
            <a:r>
              <a:rPr lang="pt-BR" sz="1900" dirty="0" smtClean="0"/>
              <a:t> </a:t>
            </a:r>
            <a:r>
              <a:rPr lang="pt-BR" sz="1900" i="1" dirty="0" err="1" smtClean="0"/>
              <a:t>apontador_adiante</a:t>
            </a:r>
            <a:r>
              <a:rPr lang="pt-BR" sz="1900" dirty="0" smtClean="0"/>
              <a:t> estiver ao fim da primeira metade</a:t>
            </a:r>
          </a:p>
          <a:p>
            <a:r>
              <a:rPr lang="pt-BR" sz="1900" b="1" dirty="0" smtClean="0"/>
              <a:t>então início </a:t>
            </a:r>
          </a:p>
          <a:p>
            <a:pPr marL="201168" lvl="1" indent="0">
              <a:buNone/>
            </a:pPr>
            <a:r>
              <a:rPr lang="pt-BR" sz="1900" dirty="0" smtClean="0"/>
              <a:t>	</a:t>
            </a:r>
            <a:r>
              <a:rPr lang="pt-BR" sz="1900" dirty="0" err="1" smtClean="0"/>
              <a:t>recarragar</a:t>
            </a:r>
            <a:r>
              <a:rPr lang="pt-BR" sz="1900" dirty="0" smtClean="0"/>
              <a:t> a segunda metade;</a:t>
            </a:r>
            <a:endParaRPr lang="pt-BR" sz="1900" dirty="0"/>
          </a:p>
          <a:p>
            <a:pPr marL="85725" lvl="1" indent="0">
              <a:buNone/>
            </a:pPr>
            <a:r>
              <a:rPr lang="pt-BR" sz="1900" i="1" dirty="0" err="1" smtClean="0"/>
              <a:t>apontador_adiante</a:t>
            </a:r>
            <a:r>
              <a:rPr lang="pt-BR" sz="1900" dirty="0" smtClean="0"/>
              <a:t> := </a:t>
            </a:r>
            <a:r>
              <a:rPr lang="pt-BR" sz="1900" i="1" dirty="0" err="1" smtClean="0"/>
              <a:t>apontador_adiante</a:t>
            </a:r>
            <a:r>
              <a:rPr lang="pt-BR" sz="1900" dirty="0" smtClean="0"/>
              <a:t> + 1;</a:t>
            </a:r>
          </a:p>
          <a:p>
            <a:pPr marL="85725" lvl="1" indent="0">
              <a:buNone/>
            </a:pPr>
            <a:endParaRPr lang="pt-BR" sz="1900" dirty="0"/>
          </a:p>
          <a:p>
            <a:pPr marL="85725" lvl="1" indent="0">
              <a:buNone/>
            </a:pPr>
            <a:r>
              <a:rPr lang="pt-BR" sz="1900" b="1" dirty="0" smtClean="0"/>
              <a:t>fim</a:t>
            </a:r>
          </a:p>
          <a:p>
            <a:pPr marL="85725" lvl="1" indent="0">
              <a:buNone/>
            </a:pPr>
            <a:r>
              <a:rPr lang="pt-BR" sz="1900" b="1" dirty="0" smtClean="0"/>
              <a:t>senão se</a:t>
            </a:r>
            <a:r>
              <a:rPr lang="pt-BR" sz="1900" dirty="0" smtClean="0"/>
              <a:t> </a:t>
            </a:r>
            <a:r>
              <a:rPr lang="pt-BR" sz="1900" i="1" dirty="0" err="1" smtClean="0"/>
              <a:t>apontador_adiante</a:t>
            </a:r>
            <a:r>
              <a:rPr lang="pt-BR" sz="1900" dirty="0" smtClean="0"/>
              <a:t> estiver ao fim da segunda metade</a:t>
            </a:r>
          </a:p>
          <a:p>
            <a:pPr marL="85725" lvl="1" indent="0">
              <a:buNone/>
            </a:pPr>
            <a:r>
              <a:rPr lang="pt-BR" sz="1900" b="1" dirty="0" smtClean="0"/>
              <a:t>então início </a:t>
            </a:r>
          </a:p>
          <a:p>
            <a:pPr marL="85725" lvl="1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recarregar a primeira metade;</a:t>
            </a:r>
          </a:p>
          <a:p>
            <a:pPr marL="85725" lvl="1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deslocar </a:t>
            </a:r>
            <a:r>
              <a:rPr lang="pt-BR" sz="1900" i="1" dirty="0" err="1" smtClean="0"/>
              <a:t>apontador_adiante</a:t>
            </a:r>
            <a:r>
              <a:rPr lang="pt-BR" sz="1900" dirty="0" smtClean="0"/>
              <a:t> para o início da primeira metade</a:t>
            </a:r>
          </a:p>
          <a:p>
            <a:pPr marL="85725" lvl="1" indent="0">
              <a:buNone/>
            </a:pPr>
            <a:r>
              <a:rPr lang="pt-BR" sz="1900" b="1" dirty="0" smtClean="0"/>
              <a:t>fim</a:t>
            </a:r>
          </a:p>
          <a:p>
            <a:pPr marL="85725" lvl="1" indent="0">
              <a:buNone/>
            </a:pPr>
            <a:r>
              <a:rPr lang="pt-BR" sz="1900" b="1" dirty="0" smtClean="0"/>
              <a:t>senão</a:t>
            </a:r>
            <a:r>
              <a:rPr lang="pt-BR" sz="1900" dirty="0" smtClean="0"/>
              <a:t> </a:t>
            </a:r>
            <a:r>
              <a:rPr lang="pt-BR" sz="1900" i="1" dirty="0" err="1" smtClean="0"/>
              <a:t>apontador_adiante</a:t>
            </a:r>
            <a:r>
              <a:rPr lang="pt-BR" sz="1900" dirty="0" smtClean="0"/>
              <a:t> := </a:t>
            </a:r>
            <a:r>
              <a:rPr lang="pt-BR" sz="1900" i="1" dirty="0" err="1" smtClean="0"/>
              <a:t>apontador_adiante</a:t>
            </a:r>
            <a:r>
              <a:rPr lang="pt-BR" sz="1900" dirty="0" smtClean="0"/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2490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508528"/>
            <a:ext cx="10058400" cy="2834989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Se usarmos o esquema passado. Precisaremos, a cada vez que movermos o apontador adiante, verificar de não estamos no fim de uma das metades.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Exceto ao final das metades precisaremos de dois testes para cada avanço do apontador adiante.</a:t>
            </a:r>
            <a:endParaRPr lang="pt-BR" sz="2400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450757"/>
          </a:xfrm>
        </p:spPr>
        <p:txBody>
          <a:bodyPr/>
          <a:lstStyle/>
          <a:p>
            <a:r>
              <a:rPr lang="pt-BR" b="1" dirty="0" smtClean="0"/>
              <a:t>SENTINELAS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62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1849818"/>
            <a:ext cx="10058400" cy="1698599"/>
          </a:xfrm>
        </p:spPr>
        <p:txBody>
          <a:bodyPr>
            <a:noAutofit/>
          </a:bodyPr>
          <a:lstStyle/>
          <a:p>
            <a:r>
              <a:rPr lang="pt-BR" sz="2400" dirty="0" smtClean="0"/>
              <a:t>Podemos reduzir para um teste, se introduzirmos ao fim de cada metade do buffer um caractere de sentinela.</a:t>
            </a:r>
          </a:p>
          <a:p>
            <a:endParaRPr lang="pt-BR" sz="2400" dirty="0" smtClean="0"/>
          </a:p>
          <a:p>
            <a:r>
              <a:rPr lang="pt-BR" sz="2400" dirty="0" smtClean="0"/>
              <a:t>Uma escolha natural é o </a:t>
            </a:r>
            <a:r>
              <a:rPr lang="pt-BR" sz="2400" b="1" dirty="0" err="1" smtClean="0"/>
              <a:t>eof</a:t>
            </a:r>
            <a:r>
              <a:rPr lang="pt-BR" sz="2400" b="1" dirty="0" smtClean="0"/>
              <a:t>.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54843"/>
            <a:ext cx="10058400" cy="1450757"/>
          </a:xfrm>
        </p:spPr>
        <p:txBody>
          <a:bodyPr/>
          <a:lstStyle/>
          <a:p>
            <a:r>
              <a:rPr lang="pt-BR" b="1" dirty="0" smtClean="0"/>
              <a:t>SENTINELAS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812" y="3729113"/>
            <a:ext cx="9789950" cy="235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96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79" y="1958212"/>
            <a:ext cx="10373061" cy="2257428"/>
          </a:xfrm>
        </p:spPr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b="1" dirty="0" smtClean="0"/>
              <a:t>Primeira  fase do compilador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b="1" dirty="0" smtClean="0"/>
              <a:t>Sua tarefa principal é ler os caracteres de entrada e produzir uma sequência de </a:t>
            </a:r>
            <a:r>
              <a:rPr lang="pt-BR" b="1" dirty="0" err="1" smtClean="0"/>
              <a:t>tokens</a:t>
            </a:r>
            <a:r>
              <a:rPr lang="pt-BR" b="1" dirty="0" smtClean="0"/>
              <a:t>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b="1" dirty="0" smtClean="0"/>
              <a:t>Ele também pode realizar algumas funções secundárias.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67285"/>
            <a:ext cx="10058400" cy="1450757"/>
          </a:xfrm>
        </p:spPr>
        <p:txBody>
          <a:bodyPr/>
          <a:lstStyle/>
          <a:p>
            <a:r>
              <a:rPr lang="pt-BR" b="1" dirty="0" smtClean="0"/>
              <a:t>Análise Léxica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6384"/>
          <a:stretch/>
        </p:blipFill>
        <p:spPr bwMode="auto">
          <a:xfrm>
            <a:off x="1822380" y="3348317"/>
            <a:ext cx="8019564" cy="287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4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799475" y="262979"/>
            <a:ext cx="10058400" cy="512762"/>
          </a:xfrm>
        </p:spPr>
        <p:txBody>
          <a:bodyPr>
            <a:normAutofit fontScale="90000"/>
          </a:bodyPr>
          <a:lstStyle/>
          <a:p>
            <a:r>
              <a:rPr lang="pt-BR" b="1" u="sng" dirty="0" smtClean="0"/>
              <a:t>ALGORITMO (SENTINELA)</a:t>
            </a:r>
            <a:endParaRPr lang="pt-BR" b="1" u="sng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799475" y="871904"/>
            <a:ext cx="10058400" cy="4497387"/>
          </a:xfrm>
        </p:spPr>
        <p:txBody>
          <a:bodyPr>
            <a:noAutofit/>
          </a:bodyPr>
          <a:lstStyle/>
          <a:p>
            <a:r>
              <a:rPr lang="pt-BR" i="1" dirty="0" err="1"/>
              <a:t>apontador_adiante</a:t>
            </a:r>
            <a:r>
              <a:rPr lang="pt-BR" dirty="0"/>
              <a:t> := </a:t>
            </a:r>
            <a:r>
              <a:rPr lang="pt-BR" i="1" dirty="0" err="1"/>
              <a:t>apontador_adiante</a:t>
            </a:r>
            <a:r>
              <a:rPr lang="pt-BR" dirty="0"/>
              <a:t> + 1;</a:t>
            </a:r>
            <a:endParaRPr lang="pt-BR" b="1" dirty="0" smtClean="0"/>
          </a:p>
          <a:p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 err="1" smtClean="0"/>
              <a:t>apontador_adiante</a:t>
            </a:r>
            <a:r>
              <a:rPr lang="pt-BR" i="1" dirty="0" smtClean="0"/>
              <a:t> ↑</a:t>
            </a:r>
            <a:r>
              <a:rPr lang="pt-BR" dirty="0" smtClean="0"/>
              <a:t>=</a:t>
            </a:r>
            <a:r>
              <a:rPr lang="pt-BR" i="1" dirty="0" smtClean="0"/>
              <a:t> </a:t>
            </a:r>
            <a:r>
              <a:rPr lang="pt-BR" b="1" dirty="0" err="1" smtClean="0"/>
              <a:t>eof</a:t>
            </a:r>
            <a:r>
              <a:rPr lang="pt-BR" dirty="0" smtClean="0"/>
              <a:t> </a:t>
            </a:r>
          </a:p>
          <a:p>
            <a:r>
              <a:rPr lang="pt-BR" b="1" dirty="0" smtClean="0"/>
              <a:t>então início </a:t>
            </a:r>
          </a:p>
          <a:p>
            <a:pPr marL="201168" lvl="1" indent="0">
              <a:buNone/>
            </a:pPr>
            <a:r>
              <a:rPr lang="pt-BR" sz="2000" dirty="0" smtClean="0"/>
              <a:t>	</a:t>
            </a:r>
            <a:r>
              <a:rPr lang="pt-BR" sz="2000" b="1" dirty="0" smtClean="0"/>
              <a:t>se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apontador_adiante</a:t>
            </a:r>
            <a:r>
              <a:rPr lang="pt-BR" sz="2000" dirty="0" smtClean="0"/>
              <a:t> estiver ao fim da primeira metade</a:t>
            </a:r>
          </a:p>
          <a:p>
            <a:pPr marL="85725" lvl="1" indent="0">
              <a:buNone/>
            </a:pPr>
            <a:r>
              <a:rPr lang="pt-BR" sz="2000" b="1" dirty="0" smtClean="0"/>
              <a:t>	então início</a:t>
            </a:r>
            <a:r>
              <a:rPr lang="pt-BR" sz="2000" i="1" dirty="0" smtClean="0"/>
              <a:t> </a:t>
            </a:r>
          </a:p>
          <a:p>
            <a:pPr marL="85725" lvl="1" indent="0">
              <a:buNone/>
            </a:pPr>
            <a:r>
              <a:rPr lang="pt-BR" sz="2000" i="1" dirty="0"/>
              <a:t>	</a:t>
            </a:r>
            <a:r>
              <a:rPr lang="pt-BR" sz="2000" i="1" dirty="0" smtClean="0"/>
              <a:t>	</a:t>
            </a:r>
            <a:r>
              <a:rPr lang="pt-BR" sz="2000" dirty="0" smtClean="0"/>
              <a:t>recarregar segunda metade;</a:t>
            </a:r>
            <a:endParaRPr lang="pt-BR" sz="2000" i="1" dirty="0" smtClean="0"/>
          </a:p>
          <a:p>
            <a:pPr marL="85725" lvl="1" indent="0">
              <a:buNone/>
            </a:pPr>
            <a:r>
              <a:rPr lang="pt-BR" sz="2000" i="1" dirty="0"/>
              <a:t>	</a:t>
            </a:r>
            <a:r>
              <a:rPr lang="pt-BR" sz="2000" i="1" dirty="0" smtClean="0"/>
              <a:t>	</a:t>
            </a:r>
            <a:r>
              <a:rPr lang="pt-BR" sz="2000" i="1" dirty="0" err="1" smtClean="0"/>
              <a:t>apontador_adiante</a:t>
            </a:r>
            <a:r>
              <a:rPr lang="pt-BR" sz="2000" dirty="0" smtClean="0"/>
              <a:t> := </a:t>
            </a:r>
            <a:r>
              <a:rPr lang="pt-BR" sz="2000" i="1" dirty="0" err="1" smtClean="0"/>
              <a:t>apontador_adiante</a:t>
            </a:r>
            <a:r>
              <a:rPr lang="pt-BR" sz="2000" dirty="0" smtClean="0"/>
              <a:t> + 1;</a:t>
            </a:r>
          </a:p>
          <a:p>
            <a:pPr marL="85725" lvl="1" indent="0">
              <a:buNone/>
            </a:pPr>
            <a:r>
              <a:rPr lang="pt-BR" sz="2000" b="1" dirty="0" smtClean="0"/>
              <a:t>	fim</a:t>
            </a:r>
          </a:p>
          <a:p>
            <a:pPr marL="85725" lvl="1" indent="0">
              <a:buNone/>
            </a:pPr>
            <a:r>
              <a:rPr lang="pt-BR" sz="2000" b="1" dirty="0" smtClean="0"/>
              <a:t>senão se</a:t>
            </a:r>
            <a:r>
              <a:rPr lang="pt-BR" sz="2000" dirty="0" smtClean="0"/>
              <a:t> </a:t>
            </a:r>
            <a:r>
              <a:rPr lang="pt-BR" sz="2000" i="1" dirty="0" err="1" smtClean="0"/>
              <a:t>apontador_adiante</a:t>
            </a:r>
            <a:r>
              <a:rPr lang="pt-BR" sz="2000" dirty="0" smtClean="0"/>
              <a:t> estiver ao fim da segunda metade</a:t>
            </a:r>
          </a:p>
          <a:p>
            <a:pPr marL="85725" lvl="1" indent="0">
              <a:buNone/>
            </a:pPr>
            <a:r>
              <a:rPr lang="pt-BR" sz="2000" b="1" dirty="0" smtClean="0"/>
              <a:t>então início </a:t>
            </a:r>
          </a:p>
          <a:p>
            <a:pPr marL="85725" lvl="1" indent="0">
              <a:buNone/>
            </a:pPr>
            <a:r>
              <a:rPr lang="pt-BR" sz="2000" dirty="0" smtClean="0"/>
              <a:t>	recarregar a primeira metade;</a:t>
            </a:r>
          </a:p>
          <a:p>
            <a:pPr marL="85725" lvl="1" indent="0">
              <a:buNone/>
            </a:pPr>
            <a:r>
              <a:rPr lang="pt-BR" sz="2000" dirty="0" smtClean="0"/>
              <a:t>	deslocar </a:t>
            </a:r>
            <a:r>
              <a:rPr lang="pt-BR" sz="2000" i="1" dirty="0" err="1" smtClean="0"/>
              <a:t>apontador_adiante</a:t>
            </a:r>
            <a:r>
              <a:rPr lang="pt-BR" sz="2000" dirty="0" smtClean="0"/>
              <a:t> para o início da primeira metade</a:t>
            </a:r>
          </a:p>
          <a:p>
            <a:pPr marL="85725" lvl="1" indent="0">
              <a:buNone/>
            </a:pPr>
            <a:r>
              <a:rPr lang="pt-BR" sz="2000" b="1" dirty="0" smtClean="0"/>
              <a:t>	fim</a:t>
            </a:r>
          </a:p>
          <a:p>
            <a:pPr marL="85725" lvl="1" indent="0">
              <a:buNone/>
            </a:pPr>
            <a:r>
              <a:rPr lang="pt-BR" sz="2000" b="1" dirty="0" smtClean="0"/>
              <a:t>	senão</a:t>
            </a:r>
            <a:r>
              <a:rPr lang="pt-BR" sz="2000" dirty="0" smtClean="0"/>
              <a:t> terminar análise léxica /*</a:t>
            </a:r>
            <a:r>
              <a:rPr lang="pt-BR" sz="2000" dirty="0" err="1" smtClean="0"/>
              <a:t>eof</a:t>
            </a:r>
            <a:r>
              <a:rPr lang="pt-BR" sz="2000" dirty="0" smtClean="0"/>
              <a:t> está o buffer indicando fim da entrada*/</a:t>
            </a:r>
          </a:p>
          <a:p>
            <a:pPr marL="85725" lvl="1" indent="0">
              <a:buNone/>
            </a:pPr>
            <a:r>
              <a:rPr lang="pt-BR" sz="2000" b="1" dirty="0" smtClean="0"/>
              <a:t>fim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1992572"/>
            <a:ext cx="10058400" cy="3876521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Cadeias e Linguagens</a:t>
            </a:r>
          </a:p>
          <a:p>
            <a:pPr lvl="1"/>
            <a:r>
              <a:rPr lang="pt-BR" sz="2000" dirty="0" smtClean="0"/>
              <a:t>Alfabeto</a:t>
            </a:r>
          </a:p>
          <a:p>
            <a:pPr lvl="1"/>
            <a:r>
              <a:rPr lang="pt-BR" sz="2000" dirty="0" smtClean="0"/>
              <a:t>Cadeia</a:t>
            </a:r>
          </a:p>
          <a:p>
            <a:pPr lvl="1"/>
            <a:r>
              <a:rPr lang="pt-BR" sz="2000" dirty="0" smtClean="0"/>
              <a:t>Linguagem</a:t>
            </a:r>
          </a:p>
          <a:p>
            <a:endParaRPr lang="pt-BR" sz="2400" dirty="0" smtClean="0"/>
          </a:p>
          <a:p>
            <a:r>
              <a:rPr lang="pt-BR" sz="2400" b="1" dirty="0" smtClean="0"/>
              <a:t>Operação com Linguagens</a:t>
            </a:r>
          </a:p>
          <a:p>
            <a:pPr lvl="1"/>
            <a:r>
              <a:rPr lang="pt-BR" sz="2000" dirty="0" smtClean="0"/>
              <a:t>União </a:t>
            </a:r>
          </a:p>
          <a:p>
            <a:pPr lvl="1"/>
            <a:r>
              <a:rPr lang="pt-BR" sz="2000" dirty="0" smtClean="0"/>
              <a:t>Concatenação </a:t>
            </a:r>
          </a:p>
          <a:p>
            <a:pPr lvl="1"/>
            <a:r>
              <a:rPr lang="pt-BR" sz="2000" dirty="0" smtClean="0"/>
              <a:t>Fechamento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450757"/>
          </a:xfrm>
        </p:spPr>
        <p:txBody>
          <a:bodyPr/>
          <a:lstStyle/>
          <a:p>
            <a:r>
              <a:rPr lang="pt-BR" b="1" dirty="0" smtClean="0"/>
              <a:t>ESPECIFICAÇÃO DE TOKENS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05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7055" y="1879964"/>
            <a:ext cx="8229600" cy="330973"/>
          </a:xfrm>
        </p:spPr>
        <p:txBody>
          <a:bodyPr>
            <a:noAutofit/>
          </a:bodyPr>
          <a:lstStyle/>
          <a:p>
            <a:r>
              <a:rPr lang="pt-BR" b="1" dirty="0" smtClean="0"/>
              <a:t>OPERAÇÕES COM LINGUAGENS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6930" y="429207"/>
            <a:ext cx="10058400" cy="1450757"/>
          </a:xfrm>
        </p:spPr>
        <p:txBody>
          <a:bodyPr/>
          <a:lstStyle/>
          <a:p>
            <a:r>
              <a:rPr lang="pt-BR" b="1" dirty="0" smtClean="0"/>
              <a:t>ESPECIFICAÇÃO DE TOKENS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-15409" t="6565"/>
          <a:stretch/>
        </p:blipFill>
        <p:spPr bwMode="auto">
          <a:xfrm>
            <a:off x="0" y="2210937"/>
            <a:ext cx="8731148" cy="413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9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258907" y="953620"/>
            <a:ext cx="6313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Seja  L = {A, B, C, ..., Z, a, b, ... Z}</a:t>
            </a:r>
          </a:p>
          <a:p>
            <a:r>
              <a:rPr lang="pt-BR" sz="2400" b="1" dirty="0"/>
              <a:t>        D </a:t>
            </a:r>
            <a:r>
              <a:rPr lang="pt-BR" sz="2400" b="1" dirty="0" smtClean="0"/>
              <a:t>= </a:t>
            </a:r>
            <a:r>
              <a:rPr lang="pt-BR" sz="2400" b="1" dirty="0"/>
              <a:t>{0, 1, 2, 3, ..., 9}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8705" y="2014536"/>
            <a:ext cx="10058400" cy="366881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L U D é o conjunto de letras e dígitos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LD é o conjunto de cadeiras consistindo em um letra seguida por um dígito;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L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 é o conjunto de todas as cadeias com três letras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L* é o conjunto de todas as cadeias de letras, incluindo </a:t>
            </a:r>
            <a:r>
              <a:rPr lang="el-GR" sz="2400" dirty="0" smtClean="0"/>
              <a:t>ε</a:t>
            </a:r>
            <a:endParaRPr lang="pt-BR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L(LUD)* é o conjunto de todas as letras e dígitos, que começam por uma letra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D+ é o conjunto de todas as cadeias de um ou mais dígitos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36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2047164"/>
            <a:ext cx="10058400" cy="3098042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sz="2400" dirty="0" smtClean="0"/>
              <a:t>Uma expressão regular é definida por um conjunto de expressões regulares mais simples usando-se um conjunto de regras de definição.</a:t>
            </a:r>
          </a:p>
          <a:p>
            <a:endParaRPr lang="pt-BR" sz="2400" dirty="0" smtClean="0"/>
          </a:p>
          <a:p>
            <a:r>
              <a:rPr lang="pt-BR" sz="2400" dirty="0" smtClean="0"/>
              <a:t>EX:</a:t>
            </a:r>
          </a:p>
          <a:p>
            <a:pPr lvl="1"/>
            <a:r>
              <a:rPr lang="pt-BR" sz="2000" dirty="0" smtClean="0"/>
              <a:t>letra (</a:t>
            </a:r>
            <a:r>
              <a:rPr lang="pt-BR" sz="2000" dirty="0" err="1" smtClean="0"/>
              <a:t>letra|digito</a:t>
            </a:r>
            <a:r>
              <a:rPr lang="pt-BR" sz="2000" dirty="0" smtClean="0"/>
              <a:t>)</a:t>
            </a:r>
          </a:p>
          <a:p>
            <a:pPr lvl="1"/>
            <a:endParaRPr lang="pt-BR" sz="20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sz="2400" dirty="0" smtClean="0"/>
              <a:t>Uma ER r denota uma linguagem L(r).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sz="2400" dirty="0" smtClean="0"/>
              <a:t>A linguagem denotada por uma expressão regula é dita ser um conjunto regular.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4843"/>
            <a:ext cx="10058400" cy="1450757"/>
          </a:xfrm>
        </p:spPr>
        <p:txBody>
          <a:bodyPr/>
          <a:lstStyle/>
          <a:p>
            <a:r>
              <a:rPr lang="pt-BR" b="1" dirty="0" smtClean="0"/>
              <a:t>EXPRESSÕES REGULARES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194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8180" y="2004548"/>
            <a:ext cx="10057500" cy="1898712"/>
          </a:xfrm>
        </p:spPr>
        <p:txBody>
          <a:bodyPr>
            <a:noAutofit/>
          </a:bodyPr>
          <a:lstStyle/>
          <a:p>
            <a:r>
              <a:rPr lang="pt-BR" sz="2400" dirty="0" smtClean="0"/>
              <a:t>Os parênteses desnecessários podem ser evitados na expressões regulares: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O operador * possui a maior precedência e é associativo a esquerda;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 concatenação tem a segunda precedência e é associativa a esquerda;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| possui a menor precedência e é associativa a esquerda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None/>
            </a:pPr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68491"/>
            <a:ext cx="10058400" cy="1450757"/>
          </a:xfrm>
        </p:spPr>
        <p:txBody>
          <a:bodyPr/>
          <a:lstStyle/>
          <a:p>
            <a:r>
              <a:rPr lang="pt-BR" b="1" dirty="0" smtClean="0"/>
              <a:t>EXPRESSÕES REGULARES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097280" y="4778222"/>
            <a:ext cx="2571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| ((b)* (c))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76001" y="5301442"/>
            <a:ext cx="2500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| b*c</a:t>
            </a:r>
          </a:p>
          <a:p>
            <a:pPr marL="514350" indent="-514350"/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476001" y="4901332"/>
            <a:ext cx="1784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EQUIVALENTE?</a:t>
            </a:r>
          </a:p>
        </p:txBody>
      </p:sp>
    </p:spTree>
    <p:extLst>
      <p:ext uri="{BB962C8B-B14F-4D97-AF65-F5344CB8AC3E}">
        <p14:creationId xmlns:p14="http://schemas.microsoft.com/office/powerpoint/2010/main" val="289867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-274448"/>
            <a:ext cx="10058400" cy="1450757"/>
          </a:xfrm>
        </p:spPr>
        <p:txBody>
          <a:bodyPr/>
          <a:lstStyle/>
          <a:p>
            <a:r>
              <a:rPr lang="pt-BR" b="1" dirty="0" smtClean="0"/>
              <a:t>EXPRESSÕES REGULARES</a:t>
            </a:r>
            <a:endParaRPr lang="pt-B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471"/>
          <a:stretch/>
        </p:blipFill>
        <p:spPr bwMode="auto">
          <a:xfrm>
            <a:off x="982976" y="1262809"/>
            <a:ext cx="7577791" cy="499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5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Que linguagem as expressões abaixo denotam?</a:t>
            </a:r>
          </a:p>
          <a:p>
            <a:endParaRPr lang="pt-BR" sz="2400" dirty="0"/>
          </a:p>
          <a:p>
            <a:pPr marL="566928" indent="-457200">
              <a:buFont typeface="+mj-lt"/>
              <a:buAutoNum type="arabicPeriod"/>
            </a:pPr>
            <a:r>
              <a:rPr lang="pt-BR" sz="2400" dirty="0" err="1"/>
              <a:t>a|b</a:t>
            </a:r>
            <a:endParaRPr lang="pt-BR" sz="2400" dirty="0"/>
          </a:p>
          <a:p>
            <a:pPr marL="566928" indent="-457200">
              <a:buFont typeface="+mj-lt"/>
              <a:buAutoNum type="arabicPeriod"/>
            </a:pPr>
            <a:r>
              <a:rPr lang="pt-BR" sz="2400" dirty="0"/>
              <a:t>(</a:t>
            </a:r>
            <a:r>
              <a:rPr lang="pt-BR" sz="2400" dirty="0" err="1"/>
              <a:t>a|b</a:t>
            </a:r>
            <a:r>
              <a:rPr lang="pt-BR" sz="2400" dirty="0"/>
              <a:t>) (</a:t>
            </a:r>
            <a:r>
              <a:rPr lang="pt-BR" sz="2400" dirty="0" err="1"/>
              <a:t>a|b</a:t>
            </a:r>
            <a:r>
              <a:rPr lang="pt-BR" sz="2400" dirty="0"/>
              <a:t>) </a:t>
            </a:r>
          </a:p>
          <a:p>
            <a:pPr marL="566928" indent="-457200">
              <a:buFont typeface="+mj-lt"/>
              <a:buAutoNum type="arabicPeriod"/>
            </a:pPr>
            <a:r>
              <a:rPr lang="pt-BR" sz="2400" dirty="0"/>
              <a:t>(</a:t>
            </a:r>
            <a:r>
              <a:rPr lang="pt-BR" sz="2400" dirty="0" err="1"/>
              <a:t>a|b</a:t>
            </a:r>
            <a:r>
              <a:rPr lang="pt-BR" sz="2400" dirty="0"/>
              <a:t>)*</a:t>
            </a:r>
          </a:p>
          <a:p>
            <a:pPr marL="566928" indent="-457200">
              <a:buFont typeface="+mj-lt"/>
              <a:buAutoNum type="arabicPeriod"/>
            </a:pPr>
            <a:r>
              <a:rPr lang="pt-BR" sz="2400" dirty="0" err="1"/>
              <a:t>a|a</a:t>
            </a:r>
            <a:r>
              <a:rPr lang="pt-BR" sz="2400" dirty="0"/>
              <a:t>*b</a:t>
            </a:r>
          </a:p>
          <a:p>
            <a:pPr marL="566928" indent="-457200">
              <a:buFont typeface="+mj-lt"/>
              <a:buAutoNum type="arabicPeriod"/>
            </a:pPr>
            <a:r>
              <a:rPr lang="pt-BR" sz="2400" dirty="0"/>
              <a:t>0(0|1)*0</a:t>
            </a:r>
          </a:p>
          <a:p>
            <a:pPr marL="566928" indent="-457200">
              <a:buFont typeface="+mj-lt"/>
              <a:buAutoNum type="arabicPeriod"/>
            </a:pPr>
            <a:r>
              <a:rPr lang="pt-BR" sz="2400" dirty="0"/>
              <a:t>((ℇ|0)1*)*</a:t>
            </a:r>
          </a:p>
          <a:p>
            <a:pPr marL="566928" indent="-457200">
              <a:buFont typeface="+mj-lt"/>
              <a:buAutoNum type="arabicPeriod"/>
            </a:pPr>
            <a:r>
              <a:rPr lang="pt-BR" sz="2400" dirty="0"/>
              <a:t>0* 10* 10* 10*</a:t>
            </a:r>
          </a:p>
          <a:p>
            <a:pPr marL="566928" indent="-457200">
              <a:buNone/>
            </a:pPr>
            <a:endParaRPr lang="pt-BR" sz="2400" dirty="0"/>
          </a:p>
          <a:p>
            <a:pPr marL="566928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Rápido – 10 minutos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Por uma conveniência notacional, podemos desejar dar nomes as expressões regulares.</a:t>
            </a:r>
          </a:p>
          <a:p>
            <a:endParaRPr lang="pt-BR" sz="2400" dirty="0" smtClean="0"/>
          </a:p>
          <a:p>
            <a:r>
              <a:rPr lang="pt-BR" sz="2400" dirty="0" smtClean="0"/>
              <a:t>E usar esses ‘nomes’ como se fossem símbolos .</a:t>
            </a:r>
          </a:p>
          <a:p>
            <a:endParaRPr lang="pt-BR" sz="2400" dirty="0" smtClean="0"/>
          </a:p>
          <a:p>
            <a:pPr marL="627063" lvl="1" indent="-427038">
              <a:buFont typeface="Wingdings" panose="05000000000000000000" pitchFamily="2" charset="2"/>
              <a:buChar char="§"/>
            </a:pPr>
            <a:r>
              <a:rPr lang="pt-BR" sz="2000" dirty="0" smtClean="0"/>
              <a:t>d1 </a:t>
            </a:r>
            <a:r>
              <a:rPr lang="pt-BR" sz="2000" dirty="0" smtClean="0">
                <a:sym typeface="Wingdings" pitchFamily="2" charset="2"/>
              </a:rPr>
              <a:t> r1</a:t>
            </a:r>
          </a:p>
          <a:p>
            <a:pPr marL="627063" lvl="1" indent="-427038">
              <a:buFont typeface="Wingdings" panose="05000000000000000000" pitchFamily="2" charset="2"/>
              <a:buChar char="§"/>
            </a:pPr>
            <a:r>
              <a:rPr lang="pt-BR" sz="2000" dirty="0" smtClean="0">
                <a:sym typeface="Wingdings" pitchFamily="2" charset="2"/>
              </a:rPr>
              <a:t>d2  r2</a:t>
            </a:r>
          </a:p>
          <a:p>
            <a:pPr marL="627063" lvl="1" indent="-427038">
              <a:buFont typeface="Wingdings" panose="05000000000000000000" pitchFamily="2" charset="2"/>
              <a:buChar char="§"/>
            </a:pPr>
            <a:r>
              <a:rPr lang="pt-BR" sz="2000" dirty="0" smtClean="0">
                <a:sym typeface="Wingdings" pitchFamily="2" charset="2"/>
              </a:rPr>
              <a:t>d3  r3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54843"/>
            <a:ext cx="10058400" cy="1450757"/>
          </a:xfrm>
        </p:spPr>
        <p:txBody>
          <a:bodyPr/>
          <a:lstStyle/>
          <a:p>
            <a:r>
              <a:rPr lang="pt-BR" b="1" dirty="0" smtClean="0"/>
              <a:t>DEFINIÇÕES REGULARES</a:t>
            </a:r>
            <a:endParaRPr lang="pt-BR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7754"/>
          <a:stretch/>
        </p:blipFill>
        <p:spPr bwMode="auto">
          <a:xfrm>
            <a:off x="3528843" y="4086849"/>
            <a:ext cx="7998312" cy="1285251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863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4932"/>
          <a:stretch/>
        </p:blipFill>
        <p:spPr bwMode="auto">
          <a:xfrm>
            <a:off x="1142384" y="442911"/>
            <a:ext cx="9944716" cy="488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1271588" y="5723162"/>
            <a:ext cx="9459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EXERCÍCIO RÁPIDO - </a:t>
            </a:r>
            <a:r>
              <a:rPr lang="pt-BR" sz="2400" dirty="0" smtClean="0"/>
              <a:t>Simplificar a definição regular apresentada (10 MIN)</a:t>
            </a:r>
          </a:p>
        </p:txBody>
      </p:sp>
    </p:spTree>
    <p:extLst>
      <p:ext uri="{BB962C8B-B14F-4D97-AF65-F5344CB8AC3E}">
        <p14:creationId xmlns:p14="http://schemas.microsoft.com/office/powerpoint/2010/main" val="41524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457450"/>
            <a:ext cx="10058400" cy="3411643"/>
          </a:xfrm>
        </p:spPr>
        <p:txBody>
          <a:bodyPr>
            <a:normAutofit/>
          </a:bodyPr>
          <a:lstStyle/>
          <a:p>
            <a:pPr marL="90488" indent="985838">
              <a:lnSpc>
                <a:spcPct val="150000"/>
              </a:lnSpc>
            </a:pPr>
            <a:r>
              <a:rPr lang="pt-BR" sz="2400" i="1" dirty="0" smtClean="0"/>
              <a:t>Uma forma eficiente para se produzir um analisador léxico é escrever um diagrama que ilustre a estrutura dos </a:t>
            </a:r>
            <a:r>
              <a:rPr lang="pt-BR" sz="2400" i="1" dirty="0" err="1" smtClean="0"/>
              <a:t>tokens</a:t>
            </a:r>
            <a:r>
              <a:rPr lang="pt-BR" sz="2400" i="1" dirty="0" smtClean="0"/>
              <a:t> da linguagem fonte e os traduzir manualmente num programa que as localize.</a:t>
            </a:r>
          </a:p>
          <a:p>
            <a:pPr>
              <a:lnSpc>
                <a:spcPct val="150000"/>
              </a:lnSpc>
            </a:pPr>
            <a:endParaRPr lang="pt-BR" sz="2400" i="1" dirty="0" smtClean="0"/>
          </a:p>
          <a:p>
            <a:pPr>
              <a:lnSpc>
                <a:spcPct val="150000"/>
              </a:lnSpc>
              <a:buNone/>
            </a:pPr>
            <a:endParaRPr lang="pt-BR" sz="2400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80732"/>
            <a:ext cx="10058400" cy="1450757"/>
          </a:xfrm>
        </p:spPr>
        <p:txBody>
          <a:bodyPr/>
          <a:lstStyle/>
          <a:p>
            <a:r>
              <a:rPr lang="pt-BR" b="1" dirty="0" smtClean="0"/>
              <a:t>ANÁLISE LÉXICA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191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68491"/>
            <a:ext cx="10058400" cy="1450757"/>
          </a:xfrm>
        </p:spPr>
        <p:txBody>
          <a:bodyPr/>
          <a:lstStyle/>
          <a:p>
            <a:r>
              <a:rPr lang="pt-BR" b="1" dirty="0" smtClean="0"/>
              <a:t>SIMPLIFICAÇÕES</a:t>
            </a:r>
            <a:endParaRPr lang="pt-B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534"/>
          <a:stretch/>
        </p:blipFill>
        <p:spPr bwMode="auto">
          <a:xfrm>
            <a:off x="1097280" y="2638704"/>
            <a:ext cx="9618476" cy="26476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2022" y="42862"/>
            <a:ext cx="8229600" cy="657225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</a:rPr>
              <a:t>RECONHECIMENTO DE TOKENS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8353"/>
          <a:stretch/>
        </p:blipFill>
        <p:spPr bwMode="auto">
          <a:xfrm>
            <a:off x="483669" y="857250"/>
            <a:ext cx="8955302" cy="598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0886" y="4743450"/>
            <a:ext cx="6409753" cy="89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22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284" y="368491"/>
            <a:ext cx="10058400" cy="1450757"/>
          </a:xfrm>
        </p:spPr>
        <p:txBody>
          <a:bodyPr/>
          <a:lstStyle/>
          <a:p>
            <a:r>
              <a:rPr lang="pt-BR" b="1" dirty="0" smtClean="0"/>
              <a:t>RECONHECIMENTO DE TOKENS</a:t>
            </a:r>
            <a:endParaRPr lang="pt-BR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3861" b="3892"/>
          <a:stretch/>
        </p:blipFill>
        <p:spPr bwMode="auto">
          <a:xfrm>
            <a:off x="1141284" y="1752502"/>
            <a:ext cx="8131304" cy="510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2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DIAGRAMA DE TRASIÇÕES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1719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Usaremos o diagrama de transições como passo intermediário para a criação de nosso analisador léxico;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O diagrama de transições controla as informações a medida em que o apontador adiante esquadrilhe a entrada;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Certos estados podem ter ações que são executadas quando atingidos pelo fluxo de controle;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891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68491"/>
            <a:ext cx="10058400" cy="1450757"/>
          </a:xfrm>
        </p:spPr>
        <p:txBody>
          <a:bodyPr/>
          <a:lstStyle/>
          <a:p>
            <a:r>
              <a:rPr lang="pt-BR" b="1" dirty="0" smtClean="0"/>
              <a:t>DIAGRAMA DE TRANSIÇÕES</a:t>
            </a:r>
            <a:endParaRPr lang="pt-BR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79" y="2297084"/>
            <a:ext cx="8467083" cy="3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77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130" y="702205"/>
            <a:ext cx="871996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14229"/>
          <a:stretch/>
        </p:blipFill>
        <p:spPr bwMode="auto">
          <a:xfrm>
            <a:off x="983130" y="1968042"/>
            <a:ext cx="9475320" cy="421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5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95787"/>
            <a:ext cx="10058400" cy="1450757"/>
          </a:xfrm>
        </p:spPr>
        <p:txBody>
          <a:bodyPr/>
          <a:lstStyle/>
          <a:p>
            <a:r>
              <a:rPr lang="pt-BR" b="1" dirty="0" smtClean="0"/>
              <a:t>DIAGRAMA DE TRANSIÇÕES</a:t>
            </a:r>
            <a:endParaRPr lang="pt-BR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2019299"/>
            <a:ext cx="9825768" cy="39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98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0915" t="62986" r="10256"/>
          <a:stretch/>
        </p:blipFill>
        <p:spPr bwMode="auto">
          <a:xfrm>
            <a:off x="1306725" y="957263"/>
            <a:ext cx="7758113" cy="67598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12113"/>
          <a:stretch/>
        </p:blipFill>
        <p:spPr bwMode="auto">
          <a:xfrm>
            <a:off x="954606" y="1893328"/>
            <a:ext cx="10189643" cy="43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5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142698"/>
            <a:ext cx="10058400" cy="3726395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pt-BR" sz="2800" i="1" dirty="0" smtClean="0"/>
              <a:t>Faça uma implementação (em qualquer linguagem) dos diagramas de transições apresentados anteriormente.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pt-BR" sz="2800" i="1" dirty="0" smtClean="0"/>
              <a:t>Operadores Relacionais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pt-BR" sz="2800" i="1" dirty="0" smtClean="0"/>
              <a:t>Identificadores 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pt-BR" sz="2800" i="1" dirty="0" smtClean="0"/>
              <a:t>Números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357188" indent="-357188"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800" i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Desafio (optativo)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7626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7886" y="2926960"/>
            <a:ext cx="7406640" cy="1472184"/>
          </a:xfrm>
        </p:spPr>
        <p:txBody>
          <a:bodyPr>
            <a:normAutofit/>
          </a:bodyPr>
          <a:lstStyle/>
          <a:p>
            <a:r>
              <a:rPr lang="pt-BR" dirty="0"/>
              <a:t>LEX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7886" y="4399144"/>
            <a:ext cx="9085314" cy="1752600"/>
          </a:xfrm>
        </p:spPr>
        <p:txBody>
          <a:bodyPr>
            <a:normAutofit/>
          </a:bodyPr>
          <a:lstStyle/>
          <a:p>
            <a:r>
              <a:rPr lang="pt-BR" sz="3200" b="1" i="1" dirty="0"/>
              <a:t>Um gerador de Analisadores Léxicos</a:t>
            </a:r>
          </a:p>
        </p:txBody>
      </p:sp>
    </p:spTree>
    <p:extLst>
      <p:ext uri="{BB962C8B-B14F-4D97-AF65-F5344CB8AC3E}">
        <p14:creationId xmlns:p14="http://schemas.microsoft.com/office/powerpoint/2010/main" val="2931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1971674"/>
            <a:ext cx="10058400" cy="3897419"/>
          </a:xfrm>
        </p:spPr>
        <p:txBody>
          <a:bodyPr>
            <a:normAutofit/>
          </a:bodyPr>
          <a:lstStyle/>
          <a:p>
            <a:pPr marL="538163" lvl="1" indent="-338138">
              <a:buFont typeface="Wingdings" panose="05000000000000000000" pitchFamily="2" charset="2"/>
              <a:buChar char="§"/>
            </a:pPr>
            <a:r>
              <a:rPr lang="pt-BR" sz="2400" i="1" dirty="0" smtClean="0"/>
              <a:t>O analisador Léxico procura por padrões de texto;</a:t>
            </a:r>
          </a:p>
          <a:p>
            <a:pPr marL="538163" lvl="1" indent="-3381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538163" lvl="1" indent="-338138">
              <a:buFont typeface="Wingdings" panose="05000000000000000000" pitchFamily="2" charset="2"/>
              <a:buChar char="§"/>
            </a:pPr>
            <a:r>
              <a:rPr lang="pt-BR" sz="2400" i="1" dirty="0" smtClean="0"/>
              <a:t>A maioria dos analisadores léxico usam expressões regulares para especificar esses padrões;</a:t>
            </a:r>
          </a:p>
          <a:p>
            <a:pPr marL="538163" lvl="1" indent="-3381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538163" lvl="1" indent="-338138">
              <a:buFont typeface="Wingdings" panose="05000000000000000000" pitchFamily="2" charset="2"/>
              <a:buChar char="§"/>
            </a:pPr>
            <a:r>
              <a:rPr lang="pt-BR" sz="2400" i="1" dirty="0" smtClean="0"/>
              <a:t>Existem algumas ferramentas geradoras de analisadores léxicos.</a:t>
            </a:r>
          </a:p>
          <a:p>
            <a:pPr marL="538163" lvl="1" indent="-3381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538163" lvl="1" indent="-338138">
              <a:buFont typeface="Wingdings" panose="05000000000000000000" pitchFamily="2" charset="2"/>
              <a:buChar char="§"/>
            </a:pPr>
            <a:r>
              <a:rPr lang="pt-BR" sz="2400" i="1" dirty="0" smtClean="0"/>
              <a:t>A vantagem de se utilizar essas ferramentas é que o mesmo pode utilizar algoritmos de reconhecimento de padrões e criar analisadores léxicos para pessoas que não sejam especialistas em técnicas de reconhecimento.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67285"/>
            <a:ext cx="10058400" cy="1450757"/>
          </a:xfrm>
        </p:spPr>
        <p:txBody>
          <a:bodyPr/>
          <a:lstStyle/>
          <a:p>
            <a:r>
              <a:rPr lang="pt-BR" b="1" dirty="0" smtClean="0"/>
              <a:t>ANÁLISE LÉXICA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953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32896"/>
            <a:ext cx="10612499" cy="4458722"/>
          </a:xfrm>
        </p:spPr>
        <p:txBody>
          <a:bodyPr>
            <a:normAutofit/>
          </a:bodyPr>
          <a:lstStyle/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400" i="1" dirty="0"/>
              <a:t>Lex </a:t>
            </a:r>
            <a:r>
              <a:rPr lang="pt-BR" sz="2400" i="1" dirty="0" smtClean="0"/>
              <a:t>é </a:t>
            </a:r>
            <a:r>
              <a:rPr lang="pt-BR" sz="2400" i="1" dirty="0"/>
              <a:t>uma ferramenta para a </a:t>
            </a:r>
            <a:r>
              <a:rPr lang="pt-BR" sz="2400" i="1" dirty="0" smtClean="0"/>
              <a:t>geração automática de analisadores Léxicos</a:t>
            </a:r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400" i="1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400" i="1" dirty="0" smtClean="0"/>
              <a:t>Iremos </a:t>
            </a:r>
            <a:r>
              <a:rPr lang="pt-BR" sz="2400" i="1" dirty="0"/>
              <a:t>usar em </a:t>
            </a:r>
            <a:r>
              <a:rPr lang="pt-BR" sz="2400" i="1" dirty="0" smtClean="0"/>
              <a:t>nossa disciplina </a:t>
            </a:r>
            <a:r>
              <a:rPr lang="pt-BR" sz="2400" i="1" dirty="0"/>
              <a:t>o Flex (</a:t>
            </a:r>
            <a:r>
              <a:rPr lang="pt-BR" sz="2400" i="1" dirty="0" err="1"/>
              <a:t>Fast</a:t>
            </a:r>
            <a:r>
              <a:rPr lang="pt-BR" sz="2400" i="1" dirty="0"/>
              <a:t> Lex), que é</a:t>
            </a:r>
            <a:r>
              <a:rPr lang="pt-BR" sz="2400" i="1" dirty="0" smtClean="0"/>
              <a:t> uma implementação </a:t>
            </a:r>
            <a:r>
              <a:rPr lang="pt-BR" sz="2400" i="1" dirty="0"/>
              <a:t>mais </a:t>
            </a:r>
            <a:r>
              <a:rPr lang="pt-BR" sz="2400" i="1" dirty="0" smtClean="0"/>
              <a:t>rápida </a:t>
            </a:r>
            <a:r>
              <a:rPr lang="pt-BR" sz="2400" i="1" dirty="0"/>
              <a:t>do </a:t>
            </a:r>
            <a:r>
              <a:rPr lang="pt-BR" sz="2400" i="1" dirty="0" smtClean="0"/>
              <a:t>Lex.</a:t>
            </a:r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400" i="1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400" i="1" dirty="0" smtClean="0"/>
              <a:t>Encontra-se </a:t>
            </a:r>
            <a:r>
              <a:rPr lang="pt-BR" sz="2400" i="1" dirty="0"/>
              <a:t>em qualquer sistema Unix e pode ser </a:t>
            </a:r>
            <a:r>
              <a:rPr lang="pt-BR" sz="2400" i="1" dirty="0" smtClean="0"/>
              <a:t>chamada usando </a:t>
            </a:r>
            <a:r>
              <a:rPr lang="pt-BR" sz="2400" i="1" dirty="0"/>
              <a:t>os </a:t>
            </a:r>
            <a:r>
              <a:rPr lang="pt-BR" sz="2400" i="1" dirty="0" smtClean="0"/>
              <a:t>comandos </a:t>
            </a:r>
            <a:r>
              <a:rPr lang="pt-BR" sz="2400" i="1" dirty="0" err="1" smtClean="0"/>
              <a:t>lex</a:t>
            </a:r>
            <a:r>
              <a:rPr lang="pt-BR" sz="2400" i="1" dirty="0" smtClean="0"/>
              <a:t> </a:t>
            </a:r>
            <a:r>
              <a:rPr lang="pt-BR" sz="2400" i="1" dirty="0"/>
              <a:t>ou </a:t>
            </a:r>
            <a:r>
              <a:rPr lang="pt-BR" sz="2400" i="1" dirty="0" err="1" smtClean="0"/>
              <a:t>flex</a:t>
            </a:r>
            <a:endParaRPr lang="pt-BR" sz="2400" i="1" dirty="0" smtClean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400" i="1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400" i="1" dirty="0" smtClean="0"/>
              <a:t>Transforma </a:t>
            </a:r>
            <a:r>
              <a:rPr lang="pt-BR" sz="2400" i="1" dirty="0"/>
              <a:t>um arquivo contendo </a:t>
            </a:r>
            <a:r>
              <a:rPr lang="pt-BR" sz="2400" i="1" dirty="0" smtClean="0"/>
              <a:t>expressões </a:t>
            </a:r>
            <a:r>
              <a:rPr lang="pt-BR" sz="2400" i="1" dirty="0"/>
              <a:t>regulares em </a:t>
            </a:r>
            <a:r>
              <a:rPr lang="pt-BR" sz="2400" i="1" dirty="0" smtClean="0"/>
              <a:t>um programa </a:t>
            </a:r>
            <a:r>
              <a:rPr lang="pt-BR" sz="2400" i="1" dirty="0"/>
              <a:t>C que reconhece os </a:t>
            </a:r>
            <a:r>
              <a:rPr lang="pt-BR" sz="2400" i="1" dirty="0" smtClean="0"/>
              <a:t>padrões </a:t>
            </a:r>
            <a:r>
              <a:rPr lang="pt-BR" sz="2400" i="1" dirty="0"/>
              <a:t>descritos no arquivo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450757"/>
          </a:xfrm>
        </p:spPr>
        <p:txBody>
          <a:bodyPr/>
          <a:lstStyle/>
          <a:p>
            <a:r>
              <a:rPr lang="pt-BR" b="1" dirty="0" smtClean="0"/>
              <a:t>LEX/FLEX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22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85988"/>
            <a:ext cx="10058400" cy="3740256"/>
          </a:xfrm>
        </p:spPr>
        <p:txBody>
          <a:bodyPr>
            <a:noAutofit/>
          </a:bodyPr>
          <a:lstStyle/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800" i="1" dirty="0" smtClean="0"/>
              <a:t>Um arquivo </a:t>
            </a:r>
            <a:r>
              <a:rPr lang="pt-BR" sz="2800" i="1" dirty="0" err="1" smtClean="0"/>
              <a:t>flex</a:t>
            </a:r>
            <a:r>
              <a:rPr lang="pt-BR" sz="2800" i="1" dirty="0" smtClean="0"/>
              <a:t> (arquivo de descrição) é </a:t>
            </a:r>
            <a:r>
              <a:rPr lang="pt-BR" sz="2800" i="1" dirty="0"/>
              <a:t>definido usando a linguagem </a:t>
            </a:r>
            <a:r>
              <a:rPr lang="pt-BR" sz="2800" i="1" dirty="0" err="1"/>
              <a:t>lex</a:t>
            </a:r>
            <a:endParaRPr lang="pt-BR" sz="2800" i="1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800" i="1" dirty="0" smtClean="0"/>
              <a:t>Um </a:t>
            </a:r>
            <a:r>
              <a:rPr lang="pt-BR" sz="2800" i="1" dirty="0"/>
              <a:t>arquivo Flex possui regras que são formadas por pares de expressões regulares e códigos em C</a:t>
            </a:r>
            <a:r>
              <a:rPr lang="pt-BR" sz="2800" i="1" dirty="0" smtClean="0"/>
              <a:t>.</a:t>
            </a:r>
          </a:p>
          <a:p>
            <a:pPr marL="648208" lvl="1" indent="-355600" algn="just">
              <a:buFont typeface="Wingdings" panose="05000000000000000000" pitchFamily="2" charset="2"/>
              <a:buChar char="§"/>
            </a:pPr>
            <a:r>
              <a:rPr lang="pt-BR" sz="2600" i="1" dirty="0"/>
              <a:t>As expressões regulares servem para se reconhecer padrões no </a:t>
            </a:r>
            <a:r>
              <a:rPr lang="pt-BR" sz="2600" i="1" dirty="0" smtClean="0"/>
              <a:t>texto; </a:t>
            </a:r>
            <a:endParaRPr lang="pt-BR" sz="2600" i="1" dirty="0"/>
          </a:p>
          <a:p>
            <a:pPr marL="648208" lvl="1" indent="-355600" algn="just">
              <a:buFont typeface="Wingdings" panose="05000000000000000000" pitchFamily="2" charset="2"/>
              <a:buChar char="§"/>
            </a:pPr>
            <a:r>
              <a:rPr lang="pt-BR" sz="2600" i="1" dirty="0"/>
              <a:t>O código C são ações que devem ser executadas quando o padrão é reconhecido (</a:t>
            </a:r>
            <a:r>
              <a:rPr lang="pt-BR" sz="2600" i="1" dirty="0" err="1"/>
              <a:t>ex</a:t>
            </a:r>
            <a:r>
              <a:rPr lang="pt-BR" sz="2600" i="1" dirty="0"/>
              <a:t>: inserir o </a:t>
            </a:r>
            <a:r>
              <a:rPr lang="pt-BR" sz="2600" i="1" dirty="0" err="1"/>
              <a:t>token</a:t>
            </a:r>
            <a:r>
              <a:rPr lang="pt-BR" sz="2600" i="1" dirty="0"/>
              <a:t> na tabela de símbolos</a:t>
            </a:r>
            <a:r>
              <a:rPr lang="pt-BR" sz="2600" i="1" dirty="0" smtClean="0"/>
              <a:t>).</a:t>
            </a:r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LEX/FLEX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078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28838"/>
            <a:ext cx="10058400" cy="3740256"/>
          </a:xfrm>
        </p:spPr>
        <p:txBody>
          <a:bodyPr>
            <a:normAutofit/>
          </a:bodyPr>
          <a:lstStyle/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800" i="1" dirty="0" smtClean="0"/>
              <a:t>O </a:t>
            </a:r>
            <a:r>
              <a:rPr lang="pt-BR" sz="2800" i="1" dirty="0"/>
              <a:t>Flex gera como resultado um arquivo C com o </a:t>
            </a:r>
            <a:r>
              <a:rPr lang="pt-BR" sz="2800" i="1" dirty="0" smtClean="0"/>
              <a:t>nome </a:t>
            </a:r>
            <a:r>
              <a:rPr lang="pt-BR" sz="2800" i="1" dirty="0" err="1" smtClean="0"/>
              <a:t>lex.yy.c</a:t>
            </a:r>
            <a:r>
              <a:rPr lang="pt-BR" sz="2800" i="1" dirty="0" smtClean="0"/>
              <a:t> </a:t>
            </a:r>
            <a:r>
              <a:rPr lang="pt-BR" sz="2800" i="1" dirty="0"/>
              <a:t>, no qual </a:t>
            </a:r>
            <a:r>
              <a:rPr lang="pt-BR" sz="2800" i="1" dirty="0" smtClean="0"/>
              <a:t>é definida:</a:t>
            </a:r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648208" lvl="1" indent="-355600" algn="just">
              <a:buFont typeface="Wingdings" panose="05000000000000000000" pitchFamily="2" charset="2"/>
              <a:buChar char="§"/>
            </a:pPr>
            <a:r>
              <a:rPr lang="pt-BR" sz="2800" i="1" dirty="0" smtClean="0"/>
              <a:t>a função </a:t>
            </a:r>
            <a:r>
              <a:rPr lang="pt-BR" sz="2800" b="1" i="1" dirty="0" err="1"/>
              <a:t>yylex</a:t>
            </a:r>
            <a:r>
              <a:rPr lang="pt-BR" sz="2800" b="1" i="1" dirty="0"/>
              <a:t>() </a:t>
            </a:r>
            <a:endParaRPr lang="pt-BR" sz="2800" b="1" i="1" dirty="0" smtClean="0"/>
          </a:p>
          <a:p>
            <a:pPr marL="648208" lvl="1" indent="-355600" algn="just">
              <a:buFont typeface="Wingdings" panose="05000000000000000000" pitchFamily="2" charset="2"/>
              <a:buChar char="§"/>
            </a:pPr>
            <a:r>
              <a:rPr lang="pt-BR" sz="2800" i="1" dirty="0" smtClean="0"/>
              <a:t>e as variáveis </a:t>
            </a:r>
            <a:r>
              <a:rPr lang="pt-BR" sz="2800" i="1" dirty="0"/>
              <a:t>globais </a:t>
            </a:r>
            <a:r>
              <a:rPr lang="pt-BR" sz="2800" b="1" i="1" dirty="0" err="1"/>
              <a:t>yytext</a:t>
            </a:r>
            <a:r>
              <a:rPr lang="pt-BR" sz="2800" i="1" dirty="0"/>
              <a:t> e </a:t>
            </a:r>
            <a:r>
              <a:rPr lang="pt-BR" sz="2800" b="1" i="1" dirty="0" err="1"/>
              <a:t>yyleng</a:t>
            </a:r>
            <a:r>
              <a:rPr lang="pt-BR" sz="2800" i="1" dirty="0"/>
              <a:t> 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LEX/FLEX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298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29050"/>
            <a:ext cx="10058400" cy="3740043"/>
          </a:xfrm>
        </p:spPr>
        <p:txBody>
          <a:bodyPr>
            <a:normAutofit/>
          </a:bodyPr>
          <a:lstStyle/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400" dirty="0"/>
              <a:t>A </a:t>
            </a:r>
            <a:r>
              <a:rPr lang="pt-BR" sz="2400" dirty="0" smtClean="0"/>
              <a:t>função </a:t>
            </a:r>
            <a:r>
              <a:rPr lang="pt-BR" sz="2400" b="1" dirty="0" err="1"/>
              <a:t>yylex</a:t>
            </a:r>
            <a:r>
              <a:rPr lang="pt-BR" sz="2400" b="1" dirty="0"/>
              <a:t>()</a:t>
            </a:r>
            <a:r>
              <a:rPr lang="pt-BR" sz="2400" dirty="0"/>
              <a:t> </a:t>
            </a:r>
            <a:r>
              <a:rPr lang="pt-BR" sz="2400" dirty="0" smtClean="0"/>
              <a:t>é </a:t>
            </a:r>
            <a:r>
              <a:rPr lang="pt-BR" sz="2400" dirty="0"/>
              <a:t>o analisador </a:t>
            </a:r>
            <a:r>
              <a:rPr lang="pt-BR" sz="2400" dirty="0" smtClean="0"/>
              <a:t>léxico </a:t>
            </a:r>
            <a:r>
              <a:rPr lang="pt-BR" sz="2400" dirty="0"/>
              <a:t>gerado</a:t>
            </a:r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 variável </a:t>
            </a:r>
            <a:r>
              <a:rPr lang="pt-BR" sz="2400" dirty="0"/>
              <a:t>global </a:t>
            </a:r>
            <a:r>
              <a:rPr lang="pt-BR" sz="2400" b="1" dirty="0" err="1" smtClean="0"/>
              <a:t>yytext</a:t>
            </a:r>
            <a:r>
              <a:rPr lang="pt-BR" sz="2400" b="1" dirty="0" smtClean="0"/>
              <a:t> </a:t>
            </a:r>
            <a:r>
              <a:rPr lang="pt-BR" sz="2400" dirty="0" smtClean="0"/>
              <a:t>contêm </a:t>
            </a:r>
            <a:r>
              <a:rPr lang="pt-BR" sz="2400" dirty="0"/>
              <a:t>a string sendo </a:t>
            </a:r>
            <a:r>
              <a:rPr lang="pt-BR" sz="2400" dirty="0" smtClean="0"/>
              <a:t>reconhecida no </a:t>
            </a:r>
            <a:r>
              <a:rPr lang="pt-BR" sz="2400" dirty="0"/>
              <a:t>momento e a </a:t>
            </a:r>
            <a:r>
              <a:rPr lang="pt-BR" sz="2400" dirty="0" smtClean="0"/>
              <a:t>variável </a:t>
            </a:r>
            <a:r>
              <a:rPr lang="pt-BR" sz="2400" dirty="0"/>
              <a:t>global </a:t>
            </a:r>
            <a:r>
              <a:rPr lang="pt-BR" sz="2400" b="1" dirty="0" err="1"/>
              <a:t>yyleng</a:t>
            </a:r>
            <a:r>
              <a:rPr lang="pt-BR" sz="2400" dirty="0"/>
              <a:t> </a:t>
            </a:r>
            <a:r>
              <a:rPr lang="pt-BR" sz="2400" dirty="0" smtClean="0"/>
              <a:t>contém </a:t>
            </a:r>
            <a:r>
              <a:rPr lang="pt-BR" sz="2400" dirty="0"/>
              <a:t>o </a:t>
            </a:r>
            <a:r>
              <a:rPr lang="pt-BR" sz="2400" dirty="0" smtClean="0"/>
              <a:t>número de caracteres </a:t>
            </a:r>
            <a:r>
              <a:rPr lang="pt-BR" sz="2400" dirty="0"/>
              <a:t>no </a:t>
            </a:r>
            <a:r>
              <a:rPr lang="pt-BR" sz="2400" dirty="0" smtClean="0"/>
              <a:t>string.</a:t>
            </a:r>
            <a:endParaRPr lang="pt-BR" sz="2400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Ambas </a:t>
            </a:r>
            <a:r>
              <a:rPr lang="pt-BR" sz="2400" dirty="0"/>
              <a:t>as </a:t>
            </a:r>
            <a:r>
              <a:rPr lang="pt-BR" sz="2400" dirty="0" smtClean="0"/>
              <a:t>variáveis </a:t>
            </a:r>
            <a:r>
              <a:rPr lang="pt-BR" sz="2400" dirty="0"/>
              <a:t>podem ser usadas no trechos de </a:t>
            </a:r>
            <a:r>
              <a:rPr lang="pt-BR" sz="2400" dirty="0" smtClean="0"/>
              <a:t>código C associados às expressões </a:t>
            </a:r>
            <a:r>
              <a:rPr lang="pt-BR" sz="2400" dirty="0"/>
              <a:t>regulares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LEX/FLEX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029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USANDO O FLEX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255" y="2533571"/>
            <a:ext cx="10055348" cy="309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5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01754"/>
            <a:ext cx="10058400" cy="3767339"/>
          </a:xfrm>
        </p:spPr>
        <p:txBody>
          <a:bodyPr>
            <a:normAutofit/>
          </a:bodyPr>
          <a:lstStyle/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800" i="1" dirty="0"/>
              <a:t>O Analisador </a:t>
            </a:r>
            <a:r>
              <a:rPr lang="pt-BR" sz="2800" i="1" dirty="0" smtClean="0"/>
              <a:t>Léxico </a:t>
            </a:r>
            <a:r>
              <a:rPr lang="pt-BR" sz="2800" i="1" dirty="0"/>
              <a:t>gerado pode ser usado como </a:t>
            </a:r>
            <a:r>
              <a:rPr lang="pt-BR" sz="2800" i="1" dirty="0" smtClean="0"/>
              <a:t>um programa </a:t>
            </a:r>
            <a:r>
              <a:rPr lang="pt-BR" sz="2800" i="1" dirty="0"/>
              <a:t>que </a:t>
            </a:r>
            <a:r>
              <a:rPr lang="pt-BR" sz="2800" i="1" dirty="0" smtClean="0"/>
              <a:t>reconhece padrões </a:t>
            </a:r>
            <a:r>
              <a:rPr lang="pt-BR" sz="2800" i="1" dirty="0"/>
              <a:t>de caracteres, ou </a:t>
            </a:r>
            <a:r>
              <a:rPr lang="pt-BR" sz="2800" i="1" dirty="0" smtClean="0"/>
              <a:t>modificado para </a:t>
            </a:r>
            <a:r>
              <a:rPr lang="pt-BR" sz="2800" i="1" dirty="0"/>
              <a:t>ser usado em conjunto com outros </a:t>
            </a:r>
            <a:r>
              <a:rPr lang="pt-BR" sz="2800" i="1" dirty="0" smtClean="0"/>
              <a:t>programas.</a:t>
            </a:r>
            <a:endParaRPr lang="pt-BR" sz="2800" i="1" dirty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 marL="355600" indent="-355600" algn="just">
              <a:buFont typeface="Wingdings" panose="05000000000000000000" pitchFamily="2" charset="2"/>
              <a:buChar char="§"/>
            </a:pPr>
            <a:r>
              <a:rPr lang="pt-BR" sz="2800" i="1" dirty="0" smtClean="0"/>
              <a:t>Se </a:t>
            </a:r>
            <a:r>
              <a:rPr lang="pt-BR" sz="2800" i="1" dirty="0"/>
              <a:t>nenhum </a:t>
            </a:r>
            <a:r>
              <a:rPr lang="pt-BR" sz="2800" i="1" dirty="0" smtClean="0"/>
              <a:t>padr</a:t>
            </a:r>
            <a:r>
              <a:rPr lang="pt-BR" sz="2800" i="1" dirty="0"/>
              <a:t>ã</a:t>
            </a:r>
            <a:r>
              <a:rPr lang="pt-BR" sz="2800" i="1" dirty="0" smtClean="0"/>
              <a:t>o é </a:t>
            </a:r>
            <a:r>
              <a:rPr lang="pt-BR" sz="2800" i="1" dirty="0"/>
              <a:t>encontrado, a </a:t>
            </a:r>
            <a:r>
              <a:rPr lang="pt-BR" sz="2800" i="1" dirty="0" smtClean="0"/>
              <a:t>ação o </a:t>
            </a:r>
            <a:r>
              <a:rPr lang="pt-BR" sz="2800" i="1" dirty="0"/>
              <a:t>default </a:t>
            </a:r>
            <a:r>
              <a:rPr lang="pt-BR" sz="2800" i="1" dirty="0" smtClean="0"/>
              <a:t>é copiar os caracteres </a:t>
            </a:r>
            <a:r>
              <a:rPr lang="pt-BR" sz="2800" i="1" dirty="0"/>
              <a:t>para a </a:t>
            </a:r>
            <a:r>
              <a:rPr lang="pt-BR" sz="2800" i="1" dirty="0" smtClean="0"/>
              <a:t>saída padrão </a:t>
            </a:r>
            <a:r>
              <a:rPr lang="pt-BR" sz="2800" i="1" dirty="0"/>
              <a:t>(imprimir na tela)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68491"/>
            <a:ext cx="10058400" cy="1450757"/>
          </a:xfrm>
        </p:spPr>
        <p:txBody>
          <a:bodyPr/>
          <a:lstStyle/>
          <a:p>
            <a:r>
              <a:rPr lang="pt-BR" b="1" dirty="0" smtClean="0"/>
              <a:t>LEX/FLEX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64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ARQUIVOS FLEX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Um </a:t>
            </a:r>
            <a:r>
              <a:rPr lang="pt-BR" b="1" dirty="0"/>
              <a:t>arquivo de </a:t>
            </a:r>
            <a:r>
              <a:rPr lang="pt-BR" b="1" dirty="0" smtClean="0"/>
              <a:t>descrição </a:t>
            </a:r>
            <a:r>
              <a:rPr lang="pt-BR" b="1" dirty="0"/>
              <a:t>Flex </a:t>
            </a:r>
            <a:r>
              <a:rPr lang="pt-BR" b="1" dirty="0" smtClean="0"/>
              <a:t>é </a:t>
            </a:r>
            <a:r>
              <a:rPr lang="pt-BR" b="1" dirty="0"/>
              <a:t>dividido em </a:t>
            </a:r>
            <a:r>
              <a:rPr lang="pt-BR" b="1" dirty="0" smtClean="0"/>
              <a:t>três seções separadas </a:t>
            </a:r>
            <a:r>
              <a:rPr lang="pt-BR" b="1" dirty="0"/>
              <a:t>por </a:t>
            </a:r>
            <a:r>
              <a:rPr lang="pt-BR" b="1" dirty="0" smtClean="0"/>
              <a:t>%% </a:t>
            </a:r>
          </a:p>
          <a:p>
            <a:pPr>
              <a:buNone/>
            </a:pPr>
            <a:r>
              <a:rPr lang="pt-BR" b="1" dirty="0" smtClean="0"/>
              <a:t>Exemplo</a:t>
            </a:r>
            <a:r>
              <a:rPr lang="pt-BR" b="1" dirty="0"/>
              <a:t>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sz="2400" b="1" dirty="0"/>
              <a:t>Declarações </a:t>
            </a:r>
            <a:r>
              <a:rPr lang="pt-BR" sz="2400" b="1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contém declarações de variáveis, constantes e definições regulares.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sz="2400" b="1" dirty="0" smtClean="0"/>
              <a:t>Regras </a:t>
            </a:r>
            <a:r>
              <a:rPr lang="pt-BR" sz="2400" b="1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contém definições de rotinas em C que são chamadas quando um expressão é reconhecida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sz="2400" b="1" dirty="0" smtClean="0"/>
              <a:t>Código </a:t>
            </a:r>
            <a:r>
              <a:rPr lang="pt-BR" sz="2400" b="1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contém o </a:t>
            </a:r>
            <a:r>
              <a:rPr lang="pt-BR" sz="2400" dirty="0" err="1"/>
              <a:t>main</a:t>
            </a:r>
            <a:r>
              <a:rPr lang="pt-BR" sz="2400" dirty="0"/>
              <a:t> e descreve como o analisador léxico deve ser usado</a:t>
            </a:r>
          </a:p>
          <a:p>
            <a:endParaRPr lang="pt-BR" sz="2400" dirty="0"/>
          </a:p>
        </p:txBody>
      </p:sp>
      <p:sp>
        <p:nvSpPr>
          <p:cNvPr id="5" name="Canto dobrado 4"/>
          <p:cNvSpPr/>
          <p:nvPr/>
        </p:nvSpPr>
        <p:spPr>
          <a:xfrm>
            <a:off x="2361065" y="2579175"/>
            <a:ext cx="3302755" cy="36578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DECLARAÇÕES</a:t>
            </a:r>
            <a:endParaRPr lang="pt-BR" sz="2400" dirty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%%</a:t>
            </a:r>
            <a:endParaRPr lang="pt-BR" sz="2400" dirty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REGRAS</a:t>
            </a:r>
            <a:endParaRPr lang="pt-BR" sz="2400" dirty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%%</a:t>
            </a:r>
            <a:endParaRPr lang="pt-BR" sz="2400" dirty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CÓDIGO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96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320118"/>
            <a:ext cx="10058400" cy="3548975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800" i="1" dirty="0" smtClean="0"/>
              <a:t>Contém definições léxicas, </a:t>
            </a:r>
            <a:r>
              <a:rPr lang="pt-BR" sz="2800" i="1" dirty="0"/>
              <a:t>a </a:t>
            </a:r>
            <a:r>
              <a:rPr lang="pt-BR" sz="2800" i="1" dirty="0" smtClean="0"/>
              <a:t>declaração e inicialização de variáveis globais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656146" lvl="1" indent="-363538">
              <a:buFont typeface="Wingdings" panose="05000000000000000000" pitchFamily="2" charset="2"/>
              <a:buChar char="§"/>
            </a:pPr>
            <a:r>
              <a:rPr lang="pt-BR" sz="2800" i="1" dirty="0" smtClean="0"/>
              <a:t>Uma definição léxica </a:t>
            </a:r>
            <a:r>
              <a:rPr lang="pt-BR" sz="2800" i="1" dirty="0"/>
              <a:t>possui a </a:t>
            </a:r>
            <a:r>
              <a:rPr lang="pt-BR" sz="2800" i="1" dirty="0" smtClean="0"/>
              <a:t>forma: </a:t>
            </a:r>
          </a:p>
          <a:p>
            <a:pPr marL="292608" lvl="1" indent="0">
              <a:buNone/>
            </a:pPr>
            <a:r>
              <a:rPr lang="pt-BR" sz="2800" b="1" i="1" dirty="0"/>
              <a:t>	</a:t>
            </a:r>
            <a:r>
              <a:rPr lang="pt-BR" sz="2800" b="1" i="1" dirty="0" smtClean="0"/>
              <a:t>nome	definição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3200" b="1" i="1" dirty="0"/>
          </a:p>
          <a:p>
            <a:pPr marL="656146" lvl="1" indent="-363538">
              <a:buFont typeface="Wingdings" panose="05000000000000000000" pitchFamily="2" charset="2"/>
              <a:buChar char="§"/>
            </a:pPr>
            <a:r>
              <a:rPr lang="pt-BR" sz="2800" i="1" dirty="0" smtClean="0"/>
              <a:t>As definições são expressões </a:t>
            </a:r>
            <a:r>
              <a:rPr lang="pt-BR" sz="2800" i="1" dirty="0"/>
              <a:t>regulares que </a:t>
            </a:r>
            <a:r>
              <a:rPr lang="pt-BR" sz="2800" i="1" dirty="0" smtClean="0"/>
              <a:t>reconhecem </a:t>
            </a:r>
            <a:r>
              <a:rPr lang="pt-BR" sz="2800" i="1" dirty="0" err="1" smtClean="0"/>
              <a:t>tokens</a:t>
            </a:r>
            <a:r>
              <a:rPr lang="pt-BR" sz="2800" i="1" dirty="0" smtClean="0"/>
              <a:t> </a:t>
            </a:r>
            <a:r>
              <a:rPr lang="pt-BR" sz="2800" i="1" dirty="0"/>
              <a:t>do texto </a:t>
            </a:r>
            <a:r>
              <a:rPr lang="pt-BR" sz="2800" i="1" dirty="0" smtClean="0"/>
              <a:t>fonte.</a:t>
            </a:r>
            <a:endParaRPr lang="pt-BR" sz="28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4843"/>
            <a:ext cx="10058400" cy="1450757"/>
          </a:xfrm>
        </p:spPr>
        <p:txBody>
          <a:bodyPr/>
          <a:lstStyle/>
          <a:p>
            <a:r>
              <a:rPr lang="pt-BR" b="1" dirty="0" smtClean="0"/>
              <a:t>DECLARAÇÕES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896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5469" y="1910688"/>
            <a:ext cx="10604310" cy="3913513"/>
          </a:xfrm>
        </p:spPr>
        <p:txBody>
          <a:bodyPr>
            <a:noAutofit/>
          </a:bodyPr>
          <a:lstStyle/>
          <a:p>
            <a:r>
              <a:rPr lang="pt-BR" sz="2400" b="1" dirty="0"/>
              <a:t>Esta </a:t>
            </a:r>
            <a:r>
              <a:rPr lang="pt-BR" sz="2400" b="1" dirty="0" smtClean="0"/>
              <a:t>seção </a:t>
            </a:r>
            <a:r>
              <a:rPr lang="pt-BR" sz="2400" b="1" dirty="0"/>
              <a:t>compreende duas partes: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 smtClean="0"/>
          </a:p>
          <a:p>
            <a:r>
              <a:rPr lang="pt-BR" sz="2400" b="1" dirty="0" smtClean="0"/>
              <a:t>1. Instruções </a:t>
            </a:r>
            <a:r>
              <a:rPr lang="pt-BR" sz="2400" b="1" dirty="0"/>
              <a:t>C</a:t>
            </a:r>
            <a:r>
              <a:rPr lang="pt-BR" sz="2400" dirty="0"/>
              <a:t> – nesta parte, delimitada pelos símbolos “%{” e “%}”, são colocadas as instruções da linguagem C que posteriormente serão incluídas no início do ficheiro C a gerar pelo FLEX. </a:t>
            </a:r>
            <a:endParaRPr lang="pt-BR" sz="2400" dirty="0" smtClean="0"/>
          </a:p>
          <a:p>
            <a:r>
              <a:rPr lang="pt-BR" sz="2400" dirty="0" smtClean="0"/>
              <a:t>Os </a:t>
            </a:r>
            <a:r>
              <a:rPr lang="pt-BR" sz="2400" dirty="0"/>
              <a:t>exemplos mais comuns são a declarações de variáveis e constantes.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/>
              <a:t>/* Definição da variável </a:t>
            </a:r>
            <a:r>
              <a:rPr lang="pt-BR" sz="2400" dirty="0" err="1"/>
              <a:t>numCaracteres</a:t>
            </a:r>
            <a:r>
              <a:rPr lang="pt-BR" sz="2400" dirty="0"/>
              <a:t>  */</a:t>
            </a:r>
          </a:p>
          <a:p>
            <a:pPr>
              <a:buNone/>
            </a:pPr>
            <a:r>
              <a:rPr lang="pt-BR" sz="2400" dirty="0"/>
              <a:t>%{</a:t>
            </a:r>
          </a:p>
          <a:p>
            <a:pPr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numCaracteres</a:t>
            </a:r>
            <a:r>
              <a:rPr lang="pt-BR" sz="2400" dirty="0"/>
              <a:t> = 0;</a:t>
            </a:r>
          </a:p>
          <a:p>
            <a:pPr>
              <a:buNone/>
            </a:pPr>
            <a:r>
              <a:rPr lang="pt-BR" sz="2400" dirty="0"/>
              <a:t>%}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901" y="790282"/>
            <a:ext cx="8229600" cy="1011222"/>
          </a:xfrm>
        </p:spPr>
        <p:txBody>
          <a:bodyPr>
            <a:normAutofit/>
          </a:bodyPr>
          <a:lstStyle/>
          <a:p>
            <a:r>
              <a:rPr lang="pt-BR" b="1" dirty="0" smtClean="0"/>
              <a:t>DECLARAÇÕES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176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2. Expressões </a:t>
            </a:r>
            <a:r>
              <a:rPr lang="pt-BR" sz="2400" b="1" dirty="0"/>
              <a:t>R</a:t>
            </a:r>
            <a:r>
              <a:rPr lang="pt-BR" sz="2400" b="1" dirty="0" smtClean="0"/>
              <a:t>egulares </a:t>
            </a:r>
            <a:r>
              <a:rPr lang="pt-BR" sz="2400" dirty="0"/>
              <a:t>– nesta parte, podem ser declaradas macros para </a:t>
            </a:r>
            <a:r>
              <a:rPr lang="pt-BR" sz="2400" dirty="0" smtClean="0"/>
              <a:t>as expressões regulares </a:t>
            </a:r>
            <a:r>
              <a:rPr lang="pt-BR" sz="2400" dirty="0"/>
              <a:t>mais comuns como por exemplo algarismo ou letra </a:t>
            </a:r>
            <a:r>
              <a:rPr lang="pt-BR" sz="2400" dirty="0" smtClean="0"/>
              <a:t>do alfabeto</a:t>
            </a:r>
            <a:r>
              <a:rPr lang="pt-BR" sz="2400" dirty="0"/>
              <a:t>.</a:t>
            </a:r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/* Definição </a:t>
            </a:r>
            <a:r>
              <a:rPr lang="pt-BR" sz="2400" dirty="0"/>
              <a:t>de macros </a:t>
            </a:r>
            <a:r>
              <a:rPr lang="pt-BR" sz="2400" dirty="0" smtClean="0"/>
              <a:t>*/</a:t>
            </a:r>
            <a:endParaRPr lang="pt-BR" sz="2400" dirty="0"/>
          </a:p>
          <a:p>
            <a:pPr algn="just">
              <a:buNone/>
            </a:pPr>
            <a:r>
              <a:rPr lang="pt-BR" sz="2400" dirty="0" smtClean="0"/>
              <a:t>digito </a:t>
            </a:r>
            <a:r>
              <a:rPr lang="pt-BR" sz="2400" dirty="0"/>
              <a:t>[0−9</a:t>
            </a:r>
            <a:r>
              <a:rPr lang="pt-BR" sz="2400" dirty="0" smtClean="0"/>
              <a:t>]</a:t>
            </a:r>
            <a:endParaRPr lang="pt-BR" sz="2400" dirty="0"/>
          </a:p>
          <a:p>
            <a:pPr algn="just">
              <a:buNone/>
            </a:pPr>
            <a:r>
              <a:rPr lang="pt-BR" sz="2400" dirty="0" smtClean="0"/>
              <a:t>letra [a</a:t>
            </a:r>
            <a:r>
              <a:rPr lang="pt-BR" sz="2400" dirty="0"/>
              <a:t>−</a:t>
            </a:r>
            <a:r>
              <a:rPr lang="pt-BR" sz="2400" dirty="0" err="1"/>
              <a:t>zA</a:t>
            </a:r>
            <a:r>
              <a:rPr lang="pt-BR" sz="2400" dirty="0"/>
              <a:t>−</a:t>
            </a:r>
            <a:r>
              <a:rPr lang="pt-BR" sz="2400" dirty="0" smtClean="0"/>
              <a:t>Z]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4843"/>
            <a:ext cx="10058400" cy="1450757"/>
          </a:xfrm>
        </p:spPr>
        <p:txBody>
          <a:bodyPr/>
          <a:lstStyle/>
          <a:p>
            <a:r>
              <a:rPr lang="pt-BR" b="1" dirty="0" smtClean="0"/>
              <a:t>DECLARAÇÕES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21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87780"/>
            <a:ext cx="10058400" cy="402336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Razões para dividir a análise sintática da análise léxica.</a:t>
            </a:r>
          </a:p>
          <a:p>
            <a:pPr>
              <a:buNone/>
            </a:pPr>
            <a:endParaRPr lang="pt-BR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Simplificação de ambas as fases;</a:t>
            </a:r>
          </a:p>
          <a:p>
            <a:pPr marL="971550" lvl="1" indent="-514350">
              <a:buFont typeface="+mj-lt"/>
              <a:buAutoNum type="arabicPeriod"/>
            </a:pPr>
            <a:endParaRPr lang="pt-B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Eficiência do compilador melhora;</a:t>
            </a:r>
          </a:p>
          <a:p>
            <a:pPr marL="971550" lvl="1" indent="-514350">
              <a:buFont typeface="+mj-lt"/>
              <a:buAutoNum type="arabicPeriod"/>
            </a:pPr>
            <a:endParaRPr lang="pt-B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A portabilidade do compilador é realçada; 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67285"/>
            <a:ext cx="10058400" cy="1450757"/>
          </a:xfrm>
        </p:spPr>
        <p:txBody>
          <a:bodyPr/>
          <a:lstStyle/>
          <a:p>
            <a:r>
              <a:rPr lang="pt-BR" b="1" dirty="0" smtClean="0"/>
              <a:t>ANÁLISE LÉXICA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371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786" y="1339169"/>
            <a:ext cx="11450472" cy="4240211"/>
          </a:xfrm>
        </p:spPr>
        <p:txBody>
          <a:bodyPr>
            <a:noAutofit/>
          </a:bodyPr>
          <a:lstStyle/>
          <a:p>
            <a:r>
              <a:rPr lang="pt-BR" sz="2400" dirty="0" smtClean="0"/>
              <a:t>Nessa seção são usadas definições </a:t>
            </a:r>
            <a:r>
              <a:rPr lang="pt-BR" sz="2400" dirty="0"/>
              <a:t>léxicas para formar as regras do analisador léxico</a:t>
            </a:r>
          </a:p>
          <a:p>
            <a:r>
              <a:rPr lang="pt-BR" sz="2400" dirty="0"/>
              <a:t> Uma regra possui a forma: </a:t>
            </a:r>
            <a:r>
              <a:rPr lang="pt-BR" sz="2400" b="1" dirty="0"/>
              <a:t>padrão ação</a:t>
            </a:r>
          </a:p>
          <a:p>
            <a:r>
              <a:rPr lang="pt-BR" sz="2400" dirty="0"/>
              <a:t> Os padrões são expressões regulares estendidas (</a:t>
            </a:r>
            <a:r>
              <a:rPr lang="pt-BR" sz="2400" i="1" dirty="0"/>
              <a:t>definições regulares), e ações são código em C que será executado toda </a:t>
            </a:r>
            <a:r>
              <a:rPr lang="pt-BR" sz="2400" dirty="0"/>
              <a:t>a vez que o padrão for reconhecido</a:t>
            </a:r>
          </a:p>
          <a:p>
            <a:pPr>
              <a:buNone/>
            </a:pPr>
            <a:endParaRPr lang="pt-BR" sz="1400" dirty="0"/>
          </a:p>
          <a:p>
            <a:pPr>
              <a:buNone/>
            </a:pPr>
            <a:r>
              <a:rPr lang="pt-BR" sz="3600" b="1" dirty="0"/>
              <a:t>%%</a:t>
            </a:r>
            <a:endParaRPr lang="pt-BR" sz="2400" b="1" dirty="0"/>
          </a:p>
          <a:p>
            <a:pPr>
              <a:buNone/>
            </a:pPr>
            <a:r>
              <a:rPr lang="pt-BR" sz="2400" dirty="0"/>
              <a:t>. 	</a:t>
            </a:r>
            <a:r>
              <a:rPr lang="pt-BR" sz="2400" dirty="0" smtClean="0"/>
              <a:t>{</a:t>
            </a:r>
            <a:r>
              <a:rPr lang="pt-BR" sz="2400" dirty="0" err="1"/>
              <a:t>numChars</a:t>
            </a:r>
            <a:r>
              <a:rPr lang="pt-BR" sz="2400" dirty="0"/>
              <a:t>++; </a:t>
            </a:r>
            <a:r>
              <a:rPr lang="pt-BR" sz="2400" dirty="0" err="1"/>
              <a:t>printf</a:t>
            </a:r>
            <a:r>
              <a:rPr lang="pt-BR" sz="2400" dirty="0"/>
              <a:t> ("%s " , </a:t>
            </a:r>
            <a:r>
              <a:rPr lang="pt-BR" sz="2400" dirty="0" err="1"/>
              <a:t>yytext</a:t>
            </a:r>
            <a:r>
              <a:rPr lang="pt-BR" sz="2400" dirty="0"/>
              <a:t>);</a:t>
            </a:r>
          </a:p>
          <a:p>
            <a:pPr>
              <a:buNone/>
            </a:pPr>
            <a:r>
              <a:rPr lang="pt-BR" sz="2400" dirty="0"/>
              <a:t> \n 	{</a:t>
            </a:r>
            <a:r>
              <a:rPr lang="pt-BR" sz="2400" dirty="0" err="1"/>
              <a:t>numChars</a:t>
            </a:r>
            <a:r>
              <a:rPr lang="pt-BR" sz="2400" dirty="0"/>
              <a:t>++; </a:t>
            </a:r>
            <a:r>
              <a:rPr lang="pt-BR" sz="2400" dirty="0" err="1"/>
              <a:t>printf</a:t>
            </a:r>
            <a:r>
              <a:rPr lang="pt-BR" sz="2400" dirty="0"/>
              <a:t> ("\n" ) ;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sz="2400" dirty="0" smtClean="0"/>
              <a:t>Quando </a:t>
            </a:r>
            <a:r>
              <a:rPr lang="pt-BR" sz="2400" dirty="0"/>
              <a:t>um padrão é reconhecido, a sequência de caracteres consumida (</a:t>
            </a:r>
            <a:r>
              <a:rPr lang="pt-BR" sz="2400" dirty="0" err="1"/>
              <a:t>token</a:t>
            </a:r>
            <a:r>
              <a:rPr lang="pt-BR" sz="2400" dirty="0"/>
              <a:t>) na identificação do padrão é guardada na variável </a:t>
            </a:r>
            <a:r>
              <a:rPr lang="pt-BR" sz="2400" dirty="0" err="1"/>
              <a:t>yytext</a:t>
            </a:r>
            <a:r>
              <a:rPr lang="pt-BR" sz="2400" dirty="0"/>
              <a:t> (do tipo </a:t>
            </a:r>
            <a:r>
              <a:rPr lang="pt-BR" sz="2400" dirty="0" smtClean="0"/>
              <a:t>char). Além </a:t>
            </a:r>
            <a:r>
              <a:rPr lang="pt-BR" sz="2400" dirty="0"/>
              <a:t>disso, o comprimento da referida sequência é guardado na variável </a:t>
            </a:r>
            <a:r>
              <a:rPr lang="pt-BR" sz="2400" dirty="0" err="1"/>
              <a:t>yyleng</a:t>
            </a:r>
            <a:r>
              <a:rPr lang="pt-BR" sz="24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786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REGRAS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5675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88484"/>
            <a:ext cx="10655449" cy="4023360"/>
          </a:xfrm>
        </p:spPr>
        <p:txBody>
          <a:bodyPr>
            <a:no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/>
              <a:t>Possui o </a:t>
            </a:r>
            <a:r>
              <a:rPr lang="pt-BR" sz="2400" dirty="0" smtClean="0"/>
              <a:t>código </a:t>
            </a:r>
            <a:r>
              <a:rPr lang="pt-BR" sz="2400" dirty="0"/>
              <a:t>C definido pelo programador (</a:t>
            </a:r>
            <a:r>
              <a:rPr lang="pt-BR" sz="2400" dirty="0" smtClean="0"/>
              <a:t>função </a:t>
            </a:r>
            <a:r>
              <a:rPr lang="pt-BR" sz="2400" dirty="0" err="1"/>
              <a:t>main</a:t>
            </a:r>
            <a:r>
              <a:rPr lang="pt-BR" sz="2400" dirty="0" smtClean="0"/>
              <a:t>(), que </a:t>
            </a:r>
            <a:r>
              <a:rPr lang="pt-BR" sz="2400" dirty="0"/>
              <a:t>deve chamar a </a:t>
            </a:r>
            <a:r>
              <a:rPr lang="pt-BR" sz="2400" dirty="0" smtClean="0"/>
              <a:t>função </a:t>
            </a:r>
            <a:r>
              <a:rPr lang="pt-BR" sz="2400" dirty="0" err="1" smtClean="0"/>
              <a:t>yylex</a:t>
            </a:r>
            <a:r>
              <a:rPr lang="pt-BR" sz="2400" dirty="0" smtClean="0"/>
              <a:t>())</a:t>
            </a:r>
            <a:endParaRPr lang="pt-BR" sz="2400" dirty="0"/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Qualquer </a:t>
            </a:r>
            <a:r>
              <a:rPr lang="pt-BR" sz="2400" dirty="0"/>
              <a:t>outra </a:t>
            </a:r>
            <a:r>
              <a:rPr lang="pt-BR" sz="2400" dirty="0" smtClean="0"/>
              <a:t>função </a:t>
            </a:r>
            <a:r>
              <a:rPr lang="pt-BR" sz="2400" dirty="0"/>
              <a:t>C que seja usada nas regras pode </a:t>
            </a:r>
            <a:r>
              <a:rPr lang="pt-BR" sz="2400" dirty="0" smtClean="0"/>
              <a:t>ser definida aqui</a:t>
            </a:r>
          </a:p>
          <a:p>
            <a:endParaRPr lang="pt-BR" sz="1200" dirty="0"/>
          </a:p>
          <a:p>
            <a:pPr>
              <a:buNone/>
            </a:pPr>
            <a:r>
              <a:rPr lang="pt-BR" sz="2400" dirty="0" smtClean="0"/>
              <a:t>%%</a:t>
            </a:r>
          </a:p>
          <a:p>
            <a:pPr>
              <a:buNone/>
            </a:pPr>
            <a:r>
              <a:rPr lang="pt-BR" sz="2400" dirty="0" err="1" smtClean="0"/>
              <a:t>main</a:t>
            </a:r>
            <a:r>
              <a:rPr lang="pt-BR" sz="2400" dirty="0" smtClean="0"/>
              <a:t> </a:t>
            </a:r>
            <a:r>
              <a:rPr lang="pt-BR" sz="2400" dirty="0"/>
              <a:t>( </a:t>
            </a:r>
            <a:r>
              <a:rPr lang="pt-BR" sz="2400" dirty="0" smtClean="0"/>
              <a:t>)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/>
              <a:t>{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err="1" smtClean="0"/>
              <a:t>yylex</a:t>
            </a:r>
            <a:r>
              <a:rPr lang="pt-BR" sz="2400" dirty="0" smtClean="0"/>
              <a:t> </a:t>
            </a:r>
            <a:r>
              <a:rPr lang="pt-BR" sz="2400" dirty="0"/>
              <a:t>( </a:t>
            </a:r>
            <a:r>
              <a:rPr lang="pt-BR" sz="2400" dirty="0" smtClean="0"/>
              <a:t>);</a:t>
            </a:r>
          </a:p>
          <a:p>
            <a:pPr>
              <a:buNone/>
            </a:pPr>
            <a:r>
              <a:rPr lang="pt-BR" sz="2400" dirty="0" err="1" smtClean="0"/>
              <a:t>printf</a:t>
            </a:r>
            <a:r>
              <a:rPr lang="pt-BR" sz="2400" dirty="0" smtClean="0"/>
              <a:t> ("</a:t>
            </a:r>
            <a:r>
              <a:rPr lang="pt-BR" sz="2400" dirty="0"/>
              <a:t>Número de </a:t>
            </a:r>
            <a:r>
              <a:rPr lang="pt-BR" sz="2400" dirty="0" smtClean="0"/>
              <a:t>caracteres  </a:t>
            </a:r>
            <a:r>
              <a:rPr lang="pt-BR" sz="2400" dirty="0"/>
              <a:t>%</a:t>
            </a:r>
            <a:r>
              <a:rPr lang="pt-BR" sz="2400" dirty="0" smtClean="0"/>
              <a:t>d\n“ </a:t>
            </a:r>
            <a:r>
              <a:rPr lang="pt-BR" sz="2400" dirty="0" err="1" smtClean="0"/>
              <a:t>numCaracteres</a:t>
            </a:r>
            <a:r>
              <a:rPr lang="pt-BR" sz="2400" dirty="0" smtClean="0"/>
              <a:t>);</a:t>
            </a:r>
            <a:endParaRPr lang="pt-BR" sz="2400" dirty="0"/>
          </a:p>
          <a:p>
            <a:pPr>
              <a:buNone/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46374"/>
            <a:ext cx="10058400" cy="842110"/>
          </a:xfrm>
        </p:spPr>
        <p:txBody>
          <a:bodyPr>
            <a:normAutofit/>
          </a:bodyPr>
          <a:lstStyle/>
          <a:p>
            <a:r>
              <a:rPr lang="pt-BR" b="1" dirty="0" smtClean="0"/>
              <a:t>CÓDIGO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646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8858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Primeiro deve-se compilar o arquivo de </a:t>
            </a:r>
            <a:r>
              <a:rPr lang="pt-BR" sz="2400" dirty="0" smtClean="0"/>
              <a:t>definições: $ </a:t>
            </a:r>
            <a:r>
              <a:rPr lang="pt-BR" sz="2400" dirty="0" err="1"/>
              <a:t>flex</a:t>
            </a:r>
            <a:r>
              <a:rPr lang="pt-BR" sz="2400" dirty="0"/>
              <a:t> </a:t>
            </a:r>
            <a:r>
              <a:rPr lang="pt-BR" sz="2400" dirty="0" smtClean="0"/>
              <a:t>lex01.1</a:t>
            </a:r>
          </a:p>
          <a:p>
            <a:pPr marL="0" indent="0">
              <a:buNone/>
            </a:pPr>
            <a:r>
              <a:rPr lang="pt-BR" sz="2400" dirty="0" smtClean="0"/>
              <a:t>Depois </a:t>
            </a:r>
            <a:r>
              <a:rPr lang="pt-BR" sz="2400" dirty="0"/>
              <a:t>deve-se compilar o arquivo gerado (</a:t>
            </a:r>
            <a:r>
              <a:rPr lang="pt-BR" sz="2400" dirty="0" err="1"/>
              <a:t>lex.yy.c</a:t>
            </a:r>
            <a:r>
              <a:rPr lang="pt-BR" sz="2400" dirty="0"/>
              <a:t> </a:t>
            </a:r>
            <a:r>
              <a:rPr lang="pt-BR" sz="2400" dirty="0" smtClean="0"/>
              <a:t>): $ </a:t>
            </a:r>
            <a:r>
              <a:rPr lang="pt-BR" sz="2400" dirty="0" err="1"/>
              <a:t>gcc</a:t>
            </a:r>
            <a:r>
              <a:rPr lang="pt-BR" sz="2400" dirty="0"/>
              <a:t> </a:t>
            </a:r>
            <a:r>
              <a:rPr lang="pt-BR" sz="2400" dirty="0" err="1"/>
              <a:t>lex.yy.c</a:t>
            </a:r>
            <a:r>
              <a:rPr lang="pt-BR" sz="2400" dirty="0"/>
              <a:t> -o </a:t>
            </a:r>
            <a:r>
              <a:rPr lang="pt-BR" sz="2400" dirty="0" err="1"/>
              <a:t>meuLex</a:t>
            </a:r>
            <a:endParaRPr lang="pt-BR" sz="2400" dirty="0"/>
          </a:p>
          <a:p>
            <a:pPr>
              <a:buNone/>
            </a:pPr>
            <a:r>
              <a:rPr lang="pt-BR" sz="2400" dirty="0"/>
              <a:t>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scanner gerado </a:t>
            </a:r>
            <a:r>
              <a:rPr lang="pt-BR" sz="2400" dirty="0" smtClean="0"/>
              <a:t>lê </a:t>
            </a:r>
            <a:r>
              <a:rPr lang="pt-BR" sz="2400" dirty="0"/>
              <a:t>da entrada </a:t>
            </a:r>
            <a:r>
              <a:rPr lang="pt-BR" sz="2400" dirty="0" smtClean="0"/>
              <a:t>padr</a:t>
            </a:r>
            <a:r>
              <a:rPr lang="pt-BR" sz="2400" dirty="0"/>
              <a:t>ã</a:t>
            </a:r>
            <a:r>
              <a:rPr lang="pt-BR" sz="2400" dirty="0" smtClean="0"/>
              <a:t>o</a:t>
            </a:r>
            <a:r>
              <a:rPr lang="pt-BR" sz="2400" dirty="0"/>
              <a:t>. Deve-se digitar </a:t>
            </a:r>
            <a:r>
              <a:rPr lang="pt-BR" sz="2400" dirty="0" smtClean="0"/>
              <a:t>o texto </a:t>
            </a:r>
            <a:r>
              <a:rPr lang="pt-BR" sz="2400" dirty="0"/>
              <a:t>e depois finalizar a entrada teclando </a:t>
            </a:r>
            <a:r>
              <a:rPr lang="pt-BR" sz="2400" dirty="0" err="1"/>
              <a:t>control</a:t>
            </a:r>
            <a:r>
              <a:rPr lang="pt-BR" sz="2400" dirty="0"/>
              <a:t>+D (fim </a:t>
            </a:r>
            <a:r>
              <a:rPr lang="pt-BR" sz="2400" dirty="0" smtClean="0"/>
              <a:t>de arquivo).</a:t>
            </a:r>
          </a:p>
          <a:p>
            <a:endParaRPr lang="pt-BR" sz="2400" dirty="0"/>
          </a:p>
          <a:p>
            <a:pPr>
              <a:buNone/>
            </a:pPr>
            <a:r>
              <a:rPr lang="pt-BR" sz="2400" dirty="0" err="1"/>
              <a:t>flex</a:t>
            </a:r>
            <a:r>
              <a:rPr lang="pt-BR" sz="2400" dirty="0"/>
              <a:t> </a:t>
            </a:r>
            <a:r>
              <a:rPr lang="pt-BR" sz="2400" dirty="0" smtClean="0"/>
              <a:t>–o </a:t>
            </a:r>
            <a:r>
              <a:rPr lang="pt-BR" sz="2400" dirty="0" err="1" smtClean="0"/>
              <a:t>Exemplo.c</a:t>
            </a:r>
            <a:r>
              <a:rPr lang="pt-BR" sz="2400" dirty="0" smtClean="0"/>
              <a:t> </a:t>
            </a:r>
            <a:r>
              <a:rPr lang="pt-BR" sz="2400" dirty="0" err="1"/>
              <a:t>Exemplo.flex</a:t>
            </a:r>
            <a:endParaRPr lang="pt-BR" sz="2400" dirty="0"/>
          </a:p>
          <a:p>
            <a:pPr>
              <a:buNone/>
            </a:pPr>
            <a:r>
              <a:rPr lang="pt-BR" sz="2400" dirty="0" err="1"/>
              <a:t>gcc</a:t>
            </a:r>
            <a:r>
              <a:rPr lang="pt-BR" sz="2400" dirty="0"/>
              <a:t> Exemplo.c -o </a:t>
            </a:r>
            <a:r>
              <a:rPr lang="pt-BR" sz="2400" dirty="0" smtClean="0"/>
              <a:t>Programa -</a:t>
            </a:r>
            <a:r>
              <a:rPr lang="pt-BR" sz="2400" dirty="0" err="1" smtClean="0"/>
              <a:t>lfl</a:t>
            </a:r>
            <a:endParaRPr lang="pt-BR" sz="2400" dirty="0"/>
          </a:p>
          <a:p>
            <a:pPr>
              <a:buNone/>
            </a:pPr>
            <a:r>
              <a:rPr lang="pt-BR" sz="2400" dirty="0"/>
              <a:t>./Programa &lt; Dados.txt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2974"/>
            <a:ext cx="10058400" cy="680085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GERANDO UM SCANER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665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76250" y="14288"/>
            <a:ext cx="8229600" cy="5143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%{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qtdNumeros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=0, </a:t>
            </a:r>
            <a:r>
              <a:rPr lang="pt-BR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nLinhas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=0;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%}</a:t>
            </a:r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ALGARISMO 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[0−9]</a:t>
            </a:r>
          </a:p>
          <a:p>
            <a:pPr>
              <a:buNone/>
            </a:pPr>
            <a:r>
              <a:rPr lang="pt-BR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%%</a:t>
            </a:r>
            <a:endParaRPr lang="pt-BR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\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nLinhas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++;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ALGARISMO}+ 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{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printf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"d %s \n" , 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yytext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; </a:t>
            </a:r>
            <a:r>
              <a:rPr lang="pt-BR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qtdNumeros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++;}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			{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printf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(“Algarismo não 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renonhecido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”);}</a:t>
            </a:r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pt-BR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%%</a:t>
            </a:r>
            <a:endParaRPr lang="pt-BR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yylex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) ;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printf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"#  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linhas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=%d\n" , </a:t>
            </a:r>
            <a:r>
              <a:rPr lang="pt-BR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nLinhas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) ;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pt-BR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printf</a:t>
            </a: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"# </a:t>
            </a:r>
            <a:r>
              <a:rPr lang="pt-BR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=%d\n" , </a:t>
            </a:r>
            <a:r>
              <a:rPr lang="pt-BR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qtdNumeros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) ;</a:t>
            </a:r>
          </a:p>
          <a:p>
            <a:pPr>
              <a:buNone/>
            </a:pPr>
            <a:r>
              <a:rPr lang="pt-B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476250" y="2047164"/>
            <a:ext cx="7930771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476250" y="3809997"/>
            <a:ext cx="7930771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00891"/>
            <a:ext cx="10058400" cy="1450757"/>
          </a:xfrm>
        </p:spPr>
        <p:txBody>
          <a:bodyPr/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Criar um Analisador Léxico que identifique:</a:t>
            </a:r>
          </a:p>
          <a:p>
            <a:endParaRPr lang="pt-BR" sz="2800" dirty="0" smtClean="0"/>
          </a:p>
          <a:p>
            <a:pPr lvl="1"/>
            <a:r>
              <a:rPr lang="pt-BR" sz="2400" dirty="0" smtClean="0"/>
              <a:t>Espaços em branco, tabulações, parágrafos não retorne nada.</a:t>
            </a:r>
          </a:p>
          <a:p>
            <a:pPr lvl="1"/>
            <a:r>
              <a:rPr lang="pt-BR" sz="2400" dirty="0" smtClean="0"/>
              <a:t>Identificadores e números reais (sem sinal) e retorne o lexema e o </a:t>
            </a:r>
            <a:r>
              <a:rPr lang="pt-BR" sz="2400" dirty="0" err="1" smtClean="0"/>
              <a:t>token</a:t>
            </a:r>
            <a:r>
              <a:rPr lang="pt-BR" sz="2400" dirty="0" smtClean="0"/>
              <a:t>. </a:t>
            </a:r>
          </a:p>
          <a:p>
            <a:pPr lvl="1"/>
            <a:r>
              <a:rPr lang="pt-BR" sz="2400" dirty="0" smtClean="0"/>
              <a:t>Os </a:t>
            </a:r>
            <a:r>
              <a:rPr lang="pt-BR" sz="2400" dirty="0" err="1" smtClean="0"/>
              <a:t>relop’s</a:t>
            </a:r>
            <a:r>
              <a:rPr lang="pt-BR" sz="2400" dirty="0"/>
              <a:t> </a:t>
            </a:r>
            <a:r>
              <a:rPr lang="pt-BR" sz="2400" dirty="0" smtClean="0"/>
              <a:t>e retorne o operador e o </a:t>
            </a:r>
            <a:r>
              <a:rPr lang="pt-BR" sz="2400" dirty="0" err="1" smtClean="0"/>
              <a:t>token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21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875" b="65417"/>
          <a:stretch/>
        </p:blipFill>
        <p:spPr bwMode="auto">
          <a:xfrm>
            <a:off x="642572" y="1828801"/>
            <a:ext cx="11147752" cy="3843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4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3960" b="31666"/>
          <a:stretch/>
        </p:blipFill>
        <p:spPr bwMode="auto">
          <a:xfrm>
            <a:off x="456835" y="1443038"/>
            <a:ext cx="11474758" cy="4157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127" t="67917"/>
          <a:stretch/>
        </p:blipFill>
        <p:spPr bwMode="auto">
          <a:xfrm>
            <a:off x="757238" y="1428749"/>
            <a:ext cx="10581810" cy="37719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8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1963270"/>
            <a:ext cx="10058400" cy="3905823"/>
          </a:xfrm>
        </p:spPr>
        <p:txBody>
          <a:bodyPr>
            <a:no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Existe um conjunto de cadeias de entradas para as quais o mesmo </a:t>
            </a:r>
            <a:r>
              <a:rPr lang="pt-BR" sz="2400" i="1" dirty="0" err="1" smtClean="0"/>
              <a:t>token</a:t>
            </a:r>
            <a:r>
              <a:rPr lang="pt-BR" sz="2400" i="1" dirty="0" smtClean="0"/>
              <a:t> é produzido.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Esse conjunto de cadeias é descrito por uma regra chamada de padrão.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O lexema é um conjunto de caracteres do programa-fonte que é reconhecido pelo padrão de algum </a:t>
            </a:r>
            <a:r>
              <a:rPr lang="pt-BR" sz="2400" i="1" dirty="0" err="1" smtClean="0"/>
              <a:t>token</a:t>
            </a:r>
            <a:r>
              <a:rPr lang="pt-BR" sz="2400" i="1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Ex: </a:t>
            </a:r>
            <a:r>
              <a:rPr lang="pt-BR" sz="2400" dirty="0" err="1" smtClean="0"/>
              <a:t>const</a:t>
            </a:r>
            <a:r>
              <a:rPr lang="pt-BR" sz="2400" dirty="0" smtClean="0"/>
              <a:t> </a:t>
            </a:r>
            <a:r>
              <a:rPr lang="pt-BR" sz="2400" dirty="0" err="1" smtClean="0"/>
              <a:t>pi</a:t>
            </a:r>
            <a:r>
              <a:rPr lang="pt-BR" sz="2400" dirty="0" smtClean="0"/>
              <a:t> = 3.1416;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394179"/>
            <a:ext cx="10058400" cy="1450757"/>
          </a:xfrm>
        </p:spPr>
        <p:txBody>
          <a:bodyPr/>
          <a:lstStyle/>
          <a:p>
            <a:r>
              <a:rPr lang="pt-BR" b="1" dirty="0" smtClean="0"/>
              <a:t>TOKENS, PADRÕES E LEXEMAS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902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TOKENS, PADRÕES E LEXEMAS</a:t>
            </a:r>
            <a:endParaRPr lang="pt-B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971"/>
          <a:stretch/>
        </p:blipFill>
        <p:spPr bwMode="auto">
          <a:xfrm rot="60000">
            <a:off x="1167337" y="1895937"/>
            <a:ext cx="9160482" cy="417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65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259106"/>
            <a:ext cx="10058400" cy="3609988"/>
          </a:xfrm>
        </p:spPr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Tratamos os </a:t>
            </a:r>
            <a:r>
              <a:rPr lang="pt-BR" sz="2400" i="1" dirty="0" err="1" smtClean="0"/>
              <a:t>tokens</a:t>
            </a:r>
            <a:r>
              <a:rPr lang="pt-BR" sz="2400" i="1" dirty="0" smtClean="0"/>
              <a:t> como símbolos terminais na gramática para a linguagem-fonte.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i="1" dirty="0" smtClean="0"/>
              <a:t>O lexemas reconhecidos pelo padrão do </a:t>
            </a:r>
            <a:r>
              <a:rPr lang="pt-BR" sz="2400" i="1" dirty="0" err="1" smtClean="0"/>
              <a:t>token</a:t>
            </a:r>
            <a:r>
              <a:rPr lang="pt-BR" sz="2400" i="1" dirty="0" smtClean="0"/>
              <a:t> representam cadeias de caracteres do programa-fonte e podem ser tratadas como instâncias de uma unidade léxica.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pt-BR" sz="2000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417231"/>
            <a:ext cx="10058400" cy="1450757"/>
          </a:xfrm>
        </p:spPr>
        <p:txBody>
          <a:bodyPr/>
          <a:lstStyle/>
          <a:p>
            <a:r>
              <a:rPr lang="pt-BR" b="1" dirty="0" smtClean="0"/>
              <a:t>TOKENS, PADRÕES E LEXEMAS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930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97280" y="2017486"/>
            <a:ext cx="10058400" cy="3851608"/>
          </a:xfrm>
        </p:spPr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PALAVRAS-CHAVE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OPERADORES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IDENTIFICADORES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CONSTANTES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LITERAIS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CADEIAS </a:t>
            </a:r>
          </a:p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400" dirty="0" smtClean="0"/>
              <a:t>SÍMBOLOS DE PONTUAÇÃO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80" y="417229"/>
            <a:ext cx="10058400" cy="1450757"/>
          </a:xfrm>
        </p:spPr>
        <p:txBody>
          <a:bodyPr/>
          <a:lstStyle/>
          <a:p>
            <a:r>
              <a:rPr lang="pt-BR" b="1" dirty="0" smtClean="0"/>
              <a:t>EXEMPLOS DE TOKENS:</a:t>
            </a:r>
          </a:p>
        </p:txBody>
      </p:sp>
    </p:spTree>
    <p:extLst>
      <p:ext uri="{BB962C8B-B14F-4D97-AF65-F5344CB8AC3E}">
        <p14:creationId xmlns:p14="http://schemas.microsoft.com/office/powerpoint/2010/main" val="21738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1779</Words>
  <Application>Microsoft Office PowerPoint</Application>
  <PresentationFormat>Widescreen</PresentationFormat>
  <Paragraphs>332</Paragraphs>
  <Slides>57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Calibri</vt:lpstr>
      <vt:lpstr>Calibri Light</vt:lpstr>
      <vt:lpstr>Segoe UI Light</vt:lpstr>
      <vt:lpstr>Wingdings</vt:lpstr>
      <vt:lpstr>Retrospectiva</vt:lpstr>
      <vt:lpstr>ANÁLISE LÉXICA</vt:lpstr>
      <vt:lpstr>Análise Léxica</vt:lpstr>
      <vt:lpstr>ANÁLISE LÉXICA</vt:lpstr>
      <vt:lpstr>ANÁLISE LÉXICA</vt:lpstr>
      <vt:lpstr>ANÁLISE LÉXICA</vt:lpstr>
      <vt:lpstr>TOKENS, PADRÕES E LEXEMAS</vt:lpstr>
      <vt:lpstr>TOKENS, PADRÕES E LEXEMAS</vt:lpstr>
      <vt:lpstr>TOKENS, PADRÕES E LEXEMAS</vt:lpstr>
      <vt:lpstr>EXEMPLOS DE TOKENS:</vt:lpstr>
      <vt:lpstr>ATRIBUTOS PARA OS TOKENS</vt:lpstr>
      <vt:lpstr>ATRIBUTOS PARA OS TOKENS</vt:lpstr>
      <vt:lpstr>ERROS LÉXICOS</vt:lpstr>
      <vt:lpstr>ANALISADORES LÉXICOS</vt:lpstr>
      <vt:lpstr>BUFERIZAÇÃO DE ENTRADA</vt:lpstr>
      <vt:lpstr>PARES DE BUFFERS</vt:lpstr>
      <vt:lpstr>PARES DE BUFFERS</vt:lpstr>
      <vt:lpstr>ALGORITMO (PARES DE BUFFERS)</vt:lpstr>
      <vt:lpstr>SENTINELAS</vt:lpstr>
      <vt:lpstr>SENTINELAS</vt:lpstr>
      <vt:lpstr>ALGORITMO (SENTINELA)</vt:lpstr>
      <vt:lpstr>ESPECIFICAÇÃO DE TOKENS</vt:lpstr>
      <vt:lpstr>ESPECIFICAÇÃO DE TOKENS</vt:lpstr>
      <vt:lpstr>Apresentação do PowerPoint</vt:lpstr>
      <vt:lpstr>EXPRESSÕES REGULARES</vt:lpstr>
      <vt:lpstr>EXPRESSÕES REGULARES</vt:lpstr>
      <vt:lpstr>EXPRESSÕES REGULARES</vt:lpstr>
      <vt:lpstr>Exercício Rápido – 10 minutos</vt:lpstr>
      <vt:lpstr>DEFINIÇÕES REGULARES</vt:lpstr>
      <vt:lpstr>Apresentação do PowerPoint</vt:lpstr>
      <vt:lpstr>SIMPLIFICAÇÕES</vt:lpstr>
      <vt:lpstr>RECONHECIMENTO DE TOKENS</vt:lpstr>
      <vt:lpstr>RECONHECIMENTO DE TOKENS</vt:lpstr>
      <vt:lpstr>DIAGRAMA DE TRASIÇÕES</vt:lpstr>
      <vt:lpstr>DIAGRAMA DE TRANSIÇÕES</vt:lpstr>
      <vt:lpstr>Apresentação do PowerPoint</vt:lpstr>
      <vt:lpstr>DIAGRAMA DE TRANSIÇÕES</vt:lpstr>
      <vt:lpstr>Apresentação do PowerPoint</vt:lpstr>
      <vt:lpstr>Desafio (optativo)</vt:lpstr>
      <vt:lpstr>LEX</vt:lpstr>
      <vt:lpstr>LEX/FLEX</vt:lpstr>
      <vt:lpstr>LEX/FLEX</vt:lpstr>
      <vt:lpstr>LEX/FLEX</vt:lpstr>
      <vt:lpstr>LEX/FLEX</vt:lpstr>
      <vt:lpstr>USANDO O FLEX</vt:lpstr>
      <vt:lpstr>LEX/FLEX</vt:lpstr>
      <vt:lpstr>ARQUIVOS FLEX</vt:lpstr>
      <vt:lpstr>DECLARAÇÕES</vt:lpstr>
      <vt:lpstr>DECLARAÇÕES</vt:lpstr>
      <vt:lpstr>DECLARAÇÕES</vt:lpstr>
      <vt:lpstr>REGRAS</vt:lpstr>
      <vt:lpstr>CÓDIGO</vt:lpstr>
      <vt:lpstr>GERANDO UM SCANER</vt:lpstr>
      <vt:lpstr>Apresentação do PowerPoint</vt:lpstr>
      <vt:lpstr>EXERCÍCIO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LÉXICA</dc:title>
  <dc:creator>Eder Jacques Porfirio Farias</dc:creator>
  <cp:lastModifiedBy>Emanuela</cp:lastModifiedBy>
  <cp:revision>46</cp:revision>
  <dcterms:created xsi:type="dcterms:W3CDTF">2015-08-03T12:27:09Z</dcterms:created>
  <dcterms:modified xsi:type="dcterms:W3CDTF">2017-03-20T23:08:08Z</dcterms:modified>
</cp:coreProperties>
</file>