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333" r:id="rId3"/>
    <p:sldId id="291" r:id="rId4"/>
    <p:sldId id="279" r:id="rId5"/>
    <p:sldId id="280" r:id="rId6"/>
    <p:sldId id="299" r:id="rId7"/>
    <p:sldId id="292" r:id="rId8"/>
    <p:sldId id="321" r:id="rId9"/>
    <p:sldId id="290" r:id="rId10"/>
    <p:sldId id="289" r:id="rId11"/>
    <p:sldId id="294" r:id="rId12"/>
    <p:sldId id="295" r:id="rId13"/>
    <p:sldId id="296" r:id="rId14"/>
    <p:sldId id="327" r:id="rId15"/>
    <p:sldId id="332" r:id="rId16"/>
    <p:sldId id="331" r:id="rId17"/>
    <p:sldId id="330" r:id="rId18"/>
    <p:sldId id="316" r:id="rId19"/>
    <p:sldId id="318" r:id="rId20"/>
    <p:sldId id="320" r:id="rId2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der Jacques" initials="EJ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71" d="100"/>
          <a:sy n="71" d="100"/>
        </p:scale>
        <p:origin x="5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66559B-2AA9-4005-9F37-901D8C006AFC}" type="datetimeFigureOut">
              <a:rPr lang="pt-BR" smtClean="0"/>
              <a:t>23/08/2015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1041E6-D926-4836-A5C5-9FB17EEF38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5217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4FFA0-EE36-421E-A058-663D388A5265}" type="datetimeFigureOut">
              <a:rPr lang="pt-BR" smtClean="0"/>
              <a:t>23/08/2015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47BD4-F72B-4C4E-9DE4-6A4373088052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5184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4FFA0-EE36-421E-A058-663D388A5265}" type="datetimeFigureOut">
              <a:rPr lang="pt-BR" smtClean="0"/>
              <a:t>23/08/2015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47BD4-F72B-4C4E-9DE4-6A43730880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847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4FFA0-EE36-421E-A058-663D388A5265}" type="datetimeFigureOut">
              <a:rPr lang="pt-BR" smtClean="0"/>
              <a:t>23/08/2015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47BD4-F72B-4C4E-9DE4-6A43730880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5608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4FFA0-EE36-421E-A058-663D388A5265}" type="datetimeFigureOut">
              <a:rPr lang="pt-BR" smtClean="0"/>
              <a:t>23/08/2015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47BD4-F72B-4C4E-9DE4-6A43730880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6466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4FFA0-EE36-421E-A058-663D388A5265}" type="datetimeFigureOut">
              <a:rPr lang="pt-BR" smtClean="0"/>
              <a:t>23/08/2015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47BD4-F72B-4C4E-9DE4-6A4373088052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539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4FFA0-EE36-421E-A058-663D388A5265}" type="datetimeFigureOut">
              <a:rPr lang="pt-BR" smtClean="0"/>
              <a:t>23/08/2015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47BD4-F72B-4C4E-9DE4-6A43730880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3494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4FFA0-EE36-421E-A058-663D388A5265}" type="datetimeFigureOut">
              <a:rPr lang="pt-BR" smtClean="0"/>
              <a:t>23/08/2015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47BD4-F72B-4C4E-9DE4-6A43730880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5548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4FFA0-EE36-421E-A058-663D388A5265}" type="datetimeFigureOut">
              <a:rPr lang="pt-BR" smtClean="0"/>
              <a:t>23/08/2015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47BD4-F72B-4C4E-9DE4-6A43730880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19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4FFA0-EE36-421E-A058-663D388A5265}" type="datetimeFigureOut">
              <a:rPr lang="pt-BR" smtClean="0"/>
              <a:t>23/08/2015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47BD4-F72B-4C4E-9DE4-6A43730880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3537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E04FFA0-EE36-421E-A058-663D388A5265}" type="datetimeFigureOut">
              <a:rPr lang="pt-BR" smtClean="0"/>
              <a:t>23/08/2015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A647BD4-F72B-4C4E-9DE4-6A43730880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8105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4FFA0-EE36-421E-A058-663D388A5265}" type="datetimeFigureOut">
              <a:rPr lang="pt-BR" smtClean="0"/>
              <a:t>23/08/2015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47BD4-F72B-4C4E-9DE4-6A43730880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5225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E04FFA0-EE36-421E-A058-663D388A5265}" type="datetimeFigureOut">
              <a:rPr lang="pt-BR" smtClean="0"/>
              <a:t>23/08/2015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A647BD4-F72B-4C4E-9DE4-6A4373088052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9421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682344" cy="3566160"/>
          </a:xfrm>
        </p:spPr>
        <p:txBody>
          <a:bodyPr>
            <a:normAutofit/>
          </a:bodyPr>
          <a:lstStyle/>
          <a:p>
            <a:r>
              <a:rPr lang="pt-BR" sz="6000" b="1" dirty="0" smtClean="0"/>
              <a:t>GRAMÁTICAS LIVRE DE CONTEXTO</a:t>
            </a:r>
            <a:endParaRPr lang="pt-BR" sz="6000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b="1" dirty="0" smtClean="0"/>
              <a:t>DISCIPLINA: COMPILADORES</a:t>
            </a:r>
          </a:p>
          <a:p>
            <a:r>
              <a:rPr lang="pt-BR" b="1" dirty="0" smtClean="0"/>
              <a:t>Prof. Éder Porfírio</a:t>
            </a:r>
            <a:endParaRPr lang="pt-BR" b="1" dirty="0"/>
          </a:p>
        </p:txBody>
      </p:sp>
      <p:pic>
        <p:nvPicPr>
          <p:cNvPr id="1026" name="Picture 2" descr="http://www.minhapos.com.br/data/artigos/images/uv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5409" y="4570065"/>
            <a:ext cx="1094591" cy="1445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6445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ÁRVORES GRAMATICAIS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55114" y="1967115"/>
            <a:ext cx="4541321" cy="4023360"/>
          </a:xfrm>
        </p:spPr>
        <p:txBody>
          <a:bodyPr/>
          <a:lstStyle/>
          <a:p>
            <a:pPr marL="0" indent="363538">
              <a:buFont typeface="Wingdings" panose="05000000000000000000" pitchFamily="2" charset="2"/>
              <a:buChar char="§"/>
            </a:pPr>
            <a:r>
              <a:rPr lang="pt-BR" dirty="0" smtClean="0"/>
              <a:t>Representação gráfica para uma derivação.</a:t>
            </a:r>
          </a:p>
          <a:p>
            <a:pPr marL="0" indent="363538">
              <a:buFont typeface="Wingdings" panose="05000000000000000000" pitchFamily="2" charset="2"/>
              <a:buChar char="§"/>
            </a:pPr>
            <a:r>
              <a:rPr lang="pt-BR" dirty="0" smtClean="0"/>
              <a:t>O símbolo inicial deriva a cadeia da Linguagem.</a:t>
            </a:r>
          </a:p>
          <a:p>
            <a:endParaRPr lang="pt-BR" dirty="0"/>
          </a:p>
          <a:p>
            <a:r>
              <a:rPr lang="pt-BR" b="1" dirty="0" smtClean="0"/>
              <a:t>PROPRIEDADES:</a:t>
            </a:r>
          </a:p>
          <a:p>
            <a:pPr marL="266700" indent="-266700">
              <a:buFont typeface="+mj-lt"/>
              <a:buAutoNum type="arabicPeriod"/>
            </a:pPr>
            <a:r>
              <a:rPr lang="pt-BR" b="1" dirty="0" smtClean="0"/>
              <a:t>RAIZ: </a:t>
            </a:r>
            <a:r>
              <a:rPr lang="pt-BR" dirty="0" smtClean="0"/>
              <a:t>Símbolo de partida;</a:t>
            </a:r>
          </a:p>
          <a:p>
            <a:pPr marL="266700" indent="-266700">
              <a:buFont typeface="+mj-lt"/>
              <a:buAutoNum type="arabicPeriod"/>
            </a:pPr>
            <a:r>
              <a:rPr lang="pt-BR" b="1" dirty="0" smtClean="0"/>
              <a:t>NÓS: </a:t>
            </a:r>
            <a:r>
              <a:rPr lang="pt-BR" dirty="0" smtClean="0"/>
              <a:t>Símbolos não-terminais</a:t>
            </a:r>
          </a:p>
          <a:p>
            <a:pPr marL="266700" indent="-266700">
              <a:buFont typeface="+mj-lt"/>
              <a:buAutoNum type="arabicPeriod"/>
            </a:pPr>
            <a:r>
              <a:rPr lang="pt-BR" b="1" dirty="0" smtClean="0"/>
              <a:t>FOLHA: </a:t>
            </a:r>
            <a:r>
              <a:rPr lang="pt-BR" dirty="0" smtClean="0"/>
              <a:t>Token ou </a:t>
            </a:r>
            <a:r>
              <a:rPr lang="el-GR" dirty="0" smtClean="0"/>
              <a:t>ε</a:t>
            </a:r>
            <a:endParaRPr lang="pt-BR" dirty="0" smtClean="0"/>
          </a:p>
          <a:p>
            <a:pPr marL="457200" indent="-457200">
              <a:buFont typeface="+mj-lt"/>
              <a:buAutoNum type="arabicPeriod"/>
            </a:pPr>
            <a:endParaRPr lang="pt-B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8537"/>
          <a:stretch/>
        </p:blipFill>
        <p:spPr bwMode="auto">
          <a:xfrm>
            <a:off x="4612342" y="2106895"/>
            <a:ext cx="7230038" cy="3681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7772432" y="6492900"/>
            <a:ext cx="2895600" cy="365125"/>
          </a:xfrm>
        </p:spPr>
        <p:txBody>
          <a:bodyPr/>
          <a:lstStyle/>
          <a:p>
            <a:r>
              <a:rPr lang="pt-BR" dirty="0" smtClean="0"/>
              <a:t>Prof. Eder porfírio- Compiladores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09514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400" b="1" dirty="0" smtClean="0"/>
              <a:t>ESCREVENDO UMA GLC PARA UM COMPILADOR</a:t>
            </a:r>
            <a:endParaRPr lang="pt-BR" sz="4400" b="1" dirty="0"/>
          </a:p>
        </p:txBody>
      </p:sp>
      <p:sp>
        <p:nvSpPr>
          <p:cNvPr id="6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7772432" y="6492900"/>
            <a:ext cx="2895600" cy="365125"/>
          </a:xfrm>
        </p:spPr>
        <p:txBody>
          <a:bodyPr/>
          <a:lstStyle/>
          <a:p>
            <a:r>
              <a:rPr lang="pt-BR" dirty="0" smtClean="0"/>
              <a:t>Prof. Eder porfírio- Compiladores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3629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CRITÉRIOS</a:t>
            </a:r>
            <a:endParaRPr lang="pt-BR" b="1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268288">
              <a:buFont typeface="Wingdings" panose="05000000000000000000" pitchFamily="2" charset="2"/>
              <a:buChar char="§"/>
            </a:pPr>
            <a:r>
              <a:rPr lang="pt-BR" sz="2400" dirty="0" smtClean="0"/>
              <a:t>As GLC descrevem NATURALMENTE a estrutura sintática das </a:t>
            </a:r>
            <a:r>
              <a:rPr lang="pt-BR" sz="2400" dirty="0" err="1" smtClean="0"/>
              <a:t>LP’s</a:t>
            </a:r>
            <a:r>
              <a:rPr lang="pt-BR" sz="2400" dirty="0" smtClean="0"/>
              <a:t>.</a:t>
            </a:r>
          </a:p>
          <a:p>
            <a:pPr marL="0" indent="268288">
              <a:buFont typeface="Wingdings" panose="05000000000000000000" pitchFamily="2" charset="2"/>
              <a:buChar char="§"/>
            </a:pPr>
            <a:r>
              <a:rPr lang="pt-BR" sz="2400" dirty="0" smtClean="0"/>
              <a:t>Cada método de análise sintática pode tratar gramáticas que tenham certa conformação.</a:t>
            </a:r>
          </a:p>
          <a:p>
            <a:pPr marL="0" indent="268288">
              <a:buFont typeface="Wingdings" panose="05000000000000000000" pitchFamily="2" charset="2"/>
              <a:buChar char="§"/>
            </a:pPr>
            <a:r>
              <a:rPr lang="pt-BR" sz="2400" dirty="0" smtClean="0"/>
              <a:t>Uma GLC pode ter que ser reescrita a fim de se tornar “analisável” pelo método escolhido:</a:t>
            </a:r>
          </a:p>
          <a:p>
            <a:pPr marL="0" indent="268288">
              <a:buFont typeface="Wingdings" panose="05000000000000000000" pitchFamily="2" charset="2"/>
              <a:buChar char="§"/>
            </a:pPr>
            <a:r>
              <a:rPr lang="pt-BR" sz="2400" dirty="0" smtClean="0"/>
              <a:t>Principais transformações:</a:t>
            </a:r>
          </a:p>
          <a:p>
            <a:pPr marL="292608" lvl="1" indent="268288">
              <a:buFont typeface="Wingdings" panose="05000000000000000000" pitchFamily="2" charset="2"/>
              <a:buChar char="§"/>
            </a:pPr>
            <a:r>
              <a:rPr lang="pt-BR" sz="2200" dirty="0" smtClean="0"/>
              <a:t>Eliminar Ambiguidades</a:t>
            </a:r>
          </a:p>
          <a:p>
            <a:pPr marL="292608" lvl="1" indent="268288">
              <a:buFont typeface="Wingdings" panose="05000000000000000000" pitchFamily="2" charset="2"/>
              <a:buChar char="§"/>
            </a:pPr>
            <a:r>
              <a:rPr lang="pt-BR" sz="2200" dirty="0" smtClean="0"/>
              <a:t>Eliminar Recursão à Esquerda</a:t>
            </a:r>
          </a:p>
          <a:p>
            <a:pPr marL="292608" lvl="1" indent="268288">
              <a:buFont typeface="Wingdings" panose="05000000000000000000" pitchFamily="2" charset="2"/>
              <a:buChar char="§"/>
            </a:pPr>
            <a:r>
              <a:rPr lang="pt-BR" sz="2200" dirty="0" smtClean="0"/>
              <a:t>Fatorar à Esquerda</a:t>
            </a:r>
          </a:p>
        </p:txBody>
      </p:sp>
      <p:sp>
        <p:nvSpPr>
          <p:cNvPr id="6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7772432" y="6492900"/>
            <a:ext cx="2895600" cy="365125"/>
          </a:xfrm>
        </p:spPr>
        <p:txBody>
          <a:bodyPr/>
          <a:lstStyle/>
          <a:p>
            <a:r>
              <a:rPr lang="pt-BR" dirty="0" smtClean="0"/>
              <a:t>Prof. Eder porfírio- Compiladores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412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ELIMINANDO AMBIGUIDADES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Uma gramática é ambígua se possui uma sentença que possua mais de uma árvore de derivação.</a:t>
            </a:r>
          </a:p>
          <a:p>
            <a:r>
              <a:rPr lang="pt-BR" dirty="0" smtClean="0"/>
              <a:t>Exemplo: </a:t>
            </a:r>
            <a:endParaRPr lang="pt-B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26173" r="19872" b="43108"/>
          <a:stretch/>
        </p:blipFill>
        <p:spPr bwMode="auto">
          <a:xfrm>
            <a:off x="1097279" y="2918418"/>
            <a:ext cx="3738282" cy="1072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 cstate="print"/>
          <a:srcRect t="47097" r="54742"/>
          <a:stretch/>
        </p:blipFill>
        <p:spPr bwMode="auto">
          <a:xfrm>
            <a:off x="5352953" y="3409252"/>
            <a:ext cx="2644012" cy="604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77093" y="3946709"/>
            <a:ext cx="4822493" cy="2849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82133" y="3845462"/>
            <a:ext cx="4864447" cy="2951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3" cstate="print"/>
          <a:srcRect l="33442" t="4351" b="55650"/>
          <a:stretch/>
        </p:blipFill>
        <p:spPr bwMode="auto">
          <a:xfrm>
            <a:off x="5207021" y="3146024"/>
            <a:ext cx="38883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61535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56447" y="1748118"/>
            <a:ext cx="10031506" cy="1323692"/>
          </a:xfrm>
        </p:spPr>
        <p:txBody>
          <a:bodyPr>
            <a:noAutofit/>
          </a:bodyPr>
          <a:lstStyle/>
          <a:p>
            <a:pPr marL="0" indent="363538">
              <a:buFont typeface="Wingdings" panose="05000000000000000000" pitchFamily="2" charset="2"/>
              <a:buChar char="§"/>
            </a:pPr>
            <a:r>
              <a:rPr lang="pt-BR" sz="2400" dirty="0" smtClean="0"/>
              <a:t>A </a:t>
            </a:r>
            <a:r>
              <a:rPr lang="pt-BR" sz="2400" dirty="0"/>
              <a:t>Regra geral é associar cada </a:t>
            </a:r>
            <a:r>
              <a:rPr lang="pt-BR" sz="2400" dirty="0" err="1"/>
              <a:t>else</a:t>
            </a:r>
            <a:r>
              <a:rPr lang="pt-BR" sz="2400" dirty="0"/>
              <a:t> ao </a:t>
            </a:r>
            <a:r>
              <a:rPr lang="pt-BR" sz="2400" dirty="0" err="1"/>
              <a:t>then</a:t>
            </a:r>
            <a:r>
              <a:rPr lang="pt-BR" sz="2400" dirty="0"/>
              <a:t> anterior mais próximo ainda não associado.</a:t>
            </a:r>
          </a:p>
          <a:p>
            <a:pPr marL="0" indent="363538">
              <a:buFont typeface="Wingdings" panose="05000000000000000000" pitchFamily="2" charset="2"/>
              <a:buChar char="§"/>
            </a:pPr>
            <a:r>
              <a:rPr lang="pt-BR" sz="2400" dirty="0"/>
              <a:t>A ideia está em que um enunciado figurando entre o </a:t>
            </a:r>
            <a:r>
              <a:rPr lang="pt-BR" sz="2400" b="1" dirty="0" err="1"/>
              <a:t>then</a:t>
            </a:r>
            <a:r>
              <a:rPr lang="pt-BR" sz="2400" b="1" dirty="0"/>
              <a:t> </a:t>
            </a:r>
            <a:r>
              <a:rPr lang="pt-BR" sz="2400" dirty="0"/>
              <a:t>e o </a:t>
            </a:r>
            <a:r>
              <a:rPr lang="pt-BR" sz="2400" b="1" dirty="0" err="1"/>
              <a:t>else</a:t>
            </a:r>
            <a:r>
              <a:rPr lang="pt-BR" sz="2400" b="1" dirty="0"/>
              <a:t> </a:t>
            </a:r>
            <a:r>
              <a:rPr lang="pt-BR" sz="2400" dirty="0"/>
              <a:t>precisa ser associado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7280" y="3550025"/>
            <a:ext cx="8448711" cy="2661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7772432" y="6492900"/>
            <a:ext cx="2895600" cy="365125"/>
          </a:xfrm>
        </p:spPr>
        <p:txBody>
          <a:bodyPr/>
          <a:lstStyle/>
          <a:p>
            <a:r>
              <a:rPr lang="pt-BR" dirty="0" smtClean="0"/>
              <a:t>Prof. Eder Jacques - Compiladores</a:t>
            </a:r>
            <a:endParaRPr lang="pt-BR" dirty="0"/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b="1" dirty="0" smtClean="0"/>
              <a:t>ELIMINANDO AMBIGUIDADES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140035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2151528"/>
            <a:ext cx="10058400" cy="3717565"/>
          </a:xfrm>
        </p:spPr>
        <p:txBody>
          <a:bodyPr>
            <a:normAutofit/>
          </a:bodyPr>
          <a:lstStyle/>
          <a:p>
            <a:r>
              <a:rPr lang="pt-BR" sz="2400" dirty="0">
                <a:latin typeface="Arial Unicode MS"/>
                <a:ea typeface="Arial Unicode MS"/>
                <a:cs typeface="Arial Unicode MS"/>
              </a:rPr>
              <a:t>Uma gramática é recursiva a esquerda se possui um não terminal A tal que exista uma derivação </a:t>
            </a:r>
            <a:r>
              <a:rPr lang="pt-BR" sz="2400" b="1" dirty="0" smtClean="0">
                <a:latin typeface="Arial Unicode MS"/>
                <a:ea typeface="Arial Unicode MS"/>
                <a:cs typeface="Arial Unicode MS"/>
              </a:rPr>
              <a:t>A </a:t>
            </a:r>
            <a:r>
              <a:rPr lang="pt-BR" sz="2400" b="1" dirty="0" smtClean="0">
                <a:latin typeface="Arial Unicode MS"/>
                <a:ea typeface="Arial Unicode MS"/>
                <a:cs typeface="Arial Unicode MS"/>
                <a:sym typeface="Wingdings" pitchFamily="2" charset="2"/>
              </a:rPr>
              <a:t>A</a:t>
            </a:r>
            <a:r>
              <a:rPr lang="el-GR" sz="2400" b="1" dirty="0" smtClean="0">
                <a:latin typeface="Arial Unicode MS"/>
                <a:ea typeface="Arial Unicode MS"/>
                <a:cs typeface="Arial Unicode MS"/>
                <a:sym typeface="Wingdings" pitchFamily="2" charset="2"/>
              </a:rPr>
              <a:t>α</a:t>
            </a:r>
            <a:r>
              <a:rPr lang="pt-BR" sz="2400" dirty="0" smtClean="0">
                <a:latin typeface="Arial Unicode MS"/>
                <a:ea typeface="Arial Unicode MS"/>
                <a:cs typeface="Arial Unicode MS"/>
                <a:sym typeface="Wingdings" pitchFamily="2" charset="2"/>
              </a:rPr>
              <a:t> </a:t>
            </a:r>
            <a:r>
              <a:rPr lang="pt-BR" sz="2400" dirty="0">
                <a:latin typeface="Arial Unicode MS"/>
                <a:ea typeface="Arial Unicode MS"/>
                <a:cs typeface="Arial Unicode MS"/>
                <a:sym typeface="Wingdings" pitchFamily="2" charset="2"/>
              </a:rPr>
              <a:t>para alguma cadeia </a:t>
            </a:r>
            <a:r>
              <a:rPr lang="el-GR" sz="2400" dirty="0">
                <a:latin typeface="Arial Unicode MS"/>
                <a:ea typeface="Arial Unicode MS"/>
                <a:cs typeface="Arial Unicode MS"/>
                <a:sym typeface="Wingdings" pitchFamily="2" charset="2"/>
              </a:rPr>
              <a:t>α</a:t>
            </a:r>
            <a:r>
              <a:rPr lang="pt-BR" sz="2400" dirty="0">
                <a:latin typeface="Arial Unicode MS"/>
                <a:ea typeface="Arial Unicode MS"/>
                <a:cs typeface="Arial Unicode MS"/>
                <a:sym typeface="Wingdings" pitchFamily="2" charset="2"/>
              </a:rPr>
              <a:t>.</a:t>
            </a:r>
          </a:p>
          <a:p>
            <a:endParaRPr lang="pt-BR" sz="2400" dirty="0">
              <a:latin typeface="Arial Unicode MS"/>
              <a:ea typeface="Arial Unicode MS"/>
              <a:cs typeface="Arial Unicode MS"/>
              <a:sym typeface="Wingdings" pitchFamily="2" charset="2"/>
            </a:endParaRPr>
          </a:p>
          <a:p>
            <a:r>
              <a:rPr lang="pt-BR" sz="2400" dirty="0">
                <a:latin typeface="Arial Unicode MS"/>
                <a:ea typeface="Arial Unicode MS"/>
                <a:cs typeface="Arial Unicode MS"/>
                <a:sym typeface="Wingdings" pitchFamily="2" charset="2"/>
              </a:rPr>
              <a:t>Os métodos de análise sintática Top-Down não podem processar gramáticas recursivas a esquerda</a:t>
            </a:r>
            <a:r>
              <a:rPr lang="pt-BR" sz="2400" dirty="0" smtClean="0">
                <a:latin typeface="Arial Unicode MS"/>
                <a:ea typeface="Arial Unicode MS"/>
                <a:cs typeface="Arial Unicode MS"/>
                <a:sym typeface="Wingdings" pitchFamily="2" charset="2"/>
              </a:rPr>
              <a:t>.</a:t>
            </a:r>
          </a:p>
          <a:p>
            <a:endParaRPr lang="pt-BR" sz="2400" dirty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ELIMINANDO RECURSÃO À ESQUERDA</a:t>
            </a:r>
            <a:endParaRPr lang="pt-BR" b="1" dirty="0"/>
          </a:p>
        </p:txBody>
      </p:sp>
      <p:sp>
        <p:nvSpPr>
          <p:cNvPr id="5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7772432" y="6492900"/>
            <a:ext cx="2895600" cy="365125"/>
          </a:xfrm>
        </p:spPr>
        <p:txBody>
          <a:bodyPr/>
          <a:lstStyle/>
          <a:p>
            <a:r>
              <a:rPr lang="pt-BR" dirty="0" smtClean="0"/>
              <a:t>Prof. Eder porfírio- Compiladores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4401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ELIMINANDO RECURSÃO À ESQUERDA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sz="2400" dirty="0" smtClean="0"/>
              <a:t>Eliminando a recursão imediatamente à esquerda (produção A → A</a:t>
            </a:r>
            <a:r>
              <a:rPr lang="el-GR" sz="2400" dirty="0" smtClean="0"/>
              <a:t>α</a:t>
            </a:r>
            <a:r>
              <a:rPr lang="pt-BR" sz="2400" dirty="0" smtClean="0"/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2400" dirty="0"/>
              <a:t>A → </a:t>
            </a:r>
            <a:r>
              <a:rPr lang="el-GR" sz="2400" dirty="0" smtClean="0"/>
              <a:t>β</a:t>
            </a:r>
            <a:r>
              <a:rPr lang="pt-BR" sz="2400" dirty="0" smtClean="0"/>
              <a:t>A’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2400" dirty="0" smtClean="0"/>
              <a:t>A’ </a:t>
            </a:r>
            <a:r>
              <a:rPr lang="pt-BR" sz="2400" dirty="0"/>
              <a:t>→ </a:t>
            </a:r>
            <a:r>
              <a:rPr lang="el-GR" sz="2400" dirty="0" smtClean="0"/>
              <a:t>α</a:t>
            </a:r>
            <a:r>
              <a:rPr lang="pt-BR" sz="2400" dirty="0" smtClean="0"/>
              <a:t>A’ | </a:t>
            </a:r>
            <a:r>
              <a:rPr lang="el-GR" sz="2400" dirty="0" smtClean="0"/>
              <a:t>ε</a:t>
            </a:r>
            <a:endParaRPr lang="pt-BR" sz="2400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pt-BR" sz="24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pt-BR" sz="2400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2400" dirty="0" smtClean="0"/>
              <a:t>Não importam quantas </a:t>
            </a:r>
            <a:r>
              <a:rPr lang="pt-BR" sz="2400" dirty="0" err="1" smtClean="0"/>
              <a:t>produções-A</a:t>
            </a:r>
            <a:r>
              <a:rPr lang="pt-BR" sz="2400" dirty="0" smtClean="0"/>
              <a:t> existam: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2400" dirty="0" smtClean="0"/>
              <a:t>A </a:t>
            </a:r>
            <a:r>
              <a:rPr lang="pt-BR" sz="2400" dirty="0"/>
              <a:t>→ A</a:t>
            </a:r>
            <a:r>
              <a:rPr lang="el-GR" sz="2400" dirty="0" smtClean="0"/>
              <a:t>α</a:t>
            </a:r>
            <a:r>
              <a:rPr lang="pt-BR" sz="2400" baseline="-25000" dirty="0" smtClean="0"/>
              <a:t>1</a:t>
            </a:r>
            <a:r>
              <a:rPr lang="pt-BR" sz="2400" dirty="0" smtClean="0"/>
              <a:t> | </a:t>
            </a:r>
            <a:r>
              <a:rPr lang="pt-BR" sz="2400" dirty="0"/>
              <a:t>A</a:t>
            </a:r>
            <a:r>
              <a:rPr lang="el-GR" sz="2400" dirty="0" smtClean="0"/>
              <a:t>α</a:t>
            </a:r>
            <a:r>
              <a:rPr lang="pt-BR" sz="2400" baseline="-25000" dirty="0"/>
              <a:t>2</a:t>
            </a:r>
            <a:r>
              <a:rPr lang="pt-BR" sz="2400" dirty="0" smtClean="0"/>
              <a:t> |...|</a:t>
            </a:r>
            <a:r>
              <a:rPr lang="pt-BR" sz="2400" dirty="0"/>
              <a:t> A</a:t>
            </a:r>
            <a:r>
              <a:rPr lang="el-GR" sz="2400" dirty="0" smtClean="0"/>
              <a:t>α</a:t>
            </a:r>
            <a:r>
              <a:rPr lang="pt-BR" sz="2400" baseline="-25000" dirty="0" smtClean="0"/>
              <a:t>n</a:t>
            </a:r>
            <a:r>
              <a:rPr lang="pt-BR" sz="2400" dirty="0" smtClean="0"/>
              <a:t>|</a:t>
            </a:r>
            <a:r>
              <a:rPr lang="el-GR" sz="2400" dirty="0" smtClean="0"/>
              <a:t> β</a:t>
            </a:r>
            <a:r>
              <a:rPr lang="pt-BR" sz="2400" baseline="-25000" dirty="0" smtClean="0"/>
              <a:t>1</a:t>
            </a:r>
            <a:r>
              <a:rPr lang="pt-BR" sz="2400" dirty="0" smtClean="0"/>
              <a:t> | </a:t>
            </a:r>
            <a:r>
              <a:rPr lang="el-GR" sz="2400" dirty="0" smtClean="0"/>
              <a:t>β</a:t>
            </a:r>
            <a:r>
              <a:rPr lang="pt-BR" sz="2400" baseline="-25000" dirty="0" smtClean="0"/>
              <a:t>2</a:t>
            </a:r>
            <a:r>
              <a:rPr lang="pt-BR" sz="2400" dirty="0" smtClean="0"/>
              <a:t> |...|</a:t>
            </a:r>
            <a:r>
              <a:rPr lang="el-GR" sz="2400" dirty="0"/>
              <a:t> </a:t>
            </a:r>
            <a:r>
              <a:rPr lang="el-GR" sz="2400" dirty="0" smtClean="0"/>
              <a:t>β</a:t>
            </a:r>
            <a:r>
              <a:rPr lang="pt-BR" sz="2400" baseline="-25000" dirty="0" smtClean="0"/>
              <a:t>n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pt-BR" sz="2400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2400" dirty="0" smtClean="0"/>
              <a:t>Substituímos as </a:t>
            </a:r>
            <a:r>
              <a:rPr lang="pt-BR" sz="2400" dirty="0" err="1" smtClean="0"/>
              <a:t>produções-A</a:t>
            </a:r>
            <a:r>
              <a:rPr lang="pt-BR" sz="2400" dirty="0" smtClean="0"/>
              <a:t> por: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2400" dirty="0"/>
              <a:t>A → </a:t>
            </a:r>
            <a:r>
              <a:rPr lang="el-GR" sz="2400" dirty="0" smtClean="0"/>
              <a:t>β</a:t>
            </a:r>
            <a:r>
              <a:rPr lang="pt-BR" sz="2400" baseline="-25000" dirty="0" smtClean="0"/>
              <a:t>1</a:t>
            </a:r>
            <a:r>
              <a:rPr lang="pt-BR" sz="2400" dirty="0" smtClean="0"/>
              <a:t>A’ </a:t>
            </a:r>
            <a:r>
              <a:rPr lang="pt-BR" sz="2400" dirty="0"/>
              <a:t>| </a:t>
            </a:r>
            <a:r>
              <a:rPr lang="el-GR" sz="2400" dirty="0" smtClean="0"/>
              <a:t>β</a:t>
            </a:r>
            <a:r>
              <a:rPr lang="pt-BR" sz="2400" baseline="-25000" dirty="0" smtClean="0"/>
              <a:t>2</a:t>
            </a:r>
            <a:r>
              <a:rPr lang="pt-BR" sz="2400" dirty="0" smtClean="0"/>
              <a:t>A’ </a:t>
            </a:r>
            <a:r>
              <a:rPr lang="pt-BR" sz="2400" dirty="0"/>
              <a:t>|...|</a:t>
            </a:r>
            <a:r>
              <a:rPr lang="el-GR" sz="2400" dirty="0"/>
              <a:t> </a:t>
            </a:r>
            <a:r>
              <a:rPr lang="el-GR" sz="2400" dirty="0" smtClean="0"/>
              <a:t>β</a:t>
            </a:r>
            <a:r>
              <a:rPr lang="pt-BR" sz="2400" baseline="-25000" dirty="0" err="1" smtClean="0"/>
              <a:t>n</a:t>
            </a:r>
            <a:r>
              <a:rPr lang="pt-BR" sz="2400" dirty="0" err="1" smtClean="0"/>
              <a:t>A</a:t>
            </a:r>
            <a:r>
              <a:rPr lang="pt-BR" sz="2400" dirty="0" smtClean="0"/>
              <a:t>’</a:t>
            </a:r>
            <a:endParaRPr lang="pt-BR" sz="24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2400" dirty="0" smtClean="0"/>
              <a:t>A’ </a:t>
            </a:r>
            <a:r>
              <a:rPr lang="pt-BR" sz="2400" dirty="0"/>
              <a:t>→ </a:t>
            </a:r>
            <a:r>
              <a:rPr lang="el-GR" sz="2400" dirty="0" smtClean="0"/>
              <a:t>α</a:t>
            </a:r>
            <a:r>
              <a:rPr lang="pt-BR" sz="2400" baseline="-25000" dirty="0" smtClean="0"/>
              <a:t>1</a:t>
            </a:r>
            <a:r>
              <a:rPr lang="pt-BR" sz="2400" dirty="0" smtClean="0"/>
              <a:t>A’ </a:t>
            </a:r>
            <a:r>
              <a:rPr lang="pt-BR" sz="2400" dirty="0"/>
              <a:t>| </a:t>
            </a:r>
            <a:r>
              <a:rPr lang="el-GR" sz="2400" dirty="0" smtClean="0"/>
              <a:t>α</a:t>
            </a:r>
            <a:r>
              <a:rPr lang="pt-BR" sz="2400" baseline="-25000" dirty="0" smtClean="0"/>
              <a:t>2</a:t>
            </a:r>
            <a:r>
              <a:rPr lang="pt-BR" sz="2400" dirty="0" smtClean="0"/>
              <a:t>A’ </a:t>
            </a:r>
            <a:r>
              <a:rPr lang="pt-BR" sz="2400" dirty="0"/>
              <a:t>|...| </a:t>
            </a:r>
            <a:r>
              <a:rPr lang="el-GR" sz="2400" dirty="0" smtClean="0"/>
              <a:t>α</a:t>
            </a:r>
            <a:r>
              <a:rPr lang="pt-BR" sz="2400" baseline="-25000" dirty="0" err="1" smtClean="0"/>
              <a:t>n</a:t>
            </a:r>
            <a:r>
              <a:rPr lang="pt-BR" sz="2400" dirty="0" err="1" smtClean="0"/>
              <a:t>A</a:t>
            </a:r>
            <a:r>
              <a:rPr lang="pt-BR" sz="2400" dirty="0" smtClean="0"/>
              <a:t>’ | </a:t>
            </a:r>
            <a:r>
              <a:rPr lang="el-GR" sz="2400" dirty="0"/>
              <a:t>ε</a:t>
            </a:r>
            <a:endParaRPr lang="pt-BR" sz="2400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pt-BR" sz="24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pt-BR" sz="2400" dirty="0"/>
          </a:p>
        </p:txBody>
      </p:sp>
      <p:sp>
        <p:nvSpPr>
          <p:cNvPr id="7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7772432" y="6492900"/>
            <a:ext cx="2895600" cy="365125"/>
          </a:xfrm>
        </p:spPr>
        <p:txBody>
          <a:bodyPr/>
          <a:lstStyle/>
          <a:p>
            <a:r>
              <a:rPr lang="pt-BR" dirty="0" smtClean="0"/>
              <a:t>Prof. Eder porfírio- Compiladores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088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35535" t="17461" b="58604"/>
          <a:stretch/>
        </p:blipFill>
        <p:spPr bwMode="auto">
          <a:xfrm>
            <a:off x="1215993" y="2501154"/>
            <a:ext cx="4881594" cy="1062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ELIMINANDO RECURSÃO À ESQUERDA</a:t>
            </a:r>
            <a:endParaRPr lang="pt-BR" b="1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1258645" y="2087781"/>
            <a:ext cx="10058400" cy="4023360"/>
          </a:xfrm>
        </p:spPr>
        <p:txBody>
          <a:bodyPr/>
          <a:lstStyle/>
          <a:p>
            <a:r>
              <a:rPr lang="pt-BR" b="1" dirty="0" smtClean="0"/>
              <a:t>Exercício: </a:t>
            </a:r>
            <a:r>
              <a:rPr lang="pt-BR" dirty="0" smtClean="0"/>
              <a:t>Considere s seguinte gramática para expressões aritméticas: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Escreva uma gramática equivalente eliminando a recursão imediatamente à esquerda 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Eder Jacques - Compiladores</a:t>
            </a:r>
            <a:endParaRPr lang="pt-BR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36600" t="62302"/>
          <a:stretch/>
        </p:blipFill>
        <p:spPr bwMode="auto">
          <a:xfrm>
            <a:off x="1258645" y="4612306"/>
            <a:ext cx="4800912" cy="1673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44428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772432" y="6492900"/>
            <a:ext cx="2895600" cy="365125"/>
          </a:xfrm>
        </p:spPr>
        <p:txBody>
          <a:bodyPr/>
          <a:lstStyle/>
          <a:p>
            <a:r>
              <a:rPr lang="pt-BR" dirty="0" smtClean="0"/>
              <a:t>Prof. Eder Jacques - Compiladores</a:t>
            </a:r>
            <a:endParaRPr lang="pt-BR" dirty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1097279" y="1882588"/>
            <a:ext cx="10238591" cy="4362303"/>
          </a:xfrm>
        </p:spPr>
        <p:txBody>
          <a:bodyPr>
            <a:normAutofit fontScale="92500" lnSpcReduction="20000"/>
          </a:bodyPr>
          <a:lstStyle/>
          <a:p>
            <a:r>
              <a:rPr lang="pt-BR" sz="2400" dirty="0" smtClean="0"/>
              <a:t>A fatoração a esquerda é uma transformação gramatical útil para a criação de uma gramática adequada à </a:t>
            </a:r>
            <a:r>
              <a:rPr lang="pt-BR" sz="2400" b="1" dirty="0" smtClean="0"/>
              <a:t>análise sintática preditiva</a:t>
            </a:r>
            <a:r>
              <a:rPr lang="pt-BR" sz="2400" dirty="0" smtClean="0"/>
              <a:t>.</a:t>
            </a:r>
          </a:p>
          <a:p>
            <a:endParaRPr lang="pt-BR" sz="1500" dirty="0" smtClean="0"/>
          </a:p>
          <a:p>
            <a:r>
              <a:rPr lang="pt-BR" sz="2400" dirty="0" smtClean="0"/>
              <a:t>A ideia está em postergar a decisão de uma derivação até que tenhamos visto o suficiente da entrada para realizarmos a escolha certa.</a:t>
            </a:r>
          </a:p>
          <a:p>
            <a:endParaRPr lang="pt-BR" sz="2400" i="1" dirty="0"/>
          </a:p>
          <a:p>
            <a:r>
              <a:rPr lang="pt-BR" sz="2400" dirty="0"/>
              <a:t>Exemplo:</a:t>
            </a:r>
          </a:p>
          <a:p>
            <a:pPr>
              <a:buNone/>
            </a:pPr>
            <a:r>
              <a:rPr lang="pt-BR" sz="2400" dirty="0" err="1" smtClean="0"/>
              <a:t>cmd</a:t>
            </a:r>
            <a:r>
              <a:rPr lang="pt-BR" sz="2400" dirty="0" smtClean="0"/>
              <a:t> </a:t>
            </a:r>
            <a:r>
              <a:rPr lang="pt-BR" sz="2400" dirty="0">
                <a:sym typeface="Wingdings" pitchFamily="2" charset="2"/>
              </a:rPr>
              <a:t> </a:t>
            </a:r>
            <a:r>
              <a:rPr lang="pt-BR" sz="2400" b="1" dirty="0" err="1">
                <a:sym typeface="Wingdings" pitchFamily="2" charset="2"/>
              </a:rPr>
              <a:t>if</a:t>
            </a:r>
            <a:r>
              <a:rPr lang="pt-BR" sz="2400" b="1" dirty="0">
                <a:sym typeface="Wingdings" pitchFamily="2" charset="2"/>
              </a:rPr>
              <a:t> </a:t>
            </a:r>
            <a:r>
              <a:rPr lang="pt-BR" sz="2400" dirty="0" err="1">
                <a:sym typeface="Wingdings" pitchFamily="2" charset="2"/>
              </a:rPr>
              <a:t>expr</a:t>
            </a:r>
            <a:r>
              <a:rPr lang="pt-BR" sz="2400" dirty="0">
                <a:sym typeface="Wingdings" pitchFamily="2" charset="2"/>
              </a:rPr>
              <a:t> </a:t>
            </a:r>
            <a:r>
              <a:rPr lang="pt-BR" sz="2400" b="1" dirty="0" err="1">
                <a:sym typeface="Wingdings" pitchFamily="2" charset="2"/>
              </a:rPr>
              <a:t>then</a:t>
            </a:r>
            <a:r>
              <a:rPr lang="pt-BR" sz="2400" b="1" dirty="0">
                <a:sym typeface="Wingdings" pitchFamily="2" charset="2"/>
              </a:rPr>
              <a:t> </a:t>
            </a:r>
            <a:r>
              <a:rPr lang="pt-BR" sz="2400" dirty="0" err="1">
                <a:sym typeface="Wingdings" pitchFamily="2" charset="2"/>
              </a:rPr>
              <a:t>cmd</a:t>
            </a:r>
            <a:r>
              <a:rPr lang="pt-BR" sz="2400" dirty="0">
                <a:sym typeface="Wingdings" pitchFamily="2" charset="2"/>
              </a:rPr>
              <a:t> </a:t>
            </a:r>
            <a:r>
              <a:rPr lang="pt-BR" sz="2400" b="1" dirty="0" err="1">
                <a:sym typeface="Wingdings" pitchFamily="2" charset="2"/>
              </a:rPr>
              <a:t>else</a:t>
            </a:r>
            <a:r>
              <a:rPr lang="pt-BR" sz="2400" b="1" dirty="0">
                <a:sym typeface="Wingdings" pitchFamily="2" charset="2"/>
              </a:rPr>
              <a:t> </a:t>
            </a:r>
            <a:r>
              <a:rPr lang="pt-BR" sz="2400" dirty="0" err="1">
                <a:sym typeface="Wingdings" pitchFamily="2" charset="2"/>
              </a:rPr>
              <a:t>cmd</a:t>
            </a:r>
            <a:endParaRPr lang="pt-BR" sz="2400" dirty="0">
              <a:sym typeface="Wingdings" pitchFamily="2" charset="2"/>
            </a:endParaRPr>
          </a:p>
          <a:p>
            <a:pPr>
              <a:buNone/>
            </a:pPr>
            <a:r>
              <a:rPr lang="pt-BR" sz="2400" dirty="0">
                <a:sym typeface="Wingdings" pitchFamily="2" charset="2"/>
              </a:rPr>
              <a:t>		| </a:t>
            </a:r>
            <a:r>
              <a:rPr lang="pt-BR" sz="2400" b="1" dirty="0" err="1">
                <a:sym typeface="Wingdings" pitchFamily="2" charset="2"/>
              </a:rPr>
              <a:t>if</a:t>
            </a:r>
            <a:r>
              <a:rPr lang="pt-BR" sz="2400" dirty="0">
                <a:sym typeface="Wingdings" pitchFamily="2" charset="2"/>
              </a:rPr>
              <a:t> </a:t>
            </a:r>
            <a:r>
              <a:rPr lang="pt-BR" sz="2400" dirty="0" err="1">
                <a:sym typeface="Wingdings" pitchFamily="2" charset="2"/>
              </a:rPr>
              <a:t>expr</a:t>
            </a:r>
            <a:r>
              <a:rPr lang="pt-BR" sz="2400" dirty="0">
                <a:sym typeface="Wingdings" pitchFamily="2" charset="2"/>
              </a:rPr>
              <a:t> </a:t>
            </a:r>
            <a:r>
              <a:rPr lang="pt-BR" sz="2400" b="1" dirty="0" err="1">
                <a:sym typeface="Wingdings" pitchFamily="2" charset="2"/>
              </a:rPr>
              <a:t>then</a:t>
            </a:r>
            <a:r>
              <a:rPr lang="pt-BR" sz="2400" dirty="0">
                <a:sym typeface="Wingdings" pitchFamily="2" charset="2"/>
              </a:rPr>
              <a:t> </a:t>
            </a:r>
            <a:r>
              <a:rPr lang="pt-BR" sz="2400" dirty="0" err="1">
                <a:sym typeface="Wingdings" pitchFamily="2" charset="2"/>
              </a:rPr>
              <a:t>cmd</a:t>
            </a:r>
            <a:endParaRPr lang="pt-BR" sz="2400" dirty="0">
              <a:sym typeface="Wingdings" pitchFamily="2" charset="2"/>
            </a:endParaRPr>
          </a:p>
          <a:p>
            <a:pPr>
              <a:buNone/>
            </a:pPr>
            <a:endParaRPr lang="pt-BR" sz="2400" dirty="0">
              <a:sym typeface="Wingdings" pitchFamily="2" charset="2"/>
            </a:endParaRPr>
          </a:p>
          <a:p>
            <a:pPr>
              <a:buNone/>
            </a:pPr>
            <a:r>
              <a:rPr lang="pt-BR" sz="2400" dirty="0">
                <a:sym typeface="Wingdings" pitchFamily="2" charset="2"/>
              </a:rPr>
              <a:t>Não podemos dizer qual produção escolher assim que “enxergarmos” e entrada </a:t>
            </a:r>
            <a:r>
              <a:rPr lang="pt-BR" sz="2400" b="1" dirty="0" err="1">
                <a:sym typeface="Wingdings" pitchFamily="2" charset="2"/>
              </a:rPr>
              <a:t>if</a:t>
            </a:r>
            <a:r>
              <a:rPr lang="pt-BR" sz="2400" b="1" dirty="0" smtClean="0">
                <a:sym typeface="Wingdings" pitchFamily="2" charset="2"/>
              </a:rPr>
              <a:t>.</a:t>
            </a:r>
            <a:endParaRPr lang="pt-BR" sz="2400" b="1" dirty="0"/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1097280" y="313497"/>
            <a:ext cx="10058400" cy="1450757"/>
          </a:xfrm>
        </p:spPr>
        <p:txBody>
          <a:bodyPr/>
          <a:lstStyle/>
          <a:p>
            <a:r>
              <a:rPr lang="pt-BR" b="1" dirty="0" smtClean="0"/>
              <a:t>FATORAÇÃO À ESQUERDA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4026789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/>
            <a:r>
              <a:rPr lang="pt-BR" sz="2800" b="1" dirty="0" smtClean="0"/>
              <a:t>TEMOS:</a:t>
            </a:r>
          </a:p>
          <a:p>
            <a:pPr>
              <a:buNone/>
            </a:pPr>
            <a:r>
              <a:rPr lang="pt-BR" sz="2800" dirty="0" smtClean="0"/>
              <a:t>A </a:t>
            </a:r>
            <a:r>
              <a:rPr lang="pt-BR" sz="2800" dirty="0" smtClean="0">
                <a:sym typeface="Wingdings" pitchFamily="2" charset="2"/>
              </a:rPr>
              <a:t> </a:t>
            </a:r>
            <a:r>
              <a:rPr lang="el-GR" sz="2800" dirty="0" smtClean="0">
                <a:sym typeface="Wingdings" pitchFamily="2" charset="2"/>
              </a:rPr>
              <a:t>αβ</a:t>
            </a:r>
            <a:r>
              <a:rPr lang="pt-BR" sz="2800" baseline="-25000" dirty="0" smtClean="0">
                <a:sym typeface="Wingdings" pitchFamily="2" charset="2"/>
              </a:rPr>
              <a:t>1</a:t>
            </a:r>
            <a:r>
              <a:rPr lang="pt-BR" sz="2800" dirty="0" smtClean="0">
                <a:sym typeface="Wingdings" pitchFamily="2" charset="2"/>
              </a:rPr>
              <a:t> | </a:t>
            </a:r>
            <a:r>
              <a:rPr lang="el-GR" sz="2800" dirty="0" smtClean="0">
                <a:sym typeface="Wingdings" pitchFamily="2" charset="2"/>
              </a:rPr>
              <a:t>αβ</a:t>
            </a:r>
            <a:r>
              <a:rPr lang="pt-BR" sz="2800" baseline="-25000" dirty="0" smtClean="0">
                <a:sym typeface="Wingdings" pitchFamily="2" charset="2"/>
              </a:rPr>
              <a:t>2</a:t>
            </a:r>
            <a:r>
              <a:rPr lang="pt-BR" sz="2800" dirty="0" smtClean="0">
                <a:sym typeface="Wingdings" pitchFamily="2" charset="2"/>
              </a:rPr>
              <a:t> </a:t>
            </a:r>
          </a:p>
          <a:p>
            <a:pPr>
              <a:buNone/>
            </a:pPr>
            <a:endParaRPr lang="pt-BR" sz="2800" dirty="0" smtClean="0">
              <a:sym typeface="Wingdings" pitchFamily="2" charset="2"/>
            </a:endParaRPr>
          </a:p>
          <a:p>
            <a:pPr marL="0" indent="0">
              <a:buNone/>
            </a:pPr>
            <a:r>
              <a:rPr lang="pt-BR" sz="2800" dirty="0" smtClean="0">
                <a:sym typeface="Wingdings" pitchFamily="2" charset="2"/>
              </a:rPr>
              <a:t>Podemos postergar a decisão expandindo A para </a:t>
            </a:r>
            <a:r>
              <a:rPr lang="el-GR" sz="2800" dirty="0" smtClean="0">
                <a:sym typeface="Wingdings" pitchFamily="2" charset="2"/>
              </a:rPr>
              <a:t>α</a:t>
            </a:r>
            <a:r>
              <a:rPr lang="pt-BR" sz="2800" dirty="0" smtClean="0">
                <a:sym typeface="Wingdings" pitchFamily="2" charset="2"/>
              </a:rPr>
              <a:t>A’.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endParaRPr lang="pt-BR" sz="2800" dirty="0" smtClean="0">
              <a:sym typeface="Wingdings" pitchFamily="2" charset="2"/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 smtClean="0">
                <a:sym typeface="Wingdings" pitchFamily="2" charset="2"/>
              </a:rPr>
              <a:t>A  </a:t>
            </a:r>
            <a:r>
              <a:rPr lang="el-GR" sz="2800" dirty="0" smtClean="0">
                <a:sym typeface="Wingdings" pitchFamily="2" charset="2"/>
              </a:rPr>
              <a:t>α</a:t>
            </a:r>
            <a:r>
              <a:rPr lang="pt-BR" sz="2800" dirty="0" smtClean="0">
                <a:sym typeface="Wingdings" pitchFamily="2" charset="2"/>
              </a:rPr>
              <a:t>A’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 smtClean="0">
                <a:sym typeface="Wingdings" pitchFamily="2" charset="2"/>
              </a:rPr>
              <a:t>A’   </a:t>
            </a:r>
            <a:r>
              <a:rPr lang="el-GR" sz="2800" dirty="0" smtClean="0">
                <a:sym typeface="Wingdings" pitchFamily="2" charset="2"/>
              </a:rPr>
              <a:t>β</a:t>
            </a:r>
            <a:r>
              <a:rPr lang="pt-BR" sz="2800" baseline="-25000" dirty="0" smtClean="0">
                <a:sym typeface="Wingdings" pitchFamily="2" charset="2"/>
              </a:rPr>
              <a:t>1</a:t>
            </a:r>
            <a:r>
              <a:rPr lang="pt-BR" sz="2800" dirty="0" smtClean="0">
                <a:sym typeface="Wingdings" pitchFamily="2" charset="2"/>
              </a:rPr>
              <a:t> | </a:t>
            </a:r>
            <a:r>
              <a:rPr lang="el-GR" sz="2800" dirty="0" smtClean="0">
                <a:sym typeface="Wingdings" pitchFamily="2" charset="2"/>
              </a:rPr>
              <a:t>β</a:t>
            </a:r>
            <a:r>
              <a:rPr lang="pt-BR" sz="2800" baseline="-25000" dirty="0" smtClean="0">
                <a:sym typeface="Wingdings" pitchFamily="2" charset="2"/>
              </a:rPr>
              <a:t>2</a:t>
            </a:r>
            <a:r>
              <a:rPr lang="pt-BR" sz="2800" dirty="0" smtClean="0">
                <a:sym typeface="Wingdings" pitchFamily="2" charset="2"/>
              </a:rPr>
              <a:t> </a:t>
            </a:r>
            <a:endParaRPr lang="pt-BR" sz="2800" dirty="0" smtClean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800" b="1" dirty="0" smtClean="0">
                <a:sym typeface="Wingdings" pitchFamily="2" charset="2"/>
              </a:rPr>
              <a:t>A Regra se mantém quando temos mais de uma </a:t>
            </a:r>
            <a:r>
              <a:rPr lang="pt-BR" sz="2800" b="1" dirty="0" err="1" smtClean="0">
                <a:sym typeface="Wingdings" pitchFamily="2" charset="2"/>
              </a:rPr>
              <a:t>produção-A</a:t>
            </a:r>
            <a:r>
              <a:rPr lang="pt-BR" sz="2800" b="1" dirty="0" smtClean="0">
                <a:sym typeface="Wingdings" pitchFamily="2" charset="2"/>
              </a:rPr>
              <a:t>:</a:t>
            </a:r>
            <a:endParaRPr lang="pt-BR" sz="2800" b="1" dirty="0">
              <a:sym typeface="Wingdings" pitchFamily="2" charset="2"/>
            </a:endParaRPr>
          </a:p>
          <a:p>
            <a:pPr>
              <a:buNone/>
            </a:pPr>
            <a:endParaRPr lang="pt-BR" sz="2800" dirty="0" smtClean="0">
              <a:sym typeface="Wingdings" pitchFamily="2" charset="2"/>
            </a:endParaRPr>
          </a:p>
          <a:p>
            <a:pPr>
              <a:buNone/>
            </a:pPr>
            <a:r>
              <a:rPr lang="pt-BR" sz="2800" dirty="0" smtClean="0">
                <a:sym typeface="Wingdings" pitchFamily="2" charset="2"/>
              </a:rPr>
              <a:t>A</a:t>
            </a:r>
            <a:r>
              <a:rPr lang="pt-BR" sz="2800" dirty="0">
                <a:sym typeface="Wingdings" pitchFamily="2" charset="2"/>
              </a:rPr>
              <a:t> </a:t>
            </a:r>
            <a:r>
              <a:rPr lang="el-GR" sz="2800" dirty="0">
                <a:sym typeface="Wingdings" pitchFamily="2" charset="2"/>
              </a:rPr>
              <a:t>αβ</a:t>
            </a:r>
            <a:r>
              <a:rPr lang="pt-BR" sz="2800" baseline="-25000" dirty="0">
                <a:sym typeface="Wingdings" pitchFamily="2" charset="2"/>
              </a:rPr>
              <a:t>1</a:t>
            </a:r>
            <a:r>
              <a:rPr lang="pt-BR" sz="2800" dirty="0">
                <a:sym typeface="Wingdings" pitchFamily="2" charset="2"/>
              </a:rPr>
              <a:t> | </a:t>
            </a:r>
            <a:r>
              <a:rPr lang="el-GR" sz="2800" dirty="0">
                <a:sym typeface="Wingdings" pitchFamily="2" charset="2"/>
              </a:rPr>
              <a:t>αβ</a:t>
            </a:r>
            <a:r>
              <a:rPr lang="pt-BR" sz="2800" baseline="-25000" dirty="0">
                <a:sym typeface="Wingdings" pitchFamily="2" charset="2"/>
              </a:rPr>
              <a:t>2 </a:t>
            </a:r>
            <a:r>
              <a:rPr lang="pt-BR" sz="2800" dirty="0">
                <a:sym typeface="Wingdings" pitchFamily="2" charset="2"/>
              </a:rPr>
              <a:t>|...| </a:t>
            </a:r>
            <a:r>
              <a:rPr lang="el-GR" sz="2800" dirty="0">
                <a:sym typeface="Wingdings" pitchFamily="2" charset="2"/>
              </a:rPr>
              <a:t>αβ</a:t>
            </a:r>
            <a:r>
              <a:rPr lang="pt-BR" sz="2800" baseline="-25000" dirty="0">
                <a:sym typeface="Wingdings" pitchFamily="2" charset="2"/>
              </a:rPr>
              <a:t>n</a:t>
            </a:r>
            <a:r>
              <a:rPr lang="pt-BR" sz="2800" dirty="0">
                <a:sym typeface="Wingdings" pitchFamily="2" charset="2"/>
              </a:rPr>
              <a:t>| </a:t>
            </a:r>
            <a:r>
              <a:rPr lang="el-GR" sz="2800" dirty="0">
                <a:sym typeface="Wingdings" pitchFamily="2" charset="2"/>
              </a:rPr>
              <a:t>ϒ</a:t>
            </a:r>
            <a:r>
              <a:rPr lang="pt-BR" sz="2800" dirty="0">
                <a:sym typeface="Wingdings" pitchFamily="2" charset="2"/>
              </a:rPr>
              <a:t>         por</a:t>
            </a:r>
          </a:p>
          <a:p>
            <a:pPr>
              <a:buNone/>
            </a:pPr>
            <a:endParaRPr lang="pt-BR" sz="2800" dirty="0">
              <a:sym typeface="Wingdings" pitchFamily="2" charset="2"/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>
                <a:sym typeface="Wingdings" pitchFamily="2" charset="2"/>
              </a:rPr>
              <a:t>A  </a:t>
            </a:r>
            <a:r>
              <a:rPr lang="el-GR" sz="2800" dirty="0">
                <a:sym typeface="Wingdings" pitchFamily="2" charset="2"/>
              </a:rPr>
              <a:t>α</a:t>
            </a:r>
            <a:r>
              <a:rPr lang="pt-BR" sz="2800" dirty="0">
                <a:sym typeface="Wingdings" pitchFamily="2" charset="2"/>
              </a:rPr>
              <a:t>A’ | </a:t>
            </a:r>
            <a:r>
              <a:rPr lang="el-GR" sz="2800" dirty="0">
                <a:sym typeface="Wingdings" pitchFamily="2" charset="2"/>
              </a:rPr>
              <a:t>ϒ</a:t>
            </a:r>
            <a:endParaRPr lang="pt-BR" sz="2800" dirty="0">
              <a:sym typeface="Wingdings" pitchFamily="2" charset="2"/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>
                <a:sym typeface="Wingdings" pitchFamily="2" charset="2"/>
              </a:rPr>
              <a:t>A’  </a:t>
            </a:r>
            <a:r>
              <a:rPr lang="el-GR" sz="2800" dirty="0">
                <a:sym typeface="Wingdings" pitchFamily="2" charset="2"/>
              </a:rPr>
              <a:t>β</a:t>
            </a:r>
            <a:r>
              <a:rPr lang="pt-BR" sz="2800" baseline="-25000" dirty="0">
                <a:sym typeface="Wingdings" pitchFamily="2" charset="2"/>
              </a:rPr>
              <a:t>1</a:t>
            </a:r>
            <a:r>
              <a:rPr lang="pt-BR" sz="2800" dirty="0">
                <a:sym typeface="Wingdings" pitchFamily="2" charset="2"/>
              </a:rPr>
              <a:t> | </a:t>
            </a:r>
            <a:r>
              <a:rPr lang="el-GR" sz="2800" dirty="0">
                <a:sym typeface="Wingdings" pitchFamily="2" charset="2"/>
              </a:rPr>
              <a:t>β</a:t>
            </a:r>
            <a:r>
              <a:rPr lang="pt-BR" sz="2800" baseline="-25000" dirty="0">
                <a:sym typeface="Wingdings" pitchFamily="2" charset="2"/>
              </a:rPr>
              <a:t>2 </a:t>
            </a:r>
            <a:r>
              <a:rPr lang="pt-BR" sz="2800" dirty="0">
                <a:sym typeface="Wingdings" pitchFamily="2" charset="2"/>
              </a:rPr>
              <a:t>|...| </a:t>
            </a:r>
            <a:r>
              <a:rPr lang="el-GR" sz="2800" dirty="0">
                <a:sym typeface="Wingdings" pitchFamily="2" charset="2"/>
              </a:rPr>
              <a:t>β</a:t>
            </a:r>
            <a:r>
              <a:rPr lang="pt-BR" sz="2800" baseline="-25000" dirty="0">
                <a:sym typeface="Wingdings" pitchFamily="2" charset="2"/>
              </a:rPr>
              <a:t>n</a:t>
            </a:r>
            <a:endParaRPr lang="pt-BR" sz="2800" dirty="0">
              <a:sym typeface="Wingdings" pitchFamily="2" charset="2"/>
            </a:endParaRPr>
          </a:p>
          <a:p>
            <a:endParaRPr lang="pt-BR" sz="280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Eder Jacques - Compiladores</a:t>
            </a:r>
            <a:endParaRPr lang="pt-BR" dirty="0"/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1097280" y="313497"/>
            <a:ext cx="10058400" cy="1450757"/>
          </a:xfrm>
        </p:spPr>
        <p:txBody>
          <a:bodyPr/>
          <a:lstStyle/>
          <a:p>
            <a:r>
              <a:rPr lang="pt-BR" b="1" dirty="0" smtClean="0"/>
              <a:t>FATORAÇÃO À ESQUERDA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56972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O que veremos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859181"/>
            <a:ext cx="10058400" cy="4023360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pt-BR" sz="2800" dirty="0" smtClean="0"/>
              <a:t>Gramáticas </a:t>
            </a:r>
            <a:r>
              <a:rPr lang="pt-BR" sz="2800" dirty="0" smtClean="0"/>
              <a:t>Livres de Contexto</a:t>
            </a:r>
          </a:p>
          <a:p>
            <a:pPr marL="749808" lvl="1" indent="-457200">
              <a:lnSpc>
                <a:spcPct val="150000"/>
              </a:lnSpc>
              <a:buFont typeface="+mj-lt"/>
              <a:buAutoNum type="arabicPeriod"/>
            </a:pPr>
            <a:r>
              <a:rPr lang="pt-BR" sz="2400" dirty="0" smtClean="0"/>
              <a:t>Regras de Produção</a:t>
            </a:r>
          </a:p>
          <a:p>
            <a:pPr marL="749808" lvl="1" indent="-457200">
              <a:lnSpc>
                <a:spcPct val="150000"/>
              </a:lnSpc>
              <a:buFont typeface="+mj-lt"/>
              <a:buAutoNum type="arabicPeriod"/>
            </a:pPr>
            <a:r>
              <a:rPr lang="pt-BR" sz="2400" dirty="0" smtClean="0"/>
              <a:t>Derivações</a:t>
            </a:r>
          </a:p>
          <a:p>
            <a:pPr marL="749808" lvl="1" indent="-457200">
              <a:lnSpc>
                <a:spcPct val="150000"/>
              </a:lnSpc>
              <a:buFont typeface="+mj-lt"/>
              <a:buAutoNum type="arabicPeriod"/>
            </a:pPr>
            <a:r>
              <a:rPr lang="pt-BR" sz="2400" dirty="0" smtClean="0"/>
              <a:t>Árvores Gramaticais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pt-BR" sz="2800" dirty="0" smtClean="0"/>
              <a:t>Escrevendo uma GLC para um Compilador</a:t>
            </a:r>
          </a:p>
          <a:p>
            <a:pPr marL="749808" lvl="1" indent="-457200">
              <a:lnSpc>
                <a:spcPct val="150000"/>
              </a:lnSpc>
              <a:buFont typeface="+mj-lt"/>
              <a:buAutoNum type="arabicPeriod"/>
            </a:pPr>
            <a:endParaRPr lang="pt-BR" sz="24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86530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772432" y="6492900"/>
            <a:ext cx="2895600" cy="365125"/>
          </a:xfrm>
        </p:spPr>
        <p:txBody>
          <a:bodyPr/>
          <a:lstStyle/>
          <a:p>
            <a:r>
              <a:rPr lang="pt-BR" dirty="0" smtClean="0"/>
              <a:t>Prof. Eder Jacques - Compiladores</a:t>
            </a:r>
            <a:endParaRPr lang="pt-BR" dirty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1129552" y="1761567"/>
            <a:ext cx="9991165" cy="2931458"/>
          </a:xfrm>
        </p:spPr>
        <p:txBody>
          <a:bodyPr>
            <a:noAutofit/>
          </a:bodyPr>
          <a:lstStyle/>
          <a:p>
            <a:r>
              <a:rPr lang="pt-BR" sz="2800" b="1" dirty="0" smtClean="0"/>
              <a:t>EXERCÍCIO – FATORAR A GRAMÁTICA</a:t>
            </a:r>
            <a:r>
              <a:rPr lang="pt-BR" sz="2800" dirty="0" smtClean="0"/>
              <a:t>:</a:t>
            </a:r>
            <a:endParaRPr lang="pt-BR" sz="2800" dirty="0" smtClean="0"/>
          </a:p>
          <a:p>
            <a:endParaRPr lang="pt-BR" sz="2800" dirty="0" smtClean="0"/>
          </a:p>
          <a:p>
            <a:pPr>
              <a:buNone/>
            </a:pPr>
            <a:r>
              <a:rPr lang="pt-BR" sz="2800" dirty="0" err="1" smtClean="0"/>
              <a:t>cmd</a:t>
            </a:r>
            <a:r>
              <a:rPr lang="pt-BR" sz="2800" dirty="0" smtClean="0"/>
              <a:t> </a:t>
            </a:r>
            <a:r>
              <a:rPr lang="pt-BR" sz="2800" dirty="0">
                <a:sym typeface="Wingdings" pitchFamily="2" charset="2"/>
              </a:rPr>
              <a:t> </a:t>
            </a:r>
            <a:r>
              <a:rPr lang="pt-BR" sz="2800" b="1" dirty="0" err="1">
                <a:sym typeface="Wingdings" pitchFamily="2" charset="2"/>
              </a:rPr>
              <a:t>if</a:t>
            </a:r>
            <a:r>
              <a:rPr lang="pt-BR" sz="2800" b="1" dirty="0">
                <a:sym typeface="Wingdings" pitchFamily="2" charset="2"/>
              </a:rPr>
              <a:t> </a:t>
            </a:r>
            <a:r>
              <a:rPr lang="pt-BR" sz="2800" dirty="0" err="1">
                <a:sym typeface="Wingdings" pitchFamily="2" charset="2"/>
              </a:rPr>
              <a:t>expr</a:t>
            </a:r>
            <a:r>
              <a:rPr lang="pt-BR" sz="2800" dirty="0">
                <a:sym typeface="Wingdings" pitchFamily="2" charset="2"/>
              </a:rPr>
              <a:t> </a:t>
            </a:r>
            <a:r>
              <a:rPr lang="pt-BR" sz="2800" b="1" dirty="0" err="1">
                <a:sym typeface="Wingdings" pitchFamily="2" charset="2"/>
              </a:rPr>
              <a:t>then</a:t>
            </a:r>
            <a:r>
              <a:rPr lang="pt-BR" sz="2800" b="1" dirty="0">
                <a:sym typeface="Wingdings" pitchFamily="2" charset="2"/>
              </a:rPr>
              <a:t> </a:t>
            </a:r>
            <a:r>
              <a:rPr lang="pt-BR" sz="2800" dirty="0" err="1">
                <a:sym typeface="Wingdings" pitchFamily="2" charset="2"/>
              </a:rPr>
              <a:t>cmd</a:t>
            </a:r>
            <a:r>
              <a:rPr lang="pt-BR" sz="2800" dirty="0">
                <a:sym typeface="Wingdings" pitchFamily="2" charset="2"/>
              </a:rPr>
              <a:t> </a:t>
            </a:r>
            <a:r>
              <a:rPr lang="pt-BR" sz="2800" b="1" dirty="0" err="1">
                <a:sym typeface="Wingdings" pitchFamily="2" charset="2"/>
              </a:rPr>
              <a:t>else</a:t>
            </a:r>
            <a:r>
              <a:rPr lang="pt-BR" sz="2800" b="1" dirty="0">
                <a:sym typeface="Wingdings" pitchFamily="2" charset="2"/>
              </a:rPr>
              <a:t> </a:t>
            </a:r>
            <a:r>
              <a:rPr lang="pt-BR" sz="2800" dirty="0" err="1">
                <a:sym typeface="Wingdings" pitchFamily="2" charset="2"/>
              </a:rPr>
              <a:t>cmd</a:t>
            </a:r>
            <a:endParaRPr lang="pt-BR" sz="2800" dirty="0">
              <a:sym typeface="Wingdings" pitchFamily="2" charset="2"/>
            </a:endParaRPr>
          </a:p>
          <a:p>
            <a:pPr>
              <a:buNone/>
            </a:pPr>
            <a:r>
              <a:rPr lang="pt-BR" sz="2800" dirty="0">
                <a:sym typeface="Wingdings" pitchFamily="2" charset="2"/>
              </a:rPr>
              <a:t>		| </a:t>
            </a:r>
            <a:r>
              <a:rPr lang="pt-BR" sz="2800" b="1" dirty="0" err="1">
                <a:sym typeface="Wingdings" pitchFamily="2" charset="2"/>
              </a:rPr>
              <a:t>if</a:t>
            </a:r>
            <a:r>
              <a:rPr lang="pt-BR" sz="2800" dirty="0">
                <a:sym typeface="Wingdings" pitchFamily="2" charset="2"/>
              </a:rPr>
              <a:t> </a:t>
            </a:r>
            <a:r>
              <a:rPr lang="pt-BR" sz="2800" dirty="0" err="1">
                <a:sym typeface="Wingdings" pitchFamily="2" charset="2"/>
              </a:rPr>
              <a:t>expr</a:t>
            </a:r>
            <a:r>
              <a:rPr lang="pt-BR" sz="2800" dirty="0">
                <a:sym typeface="Wingdings" pitchFamily="2" charset="2"/>
              </a:rPr>
              <a:t> </a:t>
            </a:r>
            <a:r>
              <a:rPr lang="pt-BR" sz="2800" b="1" dirty="0" err="1">
                <a:sym typeface="Wingdings" pitchFamily="2" charset="2"/>
              </a:rPr>
              <a:t>then</a:t>
            </a:r>
            <a:r>
              <a:rPr lang="pt-BR" sz="2800" dirty="0">
                <a:sym typeface="Wingdings" pitchFamily="2" charset="2"/>
              </a:rPr>
              <a:t> </a:t>
            </a:r>
            <a:r>
              <a:rPr lang="pt-BR" sz="2800" dirty="0" err="1" smtClean="0">
                <a:sym typeface="Wingdings" pitchFamily="2" charset="2"/>
              </a:rPr>
              <a:t>cmd</a:t>
            </a:r>
            <a:r>
              <a:rPr lang="pt-BR" sz="2800" dirty="0" smtClean="0">
                <a:sym typeface="Wingdings" pitchFamily="2" charset="2"/>
              </a:rPr>
              <a:t> </a:t>
            </a:r>
          </a:p>
          <a:p>
            <a:pPr>
              <a:buNone/>
            </a:pPr>
            <a:r>
              <a:rPr lang="pt-BR" sz="2800" dirty="0">
                <a:sym typeface="Wingdings" pitchFamily="2" charset="2"/>
              </a:rPr>
              <a:t>	</a:t>
            </a:r>
            <a:r>
              <a:rPr lang="pt-BR" sz="2800" dirty="0" smtClean="0">
                <a:sym typeface="Wingdings" pitchFamily="2" charset="2"/>
              </a:rPr>
              <a:t>	| outro</a:t>
            </a:r>
            <a:endParaRPr lang="pt-BR" sz="2800" dirty="0">
              <a:sym typeface="Wingdings" pitchFamily="2" charset="2"/>
            </a:endParaRPr>
          </a:p>
          <a:p>
            <a:pPr>
              <a:buNone/>
            </a:pPr>
            <a:endParaRPr lang="pt-BR" sz="2800" dirty="0"/>
          </a:p>
          <a:p>
            <a:pPr>
              <a:buNone/>
            </a:pPr>
            <a:r>
              <a:rPr lang="pt-BR" sz="2800" i="1" dirty="0" err="1" smtClean="0"/>
              <a:t>cmd</a:t>
            </a:r>
            <a:r>
              <a:rPr lang="pt-BR" sz="2800" dirty="0" smtClean="0"/>
              <a:t> </a:t>
            </a:r>
            <a:r>
              <a:rPr lang="pt-BR" sz="2800" dirty="0">
                <a:sym typeface="Wingdings" pitchFamily="2" charset="2"/>
              </a:rPr>
              <a:t> </a:t>
            </a:r>
            <a:r>
              <a:rPr lang="pt-BR" sz="2800" b="1" dirty="0" err="1">
                <a:sym typeface="Wingdings" pitchFamily="2" charset="2"/>
              </a:rPr>
              <a:t>if</a:t>
            </a:r>
            <a:r>
              <a:rPr lang="pt-BR" sz="2800" b="1" dirty="0">
                <a:sym typeface="Wingdings" pitchFamily="2" charset="2"/>
              </a:rPr>
              <a:t> </a:t>
            </a:r>
            <a:r>
              <a:rPr lang="pt-BR" sz="2800" dirty="0" err="1">
                <a:sym typeface="Wingdings" pitchFamily="2" charset="2"/>
              </a:rPr>
              <a:t>expr</a:t>
            </a:r>
            <a:r>
              <a:rPr lang="pt-BR" sz="2800" dirty="0">
                <a:sym typeface="Wingdings" pitchFamily="2" charset="2"/>
              </a:rPr>
              <a:t> </a:t>
            </a:r>
            <a:r>
              <a:rPr lang="pt-BR" sz="2800" b="1" dirty="0" err="1">
                <a:sym typeface="Wingdings" pitchFamily="2" charset="2"/>
              </a:rPr>
              <a:t>then</a:t>
            </a:r>
            <a:r>
              <a:rPr lang="pt-BR" sz="2800" b="1" dirty="0">
                <a:sym typeface="Wingdings" pitchFamily="2" charset="2"/>
              </a:rPr>
              <a:t> </a:t>
            </a:r>
            <a:r>
              <a:rPr lang="pt-BR" sz="2800" dirty="0" err="1">
                <a:sym typeface="Wingdings" pitchFamily="2" charset="2"/>
              </a:rPr>
              <a:t>cmd</a:t>
            </a:r>
            <a:r>
              <a:rPr lang="pt-BR" sz="2800" dirty="0">
                <a:sym typeface="Wingdings" pitchFamily="2" charset="2"/>
              </a:rPr>
              <a:t> </a:t>
            </a:r>
            <a:r>
              <a:rPr lang="pt-BR" sz="2800" dirty="0" err="1">
                <a:sym typeface="Wingdings" pitchFamily="2" charset="2"/>
              </a:rPr>
              <a:t>cmd</a:t>
            </a:r>
            <a:r>
              <a:rPr lang="pt-BR" sz="2800" dirty="0">
                <a:sym typeface="Wingdings" pitchFamily="2" charset="2"/>
              </a:rPr>
              <a:t>’ | outro</a:t>
            </a:r>
          </a:p>
          <a:p>
            <a:pPr>
              <a:buNone/>
            </a:pPr>
            <a:r>
              <a:rPr lang="pt-BR" sz="2800" i="1" dirty="0" err="1">
                <a:sym typeface="Wingdings" pitchFamily="2" charset="2"/>
              </a:rPr>
              <a:t>cmd</a:t>
            </a:r>
            <a:r>
              <a:rPr lang="pt-BR" sz="2800" i="1" dirty="0">
                <a:sym typeface="Wingdings" pitchFamily="2" charset="2"/>
              </a:rPr>
              <a:t>’</a:t>
            </a:r>
            <a:r>
              <a:rPr lang="pt-BR" sz="2800" dirty="0">
                <a:sym typeface="Wingdings" pitchFamily="2" charset="2"/>
              </a:rPr>
              <a:t>  </a:t>
            </a:r>
            <a:r>
              <a:rPr lang="pt-BR" sz="2800" b="1" dirty="0" err="1">
                <a:sym typeface="Wingdings" pitchFamily="2" charset="2"/>
              </a:rPr>
              <a:t>else</a:t>
            </a:r>
            <a:r>
              <a:rPr lang="pt-BR" sz="2800" b="1" dirty="0">
                <a:sym typeface="Wingdings" pitchFamily="2" charset="2"/>
              </a:rPr>
              <a:t> </a:t>
            </a:r>
            <a:r>
              <a:rPr lang="pt-BR" sz="2800" dirty="0" err="1">
                <a:sym typeface="Wingdings" pitchFamily="2" charset="2"/>
              </a:rPr>
              <a:t>cmd</a:t>
            </a:r>
            <a:r>
              <a:rPr lang="pt-BR" sz="2800" dirty="0">
                <a:sym typeface="Wingdings" pitchFamily="2" charset="2"/>
              </a:rPr>
              <a:t> | </a:t>
            </a:r>
            <a:r>
              <a:rPr lang="el-GR" sz="2800" dirty="0">
                <a:sym typeface="Wingdings" pitchFamily="2" charset="2"/>
              </a:rPr>
              <a:t>ε</a:t>
            </a:r>
            <a:endParaRPr lang="pt-BR" sz="2800" dirty="0">
              <a:sym typeface="Wingdings" pitchFamily="2" charset="2"/>
            </a:endParaRPr>
          </a:p>
          <a:p>
            <a:pPr>
              <a:buNone/>
            </a:pPr>
            <a:endParaRPr lang="pt-BR" sz="2800" dirty="0" smtClean="0">
              <a:sym typeface="Wingdings" pitchFamily="2" charset="2"/>
            </a:endParaRPr>
          </a:p>
          <a:p>
            <a:pPr>
              <a:buNone/>
            </a:pPr>
            <a:r>
              <a:rPr lang="pt-BR" sz="2800" dirty="0" smtClean="0">
                <a:sym typeface="Wingdings" pitchFamily="2" charset="2"/>
              </a:rPr>
              <a:t>		</a:t>
            </a:r>
          </a:p>
          <a:p>
            <a:pPr>
              <a:buNone/>
            </a:pPr>
            <a:endParaRPr lang="pt-BR" sz="2800" dirty="0" smtClean="0"/>
          </a:p>
          <a:p>
            <a:pPr>
              <a:buNone/>
            </a:pPr>
            <a:endParaRPr lang="pt-BR" sz="2800" dirty="0" smtClean="0"/>
          </a:p>
          <a:p>
            <a:pPr>
              <a:buNone/>
            </a:pPr>
            <a:endParaRPr lang="pt-BR" sz="2800" dirty="0" smtClean="0"/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1097280" y="313497"/>
            <a:ext cx="10058400" cy="1450757"/>
          </a:xfrm>
        </p:spPr>
        <p:txBody>
          <a:bodyPr/>
          <a:lstStyle/>
          <a:p>
            <a:r>
              <a:rPr lang="pt-BR" b="1" dirty="0" smtClean="0"/>
              <a:t>FATORAÇÃO À ESQUERDA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920110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b="1" dirty="0" smtClean="0"/>
              <a:t>GRAMÁTICAS LIVRES DE CONTEXTO</a:t>
            </a:r>
            <a:endParaRPr lang="pt-BR" sz="5400" b="1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7772432" y="6492900"/>
            <a:ext cx="2895600" cy="365125"/>
          </a:xfrm>
        </p:spPr>
        <p:txBody>
          <a:bodyPr/>
          <a:lstStyle/>
          <a:p>
            <a:r>
              <a:rPr lang="pt-BR" dirty="0" smtClean="0"/>
              <a:t>Prof. Eder porfírio- Compiladores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7225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688528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GRAMÁTICAS LIVRES DE CONTEXTO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sz="2800" b="1" dirty="0" smtClean="0"/>
          </a:p>
          <a:p>
            <a:r>
              <a:rPr lang="pt-BR" sz="2800" b="1" dirty="0" smtClean="0"/>
              <a:t>RESTRIÇÃO:</a:t>
            </a:r>
            <a:r>
              <a:rPr lang="pt-BR" sz="2800" dirty="0" smtClean="0"/>
              <a:t> </a:t>
            </a:r>
            <a:r>
              <a:rPr lang="pt-BR" sz="2800" i="1" dirty="0"/>
              <a:t>N</a:t>
            </a:r>
            <a:r>
              <a:rPr lang="pt-BR" sz="2800" i="1" dirty="0" smtClean="0"/>
              <a:t>o lado esquerdo da regra há apenas um símbolo não terminal.</a:t>
            </a:r>
          </a:p>
          <a:p>
            <a:endParaRPr lang="pt-BR" sz="2800" dirty="0" smtClean="0"/>
          </a:p>
          <a:p>
            <a:r>
              <a:rPr lang="pt-BR" sz="2800" b="1" dirty="0" smtClean="0"/>
              <a:t>Lado esquerdo contém EXATAMENTE um não-terminal.</a:t>
            </a:r>
          </a:p>
          <a:p>
            <a:endParaRPr lang="pt-BR" sz="2800" b="1" dirty="0" smtClean="0"/>
          </a:p>
          <a:p>
            <a:endParaRPr lang="pt-BR" sz="2800" b="1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7772432" y="6492900"/>
            <a:ext cx="2895600" cy="365125"/>
          </a:xfrm>
        </p:spPr>
        <p:txBody>
          <a:bodyPr/>
          <a:lstStyle/>
          <a:p>
            <a:r>
              <a:rPr lang="pt-BR" dirty="0" smtClean="0"/>
              <a:t>Prof. Eder porfírio- Compiladores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475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GRAMÁTICAS LIVRES DE CONTEXTO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sz="3200" b="1" dirty="0" smtClean="0"/>
          </a:p>
          <a:p>
            <a:r>
              <a:rPr lang="pt-BR" sz="3200" b="1" dirty="0" smtClean="0"/>
              <a:t>EXEMPLO:</a:t>
            </a:r>
          </a:p>
          <a:p>
            <a:r>
              <a:rPr lang="pt-BR" sz="3200" dirty="0" smtClean="0"/>
              <a:t>G = ({S, A, B}, {a, b}, P, S)</a:t>
            </a:r>
          </a:p>
          <a:p>
            <a:pPr lvl="1">
              <a:buNone/>
            </a:pPr>
            <a:r>
              <a:rPr lang="pt-BR" sz="2800" dirty="0" smtClean="0"/>
              <a:t>P: 	S </a:t>
            </a:r>
            <a:r>
              <a:rPr lang="pt-BR" sz="2800" dirty="0" smtClean="0">
                <a:sym typeface="Wingdings" pitchFamily="2" charset="2"/>
              </a:rPr>
              <a:t> AB</a:t>
            </a:r>
          </a:p>
          <a:p>
            <a:pPr lvl="1">
              <a:buNone/>
            </a:pPr>
            <a:r>
              <a:rPr lang="pt-BR" sz="2800" dirty="0" smtClean="0">
                <a:sym typeface="Wingdings" pitchFamily="2" charset="2"/>
              </a:rPr>
              <a:t>		A  </a:t>
            </a:r>
            <a:r>
              <a:rPr lang="pt-BR" sz="2800" dirty="0" err="1" smtClean="0">
                <a:sym typeface="Wingdings" pitchFamily="2" charset="2"/>
              </a:rPr>
              <a:t>aA</a:t>
            </a:r>
            <a:r>
              <a:rPr lang="pt-BR" sz="2800" dirty="0" smtClean="0">
                <a:sym typeface="Wingdings" pitchFamily="2" charset="2"/>
              </a:rPr>
              <a:t> | a</a:t>
            </a:r>
          </a:p>
          <a:p>
            <a:pPr lvl="1">
              <a:buNone/>
            </a:pPr>
            <a:r>
              <a:rPr lang="pt-BR" sz="2800" dirty="0" smtClean="0">
                <a:sym typeface="Wingdings" pitchFamily="2" charset="2"/>
              </a:rPr>
              <a:t>		B  </a:t>
            </a:r>
            <a:r>
              <a:rPr lang="pt-BR" sz="2800" dirty="0" err="1" smtClean="0">
                <a:sym typeface="Wingdings" pitchFamily="2" charset="2"/>
              </a:rPr>
              <a:t>bB</a:t>
            </a:r>
            <a:r>
              <a:rPr lang="pt-BR" sz="2800" dirty="0" smtClean="0">
                <a:sym typeface="Wingdings" pitchFamily="2" charset="2"/>
              </a:rPr>
              <a:t> | b</a:t>
            </a:r>
            <a:endParaRPr lang="pt-BR" sz="28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6236515" y="3977339"/>
            <a:ext cx="3071834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4000" b="1" dirty="0"/>
              <a:t>L(G) = </a:t>
            </a:r>
            <a:r>
              <a:rPr lang="pt-BR" sz="4000" b="1" dirty="0" smtClean="0"/>
              <a:t>{</a:t>
            </a:r>
            <a:r>
              <a:rPr lang="pt-BR" sz="4000" b="1" dirty="0" err="1" smtClean="0"/>
              <a:t>a</a:t>
            </a:r>
            <a:r>
              <a:rPr lang="pt-BR" sz="4000" b="1" baseline="30000" dirty="0" err="1" smtClean="0"/>
              <a:t>n</a:t>
            </a:r>
            <a:r>
              <a:rPr lang="pt-BR" sz="4000" b="1" dirty="0" err="1" smtClean="0"/>
              <a:t>b</a:t>
            </a:r>
            <a:r>
              <a:rPr lang="pt-BR" sz="4000" b="1" baseline="30000" dirty="0" err="1" smtClean="0"/>
              <a:t>m</a:t>
            </a:r>
            <a:r>
              <a:rPr lang="pt-BR" sz="4000" b="1" dirty="0"/>
              <a:t>}</a:t>
            </a:r>
          </a:p>
        </p:txBody>
      </p:sp>
      <p:sp>
        <p:nvSpPr>
          <p:cNvPr id="5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7772432" y="6492900"/>
            <a:ext cx="2895600" cy="365125"/>
          </a:xfrm>
        </p:spPr>
        <p:txBody>
          <a:bodyPr/>
          <a:lstStyle/>
          <a:p>
            <a:r>
              <a:rPr lang="pt-BR" dirty="0" smtClean="0"/>
              <a:t>Prof. Eder porfírio- Compiladores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8266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UTILIZAÇÃO EM COMPILADORES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177800">
              <a:buFont typeface="Wingdings" panose="05000000000000000000" pitchFamily="2" charset="2"/>
              <a:buChar char="§"/>
            </a:pPr>
            <a:r>
              <a:rPr lang="pt-BR" sz="2400" dirty="0" smtClean="0"/>
              <a:t>Analise Sintática - LL e LR (Subconjunto </a:t>
            </a:r>
            <a:r>
              <a:rPr lang="pt-BR" sz="2400" dirty="0"/>
              <a:t>de uma </a:t>
            </a:r>
            <a:r>
              <a:rPr lang="pt-BR" sz="2400" dirty="0" smtClean="0"/>
              <a:t>GLC)</a:t>
            </a:r>
          </a:p>
          <a:p>
            <a:pPr marL="292608" lvl="1" indent="177800">
              <a:buFont typeface="Wingdings" panose="05000000000000000000" pitchFamily="2" charset="2"/>
              <a:buChar char="§"/>
            </a:pPr>
            <a:r>
              <a:rPr lang="pt-BR" sz="2000" dirty="0" smtClean="0"/>
              <a:t>Top-</a:t>
            </a:r>
            <a:r>
              <a:rPr lang="pt-BR" sz="2000" dirty="0" err="1" smtClean="0"/>
              <a:t>down</a:t>
            </a:r>
            <a:r>
              <a:rPr lang="pt-BR" sz="2000" dirty="0" smtClean="0"/>
              <a:t> </a:t>
            </a:r>
          </a:p>
          <a:p>
            <a:pPr marL="292608" lvl="1" indent="177800">
              <a:buFont typeface="Wingdings" panose="05000000000000000000" pitchFamily="2" charset="2"/>
              <a:buChar char="§"/>
            </a:pPr>
            <a:r>
              <a:rPr lang="pt-BR" sz="2000" dirty="0" err="1" smtClean="0"/>
              <a:t>Bottom-up</a:t>
            </a:r>
            <a:r>
              <a:rPr lang="pt-BR" sz="2000" dirty="0"/>
              <a:t> </a:t>
            </a:r>
            <a:r>
              <a:rPr lang="pt-BR" sz="2000" dirty="0" smtClean="0"/>
              <a:t>– Gramática de Operadores</a:t>
            </a:r>
          </a:p>
          <a:p>
            <a:pPr marL="0" indent="177800">
              <a:buFont typeface="Wingdings" panose="05000000000000000000" pitchFamily="2" charset="2"/>
              <a:buChar char="§"/>
            </a:pPr>
            <a:endParaRPr lang="pt-BR" sz="2400" dirty="0" smtClean="0"/>
          </a:p>
          <a:p>
            <a:pPr marL="0" indent="177800">
              <a:buFont typeface="Wingdings" panose="05000000000000000000" pitchFamily="2" charset="2"/>
              <a:buChar char="§"/>
            </a:pPr>
            <a:r>
              <a:rPr lang="pt-BR" sz="2400" dirty="0" smtClean="0"/>
              <a:t>Tradução Dirigida pela Sintaxe (Generalização de uma GLC)</a:t>
            </a:r>
          </a:p>
          <a:p>
            <a:pPr marL="292608" lvl="1" indent="177800">
              <a:buFont typeface="Wingdings" panose="05000000000000000000" pitchFamily="2" charset="2"/>
              <a:buChar char="§"/>
            </a:pPr>
            <a:r>
              <a:rPr lang="pt-BR" sz="2000" dirty="0" smtClean="0"/>
              <a:t>Atributos são atribuídos aos símbolos</a:t>
            </a:r>
          </a:p>
          <a:p>
            <a:pPr marL="292608" lvl="1" indent="177800">
              <a:buFont typeface="Wingdings" panose="05000000000000000000" pitchFamily="2" charset="2"/>
              <a:buChar char="§"/>
            </a:pPr>
            <a:r>
              <a:rPr lang="pt-BR" sz="2000" dirty="0" smtClean="0"/>
              <a:t>Árvores gramatical anotada</a:t>
            </a:r>
          </a:p>
          <a:p>
            <a:pPr marL="0" indent="0">
              <a:buNone/>
            </a:pPr>
            <a:endParaRPr lang="pt-BR" sz="2400" dirty="0" smtClean="0"/>
          </a:p>
          <a:p>
            <a:pPr marL="0" indent="177800">
              <a:buFont typeface="Wingdings" panose="05000000000000000000" pitchFamily="2" charset="2"/>
              <a:buChar char="§"/>
            </a:pPr>
            <a:r>
              <a:rPr lang="pt-BR" sz="2400" dirty="0" smtClean="0"/>
              <a:t>Representação Intermediária </a:t>
            </a:r>
          </a:p>
          <a:p>
            <a:pPr marL="292608" lvl="1" indent="177800">
              <a:buFont typeface="Wingdings" panose="05000000000000000000" pitchFamily="2" charset="2"/>
              <a:buChar char="§"/>
            </a:pPr>
            <a:r>
              <a:rPr lang="pt-BR" sz="2000" dirty="0" smtClean="0"/>
              <a:t>Árvore Gramatical</a:t>
            </a:r>
          </a:p>
          <a:p>
            <a:endParaRPr lang="pt-BR" sz="24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7772432" y="6492900"/>
            <a:ext cx="2895600" cy="365125"/>
          </a:xfrm>
        </p:spPr>
        <p:txBody>
          <a:bodyPr/>
          <a:lstStyle/>
          <a:p>
            <a:r>
              <a:rPr lang="pt-BR" dirty="0" smtClean="0"/>
              <a:t>Prof. Eder porfírio- Compiladores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74136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097280" y="278511"/>
            <a:ext cx="10058400" cy="1450757"/>
          </a:xfrm>
        </p:spPr>
        <p:txBody>
          <a:bodyPr/>
          <a:lstStyle/>
          <a:p>
            <a:r>
              <a:rPr lang="pt-BR" b="1" dirty="0" smtClean="0"/>
              <a:t>GRAMÁTICA LIVRE DE CONTEXTO - GLC</a:t>
            </a:r>
            <a:endParaRPr lang="pt-BR" b="1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355600">
              <a:buFont typeface="Wingdings" panose="05000000000000000000" pitchFamily="2" charset="2"/>
              <a:buChar char="§"/>
            </a:pPr>
            <a:r>
              <a:rPr lang="pt-BR" sz="3200" dirty="0" smtClean="0"/>
              <a:t>Muitas construções em </a:t>
            </a:r>
            <a:r>
              <a:rPr lang="pt-BR" sz="3200" dirty="0" err="1" smtClean="0"/>
              <a:t>LP’s</a:t>
            </a:r>
            <a:r>
              <a:rPr lang="pt-BR" sz="3200" dirty="0" smtClean="0"/>
              <a:t> possuem produções inerentemente recursivas </a:t>
            </a:r>
            <a:r>
              <a:rPr lang="pt-BR" sz="3200" dirty="0"/>
              <a:t>que podem ser identificadas por </a:t>
            </a:r>
            <a:r>
              <a:rPr lang="pt-BR" sz="3200" dirty="0" smtClean="0"/>
              <a:t>uma GLC.</a:t>
            </a:r>
            <a:endParaRPr lang="pt-BR" sz="3200" dirty="0"/>
          </a:p>
          <a:p>
            <a:pPr marL="0" indent="0">
              <a:buNone/>
            </a:pPr>
            <a:endParaRPr lang="pt-BR" sz="3200" dirty="0" smtClean="0"/>
          </a:p>
          <a:p>
            <a:pPr marL="0" indent="0">
              <a:buNone/>
            </a:pPr>
            <a:r>
              <a:rPr lang="pt-BR" sz="3200" b="1" dirty="0" smtClean="0"/>
              <a:t>EXEMPLO:</a:t>
            </a:r>
          </a:p>
          <a:p>
            <a:pPr marL="292608" lvl="1" indent="0">
              <a:buNone/>
            </a:pPr>
            <a:r>
              <a:rPr lang="pt-BR" sz="2800" dirty="0" smtClean="0"/>
              <a:t>Comando </a:t>
            </a:r>
            <a:r>
              <a:rPr lang="pt-BR" sz="2800" dirty="0" err="1" smtClean="0"/>
              <a:t>if</a:t>
            </a:r>
            <a:r>
              <a:rPr lang="pt-BR" sz="2800" dirty="0" smtClean="0"/>
              <a:t>  da Linguagem C.</a:t>
            </a:r>
          </a:p>
          <a:p>
            <a:pPr marL="292608" lvl="1" indent="0">
              <a:buNone/>
            </a:pPr>
            <a:r>
              <a:rPr lang="pt-BR" sz="2800" i="1" dirty="0" err="1" smtClean="0"/>
              <a:t>cmd</a:t>
            </a:r>
            <a:r>
              <a:rPr lang="pt-BR" sz="2800" i="1" dirty="0" smtClean="0"/>
              <a:t> </a:t>
            </a:r>
            <a:r>
              <a:rPr lang="pt-BR" sz="2800" dirty="0" smtClean="0">
                <a:sym typeface="Wingdings" panose="05000000000000000000" pitchFamily="2" charset="2"/>
              </a:rPr>
              <a:t> </a:t>
            </a:r>
            <a:r>
              <a:rPr lang="pt-BR" sz="2800" b="1" dirty="0" err="1" smtClean="0">
                <a:sym typeface="Wingdings" panose="05000000000000000000" pitchFamily="2" charset="2"/>
              </a:rPr>
              <a:t>if</a:t>
            </a:r>
            <a:r>
              <a:rPr lang="pt-BR" sz="2800" dirty="0" smtClean="0">
                <a:sym typeface="Wingdings" panose="05000000000000000000" pitchFamily="2" charset="2"/>
              </a:rPr>
              <a:t> </a:t>
            </a:r>
            <a:r>
              <a:rPr lang="pt-BR" sz="2800" i="1" dirty="0" err="1" smtClean="0">
                <a:sym typeface="Wingdings" panose="05000000000000000000" pitchFamily="2" charset="2"/>
              </a:rPr>
              <a:t>exp</a:t>
            </a:r>
            <a:r>
              <a:rPr lang="pt-BR" sz="2800" dirty="0" smtClean="0">
                <a:sym typeface="Wingdings" panose="05000000000000000000" pitchFamily="2" charset="2"/>
              </a:rPr>
              <a:t> </a:t>
            </a:r>
            <a:r>
              <a:rPr lang="pt-BR" sz="2800" b="1" dirty="0" err="1" smtClean="0">
                <a:sym typeface="Wingdings" panose="05000000000000000000" pitchFamily="2" charset="2"/>
              </a:rPr>
              <a:t>then</a:t>
            </a:r>
            <a:r>
              <a:rPr lang="pt-BR" sz="2800" b="1" dirty="0" smtClean="0">
                <a:sym typeface="Wingdings" panose="05000000000000000000" pitchFamily="2" charset="2"/>
              </a:rPr>
              <a:t> </a:t>
            </a:r>
            <a:r>
              <a:rPr lang="pt-BR" sz="2800" i="1" dirty="0" err="1" smtClean="0">
                <a:sym typeface="Wingdings" panose="05000000000000000000" pitchFamily="2" charset="2"/>
              </a:rPr>
              <a:t>cmd</a:t>
            </a:r>
            <a:r>
              <a:rPr lang="pt-BR" sz="2800" dirty="0" smtClean="0">
                <a:sym typeface="Wingdings" panose="05000000000000000000" pitchFamily="2" charset="2"/>
              </a:rPr>
              <a:t> </a:t>
            </a:r>
            <a:r>
              <a:rPr lang="pt-BR" sz="2800" b="1" dirty="0" err="1" smtClean="0">
                <a:sym typeface="Wingdings" panose="05000000000000000000" pitchFamily="2" charset="2"/>
              </a:rPr>
              <a:t>else</a:t>
            </a:r>
            <a:r>
              <a:rPr lang="pt-BR" sz="2800" dirty="0" smtClean="0">
                <a:sym typeface="Wingdings" panose="05000000000000000000" pitchFamily="2" charset="2"/>
              </a:rPr>
              <a:t> </a:t>
            </a:r>
            <a:r>
              <a:rPr lang="pt-BR" sz="2800" i="1" dirty="0" err="1" smtClean="0">
                <a:sym typeface="Wingdings" panose="05000000000000000000" pitchFamily="2" charset="2"/>
              </a:rPr>
              <a:t>cmd</a:t>
            </a:r>
            <a:endParaRPr lang="pt-BR" sz="2800" i="1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pt-BR" sz="3200" i="1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pt-BR" sz="3200" i="1" dirty="0">
                <a:sym typeface="Wingdings" panose="05000000000000000000" pitchFamily="2" charset="2"/>
              </a:rPr>
              <a:t>	</a:t>
            </a:r>
            <a:endParaRPr lang="pt-BR" sz="3200" i="1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pt-BR" sz="3200" i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pt-BR" sz="3200" i="1" dirty="0"/>
          </a:p>
        </p:txBody>
      </p:sp>
      <p:sp>
        <p:nvSpPr>
          <p:cNvPr id="6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7772432" y="6492900"/>
            <a:ext cx="2895600" cy="365125"/>
          </a:xfrm>
        </p:spPr>
        <p:txBody>
          <a:bodyPr/>
          <a:lstStyle/>
          <a:p>
            <a:r>
              <a:rPr lang="pt-BR" dirty="0" smtClean="0"/>
              <a:t>Prof. Eder porfírio- Compiladores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075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REGRAS DE PRODUÇÃO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92608" lvl="1" indent="0">
              <a:buNone/>
            </a:pPr>
            <a:r>
              <a:rPr lang="pt-BR" sz="2800" b="1" dirty="0" smtClean="0"/>
              <a:t>EXPRESSÕES SIMPLES</a:t>
            </a:r>
            <a:endParaRPr lang="pt-BR" sz="2800" b="1" dirty="0"/>
          </a:p>
          <a:p>
            <a:pPr marL="292608" lvl="1" indent="0">
              <a:buNone/>
            </a:pPr>
            <a:r>
              <a:rPr lang="pt-BR" sz="2800" i="1" dirty="0" err="1" smtClean="0"/>
              <a:t>expr</a:t>
            </a:r>
            <a:r>
              <a:rPr lang="pt-BR" sz="2800" dirty="0" smtClean="0"/>
              <a:t> </a:t>
            </a:r>
            <a:r>
              <a:rPr lang="pt-BR" sz="2800" dirty="0">
                <a:sym typeface="Wingdings" panose="05000000000000000000" pitchFamily="2" charset="2"/>
              </a:rPr>
              <a:t> </a:t>
            </a:r>
            <a:r>
              <a:rPr lang="pt-BR" sz="2800" i="1" dirty="0" err="1" smtClean="0">
                <a:sym typeface="Wingdings" panose="05000000000000000000" pitchFamily="2" charset="2"/>
              </a:rPr>
              <a:t>expr</a:t>
            </a:r>
            <a:r>
              <a:rPr lang="pt-BR" sz="2800" i="1" dirty="0" smtClean="0">
                <a:sym typeface="Wingdings" panose="05000000000000000000" pitchFamily="2" charset="2"/>
              </a:rPr>
              <a:t> </a:t>
            </a:r>
            <a:r>
              <a:rPr lang="pt-BR" sz="2800" i="1" dirty="0" err="1">
                <a:sym typeface="Wingdings" panose="05000000000000000000" pitchFamily="2" charset="2"/>
              </a:rPr>
              <a:t>op</a:t>
            </a:r>
            <a:r>
              <a:rPr lang="pt-BR" sz="2800" i="1" dirty="0">
                <a:sym typeface="Wingdings" panose="05000000000000000000" pitchFamily="2" charset="2"/>
              </a:rPr>
              <a:t> </a:t>
            </a:r>
            <a:r>
              <a:rPr lang="pt-BR" sz="2800" i="1" dirty="0" err="1" smtClean="0">
                <a:sym typeface="Wingdings" panose="05000000000000000000" pitchFamily="2" charset="2"/>
              </a:rPr>
              <a:t>expr</a:t>
            </a:r>
            <a:r>
              <a:rPr lang="pt-BR" sz="2800" i="1" dirty="0" smtClean="0">
                <a:sym typeface="Wingdings" panose="05000000000000000000" pitchFamily="2" charset="2"/>
              </a:rPr>
              <a:t> </a:t>
            </a:r>
            <a:r>
              <a:rPr lang="pt-BR" sz="2800" dirty="0">
                <a:sym typeface="Wingdings" panose="05000000000000000000" pitchFamily="2" charset="2"/>
              </a:rPr>
              <a:t>| (</a:t>
            </a:r>
            <a:r>
              <a:rPr lang="pt-BR" sz="2800" i="1" dirty="0" err="1" smtClean="0">
                <a:sym typeface="Wingdings" panose="05000000000000000000" pitchFamily="2" charset="2"/>
              </a:rPr>
              <a:t>expr</a:t>
            </a:r>
            <a:r>
              <a:rPr lang="pt-BR" sz="2800" dirty="0" smtClean="0">
                <a:sym typeface="Wingdings" panose="05000000000000000000" pitchFamily="2" charset="2"/>
              </a:rPr>
              <a:t>) </a:t>
            </a:r>
            <a:r>
              <a:rPr lang="pt-BR" sz="2800" dirty="0">
                <a:sym typeface="Wingdings" panose="05000000000000000000" pitchFamily="2" charset="2"/>
              </a:rPr>
              <a:t>| -</a:t>
            </a:r>
            <a:r>
              <a:rPr lang="pt-BR" sz="2800" i="1" dirty="0" err="1" smtClean="0">
                <a:sym typeface="Wingdings" panose="05000000000000000000" pitchFamily="2" charset="2"/>
              </a:rPr>
              <a:t>expr</a:t>
            </a:r>
            <a:r>
              <a:rPr lang="pt-BR" sz="2800" dirty="0" smtClean="0">
                <a:sym typeface="Wingdings" panose="05000000000000000000" pitchFamily="2" charset="2"/>
              </a:rPr>
              <a:t> </a:t>
            </a:r>
            <a:r>
              <a:rPr lang="pt-BR" sz="2800" dirty="0">
                <a:sym typeface="Wingdings" panose="05000000000000000000" pitchFamily="2" charset="2"/>
              </a:rPr>
              <a:t>| </a:t>
            </a:r>
            <a:r>
              <a:rPr lang="pt-BR" sz="2800" b="1" dirty="0">
                <a:sym typeface="Wingdings" panose="05000000000000000000" pitchFamily="2" charset="2"/>
              </a:rPr>
              <a:t>id</a:t>
            </a:r>
          </a:p>
          <a:p>
            <a:pPr marL="292608" lvl="1" indent="0">
              <a:buNone/>
            </a:pPr>
            <a:r>
              <a:rPr lang="pt-BR" sz="2800" i="1" dirty="0" err="1">
                <a:sym typeface="Wingdings" panose="05000000000000000000" pitchFamily="2" charset="2"/>
              </a:rPr>
              <a:t>op</a:t>
            </a:r>
            <a:r>
              <a:rPr lang="pt-BR" sz="2800" dirty="0">
                <a:sym typeface="Wingdings" panose="05000000000000000000" pitchFamily="2" charset="2"/>
              </a:rPr>
              <a:t>  + | - | * | / | </a:t>
            </a:r>
            <a:r>
              <a:rPr lang="pt-BR" sz="2800" dirty="0" smtClean="0">
                <a:sym typeface="Wingdings" panose="05000000000000000000" pitchFamily="2" charset="2"/>
              </a:rPr>
              <a:t>^</a:t>
            </a:r>
          </a:p>
          <a:p>
            <a:endParaRPr lang="pt-BR" sz="3200" dirty="0" smtClean="0"/>
          </a:p>
          <a:p>
            <a:r>
              <a:rPr lang="pt-BR" sz="2400" dirty="0" smtClean="0"/>
              <a:t>Símbolos não-terminais</a:t>
            </a:r>
            <a:r>
              <a:rPr lang="pt-BR" sz="2400" dirty="0"/>
              <a:t>:</a:t>
            </a:r>
          </a:p>
          <a:p>
            <a:pPr lvl="1"/>
            <a:r>
              <a:rPr lang="pt-BR" sz="2400" i="1" dirty="0" err="1" smtClean="0"/>
              <a:t>expr</a:t>
            </a:r>
            <a:r>
              <a:rPr lang="pt-BR" sz="2400" i="1" dirty="0" smtClean="0"/>
              <a:t>, </a:t>
            </a:r>
            <a:r>
              <a:rPr lang="pt-BR" sz="2400" i="1" dirty="0" err="1">
                <a:sym typeface="Wingdings" panose="05000000000000000000" pitchFamily="2" charset="2"/>
              </a:rPr>
              <a:t>op</a:t>
            </a:r>
            <a:endParaRPr lang="pt-BR" sz="2400" dirty="0"/>
          </a:p>
          <a:p>
            <a:pPr marL="292608" lvl="1" indent="0">
              <a:buNone/>
            </a:pPr>
            <a:endParaRPr lang="pt-BR" sz="2000" dirty="0">
              <a:sym typeface="Wingdings" panose="05000000000000000000" pitchFamily="2" charset="2"/>
            </a:endParaRPr>
          </a:p>
          <a:p>
            <a:r>
              <a:rPr lang="pt-BR" sz="2400" dirty="0"/>
              <a:t>S</a:t>
            </a:r>
            <a:r>
              <a:rPr lang="pt-BR" sz="2400" dirty="0" smtClean="0"/>
              <a:t>ímbolos terminais (</a:t>
            </a:r>
            <a:r>
              <a:rPr lang="pt-BR" sz="2400" dirty="0" err="1" smtClean="0"/>
              <a:t>tokens</a:t>
            </a:r>
            <a:r>
              <a:rPr lang="pt-BR" sz="2400" dirty="0" smtClean="0"/>
              <a:t>):</a:t>
            </a:r>
          </a:p>
          <a:p>
            <a:pPr lvl="1"/>
            <a:r>
              <a:rPr lang="pt-BR" sz="2400" b="1" dirty="0"/>
              <a:t>i</a:t>
            </a:r>
            <a:r>
              <a:rPr lang="pt-BR" sz="2400" b="1" dirty="0" smtClean="0"/>
              <a:t>d</a:t>
            </a:r>
            <a:r>
              <a:rPr lang="pt-BR" sz="2400" dirty="0" smtClean="0"/>
              <a:t>   +   -   *   /  ^</a:t>
            </a:r>
            <a:endParaRPr lang="pt-BR" sz="24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7772432" y="6492900"/>
            <a:ext cx="2895600" cy="365125"/>
          </a:xfrm>
        </p:spPr>
        <p:txBody>
          <a:bodyPr/>
          <a:lstStyle/>
          <a:p>
            <a:r>
              <a:rPr lang="pt-BR" dirty="0" smtClean="0"/>
              <a:t>Prof. Eder porfírio- Compiladores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5074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DERIVAÇÃO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Não-terminal esquerda é substituído pela cadeia do lado direito da regra de produção.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1103" y="2420880"/>
            <a:ext cx="5126616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1103" y="2919219"/>
            <a:ext cx="1823767" cy="590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1103" y="3562161"/>
            <a:ext cx="4071965" cy="609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22127" y="4610624"/>
            <a:ext cx="7279930" cy="1366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7772432" y="6492900"/>
            <a:ext cx="2895600" cy="365125"/>
          </a:xfrm>
        </p:spPr>
        <p:txBody>
          <a:bodyPr/>
          <a:lstStyle/>
          <a:p>
            <a:r>
              <a:rPr lang="pt-BR" dirty="0" smtClean="0"/>
              <a:t>Prof. Eder porfírio- Compiladores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440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iva">
  <a:themeElements>
    <a:clrScheme name="Retrospec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512</TotalTime>
  <Words>787</Words>
  <Application>Microsoft Office PowerPoint</Application>
  <PresentationFormat>Widescreen</PresentationFormat>
  <Paragraphs>152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5" baseType="lpstr">
      <vt:lpstr>Arial Unicode MS</vt:lpstr>
      <vt:lpstr>Calibri</vt:lpstr>
      <vt:lpstr>Calibri Light</vt:lpstr>
      <vt:lpstr>Wingdings</vt:lpstr>
      <vt:lpstr>Retrospectiva</vt:lpstr>
      <vt:lpstr>GRAMÁTICAS LIVRE DE CONTEXTO</vt:lpstr>
      <vt:lpstr>O que veremos</vt:lpstr>
      <vt:lpstr>GRAMÁTICAS LIVRES DE CONTEXTO</vt:lpstr>
      <vt:lpstr>GRAMÁTICAS LIVRES DE CONTEXTO</vt:lpstr>
      <vt:lpstr>GRAMÁTICAS LIVRES DE CONTEXTO</vt:lpstr>
      <vt:lpstr>UTILIZAÇÃO EM COMPILADORES</vt:lpstr>
      <vt:lpstr>GRAMÁTICA LIVRE DE CONTEXTO - GLC</vt:lpstr>
      <vt:lpstr>REGRAS DE PRODUÇÃO</vt:lpstr>
      <vt:lpstr>DERIVAÇÃO</vt:lpstr>
      <vt:lpstr>ÁRVORES GRAMATICAIS</vt:lpstr>
      <vt:lpstr>ESCREVENDO UMA GLC PARA UM COMPILADOR</vt:lpstr>
      <vt:lpstr>CRITÉRIOS</vt:lpstr>
      <vt:lpstr>ELIMINANDO AMBIGUIDADES</vt:lpstr>
      <vt:lpstr>ELIMINANDO AMBIGUIDADES</vt:lpstr>
      <vt:lpstr>ELIMINANDO RECURSÃO À ESQUERDA</vt:lpstr>
      <vt:lpstr>ELIMINANDO RECURSÃO À ESQUERDA</vt:lpstr>
      <vt:lpstr>ELIMINANDO RECURSÃO À ESQUERDA</vt:lpstr>
      <vt:lpstr>FATORAÇÃO À ESQUERDA</vt:lpstr>
      <vt:lpstr>FATORAÇÃO À ESQUERDA</vt:lpstr>
      <vt:lpstr>FATORAÇÃO À ESQUERDA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Gramáticas Livre de Contexto</dc:title>
  <dc:creator>EDER</dc:creator>
  <cp:lastModifiedBy>Eder Jacques Porfirio Farias</cp:lastModifiedBy>
  <cp:revision>52</cp:revision>
  <dcterms:created xsi:type="dcterms:W3CDTF">2015-06-09T19:25:12Z</dcterms:created>
  <dcterms:modified xsi:type="dcterms:W3CDTF">2015-08-24T01:22:54Z</dcterms:modified>
</cp:coreProperties>
</file>