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3" r:id="rId3"/>
    <p:sldId id="257" r:id="rId4"/>
    <p:sldId id="258" r:id="rId5"/>
    <p:sldId id="259" r:id="rId6"/>
    <p:sldId id="260" r:id="rId7"/>
    <p:sldId id="315" r:id="rId8"/>
    <p:sldId id="261" r:id="rId9"/>
    <p:sldId id="262" r:id="rId10"/>
    <p:sldId id="263" r:id="rId11"/>
    <p:sldId id="264" r:id="rId12"/>
    <p:sldId id="286" r:id="rId13"/>
    <p:sldId id="296" r:id="rId14"/>
    <p:sldId id="297" r:id="rId15"/>
    <p:sldId id="31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5" r:id="rId26"/>
    <p:sldId id="266" r:id="rId27"/>
    <p:sldId id="270" r:id="rId28"/>
    <p:sldId id="271" r:id="rId29"/>
    <p:sldId id="284" r:id="rId30"/>
    <p:sldId id="268" r:id="rId31"/>
    <p:sldId id="285" r:id="rId32"/>
    <p:sldId id="287" r:id="rId33"/>
    <p:sldId id="306" r:id="rId34"/>
    <p:sldId id="307" r:id="rId35"/>
    <p:sldId id="309" r:id="rId36"/>
    <p:sldId id="310" r:id="rId37"/>
    <p:sldId id="311" r:id="rId38"/>
    <p:sldId id="308" r:id="rId39"/>
    <p:sldId id="298" r:id="rId40"/>
    <p:sldId id="299" r:id="rId41"/>
    <p:sldId id="300" r:id="rId42"/>
    <p:sldId id="301" r:id="rId43"/>
    <p:sldId id="303" r:id="rId44"/>
    <p:sldId id="302" r:id="rId45"/>
    <p:sldId id="304" r:id="rId46"/>
    <p:sldId id="305" r:id="rId47"/>
    <p:sldId id="312" r:id="rId48"/>
    <p:sldId id="321" r:id="rId49"/>
    <p:sldId id="316" r:id="rId50"/>
    <p:sldId id="317" r:id="rId51"/>
    <p:sldId id="318" r:id="rId52"/>
    <p:sldId id="323" r:id="rId53"/>
    <p:sldId id="325" r:id="rId54"/>
    <p:sldId id="326" r:id="rId55"/>
    <p:sldId id="327" r:id="rId56"/>
    <p:sldId id="328" r:id="rId57"/>
    <p:sldId id="329" r:id="rId58"/>
    <p:sldId id="324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1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656CD-5E25-4370-97CE-2BEAAF89138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EF111-673A-4A55-B47F-C04ED24A15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EF111-673A-4A55-B47F-C04ED24A153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58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EF111-673A-4A55-B47F-C04ED24A153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17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EF111-673A-4A55-B47F-C04ED24A153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72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EF111-673A-4A55-B47F-C04ED24A153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7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EF111-673A-4A55-B47F-C04ED24A153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6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2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87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08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27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6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49D0-1C23-4A98-82E3-46B3580A1610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86F2-1BEC-49D3-8C8A-ECC5E8A46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9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Referência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401034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72" y="2011426"/>
            <a:ext cx="4122933" cy="48121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87543">
            <a:off x="6975001" y="1120807"/>
            <a:ext cx="4122933" cy="48121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526215" y="2345812"/>
            <a:ext cx="759656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79196" y="3049197"/>
            <a:ext cx="3207389" cy="1761954"/>
          </a:xfrm>
          <a:prstGeom prst="rect">
            <a:avLst/>
          </a:prstGeom>
          <a:effectLst/>
        </p:spPr>
      </p:pic>
      <p:cxnSp>
        <p:nvCxnSpPr>
          <p:cNvPr id="8" name="Conector de Seta Reta 7"/>
          <p:cNvCxnSpPr>
            <a:cxnSpLocks/>
            <a:endCxn id="9" idx="4"/>
          </p:cNvCxnSpPr>
          <p:nvPr/>
        </p:nvCxnSpPr>
        <p:spPr>
          <a:xfrm flipH="1" flipV="1">
            <a:off x="7519183" y="3127862"/>
            <a:ext cx="281992" cy="1801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455878" y="2992925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8227252" y="2990580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224907" y="2312984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465251" y="2298917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 flipV="1">
            <a:off x="7535725" y="2478819"/>
            <a:ext cx="689182" cy="580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4543865" y="4811151"/>
            <a:ext cx="3336451" cy="11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8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72" y="2011426"/>
            <a:ext cx="4122933" cy="48121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87543">
            <a:off x="6975001" y="1120807"/>
            <a:ext cx="4122933" cy="48121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526215" y="2345812"/>
            <a:ext cx="759656" cy="70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779196" y="3049197"/>
            <a:ext cx="3207389" cy="1761954"/>
          </a:xfrm>
          <a:prstGeom prst="rect">
            <a:avLst/>
          </a:prstGeom>
          <a:effectLst/>
        </p:spPr>
      </p:pic>
      <p:sp>
        <p:nvSpPr>
          <p:cNvPr id="9" name="Elipse 8"/>
          <p:cNvSpPr/>
          <p:nvPr/>
        </p:nvSpPr>
        <p:spPr>
          <a:xfrm>
            <a:off x="8131129" y="2430218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9465204" y="2048045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758286" y="1215698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8464058" y="1497058"/>
            <a:ext cx="126610" cy="134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>
            <a:cxnSpLocks/>
            <a:stCxn id="9" idx="7"/>
            <a:endCxn id="12" idx="4"/>
          </p:cNvCxnSpPr>
          <p:nvPr/>
        </p:nvCxnSpPr>
        <p:spPr>
          <a:xfrm flipV="1">
            <a:off x="8239197" y="1631995"/>
            <a:ext cx="288166" cy="8179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/>
            <a:stCxn id="12" idx="6"/>
            <a:endCxn id="11" idx="7"/>
          </p:cNvCxnSpPr>
          <p:nvPr/>
        </p:nvCxnSpPr>
        <p:spPr>
          <a:xfrm flipV="1">
            <a:off x="8590668" y="1235459"/>
            <a:ext cx="1275686" cy="329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  <a:stCxn id="9" idx="5"/>
            <a:endCxn id="10" idx="6"/>
          </p:cNvCxnSpPr>
          <p:nvPr/>
        </p:nvCxnSpPr>
        <p:spPr>
          <a:xfrm flipV="1">
            <a:off x="8239197" y="2115514"/>
            <a:ext cx="1352617" cy="429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</p:cNvCxnSpPr>
          <p:nvPr/>
        </p:nvCxnSpPr>
        <p:spPr>
          <a:xfrm flipV="1">
            <a:off x="9528509" y="1235459"/>
            <a:ext cx="311624" cy="880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4543865" y="4811151"/>
            <a:ext cx="3336451" cy="11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1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e Sistemas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Seja </a:t>
                </a:r>
                <a:r>
                  <a:rPr lang="pt-BR" b="1" dirty="0"/>
                  <a:t>C</a:t>
                </a:r>
                <a:r>
                  <a:rPr lang="pt-BR" dirty="0"/>
                  <a:t> o sistema de referência canônico e c as coordenadas de um ponto P neste sistema: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Considere a matriz A de mudança de base que relaciona o sistema </a:t>
                </a:r>
                <a:r>
                  <a:rPr lang="pt-BR" b="1" dirty="0"/>
                  <a:t>C</a:t>
                </a:r>
                <a:r>
                  <a:rPr lang="pt-BR" dirty="0"/>
                  <a:t> com um sistema </a:t>
                </a:r>
                <a:r>
                  <a:rPr lang="pt-BR" b="1" dirty="0"/>
                  <a:t>C’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. O ponto P pode ser representado em termos de </a:t>
                </a:r>
                <a:r>
                  <a:rPr lang="pt-BR" b="1" dirty="0"/>
                  <a:t>C’</a:t>
                </a:r>
                <a:r>
                  <a:rPr lang="pt-BR" dirty="0"/>
                  <a:t>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Uma transformação T em relação ao sistema </a:t>
                </a:r>
                <a:r>
                  <a:rPr lang="pt-BR" b="1" dirty="0"/>
                  <a:t>C</a:t>
                </a:r>
                <a:r>
                  <a:rPr lang="pt-BR" dirty="0"/>
                  <a:t>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Já em relação a </a:t>
                </a:r>
                <a:r>
                  <a:rPr lang="pt-BR" b="1" dirty="0"/>
                  <a:t>C’</a:t>
                </a:r>
                <a:r>
                  <a:rPr lang="pt-BR" dirty="0"/>
                  <a:t>,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96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 Auxiliar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14292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SOL = sistema de referência do Sol</a:t>
                </a:r>
              </a:p>
              <a:p>
                <a:r>
                  <a:rPr lang="pt-BR" dirty="0"/>
                  <a:t>TER = sistema de referência da Terra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𝑚𝑢𝑑𝑎𝑛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𝑇𝑒𝑟𝑟𝑎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𝑆𝑜𝑙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𝑇𝐸𝑅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𝑆𝑂𝐿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𝑆𝑂𝐿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𝑇𝐸𝑅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dirty="0"/>
              </a:p>
              <a:p>
                <a:r>
                  <a:rPr lang="pt-BR" dirty="0"/>
                  <a:t>Seja M a rotação 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𝑇𝐸𝑅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(rotação em relação ao sistema da Terra)</a:t>
                </a:r>
              </a:p>
              <a:p>
                <a:r>
                  <a:rPr lang="pt-BR" dirty="0"/>
                  <a:t>Seja N a translação: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𝑆𝑂𝐿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(translação em relação ao sistema do sol)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14292" cy="4351338"/>
              </a:xfrm>
              <a:blipFill>
                <a:blip r:embed="rId2"/>
                <a:stretch>
                  <a:fillRect l="-1443" t="-3221" r="-12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7399606" y="1825625"/>
                <a:ext cx="4175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 é o ponto rotacionado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pt-BR" dirty="0"/>
                  <a:t> é o ponto transladado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606" y="1825625"/>
                <a:ext cx="4175760" cy="4351338"/>
              </a:xfrm>
              <a:prstGeom prst="rect">
                <a:avLst/>
              </a:prstGeom>
              <a:blipFill>
                <a:blip r:embed="rId3"/>
                <a:stretch>
                  <a:fillRect t="-2241" r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2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formas de se visualizar transformações no objeto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2" y="2492325"/>
            <a:ext cx="10262418" cy="2361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477108" y="4867196"/>
                <a:ext cx="3919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lit/>
                      </m:rP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8" y="4867196"/>
                <a:ext cx="39191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07945" y="4962491"/>
                <a:ext cx="43300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lit/>
                      </m:rP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45" y="4962491"/>
                <a:ext cx="43300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139657" y="1799827"/>
            <a:ext cx="1021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Transformação sempre é feita em relação ao sistema de coordenadas resultante.</a:t>
            </a:r>
          </a:p>
        </p:txBody>
      </p:sp>
    </p:spTree>
    <p:extLst>
      <p:ext uri="{BB962C8B-B14F-4D97-AF65-F5344CB8AC3E}">
        <p14:creationId xmlns:p14="http://schemas.microsoft.com/office/powerpoint/2010/main" val="151794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formas de se visualizar transformações no objeto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250831" y="4836266"/>
                <a:ext cx="2968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lit/>
                      </m:rP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31" y="4836266"/>
                <a:ext cx="29688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002882" y="4867196"/>
                <a:ext cx="3500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lit/>
                      </m:rP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82" y="4867196"/>
                <a:ext cx="350018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62" y="2558341"/>
            <a:ext cx="9259180" cy="21396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9657" y="1832147"/>
            <a:ext cx="960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Transformação sempre é feita em relação ao sistema de referência original.</a:t>
            </a:r>
          </a:p>
        </p:txBody>
      </p:sp>
    </p:spTree>
    <p:extLst>
      <p:ext uri="{BB962C8B-B14F-4D97-AF65-F5344CB8AC3E}">
        <p14:creationId xmlns:p14="http://schemas.microsoft.com/office/powerpoint/2010/main" val="95344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49726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0, 0, 0, 1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0, 0)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0, 0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0,  1, 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4972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5576667" y="1825625"/>
                <a:ext cx="597290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67" y="1825625"/>
                <a:ext cx="5972907" cy="4351338"/>
              </a:xfrm>
              <a:prstGeom prst="rect">
                <a:avLst/>
              </a:prstGeom>
              <a:blipFill>
                <a:blip r:embed="rId3"/>
                <a:stretch>
                  <a:fillRect t="-49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0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61182" y="2078844"/>
                <a:ext cx="597290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2078844"/>
                <a:ext cx="5972907" cy="4351338"/>
              </a:xfrm>
              <a:prstGeom prst="rect">
                <a:avLst/>
              </a:prstGeom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5943599" y="1828800"/>
            <a:ext cx="4370364" cy="3744349"/>
            <a:chOff x="5943599" y="1828800"/>
            <a:chExt cx="4370364" cy="3744349"/>
          </a:xfrm>
        </p:grpSpPr>
        <p:cxnSp>
          <p:nvCxnSpPr>
            <p:cNvPr id="8" name="Conector de Seta Reta 7"/>
            <p:cNvCxnSpPr>
              <a:cxnSpLocks/>
            </p:cNvCxnSpPr>
            <p:nvPr/>
          </p:nvCxnSpPr>
          <p:spPr>
            <a:xfrm flipV="1">
              <a:off x="7399606" y="1828800"/>
              <a:ext cx="0" cy="24257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7399606" y="4254512"/>
              <a:ext cx="291435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cxnSpLocks/>
            </p:cNvCxnSpPr>
            <p:nvPr/>
          </p:nvCxnSpPr>
          <p:spPr>
            <a:xfrm flipH="1">
              <a:off x="5943599" y="4254512"/>
              <a:ext cx="1456006" cy="13186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5711484" y="2857879"/>
            <a:ext cx="3348112" cy="2715270"/>
            <a:chOff x="5725550" y="2857879"/>
            <a:chExt cx="3348112" cy="2715270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7399605" y="2857879"/>
              <a:ext cx="1674057" cy="13706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cxnSpLocks/>
            </p:cNvCxnSpPr>
            <p:nvPr/>
          </p:nvCxnSpPr>
          <p:spPr>
            <a:xfrm flipH="1" flipV="1">
              <a:off x="5725550" y="3041656"/>
              <a:ext cx="1674055" cy="11868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cxnSpLocks/>
            </p:cNvCxnSpPr>
            <p:nvPr/>
          </p:nvCxnSpPr>
          <p:spPr>
            <a:xfrm flipH="1">
              <a:off x="5943599" y="4254511"/>
              <a:ext cx="1456006" cy="1318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lipse 25"/>
          <p:cNvSpPr/>
          <p:nvPr/>
        </p:nvSpPr>
        <p:spPr>
          <a:xfrm>
            <a:off x="8229601" y="416403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113525" y="417575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957717" y="432271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(1, 0, 0)</a:t>
            </a:r>
          </a:p>
        </p:txBody>
      </p:sp>
      <p:cxnSp>
        <p:nvCxnSpPr>
          <p:cNvPr id="36" name="Conector de Seta Reta 35"/>
          <p:cNvCxnSpPr>
            <a:cxnSpLocks/>
            <a:endCxn id="26" idx="2"/>
          </p:cNvCxnSpPr>
          <p:nvPr/>
        </p:nvCxnSpPr>
        <p:spPr>
          <a:xfrm>
            <a:off x="7391405" y="4243375"/>
            <a:ext cx="838196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3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61182" y="1690688"/>
                <a:ext cx="5972907" cy="4739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1690688"/>
                <a:ext cx="5972907" cy="4739494"/>
              </a:xfrm>
              <a:prstGeom prst="rect">
                <a:avLst/>
              </a:prstGeom>
              <a:blipFill>
                <a:blip r:embed="rId2"/>
                <a:stretch>
                  <a:fillRect t="-6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5943599" y="1828800"/>
            <a:ext cx="4370364" cy="3744349"/>
            <a:chOff x="5943599" y="1828800"/>
            <a:chExt cx="4370364" cy="3744349"/>
          </a:xfrm>
        </p:grpSpPr>
        <p:cxnSp>
          <p:nvCxnSpPr>
            <p:cNvPr id="8" name="Conector de Seta Reta 7"/>
            <p:cNvCxnSpPr>
              <a:cxnSpLocks/>
            </p:cNvCxnSpPr>
            <p:nvPr/>
          </p:nvCxnSpPr>
          <p:spPr>
            <a:xfrm flipV="1">
              <a:off x="7399606" y="1828800"/>
              <a:ext cx="0" cy="24257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7399606" y="4254512"/>
              <a:ext cx="291435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cxnSpLocks/>
            </p:cNvCxnSpPr>
            <p:nvPr/>
          </p:nvCxnSpPr>
          <p:spPr>
            <a:xfrm flipH="1">
              <a:off x="5943599" y="4254512"/>
              <a:ext cx="1456006" cy="13186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5711472" y="2857879"/>
            <a:ext cx="3348112" cy="2715270"/>
            <a:chOff x="5725550" y="2857879"/>
            <a:chExt cx="3348112" cy="2715270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7399605" y="2857879"/>
              <a:ext cx="1674057" cy="13706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cxnSpLocks/>
            </p:cNvCxnSpPr>
            <p:nvPr/>
          </p:nvCxnSpPr>
          <p:spPr>
            <a:xfrm flipH="1" flipV="1">
              <a:off x="5725550" y="3041656"/>
              <a:ext cx="1674055" cy="11868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cxnSpLocks/>
            </p:cNvCxnSpPr>
            <p:nvPr/>
          </p:nvCxnSpPr>
          <p:spPr>
            <a:xfrm flipH="1">
              <a:off x="5943599" y="4254511"/>
              <a:ext cx="1456006" cy="1318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lipse 25"/>
          <p:cNvSpPr/>
          <p:nvPr/>
        </p:nvSpPr>
        <p:spPr>
          <a:xfrm>
            <a:off x="8229601" y="416403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113525" y="417575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270416" y="4364678"/>
                <a:ext cx="1470724" cy="541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16" y="4364678"/>
                <a:ext cx="1470724" cy="54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cxnSpLocks/>
          </p:cNvCxnSpPr>
          <p:nvPr/>
        </p:nvCxnSpPr>
        <p:spPr>
          <a:xfrm>
            <a:off x="7810131" y="3872689"/>
            <a:ext cx="490886" cy="34389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</p:cNvCxnSpPr>
          <p:nvPr/>
        </p:nvCxnSpPr>
        <p:spPr>
          <a:xfrm flipV="1">
            <a:off x="7891755" y="4277167"/>
            <a:ext cx="391778" cy="336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>
            <a:off x="7399604" y="4202243"/>
            <a:ext cx="1376075" cy="9890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2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49726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1, 0, 0, 1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0, 0)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0, 0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0,  1, 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4972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5576667" y="1825625"/>
                <a:ext cx="597290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67" y="1825625"/>
                <a:ext cx="5972907" cy="4351338"/>
              </a:xfrm>
              <a:prstGeom prst="rect">
                <a:avLst/>
              </a:prstGeom>
              <a:blipFill>
                <a:blip r:embed="rId3"/>
                <a:stretch>
                  <a:fillRect t="-49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91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sistemas de referência são utilizados para descrever as posições de objetos.</a:t>
            </a:r>
          </a:p>
          <a:p>
            <a:pPr algn="just"/>
            <a:r>
              <a:rPr lang="pt-BR" dirty="0"/>
              <a:t>Um sistema de coordenada é denominado de Sistema de Referência quando servir para alguma finalidade específica; </a:t>
            </a:r>
          </a:p>
        </p:txBody>
      </p:sp>
    </p:spTree>
    <p:extLst>
      <p:ext uri="{BB962C8B-B14F-4D97-AF65-F5344CB8AC3E}">
        <p14:creationId xmlns:p14="http://schemas.microsoft.com/office/powerpoint/2010/main" val="177671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61182" y="2078844"/>
                <a:ext cx="597290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2078844"/>
                <a:ext cx="5972907" cy="4351338"/>
              </a:xfrm>
              <a:prstGeom prst="rect">
                <a:avLst/>
              </a:prstGeom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5943599" y="1828800"/>
            <a:ext cx="4370364" cy="3744349"/>
            <a:chOff x="5943599" y="1828800"/>
            <a:chExt cx="4370364" cy="3744349"/>
          </a:xfrm>
        </p:grpSpPr>
        <p:cxnSp>
          <p:nvCxnSpPr>
            <p:cNvPr id="8" name="Conector de Seta Reta 7"/>
            <p:cNvCxnSpPr>
              <a:cxnSpLocks/>
            </p:cNvCxnSpPr>
            <p:nvPr/>
          </p:nvCxnSpPr>
          <p:spPr>
            <a:xfrm flipV="1">
              <a:off x="7399606" y="1828800"/>
              <a:ext cx="0" cy="24257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7399606" y="4254512"/>
              <a:ext cx="291435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cxnSpLocks/>
            </p:cNvCxnSpPr>
            <p:nvPr/>
          </p:nvCxnSpPr>
          <p:spPr>
            <a:xfrm flipH="1">
              <a:off x="5943599" y="4254512"/>
              <a:ext cx="1456006" cy="13186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6639956" y="2871947"/>
            <a:ext cx="3348112" cy="2715270"/>
            <a:chOff x="5725550" y="2857879"/>
            <a:chExt cx="3348112" cy="2715270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7399605" y="2857879"/>
              <a:ext cx="1674057" cy="13706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cxnSpLocks/>
            </p:cNvCxnSpPr>
            <p:nvPr/>
          </p:nvCxnSpPr>
          <p:spPr>
            <a:xfrm flipH="1" flipV="1">
              <a:off x="5725550" y="3041656"/>
              <a:ext cx="1674055" cy="11868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cxnSpLocks/>
            </p:cNvCxnSpPr>
            <p:nvPr/>
          </p:nvCxnSpPr>
          <p:spPr>
            <a:xfrm flipH="1">
              <a:off x="5943599" y="4254511"/>
              <a:ext cx="1456006" cy="1318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lipse 25"/>
          <p:cNvSpPr/>
          <p:nvPr/>
        </p:nvSpPr>
        <p:spPr>
          <a:xfrm>
            <a:off x="8229601" y="416403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113525" y="417575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957717" y="432271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(1, 0, 0)</a:t>
            </a:r>
          </a:p>
        </p:txBody>
      </p:sp>
      <p:cxnSp>
        <p:nvCxnSpPr>
          <p:cNvPr id="36" name="Conector de Seta Reta 35"/>
          <p:cNvCxnSpPr>
            <a:cxnSpLocks/>
            <a:endCxn id="26" idx="2"/>
          </p:cNvCxnSpPr>
          <p:nvPr/>
        </p:nvCxnSpPr>
        <p:spPr>
          <a:xfrm>
            <a:off x="7391405" y="4243375"/>
            <a:ext cx="838196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17795" y="1693253"/>
                <a:ext cx="5972907" cy="4739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5" y="1693253"/>
                <a:ext cx="5972907" cy="4739494"/>
              </a:xfrm>
              <a:prstGeom prst="rect">
                <a:avLst/>
              </a:prstGeom>
              <a:blipFill>
                <a:blip r:embed="rId2"/>
                <a:stretch>
                  <a:fillRect t="-6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5943599" y="1828800"/>
            <a:ext cx="4370364" cy="3744349"/>
            <a:chOff x="5943599" y="1828800"/>
            <a:chExt cx="4370364" cy="3744349"/>
          </a:xfrm>
        </p:grpSpPr>
        <p:cxnSp>
          <p:nvCxnSpPr>
            <p:cNvPr id="8" name="Conector de Seta Reta 7"/>
            <p:cNvCxnSpPr>
              <a:cxnSpLocks/>
            </p:cNvCxnSpPr>
            <p:nvPr/>
          </p:nvCxnSpPr>
          <p:spPr>
            <a:xfrm flipV="1">
              <a:off x="7399606" y="1828800"/>
              <a:ext cx="0" cy="24257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7399606" y="4254512"/>
              <a:ext cx="291435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cxnSpLocks/>
            </p:cNvCxnSpPr>
            <p:nvPr/>
          </p:nvCxnSpPr>
          <p:spPr>
            <a:xfrm flipH="1">
              <a:off x="5943599" y="4254512"/>
              <a:ext cx="1456006" cy="13186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6611808" y="2857879"/>
            <a:ext cx="3348112" cy="2715270"/>
            <a:chOff x="5725550" y="2857879"/>
            <a:chExt cx="3348112" cy="2715270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7399605" y="2857879"/>
              <a:ext cx="1674057" cy="13706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cxnSpLocks/>
            </p:cNvCxnSpPr>
            <p:nvPr/>
          </p:nvCxnSpPr>
          <p:spPr>
            <a:xfrm flipH="1" flipV="1">
              <a:off x="5725550" y="3041656"/>
              <a:ext cx="1674055" cy="11868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cxnSpLocks/>
            </p:cNvCxnSpPr>
            <p:nvPr/>
          </p:nvCxnSpPr>
          <p:spPr>
            <a:xfrm flipH="1">
              <a:off x="5943599" y="4254511"/>
              <a:ext cx="1456006" cy="1318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lipse 25"/>
          <p:cNvSpPr/>
          <p:nvPr/>
        </p:nvSpPr>
        <p:spPr>
          <a:xfrm>
            <a:off x="8229601" y="416403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113525" y="417575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91755" y="4544499"/>
                <a:ext cx="94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0,0, 0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55" y="4544499"/>
                <a:ext cx="948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>
            <a:cxnSpLocks/>
          </p:cNvCxnSpPr>
          <p:nvPr/>
        </p:nvCxnSpPr>
        <p:spPr>
          <a:xfrm>
            <a:off x="8328075" y="4272579"/>
            <a:ext cx="1376075" cy="9890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6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49726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0, 1, 0, 1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0, 0)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0, 0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0,  1, 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4972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5576667" y="1825625"/>
                <a:ext cx="597290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67" y="1825625"/>
                <a:ext cx="5972907" cy="4351338"/>
              </a:xfrm>
              <a:prstGeom prst="rect">
                <a:avLst/>
              </a:prstGeom>
              <a:blipFill>
                <a:blip r:embed="rId3"/>
                <a:stretch>
                  <a:fillRect t="-49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27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61182" y="2078844"/>
                <a:ext cx="597290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2078844"/>
                <a:ext cx="5972907" cy="4351338"/>
              </a:xfrm>
              <a:prstGeom prst="rect">
                <a:avLst/>
              </a:prstGeom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5943599" y="1828800"/>
            <a:ext cx="4370364" cy="3744349"/>
            <a:chOff x="5943599" y="1828800"/>
            <a:chExt cx="4370364" cy="3744349"/>
          </a:xfrm>
        </p:grpSpPr>
        <p:cxnSp>
          <p:nvCxnSpPr>
            <p:cNvPr id="8" name="Conector de Seta Reta 7"/>
            <p:cNvCxnSpPr>
              <a:cxnSpLocks/>
            </p:cNvCxnSpPr>
            <p:nvPr/>
          </p:nvCxnSpPr>
          <p:spPr>
            <a:xfrm flipV="1">
              <a:off x="7399606" y="1828800"/>
              <a:ext cx="0" cy="24257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7399606" y="4254512"/>
              <a:ext cx="291435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cxnSpLocks/>
            </p:cNvCxnSpPr>
            <p:nvPr/>
          </p:nvCxnSpPr>
          <p:spPr>
            <a:xfrm flipH="1">
              <a:off x="5943599" y="4254512"/>
              <a:ext cx="1456006" cy="13186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5697423" y="2281103"/>
            <a:ext cx="3348112" cy="2715270"/>
            <a:chOff x="5725550" y="2857879"/>
            <a:chExt cx="3348112" cy="2715270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7399605" y="2857879"/>
              <a:ext cx="1674057" cy="13706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cxnSpLocks/>
            </p:cNvCxnSpPr>
            <p:nvPr/>
          </p:nvCxnSpPr>
          <p:spPr>
            <a:xfrm flipH="1" flipV="1">
              <a:off x="5725550" y="3041656"/>
              <a:ext cx="1674055" cy="11868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cxnSpLocks/>
            </p:cNvCxnSpPr>
            <p:nvPr/>
          </p:nvCxnSpPr>
          <p:spPr>
            <a:xfrm flipH="1">
              <a:off x="5943599" y="4254511"/>
              <a:ext cx="1456006" cy="1318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lipse 25"/>
          <p:cNvSpPr/>
          <p:nvPr/>
        </p:nvSpPr>
        <p:spPr>
          <a:xfrm>
            <a:off x="8229601" y="416403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113525" y="417575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957717" y="432271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(1, 0, 0)</a:t>
            </a:r>
          </a:p>
        </p:txBody>
      </p:sp>
      <p:cxnSp>
        <p:nvCxnSpPr>
          <p:cNvPr id="36" name="Conector de Seta Reta 35"/>
          <p:cNvCxnSpPr>
            <a:cxnSpLocks/>
            <a:endCxn id="26" idx="2"/>
          </p:cNvCxnSpPr>
          <p:nvPr/>
        </p:nvCxnSpPr>
        <p:spPr>
          <a:xfrm>
            <a:off x="7391405" y="4243375"/>
            <a:ext cx="838196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2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Referência: Exemplo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17795" y="1693253"/>
                <a:ext cx="5972907" cy="4739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5" y="1693253"/>
                <a:ext cx="5972907" cy="4739494"/>
              </a:xfrm>
              <a:prstGeom prst="rect">
                <a:avLst/>
              </a:prstGeom>
              <a:blipFill>
                <a:blip r:embed="rId2"/>
                <a:stretch>
                  <a:fillRect t="-6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5943599" y="1828800"/>
            <a:ext cx="4370364" cy="3744349"/>
            <a:chOff x="5943599" y="1828800"/>
            <a:chExt cx="4370364" cy="3744349"/>
          </a:xfrm>
        </p:grpSpPr>
        <p:cxnSp>
          <p:nvCxnSpPr>
            <p:cNvPr id="8" name="Conector de Seta Reta 7"/>
            <p:cNvCxnSpPr>
              <a:cxnSpLocks/>
            </p:cNvCxnSpPr>
            <p:nvPr/>
          </p:nvCxnSpPr>
          <p:spPr>
            <a:xfrm flipV="1">
              <a:off x="7399606" y="1828800"/>
              <a:ext cx="0" cy="24257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7399606" y="4254512"/>
              <a:ext cx="291435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cxnSpLocks/>
            </p:cNvCxnSpPr>
            <p:nvPr/>
          </p:nvCxnSpPr>
          <p:spPr>
            <a:xfrm flipH="1">
              <a:off x="5943599" y="4254512"/>
              <a:ext cx="1456006" cy="13186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5711473" y="2267033"/>
            <a:ext cx="3348112" cy="2715270"/>
            <a:chOff x="5725550" y="2857879"/>
            <a:chExt cx="3348112" cy="2715270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7399605" y="2857879"/>
              <a:ext cx="1674057" cy="13706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cxnSpLocks/>
            </p:cNvCxnSpPr>
            <p:nvPr/>
          </p:nvCxnSpPr>
          <p:spPr>
            <a:xfrm flipH="1" flipV="1">
              <a:off x="5725550" y="3041656"/>
              <a:ext cx="1674055" cy="11868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cxnSpLocks/>
            </p:cNvCxnSpPr>
            <p:nvPr/>
          </p:nvCxnSpPr>
          <p:spPr>
            <a:xfrm flipH="1">
              <a:off x="5943599" y="4254511"/>
              <a:ext cx="1456006" cy="1318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lipse 25"/>
          <p:cNvSpPr/>
          <p:nvPr/>
        </p:nvSpPr>
        <p:spPr>
          <a:xfrm>
            <a:off x="8229601" y="416403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113525" y="4175757"/>
            <a:ext cx="126608" cy="15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91755" y="4544499"/>
                <a:ext cx="1328184" cy="41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0,−√2, 0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55" y="4544499"/>
                <a:ext cx="1328184" cy="412229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cxnSpLocks/>
            <a:endCxn id="26" idx="2"/>
          </p:cNvCxnSpPr>
          <p:nvPr/>
        </p:nvCxnSpPr>
        <p:spPr>
          <a:xfrm>
            <a:off x="7357171" y="3615121"/>
            <a:ext cx="872430" cy="62825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>
            <a:off x="7313088" y="3583256"/>
            <a:ext cx="1376075" cy="9890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0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entre Sistemas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Um ponto P(x, y, z), dado em termos de um sistema de referência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/>
                  <a:t>, pode ser representado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Em relação a um sistema de referência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Mas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  <m:acc>
                          <m:accPr>
                            <m:chr m:val="⃗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54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entre Sistemas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Na forma matricial: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pt-B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  <m:acc>
                          <m:accPr>
                            <m:chr m:val="⃗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</a:t>
                </a:r>
              </a:p>
              <a:p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5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entre Sistemas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⋅ 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𝐼𝐼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De (I) e (II),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54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entre Sistemas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486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De (I) e (II),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Ou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48668" cy="4351338"/>
              </a:xfrm>
              <a:blipFill>
                <a:blip r:embed="rId2"/>
                <a:stretch>
                  <a:fillRect l="-1262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2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entre Sistemas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99743" cy="441551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De (I) e (II),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Ou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99743" cy="4415518"/>
              </a:xfrm>
              <a:blipFill>
                <a:blip r:embed="rId2"/>
                <a:stretch>
                  <a:fillRect l="-2113" t="-2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229029" y="2440808"/>
                <a:ext cx="5124771" cy="31979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Se todos os vetores forem normalizados e ortogonais: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29" y="2440808"/>
                <a:ext cx="5124771" cy="3197992"/>
              </a:xfrm>
              <a:prstGeom prst="rect">
                <a:avLst/>
              </a:prstGeom>
              <a:blipFill>
                <a:blip r:embed="rId3"/>
                <a:stretch>
                  <a:fillRect l="-2140" t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>
            <a:cxnSpLocks/>
          </p:cNvCxnSpPr>
          <p:nvPr/>
        </p:nvCxnSpPr>
        <p:spPr>
          <a:xfrm flipH="1">
            <a:off x="6037943" y="1690688"/>
            <a:ext cx="1" cy="351150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8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810158"/>
            <a:ext cx="5614835" cy="3084465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dirty="0"/>
              <a:t>Sistema de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pt-BR" sz="2000"/>
              <a:t>Considere 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1309822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Dado o ponto P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0, 0, 0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1, 0, 0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=(0, 0, 1)</m:t>
                    </m:r>
                  </m:oMath>
                </a14:m>
                <a:r>
                  <a:rPr lang="pt-BR" dirty="0"/>
                  <a:t>, encontre as coordenadas do P em relação ao sistema de referência tal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=(0, 0, 0)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−1, 0, 0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=(0, 0, 1)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24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Dado o ponto P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0, 0, 0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1, 0, 0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=(0, 0, 1)</m:t>
                    </m:r>
                  </m:oMath>
                </a14:m>
                <a:r>
                  <a:rPr lang="pt-BR" dirty="0"/>
                  <a:t>, encontre as coordenadas do P em relação ao sistema de referência tal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=(−1, 0, 0)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−1, 0, 0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=(0, 0, 1)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1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Referência do Mundo</a:t>
            </a:r>
          </a:p>
          <a:p>
            <a:r>
              <a:rPr lang="pt-BR" dirty="0"/>
              <a:t>Sistema de Referência do Objeto</a:t>
            </a:r>
          </a:p>
          <a:p>
            <a:r>
              <a:rPr lang="pt-BR" dirty="0"/>
              <a:t>Sistema de Referência da  Câmera</a:t>
            </a:r>
          </a:p>
        </p:txBody>
      </p:sp>
    </p:spTree>
    <p:extLst>
      <p:ext uri="{BB962C8B-B14F-4D97-AF65-F5344CB8AC3E}">
        <p14:creationId xmlns:p14="http://schemas.microsoft.com/office/powerpoint/2010/main" val="2822135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1643" y="822226"/>
            <a:ext cx="8216598" cy="56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74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8155" y="832557"/>
            <a:ext cx="8125645" cy="5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6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6355" y="929432"/>
            <a:ext cx="8127445" cy="5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04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087" y="1571397"/>
            <a:ext cx="11210832" cy="45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4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Ilustração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571397"/>
            <a:ext cx="11209767" cy="41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Ilustração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93" y="929431"/>
            <a:ext cx="8471797" cy="54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3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Referência do Mundo (SRM):</a:t>
            </a:r>
          </a:p>
          <a:p>
            <a:pPr lvl="1"/>
            <a:r>
              <a:rPr lang="pt-BR" dirty="0"/>
              <a:t>Para definir a geometria de uma cena, começamos com um sistema  de referência do mundo </a:t>
            </a:r>
            <a:r>
              <a:rPr lang="pt-BR" dirty="0" err="1"/>
              <a:t>ortonormal</a:t>
            </a:r>
            <a:r>
              <a:rPr lang="pt-BR" dirty="0"/>
              <a:t> da mão direita.</a:t>
            </a:r>
          </a:p>
          <a:p>
            <a:pPr lvl="1"/>
            <a:r>
              <a:rPr lang="pt-BR" dirty="0"/>
              <a:t>Nunca alteramos esse sistema de referência</a:t>
            </a:r>
          </a:p>
          <a:p>
            <a:pPr lvl="1"/>
            <a:r>
              <a:rPr lang="pt-BR" dirty="0"/>
              <a:t>Outros sistemas de referência são descritos em relação ao sistema de referência do mundo</a:t>
            </a:r>
          </a:p>
          <a:p>
            <a:pPr lvl="1"/>
            <a:r>
              <a:rPr lang="pt-BR" dirty="0"/>
              <a:t>Se expressamos a  localização de algum ponto em relação ao sistema de referência do mundo, as coordenadas desse ponto serão chamadas de coordenadas do mundo. </a:t>
            </a:r>
          </a:p>
          <a:p>
            <a:pPr lvl="1"/>
            <a:r>
              <a:rPr lang="pt-BR" dirty="0"/>
              <a:t>Seja </a:t>
            </a:r>
            <a:r>
              <a:rPr lang="pt-BR" b="1" dirty="0"/>
              <a:t>W</a:t>
            </a:r>
            <a:r>
              <a:rPr lang="pt-BR" dirty="0"/>
              <a:t> a matriz que representa o (SRM)</a:t>
            </a:r>
          </a:p>
        </p:txBody>
      </p:sp>
    </p:spTree>
    <p:extLst>
      <p:ext uri="{BB962C8B-B14F-4D97-AF65-F5344CB8AC3E}">
        <p14:creationId xmlns:p14="http://schemas.microsoft.com/office/powerpoint/2010/main" val="33469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810158"/>
            <a:ext cx="5614835" cy="3084465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dirty="0"/>
              <a:t>Sistema de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Considere a transformação</a:t>
            </a:r>
          </a:p>
          <a:p>
            <a:pPr algn="just"/>
            <a:r>
              <a:rPr lang="pt-BR" sz="2000" dirty="0"/>
              <a:t>Significa “esticar” duas unidades ao longo do eixo x, partindo de algum ponto (origem).</a:t>
            </a:r>
          </a:p>
        </p:txBody>
      </p:sp>
    </p:spTree>
    <p:extLst>
      <p:ext uri="{BB962C8B-B14F-4D97-AF65-F5344CB8AC3E}">
        <p14:creationId xmlns:p14="http://schemas.microsoft.com/office/powerpoint/2010/main" val="2539856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Referência do Objeto (SRO):</a:t>
            </a:r>
          </a:p>
          <a:p>
            <a:pPr lvl="1"/>
            <a:r>
              <a:rPr lang="pt-BR" dirty="0"/>
              <a:t>Suponha que desejamos modelar um carro se movendo em uma cena.</a:t>
            </a:r>
          </a:p>
          <a:p>
            <a:pPr lvl="1"/>
            <a:r>
              <a:rPr lang="pt-BR" dirty="0"/>
              <a:t>Desejamos modelar a geometria do carro em termos de coordenadas de vértices de tal forma que não precisamos nos preocupar com a posição do carro na cena.</a:t>
            </a:r>
          </a:p>
          <a:p>
            <a:pPr lvl="1"/>
            <a:r>
              <a:rPr lang="pt-BR" dirty="0"/>
              <a:t>Desejamos movimentar o carro na cena sem mudar qualquer uma de suas coordenadas.</a:t>
            </a:r>
          </a:p>
          <a:p>
            <a:pPr lvl="1"/>
            <a:r>
              <a:rPr lang="pt-BR" dirty="0"/>
              <a:t>Todo objeto em um cena é associado com um sistema de referência próprio.</a:t>
            </a:r>
          </a:p>
          <a:p>
            <a:pPr lvl="1"/>
            <a:r>
              <a:rPr lang="pt-BR" dirty="0"/>
              <a:t>Seja </a:t>
            </a:r>
            <a:r>
              <a:rPr lang="pt-BR" b="1" dirty="0"/>
              <a:t>O</a:t>
            </a:r>
            <a:r>
              <a:rPr lang="pt-BR" dirty="0"/>
              <a:t> a matriz que representa o sistema de referência do objeto.</a:t>
            </a:r>
          </a:p>
          <a:p>
            <a:pPr lvl="1"/>
            <a:r>
              <a:rPr lang="pt-BR" dirty="0"/>
              <a:t>Para movimentar um objeto completo, nós simplesmente atualizados </a:t>
            </a:r>
            <a:r>
              <a:rPr lang="pt-BR" b="1" dirty="0"/>
              <a:t>O</a:t>
            </a:r>
            <a:r>
              <a:rPr lang="pt-BR" dirty="0"/>
              <a:t> e não precisamos mudar nenhuma das coordenadas dos pontos do objeto. </a:t>
            </a:r>
          </a:p>
        </p:txBody>
      </p:sp>
    </p:spTree>
    <p:extLst>
      <p:ext uri="{BB962C8B-B14F-4D97-AF65-F5344CB8AC3E}">
        <p14:creationId xmlns:p14="http://schemas.microsoft.com/office/powerpoint/2010/main" val="1075155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relacionamento entre o SRO e o SRM é representado por uma matriz 4x4 que chamaremos de 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53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No mundo real, quando queremos criar uma imagem 2D de um ambiente 3D, colocamos uma câmera em algum lugar da cena.</a:t>
                </a:r>
              </a:p>
              <a:p>
                <a:r>
                  <a:rPr lang="pt-BR" dirty="0"/>
                  <a:t>A posição de cada objeto na imagem é baseada em seu relacionamento 3D com a câmera.</a:t>
                </a:r>
              </a:p>
              <a:p>
                <a:r>
                  <a:rPr lang="pt-BR" dirty="0"/>
                  <a:t>Então precisamos de um sistema de referência da câmera e o chamaremos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/>
                  <a:t> (de </a:t>
                </a:r>
                <a:r>
                  <a:rPr lang="pt-BR" dirty="0" err="1"/>
                  <a:t>eye</a:t>
                </a:r>
                <a:r>
                  <a:rPr lang="pt-BR" dirty="0"/>
                  <a:t>).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5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77005" y="1572405"/>
            <a:ext cx="8913238" cy="51238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9151" y="22930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SRM</a:t>
            </a:r>
          </a:p>
        </p:txBody>
      </p:sp>
      <p:cxnSp>
        <p:nvCxnSpPr>
          <p:cNvPr id="7" name="Conector de Seta Reta 6"/>
          <p:cNvCxnSpPr>
            <a:stCxn id="5" idx="3"/>
          </p:cNvCxnSpPr>
          <p:nvPr/>
        </p:nvCxnSpPr>
        <p:spPr>
          <a:xfrm>
            <a:off x="851819" y="2477700"/>
            <a:ext cx="5581805" cy="15310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39151" y="3348111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SRO</a:t>
            </a:r>
          </a:p>
        </p:txBody>
      </p:sp>
      <p:cxnSp>
        <p:nvCxnSpPr>
          <p:cNvPr id="10" name="Conector de Seta Reta 9"/>
          <p:cNvCxnSpPr>
            <a:stCxn id="8" idx="3"/>
          </p:cNvCxnSpPr>
          <p:nvPr/>
        </p:nvCxnSpPr>
        <p:spPr>
          <a:xfrm>
            <a:off x="804690" y="3532777"/>
            <a:ext cx="4231544" cy="11517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79828" y="5148775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SRC</a:t>
            </a:r>
          </a:p>
        </p:txBody>
      </p:sp>
      <p:cxnSp>
        <p:nvCxnSpPr>
          <p:cNvPr id="13" name="Conector de Seta Reta 12"/>
          <p:cNvCxnSpPr>
            <a:cxnSpLocks/>
            <a:stCxn id="11" idx="3"/>
          </p:cNvCxnSpPr>
          <p:nvPr/>
        </p:nvCxnSpPr>
        <p:spPr>
          <a:xfrm>
            <a:off x="916706" y="5333441"/>
            <a:ext cx="6975269" cy="406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82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826574" y="2094170"/>
            <a:ext cx="7414706" cy="42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86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SRC é relacionado ao SRM do seguinte modo: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/>
                  <a:t> é a matriz de mudança de base do mundo para a câmera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007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99050" y="2177317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dado que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b="0" dirty="0"/>
                  <a:t> , ponto em coordenadas do mundo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b="0" dirty="0"/>
                  <a:t>, mudança do mundo para o objeto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b="1" dirty="0"/>
                  <a:t>, </a:t>
                </a:r>
                <a:r>
                  <a:rPr lang="pt-BR" dirty="0"/>
                  <a:t>mudança do mundo para a câmera</a:t>
                </a:r>
                <a:endParaRPr lang="pt-BR" b="1" dirty="0"/>
              </a:p>
              <a:p>
                <a:r>
                  <a:rPr lang="pt-BR" dirty="0"/>
                  <a:t>Em um programa completo, temos que</a:t>
                </a:r>
              </a:p>
              <a:p>
                <a:pPr lvl="1"/>
                <a:r>
                  <a:rPr lang="pt-BR" dirty="0"/>
                  <a:t>Dado um ponto 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err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1" i="1" dirty="0" err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b="1" dirty="0"/>
              </a:p>
              <a:p>
                <a:pPr lvl="1"/>
                <a:r>
                  <a:rPr lang="pt-BR" dirty="0"/>
                  <a:t>Matricialmente: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050" y="2177317"/>
                <a:ext cx="10515600" cy="4351338"/>
              </a:xfrm>
              <a:blipFill>
                <a:blip r:embed="rId2"/>
                <a:stretch>
                  <a:fillRect l="-870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9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Referência em Computação Gráfica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Projeções são feitas em relação ao sistema de referência da câmera:</a:t>
                </a:r>
              </a:p>
              <a:p>
                <a:pPr marL="457200" lvl="1" indent="0">
                  <a:buNone/>
                </a:pPr>
                <a:endParaRPr lang="pt-BR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pt-BR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P é a matriz de projeção desejada.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244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Matriz de Projeção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Elementos da Projeção Perspectiva</a:t>
            </a:r>
          </a:p>
        </p:txBody>
      </p:sp>
      <p:pic>
        <p:nvPicPr>
          <p:cNvPr id="2050" name="Picture 2" descr="http://www.inf.pucrs.br/~pinho/CG/Aulas/Vis3d/Proj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97" y="2257686"/>
            <a:ext cx="6059805" cy="39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60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Matriz de Projeção</a:t>
            </a:r>
          </a:p>
        </p:txBody>
      </p:sp>
      <p:cxnSp>
        <p:nvCxnSpPr>
          <p:cNvPr id="5" name="Conector de Seta Reta 4"/>
          <p:cNvCxnSpPr>
            <a:cxnSpLocks/>
          </p:cNvCxnSpPr>
          <p:nvPr/>
        </p:nvCxnSpPr>
        <p:spPr>
          <a:xfrm flipV="1">
            <a:off x="2335238" y="2125047"/>
            <a:ext cx="0" cy="3376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cxnSpLocks/>
          </p:cNvCxnSpPr>
          <p:nvPr/>
        </p:nvCxnSpPr>
        <p:spPr>
          <a:xfrm>
            <a:off x="629530" y="5501296"/>
            <a:ext cx="70373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467248" y="5517150"/>
            <a:ext cx="6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335238" y="1690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2534745" y="4822295"/>
            <a:ext cx="0" cy="64063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712678" y="3841308"/>
            <a:ext cx="16881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stCxn id="17" idx="2"/>
          </p:cNvCxnSpPr>
          <p:nvPr/>
        </p:nvCxnSpPr>
        <p:spPr>
          <a:xfrm flipH="1">
            <a:off x="629530" y="3932748"/>
            <a:ext cx="4083148" cy="159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262555" y="4767432"/>
            <a:ext cx="16881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>
            <a:cxnSpLocks/>
          </p:cNvCxnSpPr>
          <p:nvPr/>
        </p:nvCxnSpPr>
        <p:spPr>
          <a:xfrm flipH="1">
            <a:off x="2417299" y="4737931"/>
            <a:ext cx="210020" cy="2188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 flipH="1">
            <a:off x="2425723" y="5324717"/>
            <a:ext cx="210020" cy="2188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4712678" y="3503683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P(x, y, z)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080651" y="450718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P’(x’, y’, z’)</a:t>
            </a:r>
          </a:p>
        </p:txBody>
      </p:sp>
      <p:cxnSp>
        <p:nvCxnSpPr>
          <p:cNvPr id="43" name="Conector reto 42"/>
          <p:cNvCxnSpPr>
            <a:stCxn id="17" idx="4"/>
          </p:cNvCxnSpPr>
          <p:nvPr/>
        </p:nvCxnSpPr>
        <p:spPr>
          <a:xfrm>
            <a:off x="4797084" y="4024188"/>
            <a:ext cx="0" cy="150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ave Direita 43"/>
          <p:cNvSpPr/>
          <p:nvPr/>
        </p:nvSpPr>
        <p:spPr>
          <a:xfrm>
            <a:off x="4797083" y="4024188"/>
            <a:ext cx="168813" cy="1448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965896" y="450718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50" name="Chave Direita 49"/>
          <p:cNvSpPr/>
          <p:nvPr/>
        </p:nvSpPr>
        <p:spPr>
          <a:xfrm>
            <a:off x="2675077" y="4781330"/>
            <a:ext cx="156224" cy="60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792438" y="4883765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y'</a:t>
            </a:r>
          </a:p>
        </p:txBody>
      </p:sp>
      <p:sp>
        <p:nvSpPr>
          <p:cNvPr id="53" name="Chave Direita 52"/>
          <p:cNvSpPr/>
          <p:nvPr/>
        </p:nvSpPr>
        <p:spPr>
          <a:xfrm rot="5400000">
            <a:off x="1361955" y="4865392"/>
            <a:ext cx="252581" cy="1717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have Direita 53"/>
          <p:cNvSpPr/>
          <p:nvPr/>
        </p:nvSpPr>
        <p:spPr>
          <a:xfrm rot="5400000">
            <a:off x="3485354" y="4511898"/>
            <a:ext cx="187811" cy="2435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353386" y="58503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447895" y="57848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6583680" y="1430036"/>
                <a:ext cx="5042272" cy="165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pt-B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1430036"/>
                <a:ext cx="5042272" cy="1656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810158"/>
            <a:ext cx="5614835" cy="3084465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dirty="0"/>
              <a:t>Sistema de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Considere a transformação</a:t>
            </a:r>
          </a:p>
          <a:p>
            <a:pPr algn="just"/>
            <a:r>
              <a:rPr lang="pt-BR" sz="2000" dirty="0"/>
              <a:t>Significa “esticar” duas unidades ao longo do eixo x, partindo de algum ponto (origem).</a:t>
            </a:r>
          </a:p>
          <a:p>
            <a:pPr algn="just"/>
            <a:r>
              <a:rPr lang="pt-BR" sz="2000" dirty="0"/>
              <a:t>Supomos que há um sistema de referência pré-definido:</a:t>
            </a:r>
          </a:p>
        </p:txBody>
      </p:sp>
    </p:spTree>
    <p:extLst>
      <p:ext uri="{BB962C8B-B14F-4D97-AF65-F5344CB8AC3E}">
        <p14:creationId xmlns:p14="http://schemas.microsoft.com/office/powerpoint/2010/main" val="30903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Matriz de Projeção</a:t>
            </a:r>
          </a:p>
        </p:txBody>
      </p:sp>
      <p:cxnSp>
        <p:nvCxnSpPr>
          <p:cNvPr id="5" name="Conector de Seta Reta 4"/>
          <p:cNvCxnSpPr>
            <a:cxnSpLocks/>
          </p:cNvCxnSpPr>
          <p:nvPr/>
        </p:nvCxnSpPr>
        <p:spPr>
          <a:xfrm flipH="1">
            <a:off x="4614203" y="1841826"/>
            <a:ext cx="50454" cy="4008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cxnSpLocks/>
          </p:cNvCxnSpPr>
          <p:nvPr/>
        </p:nvCxnSpPr>
        <p:spPr>
          <a:xfrm flipH="1" flipV="1">
            <a:off x="721712" y="3841308"/>
            <a:ext cx="6466879" cy="31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37396" y="3860757"/>
            <a:ext cx="6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12211" y="15212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7" name="Elipse 16"/>
          <p:cNvSpPr/>
          <p:nvPr/>
        </p:nvSpPr>
        <p:spPr>
          <a:xfrm>
            <a:off x="1311518" y="2229113"/>
            <a:ext cx="16881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cxnSpLocks/>
            <a:stCxn id="17" idx="2"/>
          </p:cNvCxnSpPr>
          <p:nvPr/>
        </p:nvCxnSpPr>
        <p:spPr>
          <a:xfrm>
            <a:off x="1311518" y="2320553"/>
            <a:ext cx="5694193" cy="1677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555024" y="3205793"/>
            <a:ext cx="16881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99869" y="1814061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P(x, y, z)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808965" y="2917482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P’(x’, y’, z’)</a:t>
            </a:r>
          </a:p>
        </p:txBody>
      </p:sp>
      <p:cxnSp>
        <p:nvCxnSpPr>
          <p:cNvPr id="43" name="Conector reto 42"/>
          <p:cNvCxnSpPr>
            <a:stCxn id="17" idx="4"/>
          </p:cNvCxnSpPr>
          <p:nvPr/>
        </p:nvCxnSpPr>
        <p:spPr>
          <a:xfrm>
            <a:off x="1395924" y="2411993"/>
            <a:ext cx="0" cy="150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ave Direita 43"/>
          <p:cNvSpPr/>
          <p:nvPr/>
        </p:nvSpPr>
        <p:spPr>
          <a:xfrm flipH="1">
            <a:off x="1201476" y="2447539"/>
            <a:ext cx="194448" cy="136413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842052" y="2896265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50" name="Chave Direita 49"/>
          <p:cNvSpPr/>
          <p:nvPr/>
        </p:nvSpPr>
        <p:spPr>
          <a:xfrm>
            <a:off x="4701430" y="3297652"/>
            <a:ext cx="45719" cy="514019"/>
          </a:xfrm>
          <a:prstGeom prst="rightBrace">
            <a:avLst>
              <a:gd name="adj1" fmla="val 8333"/>
              <a:gd name="adj2" fmla="val 491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851055" y="34004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x'</a:t>
            </a:r>
          </a:p>
        </p:txBody>
      </p:sp>
      <p:sp>
        <p:nvSpPr>
          <p:cNvPr id="53" name="Chave Direita 52"/>
          <p:cNvSpPr/>
          <p:nvPr/>
        </p:nvSpPr>
        <p:spPr>
          <a:xfrm rot="5400000">
            <a:off x="5467558" y="3174607"/>
            <a:ext cx="228636" cy="18344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have Direita 53"/>
          <p:cNvSpPr/>
          <p:nvPr/>
        </p:nvSpPr>
        <p:spPr>
          <a:xfrm rot="5400000">
            <a:off x="2934774" y="2423180"/>
            <a:ext cx="85278" cy="324805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457388" y="4204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819433" y="407057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6583680" y="1430036"/>
                <a:ext cx="5042272" cy="157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pt-B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1430036"/>
                <a:ext cx="5042272" cy="1574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45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Matriz de Projeção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Encontrando d:</a:t>
            </a:r>
          </a:p>
        </p:txBody>
      </p:sp>
      <p:pic>
        <p:nvPicPr>
          <p:cNvPr id="1026" name="Picture 2" descr="http://www.inf.pucrs.br/~pinho/CG/Aulas/Vis3d/Proj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86" y="2978101"/>
            <a:ext cx="33909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f.pucrs.br/~pinho/CG/Aulas/Vis3d/Proj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420" y="3508435"/>
            <a:ext cx="1580930" cy="20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07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Matriz de Projeção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7135" cy="2830781"/>
          </a:xfrm>
        </p:spPr>
        <p:txBody>
          <a:bodyPr>
            <a:normAutofit/>
          </a:bodyPr>
          <a:lstStyle/>
          <a:p>
            <a:r>
              <a:rPr lang="pt-BR" dirty="0"/>
              <a:t>Geralmente as API fornecem uma função de projeção perspectiva simétrica que calcula os parâmetros da projeção por meio das seguintes informações fornecidas pelo usuário:</a:t>
            </a:r>
          </a:p>
          <a:p>
            <a:pPr lvl="1"/>
            <a:r>
              <a:rPr lang="pt-BR" i="1" dirty="0"/>
              <a:t>Field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r>
              <a:rPr lang="pt-BR" i="1" dirty="0"/>
              <a:t>: o ângulo a</a:t>
            </a:r>
          </a:p>
          <a:p>
            <a:pPr lvl="1"/>
            <a:r>
              <a:rPr lang="pt-BR" i="1" dirty="0" err="1"/>
              <a:t>Aspect</a:t>
            </a:r>
            <a:r>
              <a:rPr lang="pt-BR" i="1" dirty="0"/>
              <a:t> </a:t>
            </a:r>
            <a:r>
              <a:rPr lang="pt-BR" i="1" dirty="0" err="1"/>
              <a:t>ratio</a:t>
            </a:r>
            <a:r>
              <a:rPr lang="pt-BR" i="1" dirty="0"/>
              <a:t>: a razão de aspecto dada por (largura do plano)/(altura do plano)</a:t>
            </a:r>
          </a:p>
          <a:p>
            <a:pPr lvl="1"/>
            <a:r>
              <a:rPr lang="pt-BR" i="1" dirty="0" err="1"/>
              <a:t>Near</a:t>
            </a:r>
            <a:r>
              <a:rPr lang="pt-BR" i="1" dirty="0"/>
              <a:t>: a distância do plano mais próximo do observador</a:t>
            </a:r>
          </a:p>
          <a:p>
            <a:pPr lvl="1"/>
            <a:r>
              <a:rPr lang="pt-BR" i="1" dirty="0" err="1"/>
              <a:t>Far</a:t>
            </a:r>
            <a:r>
              <a:rPr lang="pt-BR" i="1" dirty="0"/>
              <a:t>: a distância do plano mais distante do observador.</a:t>
            </a:r>
            <a:endParaRPr lang="pt-BR" b="0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256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a aplicação de exemplo em </a:t>
            </a:r>
            <a:r>
              <a:rPr lang="pt-BR" dirty="0" err="1"/>
              <a:t>webgl</a:t>
            </a:r>
            <a:r>
              <a:rPr lang="pt-BR" dirty="0"/>
              <a:t>/webgl_aula4/ex1/ex1.html por meio de um servidor web e experimente as funções disponíveis na interface.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7478" y="2944983"/>
            <a:ext cx="4776861" cy="33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os botões “</a:t>
            </a:r>
            <a:r>
              <a:rPr lang="pt-BR" dirty="0" err="1"/>
              <a:t>Rotate</a:t>
            </a:r>
            <a:r>
              <a:rPr lang="pt-BR" dirty="0"/>
              <a:t> X” e “</a:t>
            </a:r>
            <a:r>
              <a:rPr lang="pt-BR" dirty="0" err="1"/>
              <a:t>Rotate</a:t>
            </a:r>
            <a:r>
              <a:rPr lang="pt-BR" dirty="0"/>
              <a:t> Y” que realizam, respectivamente, a rotação do modelo em torno dos eixos X e Y. A rotação deve ser feita em pequenas quantidades, da forma que ocorre com o botão “</a:t>
            </a:r>
            <a:r>
              <a:rPr lang="pt-BR" dirty="0" err="1"/>
              <a:t>Rotate</a:t>
            </a:r>
            <a:r>
              <a:rPr lang="pt-BR" dirty="0"/>
              <a:t> Z”.</a:t>
            </a:r>
          </a:p>
        </p:txBody>
      </p:sp>
    </p:spTree>
    <p:extLst>
      <p:ext uri="{BB962C8B-B14F-4D97-AF65-F5344CB8AC3E}">
        <p14:creationId xmlns:p14="http://schemas.microsoft.com/office/powerpoint/2010/main" val="1506558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Posicione a câmera na posição (0, 0, 10) olhando para o ponto (0, 0, 11) com o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olhando para cima, o que indicado pelo vetor (0, 1, 0).</a:t>
            </a:r>
          </a:p>
          <a:p>
            <a:r>
              <a:rPr lang="pt-BR" dirty="0"/>
              <a:t>Nessa configuração, o objeto é visualizado? Explique a sua resposta.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749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Crie um botão chamado de “Afastar” tal que afasta a câmera em uma pequena distância (em relação ao eixo z) do modelo cada vez que um clique é executado.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181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Altere a chamada da função mat4.perspective em três experimentos:</a:t>
            </a:r>
          </a:p>
          <a:p>
            <a:pPr lvl="1"/>
            <a:r>
              <a:rPr lang="pt-BR" dirty="0"/>
              <a:t>Altere o FOV para 90 graus e execute a aplicação.</a:t>
            </a:r>
          </a:p>
          <a:p>
            <a:pPr lvl="1"/>
            <a:r>
              <a:rPr lang="pt-BR" dirty="0"/>
              <a:t>Altere o FOV para 1,8 graus e execute aplicação.</a:t>
            </a:r>
          </a:p>
          <a:p>
            <a:pPr lvl="1"/>
            <a:r>
              <a:rPr lang="pt-BR" dirty="0"/>
              <a:t>Explique os diferentes resultados obtidos.</a:t>
            </a:r>
          </a:p>
        </p:txBody>
      </p:sp>
    </p:spTree>
    <p:extLst>
      <p:ext uri="{BB962C8B-B14F-4D97-AF65-F5344CB8AC3E}">
        <p14:creationId xmlns:p14="http://schemas.microsoft.com/office/powerpoint/2010/main" val="3403763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matematicamente como funciona a matriz de projeção perspectiva (mat4.perspective) dada pela biblioteca </a:t>
            </a:r>
            <a:r>
              <a:rPr lang="pt-BR" dirty="0" err="1"/>
              <a:t>gl-matrix</a:t>
            </a:r>
            <a:r>
              <a:rPr lang="pt-BR" dirty="0"/>
              <a:t> (explicada em sala de aula).</a:t>
            </a:r>
          </a:p>
          <a:p>
            <a:r>
              <a:rPr lang="pt-BR" dirty="0"/>
              <a:t>Explique matematicamente como funciona a função mat4.lookAt dada pela biblioteca </a:t>
            </a:r>
            <a:r>
              <a:rPr lang="pt-BR" dirty="0" err="1"/>
              <a:t>gl-matrix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265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810158"/>
            <a:ext cx="5614835" cy="3084465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dirty="0"/>
              <a:t>Sistema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000" dirty="0"/>
                  <a:t>Considere a transformação</a:t>
                </a:r>
              </a:p>
              <a:p>
                <a:pPr algn="just"/>
                <a:r>
                  <a:rPr lang="pt-BR" sz="2000" dirty="0"/>
                  <a:t>Significa “esticar” duas unidades na direção do eixo x, partindo de algum ponto (origem).</a:t>
                </a:r>
              </a:p>
              <a:p>
                <a:pPr algn="just"/>
                <a:r>
                  <a:rPr lang="pt-BR" sz="2000" dirty="0"/>
                  <a:t>Supomos que há um sistema de referência pré-definido: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3"/>
                <a:stretch>
                  <a:fillRect l="-1563" t="-1610" r="-17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 Canônico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pt-B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621076" y="2791472"/>
            <a:ext cx="4547218" cy="24979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48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 Canônico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pt-BR" dirty="0"/>
              </a:p>
              <a:p>
                <a:r>
                  <a:rPr lang="pt-BR" dirty="0"/>
                  <a:t>O = (0, 0, 0)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1, 0, 0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0,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8" y="1690688"/>
            <a:ext cx="4122933" cy="48121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821086" y="2664558"/>
            <a:ext cx="830546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529" y="4940325"/>
            <a:ext cx="2750508" cy="1510970"/>
          </a:xfrm>
          <a:prstGeom prst="rect">
            <a:avLst/>
          </a:prstGeom>
          <a:effectLst/>
        </p:spPr>
      </p:pic>
      <p:cxnSp>
        <p:nvCxnSpPr>
          <p:cNvPr id="9" name="Conector de Seta Reta 8"/>
          <p:cNvCxnSpPr/>
          <p:nvPr/>
        </p:nvCxnSpPr>
        <p:spPr>
          <a:xfrm flipV="1">
            <a:off x="4360985" y="3474720"/>
            <a:ext cx="3165230" cy="21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 Canônico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pt-BR" dirty="0"/>
              </a:p>
              <a:p>
                <a:r>
                  <a:rPr lang="pt-BR" dirty="0"/>
                  <a:t>O = (0, 0, 0)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1, 0, 0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0,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8" y="1690688"/>
            <a:ext cx="4122933" cy="48121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821086" y="2664558"/>
            <a:ext cx="1663200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529" y="4940325"/>
            <a:ext cx="2750508" cy="1510970"/>
          </a:xfrm>
          <a:prstGeom prst="rect">
            <a:avLst/>
          </a:prstGeom>
          <a:effectLst/>
        </p:spPr>
      </p:pic>
      <p:cxnSp>
        <p:nvCxnSpPr>
          <p:cNvPr id="8" name="Conector de Seta Reta 7"/>
          <p:cNvCxnSpPr/>
          <p:nvPr/>
        </p:nvCxnSpPr>
        <p:spPr>
          <a:xfrm flipV="1">
            <a:off x="4360985" y="3474720"/>
            <a:ext cx="3165230" cy="21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22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4175</Words>
  <Application>Microsoft Office PowerPoint</Application>
  <PresentationFormat>Widescreen</PresentationFormat>
  <Paragraphs>331</Paragraphs>
  <Slides>58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Tema do Office</vt:lpstr>
      <vt:lpstr>Sistemas de Referência</vt:lpstr>
      <vt:lpstr>Definição</vt:lpstr>
      <vt:lpstr>Sistema de Referência</vt:lpstr>
      <vt:lpstr>Sistema de Referência</vt:lpstr>
      <vt:lpstr>Sistema de Referência</vt:lpstr>
      <vt:lpstr>Sistema de Referência</vt:lpstr>
      <vt:lpstr>Sistema de Referência Canônico</vt:lpstr>
      <vt:lpstr>Sistema de Referência Canônico</vt:lpstr>
      <vt:lpstr>Sistema de Referência Canônico</vt:lpstr>
      <vt:lpstr>Sistema de Referência</vt:lpstr>
      <vt:lpstr>Sistema de Referência</vt:lpstr>
      <vt:lpstr>Transformações e Sistemas de Referência</vt:lpstr>
      <vt:lpstr>Sistema de Referência Auxiliar</vt:lpstr>
      <vt:lpstr>Duas formas de se visualizar transformações no objeto</vt:lpstr>
      <vt:lpstr>Duas formas de se visualizar transformações no objeto</vt:lpstr>
      <vt:lpstr>Sistema de Referência: Exemplo 1</vt:lpstr>
      <vt:lpstr>Sistema de Referência: Exemplo 1</vt:lpstr>
      <vt:lpstr>Sistema de Referência: Exemplo 1</vt:lpstr>
      <vt:lpstr>Sistema de Referência: Exemplo 2</vt:lpstr>
      <vt:lpstr>Sistema de Referência: Exemplo 2</vt:lpstr>
      <vt:lpstr>Sistema de Referência: Exemplo 2</vt:lpstr>
      <vt:lpstr>Sistema de Referência: Exemplo 3</vt:lpstr>
      <vt:lpstr>Sistema de Referência: Exemplo 3</vt:lpstr>
      <vt:lpstr>Sistema de Referência: Exemplo 3</vt:lpstr>
      <vt:lpstr>Conversão entre Sistemas de Referência</vt:lpstr>
      <vt:lpstr>Conversão entre Sistemas de Referência</vt:lpstr>
      <vt:lpstr>Conversão entre Sistemas de Referência</vt:lpstr>
      <vt:lpstr>Conversão entre Sistemas de Referência</vt:lpstr>
      <vt:lpstr>Conversão entre Sistemas de Referência</vt:lpstr>
      <vt:lpstr>Exercício 1)</vt:lpstr>
      <vt:lpstr>Exercício 2)</vt:lpstr>
      <vt:lpstr>Sistemas de Referência em Computação Gráfica</vt:lpstr>
      <vt:lpstr>Ilustração</vt:lpstr>
      <vt:lpstr>Ilustração</vt:lpstr>
      <vt:lpstr>Ilustração</vt:lpstr>
      <vt:lpstr>Ilustração</vt:lpstr>
      <vt:lpstr>Ilustração</vt:lpstr>
      <vt:lpstr>Ilustração</vt:lpstr>
      <vt:lpstr>Sistemas de Referência em Computação Gráfica</vt:lpstr>
      <vt:lpstr>Sistemas de Referência em Computação Gráfica</vt:lpstr>
      <vt:lpstr>Sistemas de Referência em Computação Gráfica</vt:lpstr>
      <vt:lpstr>Sistemas de Referência em Computação Gráfica</vt:lpstr>
      <vt:lpstr>Sistemas de Referência em Computação Gráfica</vt:lpstr>
      <vt:lpstr>Sistemas de Referência em Computação Gráfica</vt:lpstr>
      <vt:lpstr>Sistemas de Referência em Computação Gráfica</vt:lpstr>
      <vt:lpstr>Sistemas de Referência em Computação Gráfica</vt:lpstr>
      <vt:lpstr>Sistemas de Referência em Computação Gráfica</vt:lpstr>
      <vt:lpstr>Calculando a Matriz de Projeção</vt:lpstr>
      <vt:lpstr>Calculando a Matriz de Projeção</vt:lpstr>
      <vt:lpstr>Calculando a Matriz de Projeção</vt:lpstr>
      <vt:lpstr>Calculando a Matriz de Projeção</vt:lpstr>
      <vt:lpstr>Calculando a Matriz de Projeção</vt:lpstr>
      <vt:lpstr>Atividade de Laboratório</vt:lpstr>
      <vt:lpstr>Atividade de Laboratório</vt:lpstr>
      <vt:lpstr>Atividade de Laboratório</vt:lpstr>
      <vt:lpstr>Atividade de Laboratório</vt:lpstr>
      <vt:lpstr>Atividade de Laboratório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Percepção Tridimensional</dc:title>
  <dc:creator>Gilzamir Gomes</dc:creator>
  <cp:lastModifiedBy>Gilzamir Gomes</cp:lastModifiedBy>
  <cp:revision>37</cp:revision>
  <dcterms:created xsi:type="dcterms:W3CDTF">2017-02-20T12:17:34Z</dcterms:created>
  <dcterms:modified xsi:type="dcterms:W3CDTF">2017-04-19T15:01:28Z</dcterms:modified>
</cp:coreProperties>
</file>