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14" r:id="rId3"/>
    <p:sldId id="331" r:id="rId4"/>
    <p:sldId id="324" r:id="rId5"/>
    <p:sldId id="325" r:id="rId6"/>
    <p:sldId id="326" r:id="rId7"/>
    <p:sldId id="327" r:id="rId8"/>
    <p:sldId id="328" r:id="rId9"/>
    <p:sldId id="329" r:id="rId10"/>
    <p:sldId id="354" r:id="rId11"/>
    <p:sldId id="330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40" r:id="rId20"/>
    <p:sldId id="341" r:id="rId21"/>
    <p:sldId id="342" r:id="rId22"/>
    <p:sldId id="343" r:id="rId23"/>
    <p:sldId id="346" r:id="rId24"/>
    <p:sldId id="347" r:id="rId25"/>
    <p:sldId id="348" r:id="rId26"/>
    <p:sldId id="349" r:id="rId27"/>
    <p:sldId id="350" r:id="rId28"/>
    <p:sldId id="351" r:id="rId29"/>
    <p:sldId id="356" r:id="rId30"/>
    <p:sldId id="352" r:id="rId31"/>
    <p:sldId id="355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871" autoAdjust="0"/>
  </p:normalViewPr>
  <p:slideViewPr>
    <p:cSldViewPr snapToGrid="0">
      <p:cViewPr>
        <p:scale>
          <a:sx n="71" d="100"/>
          <a:sy n="71" d="100"/>
        </p:scale>
        <p:origin x="696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6E1BA-FFAE-4522-BA00-B8905CA2D939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959EE-4344-4E78-9670-98AF0520F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94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959EE-4344-4E78-9670-98AF0520F50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39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959EE-4344-4E78-9670-98AF0520F50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75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959EE-4344-4E78-9670-98AF0520F50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22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959EE-4344-4E78-9670-98AF0520F50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510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959EE-4344-4E78-9670-98AF0520F50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353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959EE-4344-4E78-9670-98AF0520F50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95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959EE-4344-4E78-9670-98AF0520F50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72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959EE-4344-4E78-9670-98AF0520F50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444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959EE-4344-4E78-9670-98AF0520F50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11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B807-6ACE-4C5F-A50A-6C6B08EAE7DA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83D-A568-4C69-B73B-A65CE7185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10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B807-6ACE-4C5F-A50A-6C6B08EAE7DA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83D-A568-4C69-B73B-A65CE7185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59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B807-6ACE-4C5F-A50A-6C6B08EAE7DA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83D-A568-4C69-B73B-A65CE7185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85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B807-6ACE-4C5F-A50A-6C6B08EAE7DA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83D-A568-4C69-B73B-A65CE7185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22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B807-6ACE-4C5F-A50A-6C6B08EAE7DA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83D-A568-4C69-B73B-A65CE7185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01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B807-6ACE-4C5F-A50A-6C6B08EAE7DA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83D-A568-4C69-B73B-A65CE7185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7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B807-6ACE-4C5F-A50A-6C6B08EAE7DA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83D-A568-4C69-B73B-A65CE7185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66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B807-6ACE-4C5F-A50A-6C6B08EAE7DA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83D-A568-4C69-B73B-A65CE7185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98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B807-6ACE-4C5F-A50A-6C6B08EAE7DA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83D-A568-4C69-B73B-A65CE7185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74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B807-6ACE-4C5F-A50A-6C6B08EAE7DA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83D-A568-4C69-B73B-A65CE7185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08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B807-6ACE-4C5F-A50A-6C6B08EAE7DA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83D-A568-4C69-B73B-A65CE7185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66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B807-6ACE-4C5F-A50A-6C6B08EAE7DA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A983D-A568-4C69-B73B-A65CE7185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74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atmull%E2%80%93Clark_subdivision_surface" TargetMode="External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fessorgilzamir/CG3D/tree/master/webgl/webgl_aula6/ex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thumb/f/fd/Spline_%28PSF%29.png/800px-Spline_%28PSF%29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560" y="1122363"/>
            <a:ext cx="5169708" cy="544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Superfícies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779" y="4067120"/>
            <a:ext cx="8005228" cy="1655762"/>
          </a:xfrm>
        </p:spPr>
        <p:txBody>
          <a:bodyPr/>
          <a:lstStyle/>
          <a:p>
            <a:pPr algn="l"/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Professor Gilzamir Gomes</a:t>
            </a:r>
          </a:p>
          <a:p>
            <a:pPr algn="l"/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Ciência da Computação – Disciplina de Computação Gráfica</a:t>
            </a:r>
          </a:p>
          <a:p>
            <a:pPr algn="l"/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Universidade Estadual Vale do Acaraú</a:t>
            </a:r>
          </a:p>
        </p:txBody>
      </p:sp>
    </p:spTree>
    <p:extLst>
      <p:ext uri="{BB962C8B-B14F-4D97-AF65-F5344CB8AC3E}">
        <p14:creationId xmlns:p14="http://schemas.microsoft.com/office/powerpoint/2010/main" val="163680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Dado que o retângulo ABCD seja mapeado por interpolação </a:t>
            </a:r>
            <a:r>
              <a:rPr lang="pt-BR" sz="2000" dirty="0" err="1"/>
              <a:t>bilinear</a:t>
            </a:r>
            <a:r>
              <a:rPr lang="pt-BR" sz="2000" dirty="0"/>
              <a:t> parametricamente para uma área limitada por (0, 0), (0, 1), (1, 0), (1, 1), responda as seguintes questões:</a:t>
            </a:r>
          </a:p>
          <a:p>
            <a:pPr marL="800100" lvl="1" indent="-342900">
              <a:buAutoNum type="alphaLcParenR"/>
            </a:pPr>
            <a:r>
              <a:rPr lang="pt-BR" sz="1600" dirty="0"/>
              <a:t>Encontre o ponto corresponde às coordenadas paramétricas (0.5, 0.5)</a:t>
            </a:r>
          </a:p>
          <a:p>
            <a:pPr marL="800100" lvl="1" indent="-342900">
              <a:buAutoNum type="alphaLcParenR"/>
            </a:pPr>
            <a:r>
              <a:rPr lang="pt-BR" sz="1600" dirty="0"/>
              <a:t>Encontre as coordenadas paramétricas do ponto (1, 0, 3).</a:t>
            </a:r>
          </a:p>
        </p:txBody>
      </p:sp>
      <p:grpSp>
        <p:nvGrpSpPr>
          <p:cNvPr id="54" name="Agrupar 53"/>
          <p:cNvGrpSpPr/>
          <p:nvPr/>
        </p:nvGrpSpPr>
        <p:grpSpPr>
          <a:xfrm>
            <a:off x="6807199" y="3103148"/>
            <a:ext cx="4136571" cy="3024149"/>
            <a:chOff x="4775200" y="3033486"/>
            <a:chExt cx="4136571" cy="3024149"/>
          </a:xfrm>
        </p:grpSpPr>
        <p:cxnSp>
          <p:nvCxnSpPr>
            <p:cNvPr id="6" name="Conector de Seta Reta 5"/>
            <p:cNvCxnSpPr>
              <a:cxnSpLocks/>
            </p:cNvCxnSpPr>
            <p:nvPr/>
          </p:nvCxnSpPr>
          <p:spPr>
            <a:xfrm flipV="1">
              <a:off x="5785945" y="3033486"/>
              <a:ext cx="0" cy="28448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cxnSpLocks/>
            </p:cNvCxnSpPr>
            <p:nvPr/>
          </p:nvCxnSpPr>
          <p:spPr>
            <a:xfrm flipH="1">
              <a:off x="4869931" y="3602113"/>
              <a:ext cx="1657693" cy="24555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>
              <a:cxnSpLocks/>
            </p:cNvCxnSpPr>
            <p:nvPr/>
          </p:nvCxnSpPr>
          <p:spPr>
            <a:xfrm>
              <a:off x="4775200" y="4708898"/>
              <a:ext cx="4136571" cy="391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>
              <a:cxnSpLocks/>
            </p:cNvCxnSpPr>
            <p:nvPr/>
          </p:nvCxnSpPr>
          <p:spPr>
            <a:xfrm>
              <a:off x="6389228" y="3796183"/>
              <a:ext cx="1792857" cy="2295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cxnSpLocks/>
            </p:cNvCxnSpPr>
            <p:nvPr/>
          </p:nvCxnSpPr>
          <p:spPr>
            <a:xfrm flipH="1">
              <a:off x="5785945" y="3812948"/>
              <a:ext cx="614855" cy="91670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cxnSpLocks/>
            </p:cNvCxnSpPr>
            <p:nvPr/>
          </p:nvCxnSpPr>
          <p:spPr>
            <a:xfrm flipH="1" flipV="1">
              <a:off x="5774032" y="4708898"/>
              <a:ext cx="1813126" cy="391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cxnSpLocks/>
            </p:cNvCxnSpPr>
            <p:nvPr/>
          </p:nvCxnSpPr>
          <p:spPr>
            <a:xfrm flipH="1">
              <a:off x="7587159" y="3791607"/>
              <a:ext cx="571309" cy="9667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/>
            <p:cNvSpPr/>
            <p:nvPr/>
          </p:nvSpPr>
          <p:spPr>
            <a:xfrm>
              <a:off x="7525657" y="4666343"/>
              <a:ext cx="112985" cy="1171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5762167" y="4644575"/>
              <a:ext cx="112985" cy="1171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8069943" y="3759198"/>
              <a:ext cx="112985" cy="1171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6386284" y="3715661"/>
              <a:ext cx="112985" cy="1171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761485" y="4679925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A(0,0,0)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7265435" y="4759871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B(2,0,0)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7754592" y="3437995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C(2,0,4)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172140" y="3301781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D(0,0,4)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046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63" y="3197226"/>
            <a:ext cx="8625837" cy="36607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Geradas por Interpolação </a:t>
            </a:r>
            <a:r>
              <a:rPr lang="pt-BR" dirty="0" err="1"/>
              <a:t>Bilinear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15686" y="1825626"/>
                <a:ext cx="11534192" cy="16267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Representação de retalhos por quatro curvas</a:t>
                </a:r>
              </a:p>
              <a:p>
                <a:pPr lvl="1"/>
                <a:r>
                  <a:rPr lang="pt-BR" dirty="0"/>
                  <a:t>Representamos um retalho pelo par de curvas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A reconstrução de retalho é obtida interpolando-se linearmente as duas curvas.</a:t>
                </a:r>
              </a:p>
              <a:p>
                <a:pPr lvl="1"/>
                <a:r>
                  <a:rPr lang="pt-BR" dirty="0"/>
                  <a:t>Essa técnica é denominada </a:t>
                </a:r>
                <a:r>
                  <a:rPr lang="pt-BR" i="1" dirty="0" err="1"/>
                  <a:t>lofting</a:t>
                </a:r>
                <a:r>
                  <a:rPr lang="pt-BR" i="1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5686" y="1825626"/>
                <a:ext cx="11534192" cy="1626701"/>
              </a:xfrm>
              <a:blipFill>
                <a:blip r:embed="rId4"/>
                <a:stretch>
                  <a:fillRect l="-951" t="-8240" b="-11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94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Geradas por Interpolação </a:t>
            </a:r>
            <a:r>
              <a:rPr lang="pt-BR" dirty="0" err="1"/>
              <a:t>Bilinear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5686" y="1825626"/>
            <a:ext cx="3770539" cy="162670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Representação de retalhos por quatro curvas</a:t>
            </a:r>
          </a:p>
          <a:p>
            <a:pPr lvl="1"/>
            <a:r>
              <a:rPr lang="pt-BR" dirty="0"/>
              <a:t>Um retalho é definido por quatro curvas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4953000" y="1490663"/>
            <a:ext cx="6019800" cy="508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4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Geradas por Interpolação </a:t>
            </a:r>
            <a:r>
              <a:rPr lang="pt-BR" dirty="0" err="1"/>
              <a:t>Bilinear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298580" y="1436914"/>
                <a:ext cx="4356460" cy="5150498"/>
              </a:xfrm>
            </p:spPr>
            <p:txBody>
              <a:bodyPr/>
              <a:lstStyle/>
              <a:p>
                <a:r>
                  <a:rPr lang="pt-BR" dirty="0"/>
                  <a:t>Problema de Reconstrução</a:t>
                </a:r>
              </a:p>
              <a:p>
                <a:pPr lvl="1"/>
                <a:r>
                  <a:rPr lang="pt-BR" dirty="0"/>
                  <a:t>Construir uma parametrização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dirty="0"/>
                  <a:t> tal que as curvas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sejam bordo do retalho definido por C</a:t>
                </a:r>
              </a:p>
              <a:p>
                <a:pPr lvl="1"/>
                <a:r>
                  <a:rPr lang="pt-BR" dirty="0"/>
                  <a:t>Isso significa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580" y="1436914"/>
                <a:ext cx="4356460" cy="5150498"/>
              </a:xfrm>
              <a:blipFill>
                <a:blip r:embed="rId3"/>
                <a:stretch>
                  <a:fillRect l="-2517" t="-2012" r="-8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5194660" y="1436914"/>
            <a:ext cx="6406790" cy="534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1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Geradas por Interpolação </a:t>
            </a:r>
            <a:r>
              <a:rPr lang="pt-BR" dirty="0" err="1"/>
              <a:t>Bilinear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Parametrização de </a:t>
            </a:r>
            <a:r>
              <a:rPr lang="pt-BR" dirty="0" err="1"/>
              <a:t>Coons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lum contrast="40000"/>
          </a:blip>
          <a:stretch>
            <a:fillRect/>
          </a:stretch>
        </p:blipFill>
        <p:spPr>
          <a:xfrm>
            <a:off x="1118067" y="2654066"/>
            <a:ext cx="10673685" cy="15268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1118067" y="4674878"/>
            <a:ext cx="10643802" cy="129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09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Geradas por Interpolação </a:t>
            </a:r>
            <a:r>
              <a:rPr lang="pt-BR" dirty="0" err="1"/>
              <a:t>Bilinear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8025" y="1847282"/>
            <a:ext cx="2651449" cy="4351338"/>
          </a:xfrm>
        </p:spPr>
        <p:txBody>
          <a:bodyPr/>
          <a:lstStyle/>
          <a:p>
            <a:r>
              <a:rPr lang="pt-BR" dirty="0"/>
              <a:t>Parametrização de </a:t>
            </a:r>
            <a:r>
              <a:rPr lang="pt-BR" dirty="0" err="1"/>
              <a:t>Coons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321698" y="1690688"/>
            <a:ext cx="8472196" cy="466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6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Geradas por Interpolação </a:t>
            </a:r>
            <a:r>
              <a:rPr lang="pt-BR" dirty="0" err="1"/>
              <a:t>Bilinear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8025" y="1847282"/>
            <a:ext cx="9828244" cy="616000"/>
          </a:xfrm>
        </p:spPr>
        <p:txBody>
          <a:bodyPr/>
          <a:lstStyle/>
          <a:p>
            <a:r>
              <a:rPr lang="pt-BR" dirty="0"/>
              <a:t>Soma dos dois </a:t>
            </a:r>
            <a:r>
              <a:rPr lang="pt-BR" dirty="0" err="1"/>
              <a:t>loftings</a:t>
            </a:r>
            <a:r>
              <a:rPr lang="pt-BR" dirty="0"/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553363" y="2910637"/>
            <a:ext cx="11085274" cy="70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553363" y="4130585"/>
            <a:ext cx="8509518" cy="98417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9517225" y="4302430"/>
            <a:ext cx="2295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BORDA</a:t>
            </a:r>
          </a:p>
        </p:txBody>
      </p:sp>
    </p:spTree>
    <p:extLst>
      <p:ext uri="{BB962C8B-B14F-4D97-AF65-F5344CB8AC3E}">
        <p14:creationId xmlns:p14="http://schemas.microsoft.com/office/powerpoint/2010/main" val="3632748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Geradas por Interpolação </a:t>
            </a:r>
            <a:r>
              <a:rPr lang="pt-BR" dirty="0" err="1"/>
              <a:t>Bilinear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581129" y="2441411"/>
            <a:ext cx="11029741" cy="330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2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Geradas por Interpolação </a:t>
            </a:r>
            <a:r>
              <a:rPr lang="pt-BR" dirty="0" err="1"/>
              <a:t>Bilinear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371811" y="1415079"/>
            <a:ext cx="9739393" cy="52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27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Formas Livres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superfície é gerada pela combinação de pedaços gerados por curvas descritas por meio de pontos de controles.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68829" y="2594615"/>
            <a:ext cx="5935825" cy="180805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4814597" y="3974060"/>
            <a:ext cx="7377404" cy="25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Superfícies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generalização das curvas</a:t>
            </a:r>
          </a:p>
          <a:p>
            <a:r>
              <a:rPr lang="pt-BR" dirty="0"/>
              <a:t>Uma superfície pode ser gerada por famílias de conjuntos de pontos.</a:t>
            </a:r>
          </a:p>
          <a:p>
            <a:r>
              <a:rPr lang="pt-BR" dirty="0"/>
              <a:t>Podem ter representação analítica, explicita ou implícita; paramétrica ou não-paramétrica.</a:t>
            </a:r>
          </a:p>
          <a:p>
            <a:r>
              <a:rPr lang="pt-BR" dirty="0"/>
              <a:t>Podem ser interpoladas, ajustadas ou aproximadas a partir de pontos.</a:t>
            </a:r>
          </a:p>
        </p:txBody>
      </p:sp>
    </p:spTree>
    <p:extLst>
      <p:ext uri="{BB962C8B-B14F-4D97-AF65-F5344CB8AC3E}">
        <p14:creationId xmlns:p14="http://schemas.microsoft.com/office/powerpoint/2010/main" val="1000851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 de </a:t>
            </a:r>
            <a:r>
              <a:rPr lang="pt-BR" dirty="0" err="1"/>
              <a:t>Bézier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130860" y="1690688"/>
            <a:ext cx="8698640" cy="165830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705029" y="3348993"/>
            <a:ext cx="8417131" cy="33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25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 de </a:t>
            </a:r>
            <a:r>
              <a:rPr lang="pt-BR" dirty="0" err="1"/>
              <a:t>Bézier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04729" y="3779789"/>
            <a:ext cx="10515600" cy="637657"/>
          </a:xfrm>
        </p:spPr>
        <p:txBody>
          <a:bodyPr/>
          <a:lstStyle/>
          <a:p>
            <a:r>
              <a:rPr lang="pt-BR" dirty="0"/>
              <a:t>Forma matricial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162006" y="1475595"/>
            <a:ext cx="6801045" cy="21549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722439" y="4417446"/>
            <a:ext cx="3260108" cy="21507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6335699" y="4417446"/>
            <a:ext cx="4131478" cy="2043899"/>
          </a:xfrm>
          <a:prstGeom prst="rect">
            <a:avLst/>
          </a:prstGeom>
        </p:spPr>
      </p:pic>
      <p:sp>
        <p:nvSpPr>
          <p:cNvPr id="4" name="Colchete Direito 3"/>
          <p:cNvSpPr/>
          <p:nvPr/>
        </p:nvSpPr>
        <p:spPr>
          <a:xfrm>
            <a:off x="6952595" y="2349064"/>
            <a:ext cx="110358" cy="394138"/>
          </a:xfrm>
          <a:prstGeom prst="righ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51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 de </a:t>
            </a:r>
            <a:r>
              <a:rPr lang="pt-BR" dirty="0" err="1"/>
              <a:t>Bézier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21766" y="1690688"/>
            <a:ext cx="10948468" cy="430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83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NURBS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NURBS é a abreviatura de Non-</a:t>
            </a:r>
            <a:r>
              <a:rPr lang="pt-BR" dirty="0" err="1"/>
              <a:t>Uniform</a:t>
            </a:r>
            <a:r>
              <a:rPr lang="pt-BR" dirty="0"/>
              <a:t> </a:t>
            </a:r>
            <a:r>
              <a:rPr lang="pt-BR" dirty="0" err="1"/>
              <a:t>Rational</a:t>
            </a:r>
            <a:r>
              <a:rPr lang="pt-BR" dirty="0"/>
              <a:t> B-</a:t>
            </a:r>
            <a:r>
              <a:rPr lang="pt-BR" dirty="0" err="1"/>
              <a:t>Splines</a:t>
            </a:r>
            <a:r>
              <a:rPr lang="pt-BR" dirty="0"/>
              <a:t> </a:t>
            </a:r>
            <a:r>
              <a:rPr lang="pt-BR" dirty="0" err="1"/>
              <a:t>Surfaces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78" y="2723435"/>
            <a:ext cx="5811993" cy="263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93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NURMS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528" y="1910191"/>
            <a:ext cx="9349272" cy="437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16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NURMS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669" y="1690688"/>
            <a:ext cx="6784661" cy="46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86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Suavisando</a:t>
            </a:r>
            <a:r>
              <a:rPr lang="pt-BR" dirty="0"/>
              <a:t> Superfícies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Exemplificando o procedimento de </a:t>
            </a:r>
            <a:r>
              <a:rPr lang="pt-BR" dirty="0" err="1"/>
              <a:t>Catmull</a:t>
            </a:r>
            <a:r>
              <a:rPr lang="pt-BR" dirty="0"/>
              <a:t>-Clark com o uso de uma malha formada por três triângulos</a:t>
            </a:r>
          </a:p>
          <a:p>
            <a:r>
              <a:rPr lang="pt-BR" dirty="0"/>
              <a:t>Primeiro, construímos os pontos médios das superfícies. Esses pontos são calculados com a média aritmética das coordenadas dos pontos que compõem os vértices de cada triângulo. Podemos dizer que o cálculo de F1, por exemplo, é obtido de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836488" y="4689169"/>
            <a:ext cx="3974703" cy="10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97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987" y="1952402"/>
            <a:ext cx="5108056" cy="451371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NURMS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Do mesmo modo se obtém os demais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93" y="2551716"/>
            <a:ext cx="3547150" cy="3625247"/>
          </a:xfrm>
          <a:prstGeom prst="rect">
            <a:avLst/>
          </a:prstGeom>
        </p:spPr>
      </p:pic>
      <p:sp>
        <p:nvSpPr>
          <p:cNvPr id="5" name="Seta: para a Direita 4"/>
          <p:cNvSpPr/>
          <p:nvPr/>
        </p:nvSpPr>
        <p:spPr>
          <a:xfrm>
            <a:off x="4846152" y="4209258"/>
            <a:ext cx="1399592" cy="7837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612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646" y="2755555"/>
            <a:ext cx="3595590" cy="317722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NURMS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400" dirty="0"/>
                  <a:t>Do mesmo modo se obtém os demais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sz="2400" dirty="0"/>
                  <a:t>. Em seguida, o ponto médio das arestas é obtido e novas faces são criadas, deletando-se as antigas: 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ta: para a Esquerda 6"/>
          <p:cNvSpPr/>
          <p:nvPr/>
        </p:nvSpPr>
        <p:spPr>
          <a:xfrm>
            <a:off x="4795934" y="3910677"/>
            <a:ext cx="1810139" cy="59715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37" y="2658195"/>
            <a:ext cx="3842216" cy="400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39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646" y="2620642"/>
            <a:ext cx="3595590" cy="317722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NURMS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Finalmente, o ponto que compartilha as faces em comum são reposicionados:</a:t>
            </a:r>
          </a:p>
        </p:txBody>
      </p:sp>
      <p:sp>
        <p:nvSpPr>
          <p:cNvPr id="7" name="Seta: para a Esquerda 6"/>
          <p:cNvSpPr/>
          <p:nvPr/>
        </p:nvSpPr>
        <p:spPr>
          <a:xfrm>
            <a:off x="4795934" y="3910677"/>
            <a:ext cx="1810139" cy="59715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37" y="2206519"/>
            <a:ext cx="3842216" cy="40054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/>
              <p:cNvSpPr/>
              <p:nvPr/>
            </p:nvSpPr>
            <p:spPr>
              <a:xfrm>
                <a:off x="4568353" y="5110095"/>
                <a:ext cx="3055293" cy="629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353" y="5110095"/>
                <a:ext cx="3055293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2918012" y="6358489"/>
            <a:ext cx="801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6"/>
              </a:rPr>
              <a:t>https://en.wikipedia.org/wiki/Catmull%E2%80%93Clark_subdivision_surface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486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23645" cy="173866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Uma superfície é um subconjunto de pontos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dirty="0"/>
                  <a:t> que na vizinhança de um ponto se assemelha a um plano.</a:t>
                </a:r>
              </a:p>
              <a:p>
                <a:r>
                  <a:rPr lang="pt-BR" dirty="0"/>
                  <a:t>Se definirmos uma esfera de raio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 suficientemente pequeno então a sua intersecção com a superfície se assemelha a um disco.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23645" cy="1738669"/>
              </a:xfrm>
              <a:blipFill>
                <a:blip r:embed="rId2"/>
                <a:stretch>
                  <a:fillRect l="-987" t="-7692" r="-1480" b="-13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151" y="3699231"/>
            <a:ext cx="7337215" cy="280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7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NURMS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7" y="1877299"/>
            <a:ext cx="12009503" cy="38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86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de Laboratório: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Utilizando como base o exemplo em </a:t>
            </a:r>
            <a:r>
              <a:rPr lang="pt-BR" dirty="0">
                <a:hlinkClick r:id="rId2"/>
              </a:rPr>
              <a:t>https://github.com/</a:t>
            </a:r>
            <a:r>
              <a:rPr lang="pt-BR" dirty="0" err="1">
                <a:hlinkClick r:id="rId2"/>
              </a:rPr>
              <a:t>professorgilzamir</a:t>
            </a:r>
            <a:r>
              <a:rPr lang="pt-BR" dirty="0">
                <a:hlinkClick r:id="rId2"/>
              </a:rPr>
              <a:t>/CG3D/</a:t>
            </a:r>
            <a:r>
              <a:rPr lang="pt-BR" dirty="0" err="1">
                <a:hlinkClick r:id="rId2"/>
              </a:rPr>
              <a:t>tree</a:t>
            </a:r>
            <a:r>
              <a:rPr lang="pt-BR" dirty="0">
                <a:hlinkClick r:id="rId2"/>
              </a:rPr>
              <a:t>/</a:t>
            </a:r>
            <a:r>
              <a:rPr lang="pt-BR" dirty="0" err="1">
                <a:hlinkClick r:id="rId2"/>
              </a:rPr>
              <a:t>master</a:t>
            </a:r>
            <a:r>
              <a:rPr lang="pt-BR" dirty="0">
                <a:hlinkClick r:id="rId2"/>
              </a:rPr>
              <a:t>/</a:t>
            </a:r>
            <a:r>
              <a:rPr lang="pt-BR" dirty="0" err="1">
                <a:hlinkClick r:id="rId2"/>
              </a:rPr>
              <a:t>webgl</a:t>
            </a:r>
            <a:r>
              <a:rPr lang="pt-BR" dirty="0">
                <a:hlinkClick r:id="rId2"/>
              </a:rPr>
              <a:t>/webgl_aula6/ex1</a:t>
            </a:r>
            <a:r>
              <a:rPr lang="pt-BR" dirty="0"/>
              <a:t>, escolha duas das seguintes possíveis implementações (cada implementação vale 2.5 na AP3):</a:t>
            </a:r>
          </a:p>
          <a:p>
            <a:pPr lvl="1"/>
            <a:r>
              <a:rPr lang="pt-BR" dirty="0"/>
              <a:t>1) Implementar uma superfície utilizando parametrização de </a:t>
            </a:r>
            <a:r>
              <a:rPr lang="pt-BR" dirty="0" err="1"/>
              <a:t>Coons</a:t>
            </a:r>
            <a:r>
              <a:rPr lang="pt-BR" dirty="0"/>
              <a:t> tendo como fronteira quadro curvas de </a:t>
            </a:r>
            <a:r>
              <a:rPr lang="pt-BR" dirty="0" err="1"/>
              <a:t>bézier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2) Implementar a superfície de </a:t>
            </a:r>
            <a:r>
              <a:rPr lang="pt-BR" dirty="0" err="1"/>
              <a:t>bézier</a:t>
            </a:r>
            <a:r>
              <a:rPr lang="pt-BR" dirty="0"/>
              <a:t> mostrada no slide 23.</a:t>
            </a:r>
          </a:p>
          <a:p>
            <a:pPr lvl="1"/>
            <a:r>
              <a:rPr lang="pt-BR" dirty="0"/>
              <a:t>3) Implementar o algoritmo de </a:t>
            </a:r>
            <a:r>
              <a:rPr lang="pt-BR" dirty="0" err="1"/>
              <a:t>catmul-clark</a:t>
            </a:r>
            <a:r>
              <a:rPr lang="pt-BR" dirty="0"/>
              <a:t> e aplica-lo em um cubo. </a:t>
            </a:r>
          </a:p>
          <a:p>
            <a:r>
              <a:rPr lang="pt-BR" dirty="0"/>
              <a:t>A data de entrega deste trabalho é: 20 de junho de 2017.</a:t>
            </a:r>
          </a:p>
        </p:txBody>
      </p:sp>
    </p:spTree>
    <p:extLst>
      <p:ext uri="{BB962C8B-B14F-4D97-AF65-F5344CB8AC3E}">
        <p14:creationId xmlns:p14="http://schemas.microsoft.com/office/powerpoint/2010/main" val="422834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074474" y="1375378"/>
            <a:ext cx="10043052" cy="515077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96311" y="1690688"/>
            <a:ext cx="1882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Exemplos:</a:t>
            </a:r>
          </a:p>
        </p:txBody>
      </p:sp>
    </p:spTree>
    <p:extLst>
      <p:ext uri="{BB962C8B-B14F-4D97-AF65-F5344CB8AC3E}">
        <p14:creationId xmlns:p14="http://schemas.microsoft.com/office/powerpoint/2010/main" val="134424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Revolução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332890" cy="4351338"/>
              </a:xfrm>
            </p:spPr>
            <p:txBody>
              <a:bodyPr/>
              <a:lstStyle/>
              <a:p>
                <a:pPr algn="just"/>
                <a:r>
                  <a:rPr lang="pt-BR" dirty="0"/>
                  <a:t>Um segmento de reta girando 360 graus em torno do eixo z produz uma superfícies cônica.</a:t>
                </a:r>
              </a:p>
              <a:p>
                <a:pPr algn="just"/>
                <a:r>
                  <a:rPr lang="pt-BR" dirty="0"/>
                  <a:t>Um ponto na superfície é descrito como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332890" cy="4351338"/>
              </a:xfrm>
              <a:blipFill>
                <a:blip r:embed="rId3"/>
                <a:stretch>
                  <a:fillRect l="-2535" t="-2241" r="-29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5696891" y="1559989"/>
            <a:ext cx="5656909" cy="46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2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Geradas por Deslocamento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545" y="1809858"/>
            <a:ext cx="4301359" cy="4590941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Superfícies geradas por deslocamentos de curvas (</a:t>
            </a:r>
            <a:r>
              <a:rPr lang="pt-BR" i="1" dirty="0" err="1"/>
              <a:t>sweeping</a:t>
            </a:r>
            <a:r>
              <a:rPr lang="pt-BR" dirty="0"/>
              <a:t> ou varredura)</a:t>
            </a:r>
          </a:p>
          <a:p>
            <a:pPr algn="just"/>
            <a:r>
              <a:rPr lang="pt-BR" dirty="0"/>
              <a:t>A geração por rotação é um caso particular de </a:t>
            </a:r>
            <a:r>
              <a:rPr lang="pt-BR" i="1" dirty="0" err="1"/>
              <a:t>sweeping</a:t>
            </a:r>
            <a:r>
              <a:rPr lang="pt-BR" dirty="0"/>
              <a:t>.</a:t>
            </a:r>
          </a:p>
          <a:p>
            <a:pPr algn="just"/>
            <a:r>
              <a:rPr lang="pt-BR" i="1" dirty="0" err="1"/>
              <a:t>Sweeping</a:t>
            </a:r>
            <a:r>
              <a:rPr lang="pt-BR" i="1" dirty="0"/>
              <a:t> </a:t>
            </a:r>
            <a:r>
              <a:rPr lang="pt-BR" dirty="0"/>
              <a:t>é o procedimento de gerar uma superfície através do movimento de uma curva ou figura plana ao longo de um caminho.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904" y="1690688"/>
            <a:ext cx="7003843" cy="27551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907924" y="4662723"/>
            <a:ext cx="3812628" cy="98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9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Geradas por Interpolação </a:t>
            </a:r>
            <a:r>
              <a:rPr lang="pt-BR" dirty="0" err="1"/>
              <a:t>Bilinear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Curvas geradas pela expressão da curva ou dos pontos que descrevem seus limites</a:t>
            </a:r>
          </a:p>
          <a:p>
            <a:pPr lvl="1"/>
            <a:r>
              <a:rPr lang="pt-BR" dirty="0" err="1"/>
              <a:t>Discretização</a:t>
            </a:r>
            <a:r>
              <a:rPr lang="pt-BR" dirty="0"/>
              <a:t> de domínios</a:t>
            </a:r>
          </a:p>
          <a:p>
            <a:pPr lvl="2"/>
            <a:r>
              <a:rPr lang="pt-BR" dirty="0"/>
              <a:t>Construções navais, aeroespaciais, e análise numérica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1026" name="Picture 2" descr="Image bilinear-interpo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57" y="3619824"/>
            <a:ext cx="7053943" cy="292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76890" y="4083269"/>
            <a:ext cx="3317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Interpolação </a:t>
            </a:r>
            <a:r>
              <a:rPr lang="pt-BR" dirty="0" err="1"/>
              <a:t>bilinear</a:t>
            </a:r>
            <a:r>
              <a:rPr lang="pt-BR" dirty="0"/>
              <a:t> em processamento digital de imagens</a:t>
            </a:r>
          </a:p>
        </p:txBody>
      </p:sp>
    </p:spTree>
    <p:extLst>
      <p:ext uri="{BB962C8B-B14F-4D97-AF65-F5344CB8AC3E}">
        <p14:creationId xmlns:p14="http://schemas.microsoft.com/office/powerpoint/2010/main" val="32001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Geradas por Interpolação </a:t>
            </a:r>
            <a:r>
              <a:rPr lang="pt-BR" dirty="0" err="1"/>
              <a:t>Bilinear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509865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Formas paramétricas</a:t>
            </a:r>
          </a:p>
          <a:p>
            <a:r>
              <a:rPr lang="pt-BR" dirty="0"/>
              <a:t>Forma como os parâmetros representam a superfície</a:t>
            </a:r>
          </a:p>
          <a:p>
            <a:r>
              <a:rPr lang="pt-BR" dirty="0"/>
              <a:t>Espaço dos parâmetros:</a:t>
            </a:r>
          </a:p>
          <a:p>
            <a:pPr lvl="1"/>
            <a:r>
              <a:rPr lang="pt-BR" dirty="0"/>
              <a:t>Representado por uma área limitada aos pontos (0, 0), (0, 1), (1, 0), (1, 1).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307494" y="1629254"/>
            <a:ext cx="4822371" cy="474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9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Geradas por Interpolação </a:t>
            </a:r>
            <a:r>
              <a:rPr lang="pt-BR" dirty="0" err="1"/>
              <a:t>Bilinear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1900270"/>
            <a:ext cx="4239188" cy="114151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351" y="1900270"/>
            <a:ext cx="6343085" cy="470580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1153686" y="3429947"/>
            <a:ext cx="3923701" cy="91446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742042" y="4732582"/>
            <a:ext cx="4596310" cy="10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52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843</Words>
  <Application>Microsoft Office PowerPoint</Application>
  <PresentationFormat>Widescreen</PresentationFormat>
  <Paragraphs>99</Paragraphs>
  <Slides>31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Tema do Office</vt:lpstr>
      <vt:lpstr>Superfícies</vt:lpstr>
      <vt:lpstr>Superfícies</vt:lpstr>
      <vt:lpstr>Superfícies</vt:lpstr>
      <vt:lpstr>Superfícies</vt:lpstr>
      <vt:lpstr>Superfícies de Revolução</vt:lpstr>
      <vt:lpstr>Superfícies Geradas por Deslocamento</vt:lpstr>
      <vt:lpstr>Superfícies Geradas por Interpolação Bilinear</vt:lpstr>
      <vt:lpstr>Superfícies Geradas por Interpolação Bilinear</vt:lpstr>
      <vt:lpstr>Superfícies Geradas por Interpolação Bilinear</vt:lpstr>
      <vt:lpstr>Exercício 1)</vt:lpstr>
      <vt:lpstr>Superfícies Geradas por Interpolação Bilinear</vt:lpstr>
      <vt:lpstr>Superfícies Geradas por Interpolação Bilinear</vt:lpstr>
      <vt:lpstr>Superfícies Geradas por Interpolação Bilinear</vt:lpstr>
      <vt:lpstr>Superfícies Geradas por Interpolação Bilinear</vt:lpstr>
      <vt:lpstr>Superfícies Geradas por Interpolação Bilinear</vt:lpstr>
      <vt:lpstr>Superfícies Geradas por Interpolação Bilinear</vt:lpstr>
      <vt:lpstr>Superfícies Geradas por Interpolação Bilinear</vt:lpstr>
      <vt:lpstr>Superfícies Geradas por Interpolação Bilinear</vt:lpstr>
      <vt:lpstr>Superfícies de Formas Livres</vt:lpstr>
      <vt:lpstr>Superfície de Bézier</vt:lpstr>
      <vt:lpstr>Superfície de Bézier</vt:lpstr>
      <vt:lpstr>Superfície de Bézier</vt:lpstr>
      <vt:lpstr>NURBS</vt:lpstr>
      <vt:lpstr>Superfícies NURMS</vt:lpstr>
      <vt:lpstr>Superfícies NURMS</vt:lpstr>
      <vt:lpstr>Suavisando Superfícies</vt:lpstr>
      <vt:lpstr>Superfícies NURMS </vt:lpstr>
      <vt:lpstr>Superfícies NURMS </vt:lpstr>
      <vt:lpstr>Superfícies NURMS </vt:lpstr>
      <vt:lpstr>Superfícies NURMS</vt:lpstr>
      <vt:lpstr>Atividade de Laboratório: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Curvas e Superfícies</dc:title>
  <dc:creator>Gilzamir Gomes</dc:creator>
  <cp:lastModifiedBy>Gilzamir Gomes</cp:lastModifiedBy>
  <cp:revision>348</cp:revision>
  <dcterms:created xsi:type="dcterms:W3CDTF">2016-11-20T11:06:31Z</dcterms:created>
  <dcterms:modified xsi:type="dcterms:W3CDTF">2017-05-23T13:03:25Z</dcterms:modified>
</cp:coreProperties>
</file>