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74" r:id="rId12"/>
    <p:sldId id="275" r:id="rId13"/>
    <p:sldId id="276" r:id="rId14"/>
    <p:sldId id="266" r:id="rId15"/>
    <p:sldId id="267" r:id="rId16"/>
    <p:sldId id="268" r:id="rId17"/>
    <p:sldId id="269" r:id="rId18"/>
    <p:sldId id="278" r:id="rId19"/>
    <p:sldId id="279" r:id="rId20"/>
    <p:sldId id="277" r:id="rId21"/>
    <p:sldId id="280" r:id="rId22"/>
    <p:sldId id="270" r:id="rId23"/>
    <p:sldId id="271" r:id="rId24"/>
    <p:sldId id="272" r:id="rId25"/>
    <p:sldId id="273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4A7-D5ED-4716-9A8E-4066C622A154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406C-3A94-479A-A14A-FF98765CB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4A7-D5ED-4716-9A8E-4066C622A154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406C-3A94-479A-A14A-FF98765CB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4A7-D5ED-4716-9A8E-4066C622A154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406C-3A94-479A-A14A-FF98765CB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03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4A7-D5ED-4716-9A8E-4066C622A154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406C-3A94-479A-A14A-FF98765CB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94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4A7-D5ED-4716-9A8E-4066C622A154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406C-3A94-479A-A14A-FF98765CB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91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4A7-D5ED-4716-9A8E-4066C622A154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406C-3A94-479A-A14A-FF98765CB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96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4A7-D5ED-4716-9A8E-4066C622A154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406C-3A94-479A-A14A-FF98765CB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5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4A7-D5ED-4716-9A8E-4066C622A154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406C-3A94-479A-A14A-FF98765CB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36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4A7-D5ED-4716-9A8E-4066C622A154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406C-3A94-479A-A14A-FF98765CB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99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4A7-D5ED-4716-9A8E-4066C622A154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406C-3A94-479A-A14A-FF98765CB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9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4A7-D5ED-4716-9A8E-4066C622A154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406C-3A94-479A-A14A-FF98765CB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05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934A7-D5ED-4716-9A8E-4066C622A154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406C-3A94-479A-A14A-FF98765CB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04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Canvas</a:t>
            </a:r>
            <a:r>
              <a:rPr lang="pt-BR" dirty="0"/>
              <a:t>, </a:t>
            </a:r>
            <a:r>
              <a:rPr lang="pt-BR" dirty="0" err="1"/>
              <a:t>WebGL</a:t>
            </a:r>
            <a:r>
              <a:rPr lang="pt-BR" dirty="0"/>
              <a:t> e HTML5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Gilzamir Gomes</a:t>
            </a:r>
          </a:p>
        </p:txBody>
      </p:sp>
    </p:spTree>
    <p:extLst>
      <p:ext uri="{BB962C8B-B14F-4D97-AF65-F5344CB8AC3E}">
        <p14:creationId xmlns:p14="http://schemas.microsoft.com/office/powerpoint/2010/main" val="531095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Canvas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206" y="1546639"/>
            <a:ext cx="65055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2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Canvas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Dois contextos</a:t>
            </a:r>
          </a:p>
          <a:p>
            <a:pPr lvl="1"/>
            <a:r>
              <a:rPr lang="pt-BR" dirty="0"/>
              <a:t>2D</a:t>
            </a:r>
          </a:p>
          <a:p>
            <a:pPr lvl="1"/>
            <a:r>
              <a:rPr lang="pt-BR" dirty="0"/>
              <a:t>3D (</a:t>
            </a:r>
            <a:r>
              <a:rPr lang="pt-BR" dirty="0" err="1"/>
              <a:t>webgl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7169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Canvas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Dois contextos</a:t>
            </a:r>
          </a:p>
          <a:p>
            <a:pPr lvl="1"/>
            <a:r>
              <a:rPr lang="pt-BR" dirty="0"/>
              <a:t>2D</a:t>
            </a:r>
          </a:p>
          <a:p>
            <a:pPr lvl="2"/>
            <a:r>
              <a:rPr lang="pt-BR" dirty="0"/>
              <a:t>Para trabalhar no modo 2D:</a:t>
            </a:r>
          </a:p>
          <a:p>
            <a:pPr marL="914400" lvl="2" indent="0">
              <a:buNone/>
            </a:pPr>
            <a:endParaRPr lang="pt-BR" dirty="0"/>
          </a:p>
          <a:p>
            <a:pPr marL="914400" lvl="2" indent="0">
              <a:buNone/>
            </a:pPr>
            <a:endParaRPr lang="pt-BR" dirty="0"/>
          </a:p>
          <a:p>
            <a:pPr marL="914400" lvl="2" indent="0">
              <a:buNone/>
            </a:pPr>
            <a:endParaRPr lang="pt-BR" dirty="0"/>
          </a:p>
          <a:p>
            <a:pPr marL="914400" lvl="2" indent="0">
              <a:buNone/>
            </a:pPr>
            <a:r>
              <a:rPr lang="pt-BR" dirty="0" err="1"/>
              <a:t>context</a:t>
            </a:r>
            <a:r>
              <a:rPr lang="pt-BR" dirty="0"/>
              <a:t> = </a:t>
            </a:r>
            <a:r>
              <a:rPr lang="pt-BR" dirty="0" err="1"/>
              <a:t>canvas.getContext</a:t>
            </a:r>
            <a:r>
              <a:rPr lang="pt-BR" dirty="0"/>
              <a:t>(“2d”)</a:t>
            </a:r>
          </a:p>
          <a:p>
            <a:pPr marL="914400" lvl="2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4059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Canvas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Dois contextos</a:t>
            </a:r>
          </a:p>
          <a:p>
            <a:pPr lvl="1"/>
            <a:r>
              <a:rPr lang="pt-BR" dirty="0"/>
              <a:t>3D</a:t>
            </a:r>
          </a:p>
          <a:p>
            <a:pPr lvl="2"/>
            <a:r>
              <a:rPr lang="pt-BR" dirty="0"/>
              <a:t>Para trabalhar no modo </a:t>
            </a:r>
            <a:r>
              <a:rPr lang="pt-BR" dirty="0" err="1"/>
              <a:t>WebGL</a:t>
            </a:r>
            <a:r>
              <a:rPr lang="pt-BR" dirty="0"/>
              <a:t>:</a:t>
            </a:r>
          </a:p>
          <a:p>
            <a:pPr marL="914400" lvl="2" indent="0">
              <a:buNone/>
            </a:pPr>
            <a:endParaRPr lang="pt-BR" dirty="0"/>
          </a:p>
          <a:p>
            <a:pPr marL="914400" lvl="2" indent="0">
              <a:buNone/>
            </a:pPr>
            <a:endParaRPr lang="pt-BR" dirty="0"/>
          </a:p>
          <a:p>
            <a:pPr marL="914400" lvl="2" indent="0">
              <a:buNone/>
            </a:pPr>
            <a:endParaRPr lang="pt-BR" dirty="0"/>
          </a:p>
          <a:p>
            <a:pPr marL="914400" lvl="2" indent="0">
              <a:buNone/>
            </a:pPr>
            <a:r>
              <a:rPr lang="pt-BR" dirty="0" err="1"/>
              <a:t>context</a:t>
            </a:r>
            <a:r>
              <a:rPr lang="pt-BR" dirty="0"/>
              <a:t> = </a:t>
            </a:r>
            <a:r>
              <a:rPr lang="pt-BR" dirty="0" err="1"/>
              <a:t>canvas.getContext</a:t>
            </a:r>
            <a:r>
              <a:rPr lang="pt-BR" dirty="0"/>
              <a:t>(“</a:t>
            </a:r>
            <a:r>
              <a:rPr lang="pt-BR" dirty="0" err="1"/>
              <a:t>webgl</a:t>
            </a:r>
            <a:r>
              <a:rPr lang="pt-BR" dirty="0"/>
              <a:t>”); //há outras possibilidades</a:t>
            </a:r>
          </a:p>
          <a:p>
            <a:pPr marL="914400" lvl="2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0833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19913" y="452731"/>
            <a:ext cx="6664764" cy="605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08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8568" y="493336"/>
            <a:ext cx="8796269" cy="607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05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WebGL</a:t>
            </a:r>
            <a:r>
              <a:rPr lang="pt-BR" dirty="0"/>
              <a:t> como uma máquina de estados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Há um conjunto de atributos que controlam diversos aspectos do processo de renderização com </a:t>
            </a:r>
            <a:r>
              <a:rPr lang="pt-BR" dirty="0" err="1"/>
              <a:t>WebGL</a:t>
            </a:r>
            <a:r>
              <a:rPr lang="pt-BR" dirty="0"/>
              <a:t>, afetando ou não o resultado final.</a:t>
            </a:r>
          </a:p>
          <a:p>
            <a:r>
              <a:rPr lang="pt-BR" dirty="0"/>
              <a:t>Uma vez que um atributo é modificado, permanece assim até que seja modificado novamente</a:t>
            </a:r>
          </a:p>
          <a:p>
            <a:r>
              <a:rPr lang="pt-BR" dirty="0"/>
              <a:t>O estado dos atributos pode ser consultados</a:t>
            </a:r>
          </a:p>
          <a:p>
            <a:r>
              <a:rPr lang="pt-BR" dirty="0"/>
              <a:t>O estado atual do contexto pode ser analisado</a:t>
            </a:r>
          </a:p>
        </p:txBody>
      </p:sp>
    </p:spTree>
    <p:extLst>
      <p:ext uri="{BB962C8B-B14F-4D97-AF65-F5344CB8AC3E}">
        <p14:creationId xmlns:p14="http://schemas.microsoft.com/office/powerpoint/2010/main" val="3788739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WebGL</a:t>
            </a:r>
            <a:r>
              <a:rPr lang="pt-BR" dirty="0"/>
              <a:t> como uma máquina de estados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Exemplo: atributo “</a:t>
            </a:r>
            <a:r>
              <a:rPr lang="pt-BR" dirty="0" err="1"/>
              <a:t>clear</a:t>
            </a:r>
            <a:r>
              <a:rPr lang="pt-BR" dirty="0"/>
              <a:t> color”</a:t>
            </a:r>
          </a:p>
          <a:p>
            <a:r>
              <a:rPr lang="pt-BR" dirty="0"/>
              <a:t>Aplicação em Interação com o usuário</a:t>
            </a:r>
          </a:p>
        </p:txBody>
      </p:sp>
      <p:sp>
        <p:nvSpPr>
          <p:cNvPr id="8" name="Fluxograma: Decisão 7"/>
          <p:cNvSpPr/>
          <p:nvPr/>
        </p:nvSpPr>
        <p:spPr>
          <a:xfrm>
            <a:off x="4290646" y="3587261"/>
            <a:ext cx="2574388" cy="942535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Alterou estado?</a:t>
            </a:r>
          </a:p>
        </p:txBody>
      </p:sp>
      <p:cxnSp>
        <p:nvCxnSpPr>
          <p:cNvPr id="10" name="Conector de Seta Reta 9"/>
          <p:cNvCxnSpPr>
            <a:cxnSpLocks/>
            <a:stCxn id="8" idx="3"/>
            <a:endCxn id="11" idx="1"/>
          </p:cNvCxnSpPr>
          <p:nvPr/>
        </p:nvCxnSpPr>
        <p:spPr>
          <a:xfrm flipV="1">
            <a:off x="6865034" y="4009292"/>
            <a:ext cx="1027527" cy="4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: Cantos Arredondados 10"/>
          <p:cNvSpPr/>
          <p:nvPr/>
        </p:nvSpPr>
        <p:spPr>
          <a:xfrm>
            <a:off x="7892561" y="3488787"/>
            <a:ext cx="2194560" cy="104100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Limpar Tela</a:t>
            </a:r>
          </a:p>
        </p:txBody>
      </p:sp>
      <p:sp>
        <p:nvSpPr>
          <p:cNvPr id="15" name="Fluxograma: Conector 14"/>
          <p:cNvSpPr/>
          <p:nvPr/>
        </p:nvSpPr>
        <p:spPr>
          <a:xfrm>
            <a:off x="8721968" y="1434904"/>
            <a:ext cx="422031" cy="43609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/>
          <p:cNvCxnSpPr>
            <a:cxnSpLocks/>
            <a:stCxn id="15" idx="4"/>
          </p:cNvCxnSpPr>
          <p:nvPr/>
        </p:nvCxnSpPr>
        <p:spPr>
          <a:xfrm flipH="1">
            <a:off x="8932983" y="1871003"/>
            <a:ext cx="1" cy="161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uxograma: Processo Alternativo 19"/>
          <p:cNvSpPr/>
          <p:nvPr/>
        </p:nvSpPr>
        <p:spPr>
          <a:xfrm>
            <a:off x="7892561" y="5414813"/>
            <a:ext cx="2194560" cy="732767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Desenhar Estado Atual</a:t>
            </a:r>
          </a:p>
        </p:txBody>
      </p:sp>
      <p:cxnSp>
        <p:nvCxnSpPr>
          <p:cNvPr id="23" name="Conector de Seta Reta 22"/>
          <p:cNvCxnSpPr>
            <a:cxnSpLocks/>
          </p:cNvCxnSpPr>
          <p:nvPr/>
        </p:nvCxnSpPr>
        <p:spPr>
          <a:xfrm>
            <a:off x="8925949" y="4537453"/>
            <a:ext cx="7034" cy="84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20" idx="1"/>
            <a:endCxn id="8" idx="2"/>
          </p:cNvCxnSpPr>
          <p:nvPr/>
        </p:nvCxnSpPr>
        <p:spPr>
          <a:xfrm flipH="1" flipV="1">
            <a:off x="5577840" y="4529796"/>
            <a:ext cx="2314721" cy="125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766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WebGL</a:t>
            </a:r>
            <a:r>
              <a:rPr lang="pt-BR" dirty="0"/>
              <a:t> como uma máquina de estados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Exemplo: estado “</a:t>
            </a:r>
            <a:r>
              <a:rPr lang="pt-BR" dirty="0" err="1"/>
              <a:t>clear</a:t>
            </a:r>
            <a:r>
              <a:rPr lang="pt-BR" dirty="0"/>
              <a:t> color”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032650" y="2051953"/>
            <a:ext cx="2053884" cy="14489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CLEARCOLOR</a:t>
            </a:r>
          </a:p>
          <a:p>
            <a:pPr algn="ctr"/>
            <a:r>
              <a:rPr lang="pt-BR" dirty="0"/>
              <a:t>(0, 0, 0)</a:t>
            </a:r>
          </a:p>
        </p:txBody>
      </p:sp>
      <p:sp>
        <p:nvSpPr>
          <p:cNvPr id="11" name="Elipse 10"/>
          <p:cNvSpPr/>
          <p:nvPr/>
        </p:nvSpPr>
        <p:spPr>
          <a:xfrm>
            <a:off x="4515729" y="2410400"/>
            <a:ext cx="1856935" cy="123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WebGL</a:t>
            </a:r>
            <a:r>
              <a:rPr lang="pt-BR" dirty="0"/>
              <a:t> </a:t>
            </a:r>
            <a:r>
              <a:rPr lang="pt-BR" dirty="0" err="1"/>
              <a:t>Machine</a:t>
            </a:r>
            <a:endParaRPr lang="pt-BR" dirty="0"/>
          </a:p>
        </p:txBody>
      </p:sp>
      <p:cxnSp>
        <p:nvCxnSpPr>
          <p:cNvPr id="13" name="Conector de Seta Reta 12"/>
          <p:cNvCxnSpPr>
            <a:stCxn id="11" idx="6"/>
          </p:cNvCxnSpPr>
          <p:nvPr/>
        </p:nvCxnSpPr>
        <p:spPr>
          <a:xfrm>
            <a:off x="6372664" y="3028414"/>
            <a:ext cx="1659986" cy="24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6765384" y="2639293"/>
            <a:ext cx="72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119641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WebGL</a:t>
            </a:r>
            <a:r>
              <a:rPr lang="pt-BR" dirty="0"/>
              <a:t> como uma máquina de estados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Exemplo: estado “</a:t>
            </a:r>
            <a:r>
              <a:rPr lang="pt-BR" dirty="0" err="1"/>
              <a:t>clear</a:t>
            </a:r>
            <a:r>
              <a:rPr lang="pt-BR" dirty="0"/>
              <a:t> color”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40315" y="4001294"/>
            <a:ext cx="62809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err="1">
                <a:solidFill>
                  <a:srgbClr val="FF0000"/>
                </a:solidFill>
              </a:rPr>
              <a:t>context.clearColor</a:t>
            </a:r>
            <a:r>
              <a:rPr lang="pt-BR" sz="3200" dirty="0">
                <a:solidFill>
                  <a:srgbClr val="FF0000"/>
                </a:solidFill>
              </a:rPr>
              <a:t>(1.0,0.0,0.0, 1.0)</a:t>
            </a:r>
          </a:p>
        </p:txBody>
      </p:sp>
      <p:sp>
        <p:nvSpPr>
          <p:cNvPr id="6" name="Retângulo 5"/>
          <p:cNvSpPr/>
          <p:nvPr/>
        </p:nvSpPr>
        <p:spPr>
          <a:xfrm>
            <a:off x="8032650" y="2051953"/>
            <a:ext cx="2053884" cy="14489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CLEARCOLOR</a:t>
            </a:r>
          </a:p>
          <a:p>
            <a:pPr algn="ctr"/>
            <a:r>
              <a:rPr lang="pt-BR" dirty="0"/>
              <a:t>(0, 0, 0)</a:t>
            </a:r>
          </a:p>
        </p:txBody>
      </p:sp>
      <p:sp>
        <p:nvSpPr>
          <p:cNvPr id="11" name="Elipse 10"/>
          <p:cNvSpPr/>
          <p:nvPr/>
        </p:nvSpPr>
        <p:spPr>
          <a:xfrm>
            <a:off x="4515729" y="2410400"/>
            <a:ext cx="1856935" cy="123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WebGL</a:t>
            </a:r>
            <a:r>
              <a:rPr lang="pt-BR" dirty="0"/>
              <a:t> </a:t>
            </a:r>
            <a:r>
              <a:rPr lang="pt-BR" dirty="0" err="1"/>
              <a:t>Machine</a:t>
            </a:r>
            <a:endParaRPr lang="pt-BR" dirty="0"/>
          </a:p>
        </p:txBody>
      </p:sp>
      <p:cxnSp>
        <p:nvCxnSpPr>
          <p:cNvPr id="13" name="Conector de Seta Reta 12"/>
          <p:cNvCxnSpPr>
            <a:stCxn id="11" idx="6"/>
          </p:cNvCxnSpPr>
          <p:nvPr/>
        </p:nvCxnSpPr>
        <p:spPr>
          <a:xfrm>
            <a:off x="6372664" y="3028414"/>
            <a:ext cx="1659986" cy="24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6765384" y="2639293"/>
            <a:ext cx="72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69528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WebGL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Início em 2007 com Vladimir </a:t>
            </a:r>
            <a:r>
              <a:rPr lang="pt-BR" dirty="0" err="1"/>
              <a:t>Vukicevic</a:t>
            </a:r>
            <a:r>
              <a:rPr lang="pt-BR" dirty="0"/>
              <a:t>, um  engenheiro sérvio-americano.</a:t>
            </a:r>
          </a:p>
          <a:p>
            <a:pPr lvl="1"/>
            <a:r>
              <a:rPr lang="pt-BR" dirty="0"/>
              <a:t>Iniciou um protótipo OpenGL para o elemento </a:t>
            </a:r>
            <a:r>
              <a:rPr lang="pt-BR" dirty="0" err="1"/>
              <a:t>canvas</a:t>
            </a:r>
            <a:r>
              <a:rPr lang="pt-BR" dirty="0"/>
              <a:t>.</a:t>
            </a:r>
          </a:p>
          <a:p>
            <a:r>
              <a:rPr lang="pt-BR" dirty="0"/>
              <a:t>2011: grupo </a:t>
            </a:r>
            <a:r>
              <a:rPr lang="pt-BR" dirty="0" err="1"/>
              <a:t>Kronos</a:t>
            </a:r>
            <a:r>
              <a:rPr lang="pt-BR" dirty="0"/>
              <a:t>: uma organização sem fins lucrativos por trás do OpenGL</a:t>
            </a:r>
          </a:p>
          <a:p>
            <a:r>
              <a:rPr lang="pt-BR" dirty="0" err="1"/>
              <a:t>WebGL</a:t>
            </a:r>
            <a:r>
              <a:rPr lang="pt-BR" dirty="0"/>
              <a:t>: uma especificação que garante navegadores de Internet acessarem </a:t>
            </a:r>
            <a:r>
              <a:rPr lang="pt-BR" dirty="0" err="1"/>
              <a:t>GPUs</a:t>
            </a:r>
            <a:r>
              <a:rPr lang="pt-BR" dirty="0"/>
              <a:t> (</a:t>
            </a:r>
            <a:r>
              <a:rPr lang="pt-BR" dirty="0" err="1"/>
              <a:t>Graphic</a:t>
            </a:r>
            <a:r>
              <a:rPr lang="pt-BR" dirty="0"/>
              <a:t> </a:t>
            </a:r>
            <a:r>
              <a:rPr lang="pt-BR" dirty="0" err="1"/>
              <a:t>Processing</a:t>
            </a:r>
            <a:r>
              <a:rPr lang="pt-BR" dirty="0"/>
              <a:t> </a:t>
            </a:r>
            <a:r>
              <a:rPr lang="pt-BR" dirty="0" err="1"/>
              <a:t>Units</a:t>
            </a:r>
            <a:r>
              <a:rPr lang="pt-BR" dirty="0"/>
              <a:t>). </a:t>
            </a:r>
          </a:p>
          <a:p>
            <a:r>
              <a:rPr lang="pt-BR" dirty="0" err="1"/>
              <a:t>WebGL</a:t>
            </a:r>
            <a:r>
              <a:rPr lang="pt-BR" dirty="0"/>
              <a:t> foi baseada no OpenGL 2.0 ES (ES = </a:t>
            </a:r>
            <a:r>
              <a:rPr lang="pt-BR" i="1" dirty="0" err="1"/>
              <a:t>Embedded</a:t>
            </a:r>
            <a:r>
              <a:rPr lang="pt-BR" i="1" dirty="0"/>
              <a:t> Systems</a:t>
            </a:r>
            <a:r>
              <a:rPr lang="pt-BR" dirty="0"/>
              <a:t>)</a:t>
            </a:r>
          </a:p>
          <a:p>
            <a:r>
              <a:rPr lang="pt-BR" dirty="0"/>
              <a:t>A especificação se tornou independente</a:t>
            </a:r>
          </a:p>
        </p:txBody>
      </p:sp>
    </p:spTree>
    <p:extLst>
      <p:ext uri="{BB962C8B-B14F-4D97-AF65-F5344CB8AC3E}">
        <p14:creationId xmlns:p14="http://schemas.microsoft.com/office/powerpoint/2010/main" val="2711464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WebGL</a:t>
            </a:r>
            <a:r>
              <a:rPr lang="pt-BR" dirty="0"/>
              <a:t> como uma máquina de estados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Exemplo: estado “</a:t>
            </a:r>
            <a:r>
              <a:rPr lang="pt-BR" dirty="0" err="1"/>
              <a:t>clear</a:t>
            </a:r>
            <a:r>
              <a:rPr lang="pt-BR" dirty="0"/>
              <a:t> color”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40315" y="4001294"/>
            <a:ext cx="62809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err="1">
                <a:solidFill>
                  <a:srgbClr val="FF0000"/>
                </a:solidFill>
              </a:rPr>
              <a:t>context.clearColor</a:t>
            </a:r>
            <a:r>
              <a:rPr lang="pt-BR" sz="3200" dirty="0">
                <a:solidFill>
                  <a:srgbClr val="FF0000"/>
                </a:solidFill>
              </a:rPr>
              <a:t>(1.0,0.0,0.0, 1.0)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8082475" y="2402671"/>
            <a:ext cx="2053884" cy="14489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CLEARCOLOR</a:t>
            </a:r>
            <a:endParaRPr lang="pt-BR" b="1" dirty="0">
              <a:solidFill>
                <a:schemeClr val="tx1"/>
              </a:solidFill>
            </a:endParaRP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(1.0, 0.0, 0.0)</a:t>
            </a:r>
          </a:p>
        </p:txBody>
      </p:sp>
      <p:sp>
        <p:nvSpPr>
          <p:cNvPr id="24" name="Elipse 23"/>
          <p:cNvSpPr/>
          <p:nvPr/>
        </p:nvSpPr>
        <p:spPr>
          <a:xfrm>
            <a:off x="4469715" y="2591326"/>
            <a:ext cx="1856935" cy="123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WebGL</a:t>
            </a:r>
            <a:r>
              <a:rPr lang="pt-BR" dirty="0"/>
              <a:t> </a:t>
            </a:r>
            <a:r>
              <a:rPr lang="pt-BR" dirty="0" err="1"/>
              <a:t>Machine</a:t>
            </a:r>
            <a:endParaRPr lang="pt-BR" dirty="0"/>
          </a:p>
        </p:txBody>
      </p:sp>
      <p:cxnSp>
        <p:nvCxnSpPr>
          <p:cNvPr id="25" name="Conector de Seta Reta 24"/>
          <p:cNvCxnSpPr>
            <a:cxnSpLocks/>
          </p:cNvCxnSpPr>
          <p:nvPr/>
        </p:nvCxnSpPr>
        <p:spPr>
          <a:xfrm>
            <a:off x="6323547" y="3179897"/>
            <a:ext cx="1758928" cy="29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6774555" y="2816230"/>
            <a:ext cx="72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640276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WebGL</a:t>
            </a:r>
            <a:r>
              <a:rPr lang="pt-BR" dirty="0"/>
              <a:t> como uma máquina de estados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Exemplo: atributo “</a:t>
            </a:r>
            <a:r>
              <a:rPr lang="pt-BR" dirty="0" err="1"/>
              <a:t>clear</a:t>
            </a:r>
            <a:r>
              <a:rPr lang="pt-BR" dirty="0"/>
              <a:t> color”</a:t>
            </a:r>
          </a:p>
          <a:p>
            <a:r>
              <a:rPr lang="pt-BR" dirty="0"/>
              <a:t>Aplicação em Interação com o usuário</a:t>
            </a:r>
          </a:p>
        </p:txBody>
      </p:sp>
      <p:sp>
        <p:nvSpPr>
          <p:cNvPr id="8" name="Fluxograma: Decisão 7"/>
          <p:cNvSpPr/>
          <p:nvPr/>
        </p:nvSpPr>
        <p:spPr>
          <a:xfrm>
            <a:off x="3418449" y="2940149"/>
            <a:ext cx="3418449" cy="1589648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r>
              <a:rPr lang="pt-BR" dirty="0" err="1"/>
              <a:t>checkKey</a:t>
            </a:r>
            <a:r>
              <a:rPr lang="pt-BR" dirty="0"/>
              <a:t>() =&gt; ?</a:t>
            </a:r>
          </a:p>
        </p:txBody>
      </p:sp>
      <p:cxnSp>
        <p:nvCxnSpPr>
          <p:cNvPr id="10" name="Conector de Seta Reta 9"/>
          <p:cNvCxnSpPr>
            <a:cxnSpLocks/>
            <a:stCxn id="8" idx="3"/>
            <a:endCxn id="11" idx="1"/>
          </p:cNvCxnSpPr>
          <p:nvPr/>
        </p:nvCxnSpPr>
        <p:spPr>
          <a:xfrm>
            <a:off x="6836898" y="3734973"/>
            <a:ext cx="1055663" cy="274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: Cantos Arredondados 10"/>
          <p:cNvSpPr/>
          <p:nvPr/>
        </p:nvSpPr>
        <p:spPr>
          <a:xfrm>
            <a:off x="7892561" y="3488787"/>
            <a:ext cx="2194560" cy="104100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State</a:t>
            </a:r>
            <a:r>
              <a:rPr lang="pt-BR" dirty="0"/>
              <a:t> = f(</a:t>
            </a:r>
            <a:r>
              <a:rPr lang="pt-BR" dirty="0" err="1"/>
              <a:t>State</a:t>
            </a:r>
            <a:r>
              <a:rPr lang="pt-BR" dirty="0"/>
              <a:t>)</a:t>
            </a:r>
            <a:endParaRPr lang="pt-BR" dirty="0"/>
          </a:p>
          <a:p>
            <a:pPr algn="ctr"/>
            <a:r>
              <a:rPr lang="pt-BR" dirty="0" err="1"/>
              <a:t>clear</a:t>
            </a:r>
            <a:r>
              <a:rPr lang="pt-BR" dirty="0"/>
              <a:t>()</a:t>
            </a:r>
          </a:p>
        </p:txBody>
      </p:sp>
      <p:sp>
        <p:nvSpPr>
          <p:cNvPr id="15" name="Fluxograma: Conector 14"/>
          <p:cNvSpPr/>
          <p:nvPr/>
        </p:nvSpPr>
        <p:spPr>
          <a:xfrm>
            <a:off x="8721968" y="1434904"/>
            <a:ext cx="422031" cy="43609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/>
          <p:cNvCxnSpPr>
            <a:cxnSpLocks/>
            <a:stCxn id="15" idx="4"/>
          </p:cNvCxnSpPr>
          <p:nvPr/>
        </p:nvCxnSpPr>
        <p:spPr>
          <a:xfrm flipH="1">
            <a:off x="8932983" y="1871003"/>
            <a:ext cx="1" cy="161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uxograma: Processo Alternativo 19"/>
          <p:cNvSpPr/>
          <p:nvPr/>
        </p:nvSpPr>
        <p:spPr>
          <a:xfrm>
            <a:off x="7892561" y="5414813"/>
            <a:ext cx="2194560" cy="732767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Desenhar </a:t>
            </a:r>
            <a:r>
              <a:rPr lang="pt-BR"/>
              <a:t>Estado Atual</a:t>
            </a:r>
            <a:endParaRPr lang="pt-BR" dirty="0"/>
          </a:p>
        </p:txBody>
      </p:sp>
      <p:cxnSp>
        <p:nvCxnSpPr>
          <p:cNvPr id="23" name="Conector de Seta Reta 22"/>
          <p:cNvCxnSpPr>
            <a:cxnSpLocks/>
          </p:cNvCxnSpPr>
          <p:nvPr/>
        </p:nvCxnSpPr>
        <p:spPr>
          <a:xfrm>
            <a:off x="8925949" y="4537453"/>
            <a:ext cx="7034" cy="84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cxnSpLocks/>
            <a:stCxn id="20" idx="1"/>
            <a:endCxn id="8" idx="2"/>
          </p:cNvCxnSpPr>
          <p:nvPr/>
        </p:nvCxnSpPr>
        <p:spPr>
          <a:xfrm flipH="1" flipV="1">
            <a:off x="5127674" y="4529797"/>
            <a:ext cx="2764887" cy="125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: Cantos Arredondados 20"/>
          <p:cNvSpPr/>
          <p:nvPr/>
        </p:nvSpPr>
        <p:spPr>
          <a:xfrm>
            <a:off x="7884354" y="2136702"/>
            <a:ext cx="2194560" cy="104100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getGLContext</a:t>
            </a:r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81835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1239" y="320382"/>
            <a:ext cx="6884964" cy="618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87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2556" y="356308"/>
            <a:ext cx="7775844" cy="611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17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WebGL</a:t>
            </a:r>
            <a:r>
              <a:rPr lang="pt-BR" dirty="0"/>
              <a:t> como uma máquina de estados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8706" y="2096892"/>
            <a:ext cx="8275207" cy="341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98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Próxima aula: Renderização da Geometria</a:t>
            </a:r>
          </a:p>
        </p:txBody>
      </p:sp>
    </p:spTree>
    <p:extLst>
      <p:ext uri="{BB962C8B-B14F-4D97-AF65-F5344CB8AC3E}">
        <p14:creationId xmlns:p14="http://schemas.microsoft.com/office/powerpoint/2010/main" val="229186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WebGL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Renderização em tempo real baseado na web.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21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752"/>
            <a:ext cx="12192000" cy="647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da Aula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Compreender a estrutura de uma aplicação </a:t>
            </a:r>
            <a:r>
              <a:rPr lang="pt-BR" dirty="0" err="1"/>
              <a:t>WebGL</a:t>
            </a:r>
            <a:endParaRPr lang="pt-BR" dirty="0"/>
          </a:p>
          <a:p>
            <a:r>
              <a:rPr lang="pt-BR" dirty="0"/>
              <a:t>Preparar/configurar a área de desenho (</a:t>
            </a:r>
            <a:r>
              <a:rPr lang="pt-BR" dirty="0" err="1"/>
              <a:t>canvas</a:t>
            </a:r>
            <a:r>
              <a:rPr lang="pt-BR" dirty="0"/>
              <a:t>)</a:t>
            </a:r>
          </a:p>
          <a:p>
            <a:r>
              <a:rPr lang="pt-BR" dirty="0"/>
              <a:t>Testar o suporte para </a:t>
            </a:r>
            <a:r>
              <a:rPr lang="pt-BR" dirty="0" err="1"/>
              <a:t>WebGL</a:t>
            </a:r>
            <a:r>
              <a:rPr lang="pt-BR" dirty="0"/>
              <a:t> do navegador em uso</a:t>
            </a:r>
          </a:p>
          <a:p>
            <a:r>
              <a:rPr lang="pt-BR" dirty="0"/>
              <a:t>Compreender que </a:t>
            </a:r>
            <a:r>
              <a:rPr lang="pt-BR" dirty="0" err="1"/>
              <a:t>WebGL</a:t>
            </a:r>
            <a:r>
              <a:rPr lang="pt-BR" dirty="0"/>
              <a:t> age como uma máquina de estados</a:t>
            </a:r>
          </a:p>
          <a:p>
            <a:r>
              <a:rPr lang="pt-BR" dirty="0"/>
              <a:t>Modificar variáveis </a:t>
            </a:r>
            <a:r>
              <a:rPr lang="pt-BR" dirty="0" err="1"/>
              <a:t>WebGL</a:t>
            </a:r>
            <a:r>
              <a:rPr lang="pt-BR" dirty="0"/>
              <a:t> que afeta sua cena</a:t>
            </a:r>
          </a:p>
          <a:p>
            <a:r>
              <a:rPr lang="pt-BR" dirty="0"/>
              <a:t>Carregar e analisar uma </a:t>
            </a:r>
            <a:r>
              <a:rPr lang="pt-BR"/>
              <a:t>cena completa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29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WebGL</a:t>
            </a:r>
            <a:r>
              <a:rPr lang="pt-BR" dirty="0"/>
              <a:t> e Conceitos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Rendering</a:t>
            </a:r>
            <a:r>
              <a:rPr lang="pt-BR" dirty="0"/>
              <a:t>: </a:t>
            </a:r>
            <a:r>
              <a:rPr lang="pt-BR" i="1" dirty="0"/>
              <a:t>é o processo de gerar uma imagem de um modelo por meio de programas de computador.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364942" y="3008198"/>
            <a:ext cx="119195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Modelo:</a:t>
            </a:r>
          </a:p>
          <a:p>
            <a:r>
              <a:rPr lang="pt-BR" dirty="0"/>
              <a:t>0.0 0.0</a:t>
            </a:r>
          </a:p>
          <a:p>
            <a:r>
              <a:rPr lang="pt-BR" dirty="0"/>
              <a:t>1.0 0.0</a:t>
            </a:r>
          </a:p>
          <a:p>
            <a:r>
              <a:rPr lang="pt-BR" dirty="0"/>
              <a:t>0.5 1.0</a:t>
            </a:r>
          </a:p>
        </p:txBody>
      </p:sp>
      <p:sp>
        <p:nvSpPr>
          <p:cNvPr id="6" name="Seta: para a Direita 5"/>
          <p:cNvSpPr/>
          <p:nvPr/>
        </p:nvSpPr>
        <p:spPr>
          <a:xfrm>
            <a:off x="5160500" y="3427770"/>
            <a:ext cx="1350499" cy="534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765389" y="2827606"/>
            <a:ext cx="2349304" cy="156151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riângulo isósceles 4"/>
          <p:cNvSpPr/>
          <p:nvPr/>
        </p:nvSpPr>
        <p:spPr>
          <a:xfrm>
            <a:off x="6780628" y="2827606"/>
            <a:ext cx="2349304" cy="156151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266092" y="5331655"/>
            <a:ext cx="3249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*SOFTWARE BASED RENDERING</a:t>
            </a:r>
          </a:p>
          <a:p>
            <a:r>
              <a:rPr lang="pt-BR" dirty="0"/>
              <a:t>*HARDWARE BASED RENDERING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510999" y="5331654"/>
            <a:ext cx="2954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*SERVER BASED RENDERING</a:t>
            </a:r>
          </a:p>
          <a:p>
            <a:r>
              <a:rPr lang="pt-BR" dirty="0"/>
              <a:t>*CLIENT-BASED RENDERING</a:t>
            </a:r>
          </a:p>
        </p:txBody>
      </p:sp>
    </p:spTree>
    <p:extLst>
      <p:ext uri="{BB962C8B-B14F-4D97-AF65-F5344CB8AC3E}">
        <p14:creationId xmlns:p14="http://schemas.microsoft.com/office/powerpoint/2010/main" val="246140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WebGL</a:t>
            </a:r>
            <a:r>
              <a:rPr lang="pt-BR" dirty="0"/>
              <a:t> e Tecnologias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WebGL</a:t>
            </a:r>
            <a:r>
              <a:rPr lang="pt-BR" dirty="0"/>
              <a:t> + </a:t>
            </a:r>
            <a:r>
              <a:rPr lang="pt-BR" dirty="0" err="1"/>
              <a:t>JavaScript</a:t>
            </a:r>
            <a:r>
              <a:rPr lang="pt-BR" dirty="0"/>
              <a:t> + HTML5 + </a:t>
            </a:r>
            <a:r>
              <a:rPr lang="pt-BR" dirty="0" err="1"/>
              <a:t>JQuery</a:t>
            </a:r>
            <a:r>
              <a:rPr lang="pt-BR" dirty="0"/>
              <a:t> + ...</a:t>
            </a:r>
          </a:p>
        </p:txBody>
      </p:sp>
    </p:spTree>
    <p:extLst>
      <p:ext uri="{BB962C8B-B14F-4D97-AF65-F5344CB8AC3E}">
        <p14:creationId xmlns:p14="http://schemas.microsoft.com/office/powerpoint/2010/main" val="2580353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uma Aplicação </a:t>
            </a:r>
            <a:r>
              <a:rPr lang="pt-BR" dirty="0" err="1"/>
              <a:t>WebGL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Cena e Componentes Básicos:</a:t>
            </a:r>
          </a:p>
          <a:p>
            <a:pPr lvl="1"/>
            <a:r>
              <a:rPr lang="pt-BR" b="1" dirty="0" err="1"/>
              <a:t>Canvas</a:t>
            </a:r>
            <a:r>
              <a:rPr lang="pt-BR" b="1" dirty="0"/>
              <a:t>: </a:t>
            </a:r>
            <a:r>
              <a:rPr lang="pt-BR" dirty="0"/>
              <a:t>é a superfície onde a cena será </a:t>
            </a:r>
            <a:r>
              <a:rPr lang="pt-BR" dirty="0" err="1"/>
              <a:t>renderizada</a:t>
            </a:r>
            <a:r>
              <a:rPr lang="pt-BR" dirty="0"/>
              <a:t>, representada por um elemento do HTML5. Pode ser acessado usando DOM por meio de </a:t>
            </a:r>
            <a:r>
              <a:rPr lang="pt-BR" i="1" dirty="0" err="1"/>
              <a:t>JavaScript</a:t>
            </a:r>
            <a:r>
              <a:rPr lang="pt-BR" dirty="0"/>
              <a:t>.</a:t>
            </a:r>
          </a:p>
          <a:p>
            <a:pPr lvl="1"/>
            <a:r>
              <a:rPr lang="pt-BR" b="1" dirty="0"/>
              <a:t>Objetos: </a:t>
            </a:r>
            <a:r>
              <a:rPr lang="pt-BR" dirty="0"/>
              <a:t>entidades 3D que fazem parte da cena. Estas entidades são compostas por triângulos</a:t>
            </a:r>
          </a:p>
          <a:p>
            <a:pPr lvl="1"/>
            <a:r>
              <a:rPr lang="pt-BR" b="1" dirty="0"/>
              <a:t>Luzes: </a:t>
            </a:r>
            <a:r>
              <a:rPr lang="pt-BR" dirty="0"/>
              <a:t>nada em um mundo 3D pode ser visto se não há luz. </a:t>
            </a:r>
          </a:p>
          <a:p>
            <a:pPr lvl="1"/>
            <a:r>
              <a:rPr lang="pt-BR" b="1" dirty="0" err="1"/>
              <a:t>Shaders</a:t>
            </a:r>
            <a:r>
              <a:rPr lang="pt-BR" b="1" dirty="0"/>
              <a:t> (</a:t>
            </a:r>
            <a:r>
              <a:rPr lang="pt-BR" b="1" dirty="0" err="1"/>
              <a:t>sombreadores</a:t>
            </a:r>
            <a:r>
              <a:rPr lang="pt-BR" b="1" dirty="0"/>
              <a:t>): </a:t>
            </a:r>
            <a:r>
              <a:rPr lang="pt-BR" dirty="0"/>
              <a:t>para modelar luzes na cena. Como objetos refletem ou absorvem a luz de acordo com as leis físicas. Também discutiremos diferentes modelos de luz que podemos criar em </a:t>
            </a:r>
            <a:r>
              <a:rPr lang="pt-BR" dirty="0" err="1"/>
              <a:t>WebGL</a:t>
            </a:r>
            <a:r>
              <a:rPr lang="pt-BR" dirty="0"/>
              <a:t>.</a:t>
            </a:r>
          </a:p>
          <a:p>
            <a:pPr lvl="1"/>
            <a:r>
              <a:rPr lang="pt-BR" b="1" dirty="0" err="1"/>
              <a:t>Camera</a:t>
            </a:r>
            <a:r>
              <a:rPr lang="pt-BR" b="1" dirty="0"/>
              <a:t>: </a:t>
            </a:r>
            <a:r>
              <a:rPr lang="pt-BR" dirty="0"/>
              <a:t>o </a:t>
            </a:r>
            <a:r>
              <a:rPr lang="pt-BR" dirty="0" err="1"/>
              <a:t>canvas</a:t>
            </a:r>
            <a:r>
              <a:rPr lang="pt-BR" dirty="0"/>
              <a:t> age como uma janela para o mundo. Vemos e exploramos a cena 3D através dele. Operações matriciais e matrizes são usadas para produzirmos uma visão em perspectiva. </a:t>
            </a:r>
          </a:p>
          <a:p>
            <a:r>
              <a:rPr lang="pt-BR" dirty="0"/>
              <a:t>Hoje estudaremos o </a:t>
            </a:r>
            <a:r>
              <a:rPr lang="pt-BR" dirty="0" err="1"/>
              <a:t>canvas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128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Canvas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8338"/>
            <a:ext cx="9374945" cy="481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23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612</Words>
  <Application>Microsoft Office PowerPoint</Application>
  <PresentationFormat>Widescreen</PresentationFormat>
  <Paragraphs>103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do Office</vt:lpstr>
      <vt:lpstr>Canvas, WebGL e HTML5</vt:lpstr>
      <vt:lpstr>WebGL</vt:lpstr>
      <vt:lpstr>WebGL</vt:lpstr>
      <vt:lpstr>Apresentação do PowerPoint</vt:lpstr>
      <vt:lpstr>Objetivos da Aula</vt:lpstr>
      <vt:lpstr>WebGL e Conceitos</vt:lpstr>
      <vt:lpstr>WebGL e Tecnologias</vt:lpstr>
      <vt:lpstr>Estrutura de uma Aplicação WebGL</vt:lpstr>
      <vt:lpstr>Canvas</vt:lpstr>
      <vt:lpstr>Canvas</vt:lpstr>
      <vt:lpstr>Canvas</vt:lpstr>
      <vt:lpstr>Canvas</vt:lpstr>
      <vt:lpstr>Canvas</vt:lpstr>
      <vt:lpstr>Apresentação do PowerPoint</vt:lpstr>
      <vt:lpstr>Apresentação do PowerPoint</vt:lpstr>
      <vt:lpstr>WebGL como uma máquina de estados</vt:lpstr>
      <vt:lpstr>WebGL como uma máquina de estados</vt:lpstr>
      <vt:lpstr>WebGL como uma máquina de estados</vt:lpstr>
      <vt:lpstr>WebGL como uma máquina de estados</vt:lpstr>
      <vt:lpstr>WebGL como uma máquina de estados</vt:lpstr>
      <vt:lpstr>WebGL como uma máquina de estados</vt:lpstr>
      <vt:lpstr>Apresentação do PowerPoint</vt:lpstr>
      <vt:lpstr>Apresentação do PowerPoint</vt:lpstr>
      <vt:lpstr>WebGL como uma máquina de estados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Canvas, WebGL e HTML5</dc:title>
  <dc:creator>Gilzamir Gomes</dc:creator>
  <cp:lastModifiedBy>Gilzamir Gomes</cp:lastModifiedBy>
  <cp:revision>41</cp:revision>
  <dcterms:created xsi:type="dcterms:W3CDTF">2017-03-07T14:01:37Z</dcterms:created>
  <dcterms:modified xsi:type="dcterms:W3CDTF">2017-03-15T15:50:39Z</dcterms:modified>
</cp:coreProperties>
</file>