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80" r:id="rId6"/>
    <p:sldId id="262" r:id="rId7"/>
    <p:sldId id="281" r:id="rId8"/>
    <p:sldId id="282" r:id="rId9"/>
    <p:sldId id="263" r:id="rId10"/>
    <p:sldId id="283" r:id="rId11"/>
    <p:sldId id="284" r:id="rId12"/>
    <p:sldId id="265" r:id="rId13"/>
    <p:sldId id="273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6" r:id="rId25"/>
    <p:sldId id="295" r:id="rId26"/>
    <p:sldId id="297" r:id="rId27"/>
    <p:sldId id="298" r:id="rId28"/>
    <p:sldId id="299" r:id="rId29"/>
    <p:sldId id="300" r:id="rId30"/>
    <p:sldId id="303" r:id="rId31"/>
    <p:sldId id="304" r:id="rId32"/>
    <p:sldId id="305" r:id="rId33"/>
    <p:sldId id="306" r:id="rId34"/>
    <p:sldId id="307" r:id="rId35"/>
    <p:sldId id="309" r:id="rId36"/>
    <p:sldId id="311" r:id="rId37"/>
    <p:sldId id="310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02" r:id="rId46"/>
    <p:sldId id="308" r:id="rId47"/>
    <p:sldId id="301" r:id="rId4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4A7-D5ED-4716-9A8E-4066C622A154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406C-3A94-479A-A14A-FF98765CB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2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4A7-D5ED-4716-9A8E-4066C622A154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406C-3A94-479A-A14A-FF98765CB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4A7-D5ED-4716-9A8E-4066C622A154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406C-3A94-479A-A14A-FF98765CB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03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4A7-D5ED-4716-9A8E-4066C622A154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406C-3A94-479A-A14A-FF98765CB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94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4A7-D5ED-4716-9A8E-4066C622A154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406C-3A94-479A-A14A-FF98765CB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912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4A7-D5ED-4716-9A8E-4066C622A154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406C-3A94-479A-A14A-FF98765CB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96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4A7-D5ED-4716-9A8E-4066C622A154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406C-3A94-479A-A14A-FF98765CB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5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4A7-D5ED-4716-9A8E-4066C622A154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406C-3A94-479A-A14A-FF98765CB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36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4A7-D5ED-4716-9A8E-4066C622A154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406C-3A94-479A-A14A-FF98765CB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99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4A7-D5ED-4716-9A8E-4066C622A154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406C-3A94-479A-A14A-FF98765CB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9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4A7-D5ED-4716-9A8E-4066C622A154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406C-3A94-479A-A14A-FF98765CB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05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934A7-D5ED-4716-9A8E-4066C622A154}" type="datetimeFigureOut">
              <a:rPr lang="pt-BR" smtClean="0"/>
              <a:t>14/03/2017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F406C-3A94-479A-A14A-FF98765CB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04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WebGL</a:t>
            </a:r>
            <a:r>
              <a:rPr lang="pt-BR" dirty="0"/>
              <a:t>: </a:t>
            </a:r>
            <a:r>
              <a:rPr lang="pt-BR" dirty="0" err="1"/>
              <a:t>Renderizando</a:t>
            </a:r>
            <a:r>
              <a:rPr lang="pt-BR" dirty="0"/>
              <a:t> Geometrias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Gilzamir Gomes</a:t>
            </a:r>
          </a:p>
        </p:txBody>
      </p:sp>
    </p:spTree>
    <p:extLst>
      <p:ext uri="{BB962C8B-B14F-4D97-AF65-F5344CB8AC3E}">
        <p14:creationId xmlns:p14="http://schemas.microsoft.com/office/powerpoint/2010/main" val="531095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Vertex</a:t>
            </a:r>
            <a:r>
              <a:rPr lang="pt-BR" i="1" dirty="0"/>
              <a:t> </a:t>
            </a:r>
            <a:r>
              <a:rPr lang="pt-BR" i="1" dirty="0" err="1"/>
              <a:t>Shader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i="1" dirty="0" err="1"/>
              <a:t>Vertex</a:t>
            </a:r>
            <a:r>
              <a:rPr lang="pt-BR" i="1" dirty="0"/>
              <a:t> </a:t>
            </a:r>
            <a:r>
              <a:rPr lang="pt-BR" i="1" dirty="0" err="1"/>
              <a:t>Shader</a:t>
            </a:r>
            <a:r>
              <a:rPr lang="pt-BR" dirty="0"/>
              <a:t> (VS) é um “programa” que roda na GPU e que é executado para cada vértice. Geralmente, o VS é recebe os dados de um vértices, bem como informações adicionais, como texturas, via atributos, que são alimentos por meio de </a:t>
            </a:r>
            <a:r>
              <a:rPr lang="pt-BR" dirty="0" err="1"/>
              <a:t>VBOs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VS, portanto, manipula dados </a:t>
            </a:r>
            <a:r>
              <a:rPr lang="pt-BR" i="1" dirty="0" err="1"/>
              <a:t>per-vertex</a:t>
            </a:r>
            <a:r>
              <a:rPr lang="pt-BR" dirty="0"/>
              <a:t> como normais, cores e coordenadas de texturas.</a:t>
            </a:r>
          </a:p>
          <a:p>
            <a:pPr algn="just"/>
            <a:r>
              <a:rPr lang="pt-BR" dirty="0"/>
              <a:t>Dados são representados por atributos declarados dentro do VS. Cada atributo aponta para um VBO, de onde são lidos os dados de vértice.</a:t>
            </a:r>
          </a:p>
        </p:txBody>
      </p:sp>
    </p:spTree>
    <p:extLst>
      <p:ext uri="{BB962C8B-B14F-4D97-AF65-F5344CB8AC3E}">
        <p14:creationId xmlns:p14="http://schemas.microsoft.com/office/powerpoint/2010/main" val="3270973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Fragment</a:t>
            </a:r>
            <a:r>
              <a:rPr lang="pt-BR" dirty="0"/>
              <a:t> </a:t>
            </a:r>
            <a:r>
              <a:rPr lang="pt-BR" i="1" dirty="0" err="1"/>
              <a:t>Shader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Cada conjunto de três vértices define um triângulo e a cada elemento na superfície deste triângulo é necessário atribuirmos uma cor. Caso contrário, nossa superfície será transparente.</a:t>
            </a:r>
          </a:p>
          <a:p>
            <a:r>
              <a:rPr lang="pt-BR" dirty="0"/>
              <a:t>Cada elemento da superfície é chamado de fragmento.</a:t>
            </a:r>
          </a:p>
          <a:p>
            <a:r>
              <a:rPr lang="pt-BR" dirty="0"/>
              <a:t>Quando lidamos com elementos que serão mostrados em uma tela, eles são chamados de pixels.</a:t>
            </a:r>
          </a:p>
          <a:p>
            <a:r>
              <a:rPr lang="pt-BR" dirty="0"/>
              <a:t>O principal objetivo de um </a:t>
            </a:r>
            <a:r>
              <a:rPr lang="pt-BR" i="1" dirty="0"/>
              <a:t>fragmente </a:t>
            </a:r>
            <a:r>
              <a:rPr lang="pt-BR" i="1" dirty="0" err="1"/>
              <a:t>shader</a:t>
            </a:r>
            <a:r>
              <a:rPr lang="pt-BR" dirty="0"/>
              <a:t> é calcular a cor de um </a:t>
            </a:r>
            <a:r>
              <a:rPr lang="pt-BR" i="1" dirty="0"/>
              <a:t>pixel </a:t>
            </a:r>
            <a:r>
              <a:rPr lang="pt-BR" dirty="0"/>
              <a:t>individual.</a:t>
            </a:r>
          </a:p>
          <a:p>
            <a:r>
              <a:rPr lang="pt-BR" dirty="0"/>
              <a:t>Portanto, um </a:t>
            </a:r>
            <a:r>
              <a:rPr lang="pt-BR" i="1" dirty="0" err="1"/>
              <a:t>Fragement</a:t>
            </a:r>
            <a:r>
              <a:rPr lang="pt-BR" i="1" dirty="0"/>
              <a:t> </a:t>
            </a:r>
            <a:r>
              <a:rPr lang="pt-BR" i="1" dirty="0" err="1"/>
              <a:t>Shader</a:t>
            </a:r>
            <a:r>
              <a:rPr lang="pt-BR" i="1" dirty="0"/>
              <a:t> (FS)</a:t>
            </a:r>
            <a:r>
              <a:rPr lang="pt-BR" dirty="0"/>
              <a:t> é um procedimento ou programa que calcula a cor atribuída a cada pixel e que geralmente roda dentro da GPU, executando instruções da GPU.</a:t>
            </a:r>
          </a:p>
        </p:txBody>
      </p:sp>
    </p:spTree>
    <p:extLst>
      <p:ext uri="{BB962C8B-B14F-4D97-AF65-F5344CB8AC3E}">
        <p14:creationId xmlns:p14="http://schemas.microsoft.com/office/powerpoint/2010/main" val="3064277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i="1" dirty="0">
                <a:solidFill>
                  <a:schemeClr val="bg1"/>
                </a:solidFill>
              </a:rPr>
              <a:t>Vertex e Fragment </a:t>
            </a:r>
            <a:r>
              <a:rPr lang="en-US" sz="3200" i="1" dirty="0" err="1">
                <a:solidFill>
                  <a:schemeClr val="bg1"/>
                </a:solidFill>
              </a:rPr>
              <a:t>Shaders</a:t>
            </a:r>
            <a:r>
              <a:rPr lang="en-US" sz="3200" i="1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em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Ação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75511" y="2241012"/>
            <a:ext cx="6930150" cy="325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21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Framebuffer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 </a:t>
            </a:r>
            <a:r>
              <a:rPr lang="pt-BR" i="1" dirty="0"/>
              <a:t>buffer</a:t>
            </a:r>
            <a:r>
              <a:rPr lang="pt-BR" dirty="0"/>
              <a:t> bidimensional que contém os </a:t>
            </a:r>
            <a:r>
              <a:rPr lang="pt-BR" i="1" dirty="0"/>
              <a:t>fragmentos</a:t>
            </a:r>
            <a:r>
              <a:rPr lang="pt-BR" dirty="0"/>
              <a:t> que foram processados pelo </a:t>
            </a:r>
            <a:r>
              <a:rPr lang="pt-BR" i="1" dirty="0" err="1"/>
              <a:t>fragment</a:t>
            </a:r>
            <a:r>
              <a:rPr lang="pt-BR" i="1" dirty="0"/>
              <a:t> </a:t>
            </a:r>
            <a:r>
              <a:rPr lang="pt-BR" i="1" dirty="0" err="1"/>
              <a:t>shader</a:t>
            </a:r>
            <a:r>
              <a:rPr lang="pt-BR" dirty="0"/>
              <a:t>. </a:t>
            </a:r>
          </a:p>
          <a:p>
            <a:r>
              <a:rPr lang="pt-BR" dirty="0"/>
              <a:t>Quando todos os fragmentos são processados, uma imagem 2D é formada e mostrada na tela.</a:t>
            </a:r>
          </a:p>
          <a:p>
            <a:r>
              <a:rPr lang="pt-BR" dirty="0"/>
              <a:t>O </a:t>
            </a:r>
            <a:r>
              <a:rPr lang="pt-BR" i="1" dirty="0" err="1"/>
              <a:t>framebuffer</a:t>
            </a:r>
            <a:r>
              <a:rPr lang="pt-BR" dirty="0"/>
              <a:t> é o destino final do </a:t>
            </a:r>
            <a:r>
              <a:rPr lang="pt-BR" i="1" dirty="0"/>
              <a:t>pipeline </a:t>
            </a:r>
            <a:r>
              <a:rPr lang="pt-BR" dirty="0"/>
              <a:t>de renderização</a:t>
            </a:r>
          </a:p>
        </p:txBody>
      </p:sp>
    </p:spTree>
    <p:extLst>
      <p:ext uri="{BB962C8B-B14F-4D97-AF65-F5344CB8AC3E}">
        <p14:creationId xmlns:p14="http://schemas.microsoft.com/office/powerpoint/2010/main" val="2291861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Atributos, Uniformes 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i="1" dirty="0"/>
              <a:t>Atributes, </a:t>
            </a:r>
            <a:r>
              <a:rPr lang="pt-BR" i="1" dirty="0" err="1"/>
              <a:t>uniforms</a:t>
            </a:r>
            <a:r>
              <a:rPr lang="pt-BR" i="1" dirty="0"/>
              <a:t>, </a:t>
            </a:r>
            <a:r>
              <a:rPr lang="pt-BR" i="1" dirty="0" err="1"/>
              <a:t>varyings</a:t>
            </a:r>
            <a:r>
              <a:rPr lang="pt-BR" i="1" dirty="0"/>
              <a:t>: </a:t>
            </a:r>
            <a:r>
              <a:rPr lang="pt-BR" dirty="0"/>
              <a:t>três tipos diferentes de variáveis que utilizamos quando programamos </a:t>
            </a:r>
            <a:r>
              <a:rPr lang="pt-BR" i="1" dirty="0" err="1"/>
              <a:t>shaders</a:t>
            </a:r>
            <a:r>
              <a:rPr lang="pt-BR" dirty="0"/>
              <a:t>.</a:t>
            </a:r>
          </a:p>
          <a:p>
            <a:pPr algn="just"/>
            <a:r>
              <a:rPr lang="pt-BR" b="1" dirty="0"/>
              <a:t>Atributes: </a:t>
            </a:r>
            <a:r>
              <a:rPr lang="pt-BR" dirty="0"/>
              <a:t>são variáveis de entrada usadas no </a:t>
            </a:r>
            <a:r>
              <a:rPr lang="pt-BR" i="1" dirty="0"/>
              <a:t>VS</a:t>
            </a:r>
            <a:r>
              <a:rPr lang="pt-BR" dirty="0"/>
              <a:t>. Cada vez que o VS é executado, uma variável do tipo atribute assume um valor diferente, correspondente ao valor do vértice que está sendo processado. </a:t>
            </a:r>
          </a:p>
          <a:p>
            <a:pPr algn="just"/>
            <a:r>
              <a:rPr lang="pt-BR" b="1" dirty="0" err="1"/>
              <a:t>Uniforms</a:t>
            </a:r>
            <a:r>
              <a:rPr lang="pt-BR" dirty="0"/>
              <a:t>: são variáveis de entrada disponíveis para ambos: VS e FS. Diferentemente de atributos, uniformes são constante durante todo o ciclo de renderização.</a:t>
            </a:r>
          </a:p>
          <a:p>
            <a:pPr algn="just"/>
            <a:r>
              <a:rPr lang="pt-BR" b="1" dirty="0" err="1"/>
              <a:t>Varyings</a:t>
            </a:r>
            <a:r>
              <a:rPr lang="pt-BR" b="1" dirty="0"/>
              <a:t>:</a:t>
            </a:r>
            <a:r>
              <a:rPr lang="pt-BR" dirty="0"/>
              <a:t> são usadas para passar dados do VS para o FG.</a:t>
            </a:r>
          </a:p>
        </p:txBody>
      </p:sp>
    </p:spTree>
    <p:extLst>
      <p:ext uri="{BB962C8B-B14F-4D97-AF65-F5344CB8AC3E}">
        <p14:creationId xmlns:p14="http://schemas.microsoft.com/office/powerpoint/2010/main" val="3936159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Prática: criando um objeto simples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Definir a geometria do objeto usando </a:t>
            </a:r>
            <a:r>
              <a:rPr lang="pt-BR" i="1" dirty="0" err="1"/>
              <a:t>JavaScript</a:t>
            </a:r>
            <a:endParaRPr lang="pt-BR" i="1" dirty="0"/>
          </a:p>
          <a:p>
            <a:r>
              <a:rPr lang="pt-BR" dirty="0"/>
              <a:t>Criar os respectivos </a:t>
            </a:r>
            <a:r>
              <a:rPr lang="pt-BR" i="1" dirty="0"/>
              <a:t>buffers </a:t>
            </a:r>
            <a:r>
              <a:rPr lang="pt-BR" i="1" dirty="0" err="1"/>
              <a:t>WebGL</a:t>
            </a:r>
            <a:endParaRPr lang="pt-BR" i="1" dirty="0"/>
          </a:p>
          <a:p>
            <a:r>
              <a:rPr lang="pt-BR" dirty="0"/>
              <a:t>Apontar os atributos do VS para o VBO que criamos no passo anterior para armazenar as coordenadas os vértices</a:t>
            </a:r>
          </a:p>
          <a:p>
            <a:r>
              <a:rPr lang="pt-BR" dirty="0"/>
              <a:t>Usamos o IBO para realizar a renderização</a:t>
            </a:r>
          </a:p>
        </p:txBody>
      </p:sp>
    </p:spTree>
    <p:extLst>
      <p:ext uri="{BB962C8B-B14F-4D97-AF65-F5344CB8AC3E}">
        <p14:creationId xmlns:p14="http://schemas.microsoft.com/office/powerpoint/2010/main" val="3769462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Prática: criando um objeto simples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3776003" cy="4351338"/>
          </a:xfrm>
        </p:spPr>
        <p:txBody>
          <a:bodyPr/>
          <a:lstStyle/>
          <a:p>
            <a:r>
              <a:rPr lang="pt-BR" dirty="0"/>
              <a:t>Definir a geometria do objeto usando </a:t>
            </a:r>
            <a:r>
              <a:rPr lang="pt-BR" dirty="0" err="1"/>
              <a:t>array</a:t>
            </a:r>
            <a:r>
              <a:rPr lang="pt-BR" dirty="0"/>
              <a:t> </a:t>
            </a:r>
            <a:r>
              <a:rPr lang="pt-BR" i="1" dirty="0" err="1"/>
              <a:t>JavaScript</a:t>
            </a:r>
            <a:endParaRPr lang="pt-BR" i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1781" y="1690688"/>
            <a:ext cx="6006611" cy="441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4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Prática: criando um objeto simples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8791" y="1825625"/>
            <a:ext cx="4934417" cy="4351338"/>
          </a:xfrm>
          <a:prstGeom prst="rect">
            <a:avLst/>
          </a:prstGeom>
        </p:spPr>
      </p:pic>
      <p:sp>
        <p:nvSpPr>
          <p:cNvPr id="5" name="Texto Explicativo: Linha 4"/>
          <p:cNvSpPr/>
          <p:nvPr/>
        </p:nvSpPr>
        <p:spPr>
          <a:xfrm>
            <a:off x="8314006" y="1367132"/>
            <a:ext cx="2335237" cy="1165054"/>
          </a:xfrm>
          <a:prstGeom prst="borderCallout1">
            <a:avLst>
              <a:gd name="adj1" fmla="val 18750"/>
              <a:gd name="adj2" fmla="val -8333"/>
              <a:gd name="adj3" fmla="val 48504"/>
              <a:gd name="adj4" fmla="val -365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Criar </a:t>
            </a:r>
            <a:r>
              <a:rPr lang="pt-BR" dirty="0" err="1"/>
              <a:t>shaders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8129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Prática: criando um objeto simples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70834" y="1690688"/>
            <a:ext cx="6890922" cy="463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47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Prática: criando um objeto simples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8791" y="1825625"/>
            <a:ext cx="4934417" cy="4351338"/>
          </a:xfrm>
          <a:prstGeom prst="rect">
            <a:avLst/>
          </a:prstGeom>
        </p:spPr>
      </p:pic>
      <p:sp>
        <p:nvSpPr>
          <p:cNvPr id="5" name="Texto Explicativo: Linha 4"/>
          <p:cNvSpPr/>
          <p:nvPr/>
        </p:nvSpPr>
        <p:spPr>
          <a:xfrm>
            <a:off x="8721969" y="4602701"/>
            <a:ext cx="2335237" cy="1165054"/>
          </a:xfrm>
          <a:prstGeom prst="borderCallout1">
            <a:avLst>
              <a:gd name="adj1" fmla="val 18750"/>
              <a:gd name="adj2" fmla="val -8333"/>
              <a:gd name="adj3" fmla="val 48504"/>
              <a:gd name="adj4" fmla="val -365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Configurar dados da aplicação em </a:t>
            </a:r>
            <a:r>
              <a:rPr lang="pt-BR" dirty="0" err="1"/>
              <a:t>VBOs</a:t>
            </a:r>
            <a:r>
              <a:rPr lang="pt-BR" dirty="0"/>
              <a:t> e </a:t>
            </a:r>
            <a:r>
              <a:rPr lang="pt-BR" dirty="0" err="1"/>
              <a:t>IBOs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116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WebGL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Abordagem de renderização: “</a:t>
            </a:r>
            <a:r>
              <a:rPr lang="pt-BR" i="1" dirty="0"/>
              <a:t>divide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conquer</a:t>
            </a:r>
            <a:r>
              <a:rPr lang="pt-BR" dirty="0"/>
              <a:t>”</a:t>
            </a:r>
          </a:p>
          <a:p>
            <a:r>
              <a:rPr lang="pt-BR" dirty="0"/>
              <a:t>Polígonos complexos são divididos em primitivas como triângulos, linhas e pontos.</a:t>
            </a:r>
          </a:p>
          <a:p>
            <a:r>
              <a:rPr lang="pt-BR" dirty="0"/>
              <a:t>Cada primitiva geométrica é processada em paralelo pela GPU através de uma série de passos (</a:t>
            </a:r>
            <a:r>
              <a:rPr lang="pt-BR" i="1" dirty="0"/>
              <a:t>pipeline </a:t>
            </a:r>
            <a:r>
              <a:rPr lang="pt-BR" i="1" dirty="0" err="1"/>
              <a:t>rendering</a:t>
            </a:r>
            <a:r>
              <a:rPr lang="pt-BR" dirty="0"/>
              <a:t>) para que seja criada uma cena final que é mostrada no </a:t>
            </a:r>
            <a:r>
              <a:rPr lang="pt-BR" dirty="0" err="1"/>
              <a:t>canvas</a:t>
            </a:r>
            <a:r>
              <a:rPr lang="pt-BR" dirty="0"/>
              <a:t>.</a:t>
            </a:r>
          </a:p>
          <a:p>
            <a:r>
              <a:rPr lang="pt-BR" dirty="0"/>
              <a:t>O primeiro passo para usar o pipeline de renderização é definir entidades geométricas.</a:t>
            </a:r>
          </a:p>
          <a:p>
            <a:r>
              <a:rPr lang="pt-BR" dirty="0"/>
              <a:t>Portanto, nesta aula, será mostrado como entidades geométricas são definidas em </a:t>
            </a:r>
            <a:r>
              <a:rPr lang="pt-BR" dirty="0" err="1"/>
              <a:t>WebGL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1464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Prática: criando um objeto simples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4194" y="1966302"/>
            <a:ext cx="72036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13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Prática: criando um objeto simples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8791" y="1825625"/>
            <a:ext cx="4934417" cy="4351338"/>
          </a:xfrm>
          <a:prstGeom prst="rect">
            <a:avLst/>
          </a:prstGeom>
        </p:spPr>
      </p:pic>
      <p:sp>
        <p:nvSpPr>
          <p:cNvPr id="5" name="Texto Explicativo: Linha 4"/>
          <p:cNvSpPr/>
          <p:nvPr/>
        </p:nvSpPr>
        <p:spPr>
          <a:xfrm>
            <a:off x="8215532" y="3002488"/>
            <a:ext cx="2335237" cy="1165054"/>
          </a:xfrm>
          <a:prstGeom prst="borderCallout1">
            <a:avLst>
              <a:gd name="adj1" fmla="val 18750"/>
              <a:gd name="adj2" fmla="val -8333"/>
              <a:gd name="adj3" fmla="val 13487"/>
              <a:gd name="adj4" fmla="val -73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Compilar os </a:t>
            </a:r>
            <a:r>
              <a:rPr lang="pt-BR" dirty="0" err="1"/>
              <a:t>shaders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1966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Prática: criando um objeto simples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45353" y="1895964"/>
            <a:ext cx="84762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65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Prática: criando um objeto simples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41996" y="1905806"/>
            <a:ext cx="8019456" cy="429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047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Prática: criando um objeto simples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9979" y="1690688"/>
            <a:ext cx="4934417" cy="4351338"/>
          </a:xfrm>
          <a:prstGeom prst="rect">
            <a:avLst/>
          </a:prstGeom>
        </p:spPr>
      </p:pic>
      <p:sp>
        <p:nvSpPr>
          <p:cNvPr id="5" name="Texto Explicativo: Linha 4"/>
          <p:cNvSpPr/>
          <p:nvPr/>
        </p:nvSpPr>
        <p:spPr>
          <a:xfrm>
            <a:off x="9018563" y="1384704"/>
            <a:ext cx="2335237" cy="1165054"/>
          </a:xfrm>
          <a:prstGeom prst="borderCallout1">
            <a:avLst>
              <a:gd name="adj1" fmla="val 18750"/>
              <a:gd name="adj2" fmla="val -8333"/>
              <a:gd name="adj3" fmla="val 23147"/>
              <a:gd name="adj4" fmla="val -1298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Linkar</a:t>
            </a:r>
            <a:r>
              <a:rPr lang="pt-BR" dirty="0"/>
              <a:t> os </a:t>
            </a:r>
            <a:r>
              <a:rPr lang="pt-BR" dirty="0" err="1"/>
              <a:t>shaders</a:t>
            </a:r>
            <a:r>
              <a:rPr lang="pt-BR" dirty="0"/>
              <a:t> em um programa</a:t>
            </a:r>
          </a:p>
        </p:txBody>
      </p:sp>
      <p:sp>
        <p:nvSpPr>
          <p:cNvPr id="3" name="Chave Esquerda 2"/>
          <p:cNvSpPr/>
          <p:nvPr/>
        </p:nvSpPr>
        <p:spPr>
          <a:xfrm rot="5400000">
            <a:off x="5735895" y="207292"/>
            <a:ext cx="517942" cy="34847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716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Prática: criando um objeto simples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7337" y="2101056"/>
            <a:ext cx="90773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45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Prática: criando um objeto simples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9979" y="1690688"/>
            <a:ext cx="4934417" cy="4351338"/>
          </a:xfrm>
          <a:prstGeom prst="rect">
            <a:avLst/>
          </a:prstGeom>
        </p:spPr>
      </p:pic>
      <p:sp>
        <p:nvSpPr>
          <p:cNvPr id="5" name="Texto Explicativo: Linha 4"/>
          <p:cNvSpPr/>
          <p:nvPr/>
        </p:nvSpPr>
        <p:spPr>
          <a:xfrm>
            <a:off x="8215532" y="3649132"/>
            <a:ext cx="3319976" cy="1165054"/>
          </a:xfrm>
          <a:prstGeom prst="borderCallout1">
            <a:avLst>
              <a:gd name="adj1" fmla="val 18750"/>
              <a:gd name="adj2" fmla="val -8333"/>
              <a:gd name="adj3" fmla="val 23147"/>
              <a:gd name="adj4" fmla="val -1298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Enviar dados da aplicação para os </a:t>
            </a:r>
            <a:r>
              <a:rPr lang="pt-BR" dirty="0" err="1"/>
              <a:t>shaders</a:t>
            </a:r>
            <a:r>
              <a:rPr lang="pt-BR" dirty="0"/>
              <a:t>, que supostamente rodam na GPU</a:t>
            </a:r>
          </a:p>
        </p:txBody>
      </p:sp>
      <p:sp>
        <p:nvSpPr>
          <p:cNvPr id="3" name="Chave Esquerda 2"/>
          <p:cNvSpPr/>
          <p:nvPr/>
        </p:nvSpPr>
        <p:spPr>
          <a:xfrm rot="5400000">
            <a:off x="5735895" y="207292"/>
            <a:ext cx="517942" cy="34847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de Cima para Baixo 7"/>
          <p:cNvSpPr/>
          <p:nvPr/>
        </p:nvSpPr>
        <p:spPr>
          <a:xfrm>
            <a:off x="4431323" y="3249636"/>
            <a:ext cx="1125415" cy="153337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658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Prática: criando um objeto simples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71587" y="2243931"/>
            <a:ext cx="964882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6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Prática: criando um objeto simples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4191" y="1825625"/>
            <a:ext cx="66236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23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Prática: criando um objeto simples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58277" y="2449023"/>
            <a:ext cx="9275445" cy="213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84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Compreender como </a:t>
            </a:r>
            <a:r>
              <a:rPr lang="pt-BR" dirty="0" err="1"/>
              <a:t>WebGL</a:t>
            </a:r>
            <a:r>
              <a:rPr lang="pt-BR" dirty="0"/>
              <a:t> define e processa informações geométricas</a:t>
            </a:r>
          </a:p>
          <a:p>
            <a:pPr algn="just"/>
            <a:r>
              <a:rPr lang="pt-BR" dirty="0"/>
              <a:t>Discutir métodos de API relevantes para manipulação geométrica</a:t>
            </a:r>
          </a:p>
          <a:p>
            <a:pPr algn="just"/>
            <a:r>
              <a:rPr lang="pt-BR" dirty="0"/>
              <a:t>Observar porque é importante utilizarmos notação de objetos em </a:t>
            </a:r>
            <a:r>
              <a:rPr lang="pt-BR" i="1" dirty="0" err="1"/>
              <a:t>JavaScript</a:t>
            </a:r>
            <a:r>
              <a:rPr lang="pt-BR" dirty="0"/>
              <a:t> para definir, armazenar e recuperar geometrias complexas.</a:t>
            </a:r>
          </a:p>
          <a:p>
            <a:pPr algn="just"/>
            <a:r>
              <a:rPr lang="pt-BR" dirty="0"/>
              <a:t>Continuar nossa análise de </a:t>
            </a:r>
            <a:r>
              <a:rPr lang="pt-BR" dirty="0" err="1"/>
              <a:t>WebGL</a:t>
            </a:r>
            <a:r>
              <a:rPr lang="pt-BR" dirty="0"/>
              <a:t> como uma máquina de estados e descrever os atributos relevantes para manipulação geométrica que podem ser configurados e recuperados da máquina de estados.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22134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Prática: entendendo a dinâmica do programa</a:t>
            </a:r>
          </a:p>
        </p:txBody>
      </p:sp>
      <p:sp>
        <p:nvSpPr>
          <p:cNvPr id="4" name="Retângulo: Cantos Arredondados 3"/>
          <p:cNvSpPr/>
          <p:nvPr/>
        </p:nvSpPr>
        <p:spPr>
          <a:xfrm>
            <a:off x="1420834" y="1303826"/>
            <a:ext cx="3094894" cy="14771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VertexBuffer</a:t>
            </a:r>
            <a:endParaRPr lang="pt-BR" dirty="0"/>
          </a:p>
          <a:p>
            <a:pPr algn="ctr"/>
            <a:r>
              <a:rPr lang="pt-BR" dirty="0"/>
              <a:t>[ </a:t>
            </a:r>
            <a:r>
              <a:rPr lang="pt-BR" dirty="0">
                <a:solidFill>
                  <a:srgbClr val="FF0000"/>
                </a:solidFill>
              </a:rPr>
              <a:t>0.0,  0.0</a:t>
            </a:r>
            <a:r>
              <a:rPr lang="pt-BR" dirty="0"/>
              <a:t>, </a:t>
            </a:r>
            <a:r>
              <a:rPr lang="pt-BR" dirty="0">
                <a:solidFill>
                  <a:schemeClr val="tx1"/>
                </a:solidFill>
              </a:rPr>
              <a:t>0.2,  0.2</a:t>
            </a:r>
            <a:r>
              <a:rPr lang="pt-BR" dirty="0"/>
              <a:t>, </a:t>
            </a:r>
            <a:r>
              <a:rPr lang="pt-BR" dirty="0">
                <a:solidFill>
                  <a:srgbClr val="FFC000"/>
                </a:solidFill>
              </a:rPr>
              <a:t>0.4,  0.0</a:t>
            </a:r>
            <a:r>
              <a:rPr lang="pt-BR" dirty="0"/>
              <a:t>, 0.6, 0.2, </a:t>
            </a:r>
          </a:p>
          <a:p>
            <a:pPr algn="ctr"/>
            <a:r>
              <a:rPr lang="pt-BR" dirty="0"/>
              <a:t>                         0.8,  0.0]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1420834" y="3164426"/>
            <a:ext cx="3094894" cy="14771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IndexBuffer</a:t>
            </a:r>
            <a:endParaRPr lang="pt-BR" dirty="0"/>
          </a:p>
          <a:p>
            <a:pPr algn="ctr"/>
            <a:r>
              <a:rPr lang="pt-BR" dirty="0"/>
              <a:t>[</a:t>
            </a:r>
            <a:r>
              <a:rPr lang="pt-BR" dirty="0">
                <a:solidFill>
                  <a:srgbClr val="C00000"/>
                </a:solidFill>
              </a:rPr>
              <a:t>0, 2, 1</a:t>
            </a:r>
            <a:r>
              <a:rPr lang="pt-BR" dirty="0"/>
              <a:t>, 1, 2, 3, 2, 4, 3]</a:t>
            </a:r>
          </a:p>
        </p:txBody>
      </p:sp>
      <p:sp>
        <p:nvSpPr>
          <p:cNvPr id="8" name="Retângulo 7"/>
          <p:cNvSpPr/>
          <p:nvPr/>
        </p:nvSpPr>
        <p:spPr>
          <a:xfrm>
            <a:off x="6302326" y="1505244"/>
            <a:ext cx="2827607" cy="9021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VShader1</a:t>
            </a:r>
          </a:p>
          <a:p>
            <a:pPr algn="ctr"/>
            <a:r>
              <a:rPr lang="pt-BR" b="1" dirty="0" err="1">
                <a:solidFill>
                  <a:srgbClr val="002060"/>
                </a:solidFill>
              </a:rPr>
              <a:t>aVertexPosition</a:t>
            </a:r>
            <a:r>
              <a:rPr lang="pt-BR" b="1" dirty="0">
                <a:solidFill>
                  <a:srgbClr val="002060"/>
                </a:solidFill>
              </a:rPr>
              <a:t> = (0.0, 0.0)</a:t>
            </a:r>
          </a:p>
        </p:txBody>
      </p:sp>
      <p:sp>
        <p:nvSpPr>
          <p:cNvPr id="9" name="Retângulo 8"/>
          <p:cNvSpPr/>
          <p:nvPr/>
        </p:nvSpPr>
        <p:spPr>
          <a:xfrm>
            <a:off x="6302324" y="2645362"/>
            <a:ext cx="2827609" cy="9021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VShader1</a:t>
            </a:r>
          </a:p>
          <a:p>
            <a:pPr algn="ctr"/>
            <a:r>
              <a:rPr lang="pt-BR" dirty="0" err="1"/>
              <a:t>aVertexPosition</a:t>
            </a:r>
            <a:r>
              <a:rPr lang="pt-BR" dirty="0"/>
              <a:t> = (0.4, 0.0)</a:t>
            </a:r>
          </a:p>
        </p:txBody>
      </p:sp>
      <p:sp>
        <p:nvSpPr>
          <p:cNvPr id="10" name="Retângulo 9"/>
          <p:cNvSpPr/>
          <p:nvPr/>
        </p:nvSpPr>
        <p:spPr>
          <a:xfrm>
            <a:off x="6302325" y="3718563"/>
            <a:ext cx="2827608" cy="7836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VShader2</a:t>
            </a:r>
          </a:p>
          <a:p>
            <a:pPr algn="ctr"/>
            <a:r>
              <a:rPr lang="pt-BR" dirty="0" err="1"/>
              <a:t>aVertexPosition</a:t>
            </a:r>
            <a:r>
              <a:rPr lang="pt-BR" dirty="0"/>
              <a:t> = (0.2, 0.2)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6302323" y="4759571"/>
            <a:ext cx="2827610" cy="1303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FShader1</a:t>
            </a:r>
          </a:p>
          <a:p>
            <a:pPr algn="ctr"/>
            <a:r>
              <a:rPr lang="pt-BR" dirty="0"/>
              <a:t>(</a:t>
            </a:r>
            <a:r>
              <a:rPr lang="pt-BR" dirty="0" err="1"/>
              <a:t>px</a:t>
            </a:r>
            <a:r>
              <a:rPr lang="pt-BR" dirty="0"/>
              <a:t>, </a:t>
            </a:r>
            <a:r>
              <a:rPr lang="pt-BR" dirty="0" err="1"/>
              <a:t>py</a:t>
            </a:r>
            <a:r>
              <a:rPr lang="pt-BR" dirty="0"/>
              <a:t>)</a:t>
            </a:r>
          </a:p>
        </p:txBody>
      </p:sp>
      <p:sp>
        <p:nvSpPr>
          <p:cNvPr id="12" name="Triângulo isósceles 11"/>
          <p:cNvSpPr/>
          <p:nvPr/>
        </p:nvSpPr>
        <p:spPr>
          <a:xfrm>
            <a:off x="2082018" y="4883274"/>
            <a:ext cx="2025748" cy="1364567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1780332" y="6063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4125732" y="6063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718967" y="47425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17" name="Elipse 16"/>
          <p:cNvSpPr/>
          <p:nvPr/>
        </p:nvSpPr>
        <p:spPr>
          <a:xfrm>
            <a:off x="3020653" y="5514535"/>
            <a:ext cx="45719" cy="51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de Seta Reta 18"/>
          <p:cNvCxnSpPr/>
          <p:nvPr/>
        </p:nvCxnSpPr>
        <p:spPr>
          <a:xfrm flipV="1">
            <a:off x="3094892" y="5514535"/>
            <a:ext cx="3376246" cy="25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522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Prática: entendendo a dinâmica do programa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riângulo isósceles 3"/>
          <p:cNvSpPr/>
          <p:nvPr/>
        </p:nvSpPr>
        <p:spPr>
          <a:xfrm>
            <a:off x="4768948" y="2896980"/>
            <a:ext cx="2996418" cy="2208628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310784" y="5013345"/>
                <a:ext cx="6852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784" y="5013345"/>
                <a:ext cx="68525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7729025" y="4921082"/>
                <a:ext cx="6852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9025" y="4921082"/>
                <a:ext cx="68525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096000" y="2373760"/>
                <a:ext cx="6852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373760"/>
                <a:ext cx="68525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ipse 8"/>
          <p:cNvSpPr/>
          <p:nvPr/>
        </p:nvSpPr>
        <p:spPr>
          <a:xfrm>
            <a:off x="4698611" y="5036237"/>
            <a:ext cx="140677" cy="1547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/>
              <p:cNvSpPr txBox="1"/>
              <p:nvPr/>
            </p:nvSpPr>
            <p:spPr>
              <a:xfrm>
                <a:off x="984739" y="3165231"/>
                <a:ext cx="2969083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8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pt-BR" sz="2800" b="0" i="1" dirty="0">
                  <a:latin typeface="Cambria Math" panose="02040503050406030204" pitchFamily="18" charset="0"/>
                </a:endParaRPr>
              </a:p>
              <a:p>
                <a:endParaRPr lang="pt-BR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=(1.0,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0.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0, 0.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0)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39" y="3165231"/>
                <a:ext cx="2969083" cy="13849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1575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Prática: entendendo a dinâmica do programa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riângulo isósceles 3"/>
          <p:cNvSpPr/>
          <p:nvPr/>
        </p:nvSpPr>
        <p:spPr>
          <a:xfrm>
            <a:off x="4768948" y="2896980"/>
            <a:ext cx="2996418" cy="2208628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310784" y="5013345"/>
                <a:ext cx="6852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784" y="5013345"/>
                <a:ext cx="68525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7729025" y="4921082"/>
                <a:ext cx="6852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9025" y="4921082"/>
                <a:ext cx="68525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096000" y="2373760"/>
                <a:ext cx="6852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373760"/>
                <a:ext cx="68525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ipse 8"/>
          <p:cNvSpPr/>
          <p:nvPr/>
        </p:nvSpPr>
        <p:spPr>
          <a:xfrm>
            <a:off x="6203854" y="5036237"/>
            <a:ext cx="140677" cy="1547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/>
              <p:cNvSpPr txBox="1"/>
              <p:nvPr/>
            </p:nvSpPr>
            <p:spPr>
              <a:xfrm>
                <a:off x="984739" y="3165231"/>
                <a:ext cx="2969083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8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pt-BR" sz="2800" b="0" i="1" dirty="0">
                  <a:latin typeface="Cambria Math" panose="02040503050406030204" pitchFamily="18" charset="0"/>
                </a:endParaRPr>
              </a:p>
              <a:p>
                <a:endParaRPr lang="pt-BR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=(0.5, 0.5, 0.0)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39" y="3165231"/>
                <a:ext cx="2969083" cy="13849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to 10"/>
          <p:cNvCxnSpPr>
            <a:cxnSpLocks/>
          </p:cNvCxnSpPr>
          <p:nvPr/>
        </p:nvCxnSpPr>
        <p:spPr>
          <a:xfrm>
            <a:off x="6274190" y="2911048"/>
            <a:ext cx="7535" cy="2161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681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Prática: entendendo a dinâmica do programa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riângulo isósceles 3"/>
          <p:cNvSpPr/>
          <p:nvPr/>
        </p:nvSpPr>
        <p:spPr>
          <a:xfrm>
            <a:off x="4768948" y="2896980"/>
            <a:ext cx="2996418" cy="2208628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310784" y="5013345"/>
                <a:ext cx="6852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784" y="5013345"/>
                <a:ext cx="68525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7729025" y="4921082"/>
                <a:ext cx="6852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9025" y="4921082"/>
                <a:ext cx="68525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096000" y="2373760"/>
                <a:ext cx="6852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373760"/>
                <a:ext cx="68525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ipse 8"/>
          <p:cNvSpPr/>
          <p:nvPr/>
        </p:nvSpPr>
        <p:spPr>
          <a:xfrm>
            <a:off x="7680963" y="5036237"/>
            <a:ext cx="140677" cy="1547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/>
              <p:cNvSpPr txBox="1"/>
              <p:nvPr/>
            </p:nvSpPr>
            <p:spPr>
              <a:xfrm>
                <a:off x="984739" y="3165231"/>
                <a:ext cx="2969083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8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pt-BR" sz="2800" b="0" i="1" dirty="0">
                  <a:latin typeface="Cambria Math" panose="02040503050406030204" pitchFamily="18" charset="0"/>
                </a:endParaRPr>
              </a:p>
              <a:p>
                <a:endParaRPr lang="pt-BR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=(0.0,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1.0, 0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.0)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39" y="3165231"/>
                <a:ext cx="2969083" cy="13849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7743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Prática: entendendo a dinâmica do programa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riângulo isósceles 3"/>
          <p:cNvSpPr/>
          <p:nvPr/>
        </p:nvSpPr>
        <p:spPr>
          <a:xfrm>
            <a:off x="4768948" y="2896980"/>
            <a:ext cx="2996418" cy="2208628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r>
              <a:rPr lang="pt-BR" dirty="0"/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310784" y="5013345"/>
                <a:ext cx="6852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784" y="5013345"/>
                <a:ext cx="68525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7729025" y="4921082"/>
                <a:ext cx="6852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9025" y="4921082"/>
                <a:ext cx="68525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096000" y="2373760"/>
                <a:ext cx="6852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373760"/>
                <a:ext cx="68525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ipse 8"/>
          <p:cNvSpPr/>
          <p:nvPr/>
        </p:nvSpPr>
        <p:spPr>
          <a:xfrm>
            <a:off x="6203859" y="4206238"/>
            <a:ext cx="140677" cy="1547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/>
              <p:cNvSpPr txBox="1"/>
              <p:nvPr/>
            </p:nvSpPr>
            <p:spPr>
              <a:xfrm>
                <a:off x="984739" y="3165231"/>
                <a:ext cx="2970685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8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pt-BR" sz="2800" b="0" i="1" dirty="0">
                  <a:latin typeface="Cambria Math" panose="02040503050406030204" pitchFamily="18" charset="0"/>
                </a:endParaRPr>
              </a:p>
              <a:p>
                <a:endParaRPr lang="pt-BR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=(0.5,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0.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5, 0.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39" y="3165231"/>
                <a:ext cx="2970685" cy="13849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2398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Prática: entendendo a dinâmica do programa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riângulo isósceles 3"/>
          <p:cNvSpPr/>
          <p:nvPr/>
        </p:nvSpPr>
        <p:spPr>
          <a:xfrm>
            <a:off x="4768948" y="2896980"/>
            <a:ext cx="2996418" cy="2208628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310784" y="5013345"/>
                <a:ext cx="6852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784" y="5013345"/>
                <a:ext cx="68525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7729025" y="4921082"/>
                <a:ext cx="6852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9025" y="4921082"/>
                <a:ext cx="68525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096000" y="2373760"/>
                <a:ext cx="6852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373760"/>
                <a:ext cx="68525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ipse 8"/>
          <p:cNvSpPr/>
          <p:nvPr/>
        </p:nvSpPr>
        <p:spPr>
          <a:xfrm>
            <a:off x="6196818" y="4192172"/>
            <a:ext cx="140677" cy="1547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/>
              <p:cNvSpPr txBox="1"/>
              <p:nvPr/>
            </p:nvSpPr>
            <p:spPr>
              <a:xfrm>
                <a:off x="984739" y="3165231"/>
                <a:ext cx="2014975" cy="799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8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acc>
                          <m:accPr>
                            <m:chr m:val="̅"/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sSub>
                              <m:sSubPr>
                                <m:ctrlPr>
                                  <a:rPr lang="pt-B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pt-BR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acc>
                          <m:accPr>
                            <m:chr m:val="̅"/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pt-B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den>
                    </m:f>
                  </m:oMath>
                </a14:m>
                <a:endParaRPr lang="pt-BR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39" y="3165231"/>
                <a:ext cx="2014975" cy="7993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to 10"/>
          <p:cNvCxnSpPr>
            <a:cxnSpLocks/>
          </p:cNvCxnSpPr>
          <p:nvPr/>
        </p:nvCxnSpPr>
        <p:spPr>
          <a:xfrm>
            <a:off x="6256856" y="2885649"/>
            <a:ext cx="10300" cy="1461268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cxnSpLocks/>
            <a:stCxn id="4" idx="0"/>
            <a:endCxn id="4" idx="4"/>
          </p:cNvCxnSpPr>
          <p:nvPr/>
        </p:nvCxnSpPr>
        <p:spPr>
          <a:xfrm>
            <a:off x="6267157" y="2896980"/>
            <a:ext cx="1498209" cy="2208628"/>
          </a:xfrm>
          <a:prstGeom prst="line">
            <a:avLst/>
          </a:prstGeom>
          <a:ln w="762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/>
              <p:cNvSpPr txBox="1"/>
              <p:nvPr/>
            </p:nvSpPr>
            <p:spPr>
              <a:xfrm>
                <a:off x="962211" y="4099554"/>
                <a:ext cx="2055050" cy="799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800" b="0" i="1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acc>
                          <m:accPr>
                            <m:chr m:val="̅"/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pt-B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pt-BR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sSub>
                              <m:sSubPr>
                                <m:ctrlPr>
                                  <a:rPr lang="pt-B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pt-BR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acc>
                          <m:accPr>
                            <m:chr m:val="̅"/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pt-B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den>
                    </m:f>
                  </m:oMath>
                </a14:m>
                <a:endParaRPr lang="pt-BR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11" y="4099554"/>
                <a:ext cx="2055050" cy="7993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/>
              <p:cNvSpPr txBox="1"/>
              <p:nvPr/>
            </p:nvSpPr>
            <p:spPr>
              <a:xfrm>
                <a:off x="962211" y="5111464"/>
                <a:ext cx="1939698" cy="799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8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acc>
                          <m:accPr>
                            <m:chr m:val="̅"/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pt-B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pt-BR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num>
                      <m:den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acc>
                          <m:accPr>
                            <m:chr m:val="̅"/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pt-B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den>
                    </m:f>
                  </m:oMath>
                </a14:m>
                <a:endParaRPr lang="pt-BR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11" y="5111464"/>
                <a:ext cx="1939698" cy="7993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to 14"/>
          <p:cNvCxnSpPr>
            <a:cxnSpLocks/>
            <a:endCxn id="9" idx="2"/>
          </p:cNvCxnSpPr>
          <p:nvPr/>
        </p:nvCxnSpPr>
        <p:spPr>
          <a:xfrm flipH="1" flipV="1">
            <a:off x="6196818" y="4269545"/>
            <a:ext cx="1532208" cy="773176"/>
          </a:xfrm>
          <a:prstGeom prst="line">
            <a:avLst/>
          </a:prstGeom>
          <a:ln w="762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9306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Prática: entendendo a dinâmica do programa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Δ</m:t>
                    </m:r>
                    <m:acc>
                      <m:accPr>
                        <m:chr m:val="̅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=0.5⋅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ó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𝑑𝑢𝑙𝑜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|×</m:t>
                    </m:r>
                    <m:d>
                      <m:dPr>
                        <m:begChr m:val="|"/>
                        <m:endChr m:val="|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riângulo isósceles 3"/>
          <p:cNvSpPr/>
          <p:nvPr/>
        </p:nvSpPr>
        <p:spPr>
          <a:xfrm>
            <a:off x="4768948" y="2896980"/>
            <a:ext cx="2996418" cy="2208628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310784" y="5013345"/>
                <a:ext cx="6852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784" y="5013345"/>
                <a:ext cx="68525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7729025" y="4921082"/>
                <a:ext cx="6852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9025" y="4921082"/>
                <a:ext cx="68525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096000" y="2373760"/>
                <a:ext cx="6852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373760"/>
                <a:ext cx="68525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to 11"/>
          <p:cNvCxnSpPr>
            <a:cxnSpLocks/>
          </p:cNvCxnSpPr>
          <p:nvPr/>
        </p:nvCxnSpPr>
        <p:spPr>
          <a:xfrm flipH="1">
            <a:off x="4768948" y="5069617"/>
            <a:ext cx="2996419" cy="35991"/>
          </a:xfrm>
          <a:prstGeom prst="line">
            <a:avLst/>
          </a:prstGeom>
          <a:ln w="762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cxnSpLocks/>
          </p:cNvCxnSpPr>
          <p:nvPr/>
        </p:nvCxnSpPr>
        <p:spPr>
          <a:xfrm flipH="1">
            <a:off x="4768948" y="2896980"/>
            <a:ext cx="1491175" cy="2208628"/>
          </a:xfrm>
          <a:prstGeom prst="line">
            <a:avLst/>
          </a:prstGeom>
          <a:ln w="762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cxnSpLocks/>
          </p:cNvCxnSpPr>
          <p:nvPr/>
        </p:nvCxnSpPr>
        <p:spPr>
          <a:xfrm flipV="1">
            <a:off x="7726618" y="2896980"/>
            <a:ext cx="1438487" cy="2208628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cxnSpLocks/>
          </p:cNvCxnSpPr>
          <p:nvPr/>
        </p:nvCxnSpPr>
        <p:spPr>
          <a:xfrm flipV="1">
            <a:off x="6234338" y="2903190"/>
            <a:ext cx="2946559" cy="3032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4796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Prática: entendendo a dinâmica do programa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325267" cy="3070542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 dirty="0" smtClean="0">
                        <a:latin typeface="Cambria Math" panose="02040503050406030204" pitchFamily="18" charset="0"/>
                      </a:rPr>
                      <m:t> =(1.0, 0.0, 0.0)</m:t>
                    </m:r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 dirty="0" smtClean="0">
                        <a:latin typeface="Cambria Math" panose="02040503050406030204" pitchFamily="18" charset="0"/>
                      </a:rPr>
                      <m:t> =(0.0,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1.0, 0.0)</m:t>
                    </m:r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(0.0,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0.0,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1.0)</m:t>
                    </m:r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1, 0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3, 0</m:t>
                        </m:r>
                      </m:e>
                    </m:d>
                  </m:oMath>
                </a14:m>
                <a:endParaRPr lang="pt-B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2.0, √3</m:t>
                        </m:r>
                      </m:e>
                    </m:d>
                  </m:oMath>
                </a14:m>
                <a:r>
                  <a:rPr lang="pt-BR" b="0" dirty="0"/>
                  <a:t>, </a:t>
                </a:r>
                <a:endParaRPr lang="pt-B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b="0" dirty="0"/>
                  <a:t> = ? </a:t>
                </a:r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325267" cy="3070542"/>
              </a:xfrm>
              <a:blipFill>
                <a:blip r:embed="rId2"/>
                <a:stretch>
                  <a:fillRect l="-1693" t="-1984" b="-21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riângulo isósceles 3"/>
              <p:cNvSpPr/>
              <p:nvPr/>
            </p:nvSpPr>
            <p:spPr>
              <a:xfrm>
                <a:off x="6147582" y="2348845"/>
                <a:ext cx="2996418" cy="2208628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1" i="1" dirty="0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sz="24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>
          <p:sp>
            <p:nvSpPr>
              <p:cNvPr id="4" name="Triângulo isósceles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582" y="2348845"/>
                <a:ext cx="2996418" cy="2208628"/>
              </a:xfrm>
              <a:prstGeom prst="triangl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5689418" y="4465210"/>
                <a:ext cx="6852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418" y="4465210"/>
                <a:ext cx="68525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9107659" y="4372947"/>
                <a:ext cx="6852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7659" y="4372947"/>
                <a:ext cx="68525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7474634" y="1825625"/>
                <a:ext cx="6852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634" y="1825625"/>
                <a:ext cx="68525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ipse 8"/>
          <p:cNvSpPr/>
          <p:nvPr/>
        </p:nvSpPr>
        <p:spPr>
          <a:xfrm>
            <a:off x="6984609" y="4009797"/>
            <a:ext cx="140677" cy="154745"/>
          </a:xfrm>
          <a:prstGeom prst="ellipse">
            <a:avLst/>
          </a:prstGeom>
          <a:solidFill>
            <a:srgbClr val="C8323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954807" y="4990475"/>
            <a:ext cx="4325267" cy="131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20" name="Elipse 19"/>
          <p:cNvSpPr/>
          <p:nvPr/>
        </p:nvSpPr>
        <p:spPr>
          <a:xfrm>
            <a:off x="6096003" y="4457618"/>
            <a:ext cx="140677" cy="15474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9090077" y="4427141"/>
            <a:ext cx="140677" cy="1547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7598903" y="2260713"/>
            <a:ext cx="140677" cy="15474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4376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Prática: entendendo a dinâmica do programa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325267" cy="448138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1, 0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3, 0</m:t>
                        </m:r>
                      </m:e>
                    </m:d>
                  </m:oMath>
                </a14:m>
                <a:endParaRPr lang="pt-B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2.0, √3</m:t>
                        </m:r>
                      </m:e>
                    </m:d>
                  </m:oMath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=(2,  0)</m:t>
                    </m:r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√3</m:t>
                        </m:r>
                      </m:e>
                    </m:d>
                  </m:oMath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2, 0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  <m:rad>
                          <m:radPr>
                            <m:degHide m:val="on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2⋅</m:t>
                        </m:r>
                        <m:rad>
                          <m:radPr>
                            <m:degHide m:val="on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−0⋅1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Δ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⋅2√3</m:t>
                    </m:r>
                  </m:oMath>
                </a14:m>
                <a:r>
                  <a:rPr lang="pt-BR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Δ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=√3</m:t>
                    </m:r>
                  </m:oMath>
                </a14:m>
                <a:r>
                  <a:rPr lang="pt-BR" b="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325267" cy="448138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riângulo isósceles 3"/>
              <p:cNvSpPr/>
              <p:nvPr/>
            </p:nvSpPr>
            <p:spPr>
              <a:xfrm>
                <a:off x="6147582" y="2348845"/>
                <a:ext cx="2996418" cy="2208628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1" i="1" dirty="0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sz="24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>
          <p:sp>
            <p:nvSpPr>
              <p:cNvPr id="4" name="Triângulo isósceles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582" y="2348845"/>
                <a:ext cx="2996418" cy="2208628"/>
              </a:xfrm>
              <a:prstGeom prst="triangl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5689418" y="4465210"/>
                <a:ext cx="6852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418" y="4465210"/>
                <a:ext cx="68525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9107659" y="4372947"/>
                <a:ext cx="6852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7659" y="4372947"/>
                <a:ext cx="68525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7474634" y="1825625"/>
                <a:ext cx="6852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634" y="1825625"/>
                <a:ext cx="68525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ipse 8"/>
          <p:cNvSpPr/>
          <p:nvPr/>
        </p:nvSpPr>
        <p:spPr>
          <a:xfrm>
            <a:off x="6984609" y="4009797"/>
            <a:ext cx="140677" cy="154745"/>
          </a:xfrm>
          <a:prstGeom prst="ellipse">
            <a:avLst/>
          </a:prstGeom>
          <a:solidFill>
            <a:srgbClr val="C8323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954807" y="4990475"/>
            <a:ext cx="4325267" cy="131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20" name="Elipse 19"/>
          <p:cNvSpPr/>
          <p:nvPr/>
        </p:nvSpPr>
        <p:spPr>
          <a:xfrm>
            <a:off x="6096003" y="4457618"/>
            <a:ext cx="140677" cy="15474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9090077" y="4427141"/>
            <a:ext cx="140677" cy="1547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7598903" y="2260713"/>
            <a:ext cx="140677" cy="15474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cxnSpLocks/>
          </p:cNvCxnSpPr>
          <p:nvPr/>
        </p:nvCxnSpPr>
        <p:spPr>
          <a:xfrm flipH="1">
            <a:off x="6175928" y="2348845"/>
            <a:ext cx="1491175" cy="2208628"/>
          </a:xfrm>
          <a:prstGeom prst="line">
            <a:avLst/>
          </a:prstGeom>
          <a:ln w="762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cxnSpLocks/>
            <a:stCxn id="21" idx="3"/>
            <a:endCxn id="20" idx="6"/>
          </p:cNvCxnSpPr>
          <p:nvPr/>
        </p:nvCxnSpPr>
        <p:spPr>
          <a:xfrm flipH="1" flipV="1">
            <a:off x="6236680" y="4534991"/>
            <a:ext cx="2873999" cy="24233"/>
          </a:xfrm>
          <a:prstGeom prst="line">
            <a:avLst/>
          </a:prstGeom>
          <a:ln w="762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9396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Prática: entendendo a dinâmica do programa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4837498" cy="4687717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3, 0</m:t>
                        </m:r>
                      </m:e>
                    </m:d>
                  </m:oMath>
                </a14:m>
                <a:endParaRPr lang="pt-B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2, √3</m:t>
                        </m:r>
                      </m:e>
                    </m:d>
                  </m:oMath>
                </a14:m>
                <a:r>
                  <a:rPr lang="pt-BR" b="0" dirty="0"/>
                  <a:t> </a:t>
                </a:r>
                <a:endParaRPr lang="pt-B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ad>
                          <m:radPr>
                            <m:degHide m:val="on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b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Δ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45</m:t>
                            </m:r>
                            <m:rad>
                              <m:radPr>
                                <m:degHide m:val="on"/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−9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den>
                        </m:f>
                      </m:e>
                    </m:d>
                  </m:oMath>
                </a14:m>
                <a:endParaRPr lang="pt-BR" b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Δ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45</m:t>
                            </m:r>
                            <m:rad>
                              <m:radPr>
                                <m:degHide m:val="on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den>
                        </m:f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ad>
                          <m:radPr>
                            <m:degHide m:val="on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pt-BR" dirty="0"/>
              </a:p>
              <a:p>
                <a:endParaRPr lang="pt-BR" b="0" dirty="0"/>
              </a:p>
              <a:p>
                <a:pPr marL="0" indent="0">
                  <a:buNone/>
                </a:pPr>
                <a:endParaRPr lang="pt-BR" b="0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4837498" cy="468771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riângulo isósceles 3"/>
              <p:cNvSpPr/>
              <p:nvPr/>
            </p:nvSpPr>
            <p:spPr>
              <a:xfrm>
                <a:off x="6147582" y="2348845"/>
                <a:ext cx="2996418" cy="2208628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1" i="1" dirty="0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sz="24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>
          <p:sp>
            <p:nvSpPr>
              <p:cNvPr id="4" name="Triângulo isósceles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582" y="2348845"/>
                <a:ext cx="2996418" cy="2208628"/>
              </a:xfrm>
              <a:prstGeom prst="triangl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5689418" y="4465210"/>
                <a:ext cx="6852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418" y="4465210"/>
                <a:ext cx="68525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9107659" y="4372947"/>
                <a:ext cx="6852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7659" y="4372947"/>
                <a:ext cx="68525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7474634" y="1825625"/>
                <a:ext cx="6852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634" y="1825625"/>
                <a:ext cx="68525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ipse 8"/>
          <p:cNvSpPr/>
          <p:nvPr/>
        </p:nvSpPr>
        <p:spPr>
          <a:xfrm>
            <a:off x="6984609" y="4009797"/>
            <a:ext cx="140677" cy="154745"/>
          </a:xfrm>
          <a:prstGeom prst="ellipse">
            <a:avLst/>
          </a:prstGeom>
          <a:solidFill>
            <a:srgbClr val="C8323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954807" y="4990475"/>
            <a:ext cx="4325267" cy="131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20" name="Elipse 19"/>
          <p:cNvSpPr/>
          <p:nvPr/>
        </p:nvSpPr>
        <p:spPr>
          <a:xfrm>
            <a:off x="6096003" y="4457618"/>
            <a:ext cx="140677" cy="15474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9090077" y="4427141"/>
            <a:ext cx="140677" cy="1547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7598903" y="2260713"/>
            <a:ext cx="140677" cy="15474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cxnSpLocks/>
            <a:endCxn id="9" idx="2"/>
          </p:cNvCxnSpPr>
          <p:nvPr/>
        </p:nvCxnSpPr>
        <p:spPr>
          <a:xfrm flipH="1" flipV="1">
            <a:off x="6984609" y="4087170"/>
            <a:ext cx="2126072" cy="472056"/>
          </a:xfrm>
          <a:prstGeom prst="line">
            <a:avLst/>
          </a:prstGeom>
          <a:ln w="762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cxnSpLocks/>
            <a:stCxn id="22" idx="4"/>
          </p:cNvCxnSpPr>
          <p:nvPr/>
        </p:nvCxnSpPr>
        <p:spPr>
          <a:xfrm flipH="1">
            <a:off x="7033856" y="2415458"/>
            <a:ext cx="635386" cy="1670489"/>
          </a:xfrm>
          <a:prstGeom prst="line">
            <a:avLst/>
          </a:prstGeom>
          <a:ln w="762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cxnSpLocks/>
            <a:stCxn id="21" idx="3"/>
            <a:endCxn id="22" idx="5"/>
          </p:cNvCxnSpPr>
          <p:nvPr/>
        </p:nvCxnSpPr>
        <p:spPr>
          <a:xfrm flipH="1" flipV="1">
            <a:off x="7718978" y="2392796"/>
            <a:ext cx="1391701" cy="2166428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660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Vértices e Índices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WebGL</a:t>
            </a:r>
            <a:r>
              <a:rPr lang="pt-BR" dirty="0"/>
              <a:t> controla geometria de uma forma padrão</a:t>
            </a:r>
          </a:p>
          <a:p>
            <a:r>
              <a:rPr lang="pt-BR" dirty="0"/>
              <a:t>Independente da complexidade do modelo, a forma de tratar a geometria será a mesma.</a:t>
            </a:r>
          </a:p>
          <a:p>
            <a:r>
              <a:rPr lang="pt-BR" dirty="0"/>
              <a:t>Dois tipos de dados: vértices e índices.</a:t>
            </a:r>
          </a:p>
        </p:txBody>
      </p:sp>
    </p:spTree>
    <p:extLst>
      <p:ext uri="{BB962C8B-B14F-4D97-AF65-F5344CB8AC3E}">
        <p14:creationId xmlns:p14="http://schemas.microsoft.com/office/powerpoint/2010/main" val="2074212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Prática: entendendo a dinâmica do programa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4837498" cy="468771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 0</m:t>
                        </m:r>
                      </m:e>
                    </m:d>
                  </m:oMath>
                </a14:m>
                <a:endParaRPr lang="pt-B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2.0, √3</m:t>
                        </m:r>
                      </m:e>
                    </m:d>
                  </m:oMath>
                </a14:m>
                <a:r>
                  <a:rPr lang="pt-BR" b="0" dirty="0"/>
                  <a:t> </a:t>
                </a:r>
                <a:endParaRPr lang="pt-B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 ,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=(1,  √3)</m:t>
                    </m:r>
                  </m:oMath>
                </a14:m>
                <a:endParaRPr lang="pt-BR" b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Δ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</m:oMath>
                </a14:m>
                <a:endParaRPr lang="pt-BR" b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Δ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pt-BR" dirty="0"/>
              </a:p>
              <a:p>
                <a:endParaRPr lang="pt-BR" b="0" dirty="0"/>
              </a:p>
              <a:p>
                <a:pPr marL="0" indent="0">
                  <a:buNone/>
                </a:pPr>
                <a:endParaRPr lang="pt-BR" b="0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4837498" cy="468771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riângulo isósceles 3"/>
              <p:cNvSpPr/>
              <p:nvPr/>
            </p:nvSpPr>
            <p:spPr>
              <a:xfrm>
                <a:off x="6147582" y="2348845"/>
                <a:ext cx="2996418" cy="2208628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1" i="1" dirty="0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sz="24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>
          <p:sp>
            <p:nvSpPr>
              <p:cNvPr id="4" name="Triângulo isósceles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582" y="2348845"/>
                <a:ext cx="2996418" cy="2208628"/>
              </a:xfrm>
              <a:prstGeom prst="triangl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5689418" y="4465210"/>
                <a:ext cx="6852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418" y="4465210"/>
                <a:ext cx="68525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9107659" y="4372947"/>
                <a:ext cx="6852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7659" y="4372947"/>
                <a:ext cx="68525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7474634" y="1825625"/>
                <a:ext cx="6852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634" y="1825625"/>
                <a:ext cx="68525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ipse 8"/>
          <p:cNvSpPr/>
          <p:nvPr/>
        </p:nvSpPr>
        <p:spPr>
          <a:xfrm>
            <a:off x="6984609" y="4009797"/>
            <a:ext cx="140677" cy="154745"/>
          </a:xfrm>
          <a:prstGeom prst="ellipse">
            <a:avLst/>
          </a:prstGeom>
          <a:solidFill>
            <a:srgbClr val="C8323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954807" y="4990475"/>
            <a:ext cx="4325267" cy="131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20" name="Elipse 19"/>
          <p:cNvSpPr/>
          <p:nvPr/>
        </p:nvSpPr>
        <p:spPr>
          <a:xfrm>
            <a:off x="6096003" y="4457618"/>
            <a:ext cx="140677" cy="15474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9090077" y="4427141"/>
            <a:ext cx="140677" cy="1547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7598903" y="2260713"/>
            <a:ext cx="140677" cy="15474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cxnSpLocks/>
            <a:stCxn id="9" idx="1"/>
          </p:cNvCxnSpPr>
          <p:nvPr/>
        </p:nvCxnSpPr>
        <p:spPr>
          <a:xfrm flipH="1">
            <a:off x="6166341" y="4032459"/>
            <a:ext cx="838870" cy="499364"/>
          </a:xfrm>
          <a:prstGeom prst="line">
            <a:avLst/>
          </a:prstGeom>
          <a:ln w="762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cxnSpLocks/>
            <a:stCxn id="22" idx="3"/>
          </p:cNvCxnSpPr>
          <p:nvPr/>
        </p:nvCxnSpPr>
        <p:spPr>
          <a:xfrm flipH="1">
            <a:off x="6176273" y="2392796"/>
            <a:ext cx="1443232" cy="2098840"/>
          </a:xfrm>
          <a:prstGeom prst="line">
            <a:avLst/>
          </a:prstGeom>
          <a:ln w="762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cxnSpLocks/>
            <a:stCxn id="9" idx="0"/>
            <a:endCxn id="22" idx="5"/>
          </p:cNvCxnSpPr>
          <p:nvPr/>
        </p:nvCxnSpPr>
        <p:spPr>
          <a:xfrm flipV="1">
            <a:off x="7054948" y="2392796"/>
            <a:ext cx="664030" cy="1617001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8013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Prática: entendendo a dinâmica do programa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4837498" cy="468771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 0</m:t>
                        </m:r>
                      </m:e>
                    </m:d>
                  </m:oMath>
                </a14:m>
                <a:endParaRPr lang="pt-B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3,0</m:t>
                        </m:r>
                      </m:e>
                    </m:d>
                  </m:oMath>
                </a14:m>
                <a:r>
                  <a:rPr lang="pt-BR" b="0" dirty="0"/>
                  <a:t> </a:t>
                </a:r>
                <a:endParaRPr lang="pt-B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=(2,  0)</m:t>
                    </m:r>
                  </m:oMath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 ,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b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Δ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</m:oMath>
                </a14:m>
                <a:endParaRPr lang="pt-BR" b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Δ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pt-BR" dirty="0"/>
              </a:p>
              <a:p>
                <a:endParaRPr lang="pt-BR" b="0" dirty="0"/>
              </a:p>
              <a:p>
                <a:pPr marL="0" indent="0">
                  <a:buNone/>
                </a:pPr>
                <a:endParaRPr lang="pt-BR" b="0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4837498" cy="468771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riângulo isósceles 3"/>
              <p:cNvSpPr/>
              <p:nvPr/>
            </p:nvSpPr>
            <p:spPr>
              <a:xfrm>
                <a:off x="6147582" y="2348845"/>
                <a:ext cx="2996418" cy="2208628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1" i="1" dirty="0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sz="24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>
          <p:sp>
            <p:nvSpPr>
              <p:cNvPr id="4" name="Triângulo isósceles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582" y="2348845"/>
                <a:ext cx="2996418" cy="2208628"/>
              </a:xfrm>
              <a:prstGeom prst="triangl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5689418" y="4465210"/>
                <a:ext cx="6852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418" y="4465210"/>
                <a:ext cx="68525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9107659" y="4372947"/>
                <a:ext cx="6852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7659" y="4372947"/>
                <a:ext cx="68525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7474634" y="1825625"/>
                <a:ext cx="6852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634" y="1825625"/>
                <a:ext cx="68525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ipse 8"/>
          <p:cNvSpPr/>
          <p:nvPr/>
        </p:nvSpPr>
        <p:spPr>
          <a:xfrm>
            <a:off x="6984609" y="4009797"/>
            <a:ext cx="140677" cy="154745"/>
          </a:xfrm>
          <a:prstGeom prst="ellipse">
            <a:avLst/>
          </a:prstGeom>
          <a:solidFill>
            <a:srgbClr val="C8323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954807" y="4990475"/>
            <a:ext cx="4325267" cy="131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20" name="Elipse 19"/>
          <p:cNvSpPr/>
          <p:nvPr/>
        </p:nvSpPr>
        <p:spPr>
          <a:xfrm>
            <a:off x="6096003" y="4457618"/>
            <a:ext cx="140677" cy="15474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9090077" y="4427141"/>
            <a:ext cx="140677" cy="1547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7598903" y="2260713"/>
            <a:ext cx="140677" cy="15474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cxnSpLocks/>
            <a:stCxn id="9" idx="1"/>
          </p:cNvCxnSpPr>
          <p:nvPr/>
        </p:nvCxnSpPr>
        <p:spPr>
          <a:xfrm flipH="1">
            <a:off x="6166341" y="4032459"/>
            <a:ext cx="838870" cy="499364"/>
          </a:xfrm>
          <a:prstGeom prst="line">
            <a:avLst/>
          </a:prstGeom>
          <a:ln w="762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cxnSpLocks/>
            <a:stCxn id="21" idx="5"/>
            <a:endCxn id="20" idx="5"/>
          </p:cNvCxnSpPr>
          <p:nvPr/>
        </p:nvCxnSpPr>
        <p:spPr>
          <a:xfrm flipH="1">
            <a:off x="6216078" y="4559224"/>
            <a:ext cx="2994074" cy="30477"/>
          </a:xfrm>
          <a:prstGeom prst="line">
            <a:avLst/>
          </a:prstGeom>
          <a:ln w="762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cxnSpLocks/>
            <a:stCxn id="9" idx="0"/>
            <a:endCxn id="21" idx="2"/>
          </p:cNvCxnSpPr>
          <p:nvPr/>
        </p:nvCxnSpPr>
        <p:spPr>
          <a:xfrm>
            <a:off x="7054948" y="4009797"/>
            <a:ext cx="2035129" cy="494717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8078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Prática: entendendo a dinâmica do programa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4837498" cy="4687717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mtClean="0">
                        <a:latin typeface="Cambria Math" panose="02040503050406030204" pitchFamily="18" charset="0"/>
                      </a:rPr>
                      <m:t>Δ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9</m:t>
                        </m:r>
                        <m:rad>
                          <m:radPr>
                            <m:degHide m:val="on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pt-BR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Δ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pt-BR" b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Δ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pt-BR" b="0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27−</m:t>
                            </m:r>
                            <m:rad>
                              <m:radPr>
                                <m:degHide m:val="on"/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e>
                        </m:d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30 </m:t>
                        </m:r>
                      </m:den>
                    </m:f>
                  </m:oMath>
                </a14:m>
                <a:endParaRPr lang="pt-BR" b="0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3−</m:t>
                        </m:r>
                        <m:rad>
                          <m:radPr>
                            <m:degHide m:val="on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4837498" cy="468771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riângulo isósceles 3"/>
              <p:cNvSpPr/>
              <p:nvPr/>
            </p:nvSpPr>
            <p:spPr>
              <a:xfrm>
                <a:off x="5866877" y="2125803"/>
                <a:ext cx="2996418" cy="2208628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1" i="1" dirty="0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sz="24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>
          <p:sp>
            <p:nvSpPr>
              <p:cNvPr id="4" name="Triângulo isósceles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877" y="2125803"/>
                <a:ext cx="2996418" cy="2208628"/>
              </a:xfrm>
              <a:prstGeom prst="triangl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5376450" y="4072821"/>
                <a:ext cx="6852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450" y="4072821"/>
                <a:ext cx="68525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8826954" y="4149905"/>
                <a:ext cx="6852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6954" y="4149905"/>
                <a:ext cx="68525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7193929" y="1602583"/>
                <a:ext cx="6852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929" y="1602583"/>
                <a:ext cx="68525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ipse 8"/>
          <p:cNvSpPr/>
          <p:nvPr/>
        </p:nvSpPr>
        <p:spPr>
          <a:xfrm>
            <a:off x="6703904" y="3786755"/>
            <a:ext cx="140677" cy="154745"/>
          </a:xfrm>
          <a:prstGeom prst="ellipse">
            <a:avLst/>
          </a:prstGeom>
          <a:solidFill>
            <a:srgbClr val="C8323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954807" y="4990475"/>
            <a:ext cx="4325267" cy="131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20" name="Elipse 19"/>
          <p:cNvSpPr/>
          <p:nvPr/>
        </p:nvSpPr>
        <p:spPr>
          <a:xfrm>
            <a:off x="5815298" y="4234576"/>
            <a:ext cx="140677" cy="15474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8809372" y="4204099"/>
            <a:ext cx="140677" cy="1547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7318198" y="2037671"/>
            <a:ext cx="140677" cy="15474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/>
          <p:cNvCxnSpPr>
            <a:cxnSpLocks/>
            <a:stCxn id="9" idx="0"/>
            <a:endCxn id="21" idx="2"/>
          </p:cNvCxnSpPr>
          <p:nvPr/>
        </p:nvCxnSpPr>
        <p:spPr>
          <a:xfrm>
            <a:off x="6774243" y="3786755"/>
            <a:ext cx="2035129" cy="494717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cxnSpLocks/>
            <a:endCxn id="9" idx="0"/>
          </p:cNvCxnSpPr>
          <p:nvPr/>
        </p:nvCxnSpPr>
        <p:spPr>
          <a:xfrm flipV="1">
            <a:off x="5866877" y="3786755"/>
            <a:ext cx="907366" cy="530122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cxnSpLocks/>
            <a:endCxn id="21" idx="5"/>
          </p:cNvCxnSpPr>
          <p:nvPr/>
        </p:nvCxnSpPr>
        <p:spPr>
          <a:xfrm flipV="1">
            <a:off x="5815295" y="4336182"/>
            <a:ext cx="3114152" cy="12612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cxnSpLocks/>
            <a:stCxn id="9" idx="0"/>
            <a:endCxn id="22" idx="3"/>
          </p:cNvCxnSpPr>
          <p:nvPr/>
        </p:nvCxnSpPr>
        <p:spPr>
          <a:xfrm flipV="1">
            <a:off x="6774243" y="2169754"/>
            <a:ext cx="564557" cy="1617001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Espaço Reservado para Conteúdo 2"/>
              <p:cNvSpPr txBox="1">
                <a:spLocks/>
              </p:cNvSpPr>
              <p:nvPr/>
            </p:nvSpPr>
            <p:spPr>
              <a:xfrm>
                <a:off x="4370287" y="4851864"/>
                <a:ext cx="6843039" cy="15011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27−</m:t>
                            </m:r>
                            <m:rad>
                              <m:radPr>
                                <m:degHide m:val="on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e>
                        </m:d>
                      </m:num>
                      <m:den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30 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3−</m:t>
                        </m:r>
                        <m:rad>
                          <m:radPr>
                            <m:degHide m:val="on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=1.0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26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287" y="4851864"/>
                <a:ext cx="6843039" cy="15011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56369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Prática: entendendo a dinâmica do programa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riângulo isósceles 3"/>
              <p:cNvSpPr/>
              <p:nvPr/>
            </p:nvSpPr>
            <p:spPr>
              <a:xfrm>
                <a:off x="7118901" y="2125803"/>
                <a:ext cx="2996418" cy="2208628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1" i="1" dirty="0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sz="24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>
          <p:sp>
            <p:nvSpPr>
              <p:cNvPr id="4" name="Triângulo isósceles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901" y="2125803"/>
                <a:ext cx="2996418" cy="2208628"/>
              </a:xfrm>
              <a:prstGeom prst="triangl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6501865" y="4072821"/>
                <a:ext cx="6852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865" y="4072821"/>
                <a:ext cx="68525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10121182" y="4149905"/>
                <a:ext cx="6852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1182" y="4149905"/>
                <a:ext cx="68525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8445953" y="1602583"/>
                <a:ext cx="6852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953" y="1602583"/>
                <a:ext cx="68525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ipse 8"/>
          <p:cNvSpPr/>
          <p:nvPr/>
        </p:nvSpPr>
        <p:spPr>
          <a:xfrm>
            <a:off x="7955928" y="3786755"/>
            <a:ext cx="140677" cy="154745"/>
          </a:xfrm>
          <a:prstGeom prst="ellipse">
            <a:avLst/>
          </a:prstGeom>
          <a:solidFill>
            <a:srgbClr val="C8323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954807" y="4990475"/>
            <a:ext cx="4325267" cy="131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20" name="Elipse 19"/>
          <p:cNvSpPr/>
          <p:nvPr/>
        </p:nvSpPr>
        <p:spPr>
          <a:xfrm>
            <a:off x="7067322" y="4234576"/>
            <a:ext cx="140677" cy="15474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10061396" y="4204099"/>
            <a:ext cx="140677" cy="1547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8570222" y="2037671"/>
            <a:ext cx="140677" cy="15474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/>
          <p:cNvCxnSpPr>
            <a:cxnSpLocks/>
            <a:stCxn id="9" idx="0"/>
            <a:endCxn id="21" idx="2"/>
          </p:cNvCxnSpPr>
          <p:nvPr/>
        </p:nvCxnSpPr>
        <p:spPr>
          <a:xfrm>
            <a:off x="8026267" y="3786755"/>
            <a:ext cx="2035129" cy="494717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cxnSpLocks/>
            <a:endCxn id="9" idx="0"/>
          </p:cNvCxnSpPr>
          <p:nvPr/>
        </p:nvCxnSpPr>
        <p:spPr>
          <a:xfrm flipV="1">
            <a:off x="7118901" y="3786755"/>
            <a:ext cx="907366" cy="530122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cxnSpLocks/>
            <a:endCxn id="21" idx="5"/>
          </p:cNvCxnSpPr>
          <p:nvPr/>
        </p:nvCxnSpPr>
        <p:spPr>
          <a:xfrm flipV="1">
            <a:off x="7067319" y="4336182"/>
            <a:ext cx="3114152" cy="12612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cxnSpLocks/>
            <a:stCxn id="9" idx="0"/>
            <a:endCxn id="22" idx="3"/>
          </p:cNvCxnSpPr>
          <p:nvPr/>
        </p:nvCxnSpPr>
        <p:spPr>
          <a:xfrm flipV="1">
            <a:off x="8026267" y="2169754"/>
            <a:ext cx="564557" cy="1617001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Espaço Reservado para Conteúdo 2"/>
              <p:cNvSpPr txBox="1">
                <a:spLocks/>
              </p:cNvSpPr>
              <p:nvPr/>
            </p:nvSpPr>
            <p:spPr>
              <a:xfrm>
                <a:off x="871026" y="1658616"/>
                <a:ext cx="3868088" cy="42357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27−</m:t>
                            </m:r>
                            <m:rad>
                              <m:radPr>
                                <m:degHide m:val="on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e>
                        </m:d>
                      </m:num>
                      <m:den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30 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3−</m:t>
                        </m:r>
                        <m:rad>
                          <m:radPr>
                            <m:degHide m:val="on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=0.84 </m:t>
                    </m:r>
                  </m:oMath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=0.11</m:t>
                    </m:r>
                  </m:oMath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=0.04</m:t>
                    </m:r>
                  </m:oMath>
                </a14:m>
                <a:endParaRPr lang="pt-BR" dirty="0"/>
              </a:p>
              <a:p>
                <a:r>
                  <a:rPr lang="pt-BR" dirty="0"/>
                  <a:t>C = ?</a:t>
                </a:r>
              </a:p>
            </p:txBody>
          </p:sp>
        </mc:Choice>
        <mc:Fallback>
          <p:sp>
            <p:nvSpPr>
              <p:cNvPr id="26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026" y="1658616"/>
                <a:ext cx="3868088" cy="4235747"/>
              </a:xfrm>
              <a:prstGeom prst="rect">
                <a:avLst/>
              </a:prstGeom>
              <a:blipFill>
                <a:blip r:embed="rId6"/>
                <a:stretch>
                  <a:fillRect l="-2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4241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Prática: entendendo a dinâmica do programa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riângulo isósceles 3"/>
              <p:cNvSpPr/>
              <p:nvPr/>
            </p:nvSpPr>
            <p:spPr>
              <a:xfrm>
                <a:off x="6682803" y="1633435"/>
                <a:ext cx="2996418" cy="2208628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1" i="1" dirty="0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sz="24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>
          <p:sp>
            <p:nvSpPr>
              <p:cNvPr id="4" name="Triângulo isósceles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803" y="1633435"/>
                <a:ext cx="2996418" cy="2208628"/>
              </a:xfrm>
              <a:prstGeom prst="triangl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6065767" y="3580453"/>
                <a:ext cx="6852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767" y="3580453"/>
                <a:ext cx="68525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9685084" y="3657537"/>
                <a:ext cx="6852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5084" y="3657537"/>
                <a:ext cx="68525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8009855" y="1110215"/>
                <a:ext cx="6852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855" y="1110215"/>
                <a:ext cx="68525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ipse 8"/>
          <p:cNvSpPr/>
          <p:nvPr/>
        </p:nvSpPr>
        <p:spPr>
          <a:xfrm>
            <a:off x="7519830" y="3294387"/>
            <a:ext cx="140677" cy="154745"/>
          </a:xfrm>
          <a:prstGeom prst="ellipse">
            <a:avLst/>
          </a:prstGeom>
          <a:solidFill>
            <a:srgbClr val="C8323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954807" y="4990475"/>
            <a:ext cx="4325267" cy="131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20" name="Elipse 19"/>
          <p:cNvSpPr/>
          <p:nvPr/>
        </p:nvSpPr>
        <p:spPr>
          <a:xfrm>
            <a:off x="6631224" y="3742208"/>
            <a:ext cx="140677" cy="15474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9625298" y="3711731"/>
            <a:ext cx="140677" cy="1547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8134124" y="1545303"/>
            <a:ext cx="140677" cy="15474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/>
          <p:cNvCxnSpPr>
            <a:cxnSpLocks/>
            <a:stCxn id="9" idx="0"/>
            <a:endCxn id="21" idx="2"/>
          </p:cNvCxnSpPr>
          <p:nvPr/>
        </p:nvCxnSpPr>
        <p:spPr>
          <a:xfrm>
            <a:off x="7590169" y="3294387"/>
            <a:ext cx="2035129" cy="494717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cxnSpLocks/>
            <a:endCxn id="9" idx="0"/>
          </p:cNvCxnSpPr>
          <p:nvPr/>
        </p:nvCxnSpPr>
        <p:spPr>
          <a:xfrm flipV="1">
            <a:off x="6682803" y="3294387"/>
            <a:ext cx="907366" cy="530122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cxnSpLocks/>
            <a:endCxn id="21" idx="5"/>
          </p:cNvCxnSpPr>
          <p:nvPr/>
        </p:nvCxnSpPr>
        <p:spPr>
          <a:xfrm flipV="1">
            <a:off x="6631221" y="3843814"/>
            <a:ext cx="3114152" cy="12612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cxnSpLocks/>
            <a:stCxn id="9" idx="0"/>
            <a:endCxn id="22" idx="3"/>
          </p:cNvCxnSpPr>
          <p:nvPr/>
        </p:nvCxnSpPr>
        <p:spPr>
          <a:xfrm flipV="1">
            <a:off x="7590169" y="1677386"/>
            <a:ext cx="564557" cy="1617001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Espaço Reservado para Conteúdo 2"/>
              <p:cNvSpPr txBox="1">
                <a:spLocks/>
              </p:cNvSpPr>
              <p:nvPr/>
            </p:nvSpPr>
            <p:spPr>
              <a:xfrm>
                <a:off x="871025" y="1658616"/>
                <a:ext cx="5557909" cy="42357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pt-BR" sz="24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pt-BR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 smtClean="0">
                                <a:latin typeface="Cambria Math" panose="02040503050406030204" pitchFamily="18" charset="0"/>
                              </a:rPr>
                              <m:t>27−</m:t>
                            </m:r>
                            <m:rad>
                              <m:radPr>
                                <m:degHide m:val="on"/>
                                <m:ctrlP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e>
                        </m:d>
                      </m:num>
                      <m:den>
                        <m:r>
                          <a:rPr lang="pt-BR" sz="2400" i="1" smtClean="0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pt-BR" sz="240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sz="240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pt-BR" sz="2400" i="1" smtClean="0">
                            <a:latin typeface="Cambria Math" panose="02040503050406030204" pitchFamily="18" charset="0"/>
                          </a:rPr>
                          <m:t>30 </m:t>
                        </m:r>
                      </m:den>
                    </m:f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pt-BR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pt-BR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 smtClean="0">
                            <a:latin typeface="Cambria Math" panose="02040503050406030204" pitchFamily="18" charset="0"/>
                          </a:rPr>
                          <m:t>3−</m:t>
                        </m:r>
                        <m:rad>
                          <m:radPr>
                            <m:degHide m:val="on"/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sz="240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pt-BR" sz="2400" i="1" smtClean="0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</m:oMath>
                </a14:m>
                <a:endParaRPr lang="pt-BR" sz="2400" dirty="0"/>
              </a:p>
              <a:p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0.84 </m:t>
                    </m:r>
                  </m:oMath>
                </a14:m>
                <a:endParaRPr lang="pt-BR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0.11</m:t>
                    </m:r>
                  </m:oMath>
                </a14:m>
                <a:endParaRPr lang="pt-BR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0.04</m:t>
                    </m:r>
                  </m:oMath>
                </a14:m>
                <a:endParaRPr lang="pt-BR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0.84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pt-B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+0.11⋅</m:t>
                    </m:r>
                    <m:sSub>
                      <m:sSubPr>
                        <m:ctrlPr>
                          <a:rPr lang="pt-B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+0.04⋅</m:t>
                    </m:r>
                    <m:sSub>
                      <m:sSubPr>
                        <m:ctrlPr>
                          <a:rPr lang="pt-B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t-BR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(0.84, 0.11, 0.04)</m:t>
                    </m:r>
                  </m:oMath>
                </a14:m>
                <a:endParaRPr lang="pt-BR" sz="2400" dirty="0"/>
              </a:p>
            </p:txBody>
          </p:sp>
        </mc:Choice>
        <mc:Fallback>
          <p:sp>
            <p:nvSpPr>
              <p:cNvPr id="26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025" y="1658616"/>
                <a:ext cx="5557909" cy="4235747"/>
              </a:xfrm>
              <a:prstGeom prst="rect">
                <a:avLst/>
              </a:prstGeom>
              <a:blipFill>
                <a:blip r:embed="rId6"/>
                <a:stretch>
                  <a:fillRect l="-15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ângulo 2"/>
              <p:cNvSpPr/>
              <p:nvPr/>
            </p:nvSpPr>
            <p:spPr>
              <a:xfrm>
                <a:off x="5740578" y="5489397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 dirty="0">
                          <a:latin typeface="Cambria Math" panose="02040503050406030204" pitchFamily="18" charset="0"/>
                        </a:rPr>
                        <m:t> =(1.0, 0.0, 0.0)</m:t>
                      </m:r>
                    </m:oMath>
                  </m:oMathPara>
                </a14:m>
                <a:endParaRPr lang="pt-B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 dirty="0">
                          <a:latin typeface="Cambria Math" panose="02040503050406030204" pitchFamily="18" charset="0"/>
                        </a:rPr>
                        <m:t> =(0.0,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1.0, 0.0)</m:t>
                      </m:r>
                    </m:oMath>
                  </m:oMathPara>
                </a14:m>
                <a:endParaRPr lang="pt-B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 dirty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(0.0,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0.0,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1.0)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578" y="5489397"/>
                <a:ext cx="6096000" cy="923330"/>
              </a:xfrm>
              <a:prstGeom prst="rect">
                <a:avLst/>
              </a:prstGeom>
              <a:blipFill>
                <a:blip r:embed="rId7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6366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Questão 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que foi definido as cores nos vértices dos triângulos, mas cada ponto no interior do triângulo foi definido de uma cor diferente? Explique como isso poderia ser feito, matematicamente.</a:t>
            </a:r>
          </a:p>
        </p:txBody>
      </p:sp>
    </p:spTree>
    <p:extLst>
      <p:ext uri="{BB962C8B-B14F-4D97-AF65-F5344CB8AC3E}">
        <p14:creationId xmlns:p14="http://schemas.microsoft.com/office/powerpoint/2010/main" val="6344359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Questão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Calcule as coordenadas do ponto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pt-BR" dirty="0"/>
                  <a:t> cujas coordenadas </a:t>
                </a:r>
                <a:r>
                  <a:rPr lang="pt-BR" dirty="0" err="1"/>
                  <a:t>baricentricas</a:t>
                </a:r>
                <a:r>
                  <a:rPr lang="pt-BR" dirty="0"/>
                  <a:t> em relação ao triângulo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𝐴𝐵𝐶</m:t>
                        </m:r>
                      </m:e>
                    </m:acc>
                  </m:oMath>
                </a14:m>
                <a:r>
                  <a:rPr lang="pt-BR" dirty="0"/>
                  <a:t> 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dirty="0"/>
                  <a:t>, tal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1, 2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5, 2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, 10)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r>
                  <a:rPr lang="pt-BR" dirty="0"/>
                  <a:t>Se as cores dos vértices em RGB fossem dadas por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(1.0, 0.5, 0.5, 1.0)</m:t>
                    </m:r>
                  </m:oMath>
                </a14:m>
                <a:r>
                  <a:rPr lang="pt-BR" dirty="0"/>
                  <a:t>, qual seria a cor final de um ponto que tivesse coordenadas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num>
                      <m:den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pt-BR" i="1" dirty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26</m:t>
                        </m:r>
                      </m:num>
                      <m:den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pt-B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6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8658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 </a:t>
            </a:r>
            <a:r>
              <a:rPr lang="pt-BR"/>
              <a:t>de Laboratório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Altere o programa  de exemplo desta aula para que seja desenhado uma estrela de cinco pontas.</a:t>
            </a:r>
          </a:p>
          <a:p>
            <a:r>
              <a:rPr lang="pt-BR" dirty="0"/>
              <a:t>Altere o programa de exemplo desta aula para que cada vértice da estrela de cinco pontas seja desenhado por uma cor diferente.</a:t>
            </a:r>
          </a:p>
        </p:txBody>
      </p:sp>
    </p:spTree>
    <p:extLst>
      <p:ext uri="{BB962C8B-B14F-4D97-AF65-F5344CB8AC3E}">
        <p14:creationId xmlns:p14="http://schemas.microsoft.com/office/powerpoint/2010/main" val="2275836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Vértice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Definem os “cantos” dos objetos 3D</a:t>
                </a:r>
              </a:p>
              <a:p>
                <a:r>
                  <a:rPr lang="pt-BR" dirty="0"/>
                  <a:t>A intersecção entre duas ou mais arestas (segmentos de reta que descrevem os contornos de um polígono)</a:t>
                </a:r>
              </a:p>
              <a:p>
                <a:r>
                  <a:rPr lang="pt-BR" dirty="0"/>
                  <a:t>(x, y, z), tal que x, y e z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to 4"/>
          <p:cNvCxnSpPr/>
          <p:nvPr/>
        </p:nvCxnSpPr>
        <p:spPr>
          <a:xfrm flipV="1">
            <a:off x="3812345" y="4234375"/>
            <a:ext cx="1617784" cy="1209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5430129" y="4206240"/>
            <a:ext cx="1617785" cy="1378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3812345" y="5444197"/>
            <a:ext cx="3249637" cy="126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5387925" y="4149970"/>
            <a:ext cx="168813" cy="1266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7017428" y="5512185"/>
            <a:ext cx="168813" cy="1266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3751379" y="5383232"/>
            <a:ext cx="168813" cy="1266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o Explicativo: Linha 14"/>
          <p:cNvSpPr/>
          <p:nvPr/>
        </p:nvSpPr>
        <p:spPr>
          <a:xfrm>
            <a:off x="6591299" y="3237919"/>
            <a:ext cx="2912013" cy="900333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Isto é um vértice</a:t>
            </a:r>
          </a:p>
          <a:p>
            <a:pPr algn="ctr"/>
            <a:r>
              <a:rPr lang="pt-BR" dirty="0"/>
              <a:t>Poderíamos dizer que</a:t>
            </a:r>
          </a:p>
          <a:p>
            <a:pPr algn="ctr"/>
            <a:r>
              <a:rPr lang="pt-BR" dirty="0"/>
              <a:t> x = 0.3, y = 0.5 e z = 0.0</a:t>
            </a:r>
          </a:p>
        </p:txBody>
      </p:sp>
    </p:spTree>
    <p:extLst>
      <p:ext uri="{BB962C8B-B14F-4D97-AF65-F5344CB8AC3E}">
        <p14:creationId xmlns:p14="http://schemas.microsoft.com/office/powerpoint/2010/main" val="399633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Vértice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solidFill>
                  <a:srgbClr val="FF0000"/>
                </a:solidFill>
              </a:rPr>
              <a:t>OBSERVAÇÃO: ao contrário de OpenGL, </a:t>
            </a:r>
            <a:r>
              <a:rPr lang="pt-BR" dirty="0" err="1">
                <a:solidFill>
                  <a:srgbClr val="FF0000"/>
                </a:solidFill>
              </a:rPr>
              <a:t>WebGL</a:t>
            </a:r>
            <a:r>
              <a:rPr lang="pt-BR" dirty="0">
                <a:solidFill>
                  <a:srgbClr val="FF0000"/>
                </a:solidFill>
              </a:rPr>
              <a:t> não provê métodos de API para passarmos vértices independentes para o </a:t>
            </a:r>
            <a:r>
              <a:rPr lang="pt-BR" i="1" dirty="0">
                <a:solidFill>
                  <a:srgbClr val="FF0000"/>
                </a:solidFill>
              </a:rPr>
              <a:t>pipeline</a:t>
            </a:r>
            <a:r>
              <a:rPr lang="pt-BR" dirty="0">
                <a:solidFill>
                  <a:srgbClr val="FF0000"/>
                </a:solidFill>
              </a:rPr>
              <a:t> de renderização.</a:t>
            </a:r>
          </a:p>
          <a:p>
            <a:pPr algn="just"/>
            <a:r>
              <a:rPr lang="pt-BR" dirty="0">
                <a:solidFill>
                  <a:srgbClr val="FF0000"/>
                </a:solidFill>
              </a:rPr>
              <a:t>Então precisamos colocar todos os nossos vértices em um </a:t>
            </a:r>
            <a:r>
              <a:rPr lang="pt-BR" i="1" dirty="0" err="1">
                <a:solidFill>
                  <a:srgbClr val="FF0000"/>
                </a:solidFill>
              </a:rPr>
              <a:t>array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i="1" dirty="0" err="1">
                <a:solidFill>
                  <a:srgbClr val="FF0000"/>
                </a:solidFill>
              </a:rPr>
              <a:t>JavaScript</a:t>
            </a:r>
            <a:r>
              <a:rPr lang="pt-BR" dirty="0">
                <a:solidFill>
                  <a:srgbClr val="FF0000"/>
                </a:solidFill>
              </a:rPr>
              <a:t> e então construir um </a:t>
            </a:r>
            <a:r>
              <a:rPr lang="pt-BR" i="1" dirty="0">
                <a:solidFill>
                  <a:srgbClr val="FF0000"/>
                </a:solidFill>
              </a:rPr>
              <a:t>buffer </a:t>
            </a:r>
            <a:r>
              <a:rPr lang="pt-BR" i="1" dirty="0" err="1">
                <a:solidFill>
                  <a:srgbClr val="FF0000"/>
                </a:solidFill>
              </a:rPr>
              <a:t>WebGL</a:t>
            </a:r>
            <a:r>
              <a:rPr lang="pt-BR" i="1" dirty="0">
                <a:solidFill>
                  <a:srgbClr val="FF0000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</a:rPr>
              <a:t>de vértices com os dados contidos no </a:t>
            </a:r>
            <a:r>
              <a:rPr lang="pt-BR" i="1" dirty="0" err="1">
                <a:solidFill>
                  <a:srgbClr val="FF0000"/>
                </a:solidFill>
              </a:rPr>
              <a:t>array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i="1" dirty="0" err="1">
                <a:solidFill>
                  <a:srgbClr val="FF0000"/>
                </a:solidFill>
              </a:rPr>
              <a:t>JavaScript</a:t>
            </a:r>
            <a:r>
              <a:rPr lang="pt-B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0353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São rótulos numéricos para vértices em uma cena 3D.</a:t>
            </a:r>
          </a:p>
          <a:p>
            <a:pPr algn="just"/>
            <a:r>
              <a:rPr lang="pt-BR" dirty="0"/>
              <a:t>Permite-nos dizer ao </a:t>
            </a:r>
            <a:r>
              <a:rPr lang="pt-BR" dirty="0" err="1"/>
              <a:t>WebGL</a:t>
            </a:r>
            <a:r>
              <a:rPr lang="pt-BR" dirty="0"/>
              <a:t> como conectar vértices de modo a podermos construir uma superfície.</a:t>
            </a:r>
          </a:p>
          <a:p>
            <a:pPr algn="just"/>
            <a:r>
              <a:rPr lang="pt-BR" dirty="0"/>
              <a:t>Assim com vértices, índices são armazenados em um </a:t>
            </a:r>
            <a:r>
              <a:rPr lang="pt-BR" i="1" dirty="0" err="1"/>
              <a:t>array</a:t>
            </a:r>
            <a:r>
              <a:rPr lang="pt-BR" dirty="0"/>
              <a:t> </a:t>
            </a:r>
            <a:r>
              <a:rPr lang="pt-BR" i="1" dirty="0" err="1"/>
              <a:t>JavaScript</a:t>
            </a:r>
            <a:r>
              <a:rPr lang="pt-BR" i="1" dirty="0"/>
              <a:t> </a:t>
            </a:r>
            <a:r>
              <a:rPr lang="pt-BR" dirty="0"/>
              <a:t>e então são passados juntos para o </a:t>
            </a:r>
            <a:r>
              <a:rPr lang="pt-BR" i="1" dirty="0"/>
              <a:t>pipeline</a:t>
            </a:r>
            <a:r>
              <a:rPr lang="pt-BR" dirty="0"/>
              <a:t> de renderização do </a:t>
            </a:r>
            <a:r>
              <a:rPr lang="pt-BR" i="1" dirty="0" err="1"/>
              <a:t>WebGL</a:t>
            </a:r>
            <a:r>
              <a:rPr lang="pt-BR" dirty="0"/>
              <a:t> usando um </a:t>
            </a:r>
            <a:r>
              <a:rPr lang="pt-BR" i="1" dirty="0"/>
              <a:t>buffer</a:t>
            </a:r>
            <a:r>
              <a:rPr lang="pt-BR" dirty="0"/>
              <a:t> </a:t>
            </a:r>
            <a:r>
              <a:rPr lang="pt-BR" dirty="0" err="1"/>
              <a:t>WebGL</a:t>
            </a:r>
            <a:r>
              <a:rPr lang="pt-BR" dirty="0"/>
              <a:t> de índices.</a:t>
            </a:r>
          </a:p>
        </p:txBody>
      </p:sp>
    </p:spTree>
    <p:extLst>
      <p:ext uri="{BB962C8B-B14F-4D97-AF65-F5344CB8AC3E}">
        <p14:creationId xmlns:p14="http://schemas.microsoft.com/office/powerpoint/2010/main" val="2649025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Buffers</a:t>
            </a:r>
            <a:r>
              <a:rPr lang="pt-BR" dirty="0"/>
              <a:t> </a:t>
            </a:r>
            <a:r>
              <a:rPr lang="pt-BR" dirty="0" err="1"/>
              <a:t>WebGL</a:t>
            </a:r>
            <a:r>
              <a:rPr lang="pt-BR" dirty="0"/>
              <a:t> para a Geometria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 err="1"/>
              <a:t>Vertex</a:t>
            </a:r>
            <a:r>
              <a:rPr lang="pt-BR" i="1" dirty="0"/>
              <a:t> Buffer </a:t>
            </a:r>
            <a:r>
              <a:rPr lang="pt-BR" i="1" dirty="0" err="1"/>
              <a:t>Object</a:t>
            </a:r>
            <a:r>
              <a:rPr lang="pt-BR" dirty="0"/>
              <a:t> (VBO): </a:t>
            </a:r>
            <a:r>
              <a:rPr lang="pt-BR" i="1" dirty="0"/>
              <a:t>buffer </a:t>
            </a:r>
            <a:r>
              <a:rPr lang="pt-BR" dirty="0"/>
              <a:t>que contém dados de vértices</a:t>
            </a:r>
            <a:r>
              <a:rPr lang="pt-BR" i="1" dirty="0"/>
              <a:t>.</a:t>
            </a:r>
          </a:p>
          <a:p>
            <a:r>
              <a:rPr lang="pt-BR" i="1" dirty="0"/>
              <a:t>Index Buffer </a:t>
            </a:r>
            <a:r>
              <a:rPr lang="pt-BR" i="1" dirty="0" err="1"/>
              <a:t>Object</a:t>
            </a:r>
            <a:r>
              <a:rPr lang="pt-BR" dirty="0"/>
              <a:t> (IBO): </a:t>
            </a:r>
            <a:r>
              <a:rPr lang="pt-BR" i="1" dirty="0"/>
              <a:t>buffer </a:t>
            </a:r>
            <a:r>
              <a:rPr lang="pt-BR" dirty="0"/>
              <a:t>que contém índices de dados.</a:t>
            </a:r>
            <a:endParaRPr lang="pt-BR" i="1" dirty="0"/>
          </a:p>
          <a:p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955175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Pipeline</a:t>
            </a:r>
            <a:r>
              <a:rPr lang="pt-BR" dirty="0"/>
              <a:t> de Renderização do </a:t>
            </a:r>
            <a:r>
              <a:rPr lang="pt-BR" dirty="0" err="1"/>
              <a:t>WebGL</a:t>
            </a:r>
            <a:endParaRPr lang="pt-BR" i="1" dirty="0"/>
          </a:p>
        </p:txBody>
      </p:sp>
      <p:pic>
        <p:nvPicPr>
          <p:cNvPr id="1026" name="Picture 2" descr="https://www.safaribooksonline.com/library/view/webgl-beginners-guide/9781849691727/graphics/1727_02_0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810" y="1690688"/>
            <a:ext cx="6443002" cy="420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2878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</TotalTime>
  <Words>2704</Words>
  <Application>Microsoft Office PowerPoint</Application>
  <PresentationFormat>Widescreen</PresentationFormat>
  <Paragraphs>254</Paragraphs>
  <Slides>47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Tema do Office</vt:lpstr>
      <vt:lpstr>WebGL: Renderizando Geometrias</vt:lpstr>
      <vt:lpstr>WebGL</vt:lpstr>
      <vt:lpstr>Objetivos</vt:lpstr>
      <vt:lpstr>Vértices e Índices</vt:lpstr>
      <vt:lpstr>Vértice</vt:lpstr>
      <vt:lpstr>Vértice</vt:lpstr>
      <vt:lpstr>Índices</vt:lpstr>
      <vt:lpstr>Buffers WebGL para a Geometria</vt:lpstr>
      <vt:lpstr>Pipeline de Renderização do WebGL</vt:lpstr>
      <vt:lpstr>Vertex Shader</vt:lpstr>
      <vt:lpstr>Fragment Shader</vt:lpstr>
      <vt:lpstr>Vertex e Fragment Shaders em Ação</vt:lpstr>
      <vt:lpstr>Framebuffer</vt:lpstr>
      <vt:lpstr>Atributos, Uniformes e Variáveis</vt:lpstr>
      <vt:lpstr>Prática: criando um objeto simples</vt:lpstr>
      <vt:lpstr>Prática: criando um objeto simples</vt:lpstr>
      <vt:lpstr>Prática: criando um objeto simples</vt:lpstr>
      <vt:lpstr>Prática: criando um objeto simples</vt:lpstr>
      <vt:lpstr>Prática: criando um objeto simples</vt:lpstr>
      <vt:lpstr>Prática: criando um objeto simples</vt:lpstr>
      <vt:lpstr>Prática: criando um objeto simples</vt:lpstr>
      <vt:lpstr>Prática: criando um objeto simples</vt:lpstr>
      <vt:lpstr>Prática: criando um objeto simples</vt:lpstr>
      <vt:lpstr>Prática: criando um objeto simples</vt:lpstr>
      <vt:lpstr>Prática: criando um objeto simples</vt:lpstr>
      <vt:lpstr>Prática: criando um objeto simples</vt:lpstr>
      <vt:lpstr>Prática: criando um objeto simples</vt:lpstr>
      <vt:lpstr>Prática: criando um objeto simples</vt:lpstr>
      <vt:lpstr>Prática: criando um objeto simples</vt:lpstr>
      <vt:lpstr>Prática: entendendo a dinâmica do programa</vt:lpstr>
      <vt:lpstr>Prática: entendendo a dinâmica do programa</vt:lpstr>
      <vt:lpstr>Prática: entendendo a dinâmica do programa</vt:lpstr>
      <vt:lpstr>Prática: entendendo a dinâmica do programa</vt:lpstr>
      <vt:lpstr>Prática: entendendo a dinâmica do programa</vt:lpstr>
      <vt:lpstr>Prática: entendendo a dinâmica do programa</vt:lpstr>
      <vt:lpstr>Prática: entendendo a dinâmica do programa</vt:lpstr>
      <vt:lpstr>Prática: entendendo a dinâmica do programa</vt:lpstr>
      <vt:lpstr>Prática: entendendo a dinâmica do programa</vt:lpstr>
      <vt:lpstr>Prática: entendendo a dinâmica do programa</vt:lpstr>
      <vt:lpstr>Prática: entendendo a dinâmica do programa</vt:lpstr>
      <vt:lpstr>Prática: entendendo a dinâmica do programa</vt:lpstr>
      <vt:lpstr>Prática: entendendo a dinâmica do programa</vt:lpstr>
      <vt:lpstr>Prática: entendendo a dinâmica do programa</vt:lpstr>
      <vt:lpstr>Prática: entendendo a dinâmica do programa</vt:lpstr>
      <vt:lpstr>Questão 1</vt:lpstr>
      <vt:lpstr>Questão 2</vt:lpstr>
      <vt:lpstr>Atividades de Laboratório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Canvas, WebGL e HTML5</dc:title>
  <dc:creator>Gilzamir Gomes</dc:creator>
  <cp:lastModifiedBy>Gilzamir Gomes</cp:lastModifiedBy>
  <cp:revision>83</cp:revision>
  <dcterms:created xsi:type="dcterms:W3CDTF">2017-03-07T14:01:37Z</dcterms:created>
  <dcterms:modified xsi:type="dcterms:W3CDTF">2017-03-15T02:52:30Z</dcterms:modified>
</cp:coreProperties>
</file>