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94" r:id="rId3"/>
    <p:sldId id="259" r:id="rId4"/>
    <p:sldId id="260" r:id="rId5"/>
    <p:sldId id="258" r:id="rId6"/>
    <p:sldId id="289" r:id="rId7"/>
    <p:sldId id="261" r:id="rId8"/>
    <p:sldId id="262" r:id="rId9"/>
    <p:sldId id="264" r:id="rId10"/>
    <p:sldId id="265" r:id="rId11"/>
    <p:sldId id="266" r:id="rId12"/>
    <p:sldId id="267" r:id="rId13"/>
    <p:sldId id="292" r:id="rId14"/>
    <p:sldId id="28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93" r:id="rId28"/>
    <p:sldId id="283" r:id="rId29"/>
    <p:sldId id="288" r:id="rId30"/>
    <p:sldId id="290" r:id="rId31"/>
    <p:sldId id="291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615BEB7D-2E67-4349-B0D3-0C8B22225352}">
          <p14:sldIdLst>
            <p14:sldId id="294"/>
            <p14:sldId id="259"/>
            <p14:sldId id="260"/>
            <p14:sldId id="258"/>
            <p14:sldId id="289"/>
            <p14:sldId id="261"/>
            <p14:sldId id="262"/>
          </p14:sldIdLst>
        </p14:section>
        <p14:section name="ESTRUCTURA MATEMÁTICA" id="{3B189DF1-3BFD-475E-B1A9-E1FACC6EEFB8}">
          <p14:sldIdLst>
            <p14:sldId id="264"/>
            <p14:sldId id="265"/>
            <p14:sldId id="266"/>
            <p14:sldId id="267"/>
            <p14:sldId id="292"/>
            <p14:sldId id="28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93"/>
            <p14:sldId id="283"/>
          </p14:sldIdLst>
        </p14:section>
        <p14:section name="PRESENTACIÓN" id="{DBA5F7A0-A493-4863-8A3B-77EBA38F2576}">
          <p14:sldIdLst>
            <p14:sldId id="288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9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E88A-9051-438A-A282-64B8FAF488A2}" type="datetimeFigureOut">
              <a:rPr lang="es-ES" smtClean="0"/>
              <a:t>15/07/2015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CAD-3474-445D-BD54-7A6EC3957E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203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E88A-9051-438A-A282-64B8FAF488A2}" type="datetimeFigureOut">
              <a:rPr lang="es-ES" smtClean="0"/>
              <a:t>15/07/2015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CAD-3474-445D-BD54-7A6EC3957E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40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E88A-9051-438A-A282-64B8FAF488A2}" type="datetimeFigureOut">
              <a:rPr lang="es-ES" smtClean="0"/>
              <a:t>15/07/2015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CAD-3474-445D-BD54-7A6EC3957E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82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E88A-9051-438A-A282-64B8FAF488A2}" type="datetimeFigureOut">
              <a:rPr lang="es-ES" smtClean="0"/>
              <a:t>15/07/2015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CAD-3474-445D-BD54-7A6EC3957E36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9848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E88A-9051-438A-A282-64B8FAF488A2}" type="datetimeFigureOut">
              <a:rPr lang="es-ES" smtClean="0"/>
              <a:t>15/07/2015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CAD-3474-445D-BD54-7A6EC3957E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23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E88A-9051-438A-A282-64B8FAF488A2}" type="datetimeFigureOut">
              <a:rPr lang="es-ES" smtClean="0"/>
              <a:t>15/07/2015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CAD-3474-445D-BD54-7A6EC3957E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652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E88A-9051-438A-A282-64B8FAF488A2}" type="datetimeFigureOut">
              <a:rPr lang="es-ES" smtClean="0"/>
              <a:t>15/07/2015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CAD-3474-445D-BD54-7A6EC3957E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204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E88A-9051-438A-A282-64B8FAF488A2}" type="datetimeFigureOut">
              <a:rPr lang="es-ES" smtClean="0"/>
              <a:t>15/07/2015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CAD-3474-445D-BD54-7A6EC3957E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006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E88A-9051-438A-A282-64B8FAF488A2}" type="datetimeFigureOut">
              <a:rPr lang="es-ES" smtClean="0"/>
              <a:t>15/07/2015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CAD-3474-445D-BD54-7A6EC3957E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172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9A41-E74C-4E7C-90CB-0298F7D7C1D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15/07/2015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299-85E8-4177-AED9-ECE445098B67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910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9A41-E74C-4E7C-90CB-0298F7D7C1D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15/07/2015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299-85E8-4177-AED9-ECE445098B67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3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E88A-9051-438A-A282-64B8FAF488A2}" type="datetimeFigureOut">
              <a:rPr lang="es-ES" smtClean="0"/>
              <a:t>15/07/2015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CAD-3474-445D-BD54-7A6EC3957E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1802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9A41-E74C-4E7C-90CB-0298F7D7C1D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15/07/2015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299-85E8-4177-AED9-ECE445098B67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755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9A41-E74C-4E7C-90CB-0298F7D7C1D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15/07/2015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299-85E8-4177-AED9-ECE445098B67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83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9A41-E74C-4E7C-90CB-0298F7D7C1D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15/07/2015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299-85E8-4177-AED9-ECE445098B67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126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9A41-E74C-4E7C-90CB-0298F7D7C1D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15/07/2015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299-85E8-4177-AED9-ECE445098B67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069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9A41-E74C-4E7C-90CB-0298F7D7C1D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15/07/2015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299-85E8-4177-AED9-ECE445098B67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017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9A41-E74C-4E7C-90CB-0298F7D7C1D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15/07/2015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299-85E8-4177-AED9-ECE445098B67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1717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9A41-E74C-4E7C-90CB-0298F7D7C1D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15/07/2015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299-85E8-4177-AED9-ECE445098B67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50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9A41-E74C-4E7C-90CB-0298F7D7C1D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15/07/2015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299-85E8-4177-AED9-ECE445098B67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18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9A41-E74C-4E7C-90CB-0298F7D7C1D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15/07/2015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299-85E8-4177-AED9-ECE445098B67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34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E88A-9051-438A-A282-64B8FAF488A2}" type="datetimeFigureOut">
              <a:rPr lang="es-ES" smtClean="0"/>
              <a:t>15/07/2015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CAD-3474-445D-BD54-7A6EC3957E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8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E88A-9051-438A-A282-64B8FAF488A2}" type="datetimeFigureOut">
              <a:rPr lang="es-ES" smtClean="0"/>
              <a:t>15/07/2015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CAD-3474-445D-BD54-7A6EC3957E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29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E88A-9051-438A-A282-64B8FAF488A2}" type="datetimeFigureOut">
              <a:rPr lang="es-ES" smtClean="0"/>
              <a:t>15/07/2015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CAD-3474-445D-BD54-7A6EC3957E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84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E88A-9051-438A-A282-64B8FAF488A2}" type="datetimeFigureOut">
              <a:rPr lang="es-ES" smtClean="0"/>
              <a:t>15/07/2015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CAD-3474-445D-BD54-7A6EC3957E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08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E88A-9051-438A-A282-64B8FAF488A2}" type="datetimeFigureOut">
              <a:rPr lang="es-ES" smtClean="0"/>
              <a:t>15/07/2015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CAD-3474-445D-BD54-7A6EC3957E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11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E88A-9051-438A-A282-64B8FAF488A2}" type="datetimeFigureOut">
              <a:rPr lang="es-ES" smtClean="0"/>
              <a:t>15/07/2015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CAD-3474-445D-BD54-7A6EC3957E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290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E88A-9051-438A-A282-64B8FAF488A2}" type="datetimeFigureOut">
              <a:rPr lang="es-ES" smtClean="0"/>
              <a:t>15/07/2015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CAD-3474-445D-BD54-7A6EC3957E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23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5E88A-9051-438A-A282-64B8FAF488A2}" type="datetimeFigureOut">
              <a:rPr lang="es-ES" smtClean="0"/>
              <a:t>15/07/2015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01CAD-3474-445D-BD54-7A6EC3957E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17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29A41-E74C-4E7C-90CB-0298F7D7C1D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15/07/2015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1299-85E8-4177-AED9-ECE445098B67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24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931" y="1014411"/>
            <a:ext cx="11086530" cy="2806545"/>
          </a:xfrm>
        </p:spPr>
        <p:txBody>
          <a:bodyPr>
            <a:noAutofit/>
          </a:bodyPr>
          <a:lstStyle/>
          <a:p>
            <a:r>
              <a:rPr lang="es-ES" dirty="0" smtClean="0"/>
              <a:t>DESARROLLO DE UNA APLICACIÓN WEB PARA LA SIMULACIÓN DE reacciones en PROCESOS QUÍMICOS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137" y="3986213"/>
            <a:ext cx="11464119" cy="2128837"/>
          </a:xfrm>
        </p:spPr>
        <p:txBody>
          <a:bodyPr>
            <a:normAutofit/>
          </a:bodyPr>
          <a:lstStyle/>
          <a:p>
            <a:r>
              <a:rPr lang="es-ES" dirty="0" smtClean="0"/>
              <a:t>DEPARTAMENTO DE INGENIERÍA QUÍMICA Y DEL MEDIO AMBIENTE</a:t>
            </a:r>
          </a:p>
          <a:p>
            <a:r>
              <a:rPr lang="es-ES" dirty="0" smtClean="0"/>
              <a:t>DEPARTAMENTO DE AUTOMÁTICA, INGENIERÍA ELÉCTRICA Y ELECTRÓNICA E INFORMÁTICA INDUSTRIAL</a:t>
            </a:r>
          </a:p>
          <a:p>
            <a:pPr algn="just"/>
            <a:r>
              <a:rPr lang="es-ES" b="1" dirty="0" smtClean="0"/>
              <a:t>ASCENSIÓN FERNÁNDEZ LÓPEZ</a:t>
            </a:r>
            <a:r>
              <a:rPr lang="es-ES" b="1" dirty="0" smtClean="0"/>
              <a:t>	           </a:t>
            </a:r>
            <a:r>
              <a:rPr lang="es-ES" b="1" dirty="0" smtClean="0"/>
              <a:t>JOSE ALBERTO JAÉN GALLEGO</a:t>
            </a:r>
            <a:endParaRPr lang="es-ES" b="1" dirty="0" smtClean="0"/>
          </a:p>
          <a:p>
            <a:endParaRPr lang="es-E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70361" y="3955739"/>
            <a:ext cx="11087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http://www.upm.es/canalUPM/archivo/imagenes/logos/color/escupm02_new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9934" y="263787"/>
            <a:ext cx="2083490" cy="1700808"/>
          </a:xfrm>
          <a:prstGeom prst="rect">
            <a:avLst/>
          </a:prstGeom>
          <a:noFill/>
        </p:spPr>
      </p:pic>
      <p:pic>
        <p:nvPicPr>
          <p:cNvPr id="6" name="Picture 5" descr="http://www.upm.es/canalUPM/archivo/imagenes/logos/color/EtsiIndustriales_new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137" y="175087"/>
            <a:ext cx="1800200" cy="1800201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>
            <a:off x="570361" y="6115050"/>
            <a:ext cx="11087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137" y="6115050"/>
            <a:ext cx="1153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/>
              <a:t>PABLO RUIZ </a:t>
            </a:r>
            <a:r>
              <a:rPr lang="es-ES" sz="2800" b="1" dirty="0" err="1"/>
              <a:t>RUIZ</a:t>
            </a:r>
            <a:r>
              <a:rPr lang="es-ES" sz="2800" b="1" dirty="0"/>
              <a:t> 						</a:t>
            </a:r>
            <a:r>
              <a:rPr lang="es-ES" sz="2800" b="1" dirty="0" smtClean="0"/>
              <a:t>          </a:t>
            </a:r>
            <a:r>
              <a:rPr lang="es-ES" sz="2800" b="1" dirty="0"/>
              <a:t>	</a:t>
            </a:r>
            <a:r>
              <a:rPr lang="es-ES" sz="2800" b="1" dirty="0" smtClean="0"/>
              <a:t>      Nº11760</a:t>
            </a:r>
          </a:p>
        </p:txBody>
      </p:sp>
    </p:spTree>
    <p:extLst>
      <p:ext uri="{BB962C8B-B14F-4D97-AF65-F5344CB8AC3E}">
        <p14:creationId xmlns:p14="http://schemas.microsoft.com/office/powerpoint/2010/main" val="23088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/>
          <p:cNvGrpSpPr/>
          <p:nvPr/>
        </p:nvGrpSpPr>
        <p:grpSpPr>
          <a:xfrm>
            <a:off x="3601742" y="2000399"/>
            <a:ext cx="4718855" cy="3017714"/>
            <a:chOff x="2077741" y="2000399"/>
            <a:chExt cx="4718855" cy="3017714"/>
          </a:xfrm>
        </p:grpSpPr>
        <p:grpSp>
          <p:nvGrpSpPr>
            <p:cNvPr id="357" name="Group 356"/>
            <p:cNvGrpSpPr/>
            <p:nvPr/>
          </p:nvGrpSpPr>
          <p:grpSpPr>
            <a:xfrm>
              <a:off x="2195735" y="2147161"/>
              <a:ext cx="4461029" cy="2744230"/>
              <a:chOff x="2195735" y="2147161"/>
              <a:chExt cx="4461029" cy="2744230"/>
            </a:xfrm>
          </p:grpSpPr>
          <p:sp>
            <p:nvSpPr>
              <p:cNvPr id="358" name="Parallelogram 3"/>
              <p:cNvSpPr/>
              <p:nvPr/>
            </p:nvSpPr>
            <p:spPr>
              <a:xfrm>
                <a:off x="2195736" y="2147161"/>
                <a:ext cx="4445434" cy="852242"/>
              </a:xfrm>
              <a:custGeom>
                <a:avLst/>
                <a:gdLst>
                  <a:gd name="connsiteX0" fmla="*/ 0 w 4477239"/>
                  <a:gd name="connsiteY0" fmla="*/ 852243 h 852243"/>
                  <a:gd name="connsiteX1" fmla="*/ 213061 w 4477239"/>
                  <a:gd name="connsiteY1" fmla="*/ 0 h 852243"/>
                  <a:gd name="connsiteX2" fmla="*/ 4477239 w 4477239"/>
                  <a:gd name="connsiteY2" fmla="*/ 0 h 852243"/>
                  <a:gd name="connsiteX3" fmla="*/ 4264178 w 4477239"/>
                  <a:gd name="connsiteY3" fmla="*/ 852243 h 852243"/>
                  <a:gd name="connsiteX4" fmla="*/ 0 w 4477239"/>
                  <a:gd name="connsiteY4" fmla="*/ 852243 h 852243"/>
                  <a:gd name="connsiteX0" fmla="*/ 0 w 4477239"/>
                  <a:gd name="connsiteY0" fmla="*/ 852243 h 852243"/>
                  <a:gd name="connsiteX1" fmla="*/ 713993 w 4477239"/>
                  <a:gd name="connsiteY1" fmla="*/ 7952 h 852243"/>
                  <a:gd name="connsiteX2" fmla="*/ 4477239 w 4477239"/>
                  <a:gd name="connsiteY2" fmla="*/ 0 h 852243"/>
                  <a:gd name="connsiteX3" fmla="*/ 4264178 w 4477239"/>
                  <a:gd name="connsiteY3" fmla="*/ 852243 h 852243"/>
                  <a:gd name="connsiteX4" fmla="*/ 0 w 4477239"/>
                  <a:gd name="connsiteY4" fmla="*/ 852243 h 852243"/>
                  <a:gd name="connsiteX0" fmla="*/ 0 w 4445434"/>
                  <a:gd name="connsiteY0" fmla="*/ 844291 h 844291"/>
                  <a:gd name="connsiteX1" fmla="*/ 713993 w 4445434"/>
                  <a:gd name="connsiteY1" fmla="*/ 0 h 844291"/>
                  <a:gd name="connsiteX2" fmla="*/ 4445434 w 4445434"/>
                  <a:gd name="connsiteY2" fmla="*/ 7950 h 844291"/>
                  <a:gd name="connsiteX3" fmla="*/ 4264178 w 4445434"/>
                  <a:gd name="connsiteY3" fmla="*/ 844291 h 844291"/>
                  <a:gd name="connsiteX4" fmla="*/ 0 w 4445434"/>
                  <a:gd name="connsiteY4" fmla="*/ 844291 h 844291"/>
                  <a:gd name="connsiteX0" fmla="*/ 0 w 4445434"/>
                  <a:gd name="connsiteY0" fmla="*/ 844291 h 852242"/>
                  <a:gd name="connsiteX1" fmla="*/ 713993 w 4445434"/>
                  <a:gd name="connsiteY1" fmla="*/ 0 h 852242"/>
                  <a:gd name="connsiteX2" fmla="*/ 4445434 w 4445434"/>
                  <a:gd name="connsiteY2" fmla="*/ 7950 h 852242"/>
                  <a:gd name="connsiteX3" fmla="*/ 3755295 w 4445434"/>
                  <a:gd name="connsiteY3" fmla="*/ 852242 h 852242"/>
                  <a:gd name="connsiteX4" fmla="*/ 0 w 4445434"/>
                  <a:gd name="connsiteY4" fmla="*/ 844291 h 852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45434" h="852242">
                    <a:moveTo>
                      <a:pt x="0" y="844291"/>
                    </a:moveTo>
                    <a:lnTo>
                      <a:pt x="713993" y="0"/>
                    </a:lnTo>
                    <a:lnTo>
                      <a:pt x="4445434" y="7950"/>
                    </a:lnTo>
                    <a:lnTo>
                      <a:pt x="3755295" y="852242"/>
                    </a:lnTo>
                    <a:lnTo>
                      <a:pt x="0" y="844291"/>
                    </a:lnTo>
                    <a:close/>
                  </a:path>
                </a:pathLst>
              </a:custGeom>
              <a:solidFill>
                <a:srgbClr val="1DEFEF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prstClr val="white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2195735" y="2998093"/>
                <a:ext cx="3739776" cy="1879091"/>
              </a:xfrm>
              <a:prstGeom prst="rect">
                <a:avLst/>
              </a:prstGeom>
              <a:solidFill>
                <a:srgbClr val="1DEFEF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prstClr val="white"/>
                  </a:solidFill>
                </a:endParaRPr>
              </a:p>
            </p:txBody>
          </p:sp>
          <p:sp>
            <p:nvSpPr>
              <p:cNvPr id="360" name="Flowchart: Data 5"/>
              <p:cNvSpPr/>
              <p:nvPr/>
            </p:nvSpPr>
            <p:spPr>
              <a:xfrm>
                <a:off x="5934192" y="2153834"/>
                <a:ext cx="722572" cy="2737557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116 w 10116"/>
                  <a:gd name="connsiteY0" fmla="*/ 10000 h 10000"/>
                  <a:gd name="connsiteX1" fmla="*/ 0 w 10116"/>
                  <a:gd name="connsiteY1" fmla="*/ 3079 h 10000"/>
                  <a:gd name="connsiteX2" fmla="*/ 10116 w 10116"/>
                  <a:gd name="connsiteY2" fmla="*/ 0 h 10000"/>
                  <a:gd name="connsiteX3" fmla="*/ 8116 w 10116"/>
                  <a:gd name="connsiteY3" fmla="*/ 10000 h 10000"/>
                  <a:gd name="connsiteX4" fmla="*/ 116 w 10116"/>
                  <a:gd name="connsiteY4" fmla="*/ 10000 h 10000"/>
                  <a:gd name="connsiteX0" fmla="*/ 116 w 10121"/>
                  <a:gd name="connsiteY0" fmla="*/ 10000 h 10000"/>
                  <a:gd name="connsiteX1" fmla="*/ 0 w 10121"/>
                  <a:gd name="connsiteY1" fmla="*/ 3079 h 10000"/>
                  <a:gd name="connsiteX2" fmla="*/ 10116 w 10121"/>
                  <a:gd name="connsiteY2" fmla="*/ 0 h 10000"/>
                  <a:gd name="connsiteX3" fmla="*/ 10121 w 10121"/>
                  <a:gd name="connsiteY3" fmla="*/ 6776 h 10000"/>
                  <a:gd name="connsiteX4" fmla="*/ 116 w 10121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21" h="10000">
                    <a:moveTo>
                      <a:pt x="116" y="10000"/>
                    </a:moveTo>
                    <a:cubicBezTo>
                      <a:pt x="77" y="7693"/>
                      <a:pt x="39" y="5386"/>
                      <a:pt x="0" y="3079"/>
                    </a:cubicBezTo>
                    <a:lnTo>
                      <a:pt x="10116" y="0"/>
                    </a:lnTo>
                    <a:cubicBezTo>
                      <a:pt x="10118" y="2259"/>
                      <a:pt x="10119" y="4517"/>
                      <a:pt x="10121" y="6776"/>
                    </a:cubicBezTo>
                    <a:lnTo>
                      <a:pt x="116" y="10000"/>
                    </a:lnTo>
                    <a:close/>
                  </a:path>
                </a:pathLst>
              </a:custGeom>
              <a:solidFill>
                <a:srgbClr val="1DEFEF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61" name="Group 360"/>
            <p:cNvGrpSpPr/>
            <p:nvPr/>
          </p:nvGrpSpPr>
          <p:grpSpPr>
            <a:xfrm>
              <a:off x="2077741" y="2000399"/>
              <a:ext cx="4718855" cy="3017714"/>
              <a:chOff x="2077741" y="2000399"/>
              <a:chExt cx="4718855" cy="3017714"/>
            </a:xfrm>
          </p:grpSpPr>
          <p:grpSp>
            <p:nvGrpSpPr>
              <p:cNvPr id="362" name="Group 361"/>
              <p:cNvGrpSpPr/>
              <p:nvPr/>
            </p:nvGrpSpPr>
            <p:grpSpPr>
              <a:xfrm>
                <a:off x="2794396" y="2000399"/>
                <a:ext cx="4002200" cy="2102957"/>
                <a:chOff x="2794396" y="2000399"/>
                <a:chExt cx="4002200" cy="2102957"/>
              </a:xfrm>
            </p:grpSpPr>
            <p:sp>
              <p:nvSpPr>
                <p:cNvPr id="368" name="Oval 367"/>
                <p:cNvSpPr/>
                <p:nvPr/>
              </p:nvSpPr>
              <p:spPr>
                <a:xfrm>
                  <a:off x="6549355" y="2000443"/>
                  <a:ext cx="247241" cy="247241"/>
                </a:xfrm>
                <a:prstGeom prst="ellipse">
                  <a:avLst/>
                </a:prstGeom>
                <a:solidFill>
                  <a:srgbClr val="EF1D1D"/>
                </a:solidFill>
                <a:ln w="3175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rgbClr val="FFC000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D</a:t>
                  </a:r>
                </a:p>
              </p:txBody>
            </p:sp>
            <p:sp>
              <p:nvSpPr>
                <p:cNvPr id="369" name="Oval 368"/>
                <p:cNvSpPr/>
                <p:nvPr/>
              </p:nvSpPr>
              <p:spPr>
                <a:xfrm>
                  <a:off x="2806619" y="3853014"/>
                  <a:ext cx="247241" cy="247241"/>
                </a:xfrm>
                <a:prstGeom prst="ellipse">
                  <a:avLst/>
                </a:prstGeom>
                <a:solidFill>
                  <a:srgbClr val="EF1D1D"/>
                </a:solidFill>
                <a:ln w="3175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rgbClr val="FFC000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A</a:t>
                  </a:r>
                </a:p>
              </p:txBody>
            </p:sp>
            <p:sp>
              <p:nvSpPr>
                <p:cNvPr id="370" name="Oval 369"/>
                <p:cNvSpPr/>
                <p:nvPr/>
              </p:nvSpPr>
              <p:spPr>
                <a:xfrm>
                  <a:off x="2794396" y="2000399"/>
                  <a:ext cx="247241" cy="247241"/>
                </a:xfrm>
                <a:prstGeom prst="ellipse">
                  <a:avLst/>
                </a:prstGeom>
                <a:solidFill>
                  <a:srgbClr val="EF1D1D"/>
                </a:solidFill>
                <a:ln w="3175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rgbClr val="FFC000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B</a:t>
                  </a:r>
                </a:p>
              </p:txBody>
            </p:sp>
            <p:sp>
              <p:nvSpPr>
                <p:cNvPr id="371" name="Oval 370"/>
                <p:cNvSpPr/>
                <p:nvPr/>
              </p:nvSpPr>
              <p:spPr>
                <a:xfrm>
                  <a:off x="6538745" y="3856115"/>
                  <a:ext cx="247241" cy="247241"/>
                </a:xfrm>
                <a:prstGeom prst="ellipse">
                  <a:avLst/>
                </a:prstGeom>
                <a:solidFill>
                  <a:srgbClr val="EF1D1D"/>
                </a:solidFill>
                <a:ln w="3175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rgbClr val="FFC000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C</a:t>
                  </a:r>
                </a:p>
              </p:txBody>
            </p:sp>
          </p:grpSp>
          <p:grpSp>
            <p:nvGrpSpPr>
              <p:cNvPr id="363" name="Group 362"/>
              <p:cNvGrpSpPr/>
              <p:nvPr/>
            </p:nvGrpSpPr>
            <p:grpSpPr>
              <a:xfrm>
                <a:off x="2077741" y="2867392"/>
                <a:ext cx="3981391" cy="2150721"/>
                <a:chOff x="2077741" y="2867392"/>
                <a:chExt cx="3981391" cy="2150721"/>
              </a:xfrm>
            </p:grpSpPr>
            <p:sp>
              <p:nvSpPr>
                <p:cNvPr id="364" name="Oval 363"/>
                <p:cNvSpPr/>
                <p:nvPr/>
              </p:nvSpPr>
              <p:spPr>
                <a:xfrm>
                  <a:off x="2079765" y="4767771"/>
                  <a:ext cx="247241" cy="247241"/>
                </a:xfrm>
                <a:prstGeom prst="ellipse">
                  <a:avLst/>
                </a:prstGeom>
                <a:solidFill>
                  <a:srgbClr val="EF1D1D"/>
                </a:solidFill>
                <a:ln w="3175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prstClr val="white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A</a:t>
                  </a:r>
                </a:p>
              </p:txBody>
            </p:sp>
            <p:sp>
              <p:nvSpPr>
                <p:cNvPr id="365" name="Oval 364"/>
                <p:cNvSpPr/>
                <p:nvPr/>
              </p:nvSpPr>
              <p:spPr>
                <a:xfrm>
                  <a:off x="2077741" y="2868544"/>
                  <a:ext cx="247241" cy="247241"/>
                </a:xfrm>
                <a:prstGeom prst="ellipse">
                  <a:avLst/>
                </a:prstGeom>
                <a:solidFill>
                  <a:srgbClr val="EF1D1D"/>
                </a:solidFill>
                <a:ln w="3175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prstClr val="white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B</a:t>
                  </a:r>
                </a:p>
              </p:txBody>
            </p:sp>
            <p:sp>
              <p:nvSpPr>
                <p:cNvPr id="366" name="Oval 365"/>
                <p:cNvSpPr/>
                <p:nvPr/>
              </p:nvSpPr>
              <p:spPr>
                <a:xfrm>
                  <a:off x="5811891" y="4770872"/>
                  <a:ext cx="247241" cy="247241"/>
                </a:xfrm>
                <a:prstGeom prst="ellipse">
                  <a:avLst/>
                </a:prstGeom>
                <a:solidFill>
                  <a:srgbClr val="EF1D1D"/>
                </a:solidFill>
                <a:ln w="3175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prstClr val="white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C</a:t>
                  </a:r>
                </a:p>
              </p:txBody>
            </p:sp>
            <p:sp>
              <p:nvSpPr>
                <p:cNvPr id="367" name="Oval 366"/>
                <p:cNvSpPr/>
                <p:nvPr/>
              </p:nvSpPr>
              <p:spPr>
                <a:xfrm>
                  <a:off x="5811891" y="2867392"/>
                  <a:ext cx="247241" cy="247241"/>
                </a:xfrm>
                <a:prstGeom prst="ellipse">
                  <a:avLst/>
                </a:prstGeom>
                <a:solidFill>
                  <a:srgbClr val="EF1D1D"/>
                </a:solidFill>
                <a:ln w="3175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prstClr val="white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D</a:t>
                  </a:r>
                </a:p>
              </p:txBody>
            </p:sp>
          </p:grpSp>
        </p:grpSp>
      </p:grpSp>
      <p:grpSp>
        <p:nvGrpSpPr>
          <p:cNvPr id="385" name="Group 384"/>
          <p:cNvGrpSpPr/>
          <p:nvPr/>
        </p:nvGrpSpPr>
        <p:grpSpPr>
          <a:xfrm>
            <a:off x="2590777" y="75984"/>
            <a:ext cx="7465663" cy="6782689"/>
            <a:chOff x="1066776" y="75983"/>
            <a:chExt cx="7465663" cy="6782689"/>
          </a:xfrm>
        </p:grpSpPr>
        <p:grpSp>
          <p:nvGrpSpPr>
            <p:cNvPr id="4" name="Group 3"/>
            <p:cNvGrpSpPr/>
            <p:nvPr/>
          </p:nvGrpSpPr>
          <p:grpSpPr>
            <a:xfrm>
              <a:off x="1066776" y="75983"/>
              <a:ext cx="7465663" cy="6782689"/>
              <a:chOff x="1066776" y="75983"/>
              <a:chExt cx="7465663" cy="6782689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835696" y="62373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771800" y="62373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644008" y="62373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707904" y="62373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835696" y="5305995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35696" y="53012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771800" y="53012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644008" y="53012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707904" y="53012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35696" y="436989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835696" y="43651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771800" y="43651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644008" y="43651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707904" y="43651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835696" y="3429000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1835696" y="34290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771800" y="34290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644008" y="34290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707904" y="34290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835696" y="249289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35696" y="249289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771800" y="249289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707904" y="249289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644008" y="249289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195736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131840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004048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067944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195736" y="48739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940152" y="48739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195736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131840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004048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067944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195736" y="393784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5940152" y="393784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195736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131840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004048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195736" y="29969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195736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131840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004048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067944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195736" y="206084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940152" y="206084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2195736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131840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067944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004048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940152" y="29969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835696" y="206084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2195736" y="162880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1835696" y="299695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1835696" y="39330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1835696" y="48691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1835696" y="580526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5580112" y="48691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5580112" y="39330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5580112" y="299695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195736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131840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004048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067944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195736" y="48739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195736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131840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004048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067944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195736" y="393784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195736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131840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004048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4067944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195736" y="29969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2195736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131840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004048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067944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195736" y="206084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195736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131840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067944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004048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2195736" y="256490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2195736" y="35010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2195736" y="44371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2195736" y="537321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V="1">
                <a:off x="5940152" y="44371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5940152" y="35010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5940152" y="256490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3707904" y="580526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4067944" y="537321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3707904" y="48691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4067944" y="44371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3707904" y="39330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4067944" y="35010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3707904" y="299695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4067944" y="256490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3707904" y="206084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4067944" y="162880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707904" y="530120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3707904" y="43651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3707904" y="342421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707904" y="248810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4067944" y="48739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067944" y="393784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4067944" y="29969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067944" y="206084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2555776" y="53732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3491880" y="53732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5364088" y="53732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4427984" y="53732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2555776" y="444189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2555776" y="44371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3491880" y="44371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5364088" y="44371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4427984" y="44371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2555776" y="3505795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2555776" y="35010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3491880" y="35010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364088" y="35010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427984" y="35010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2555776" y="25649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555776" y="25649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3491880" y="25649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5364088" y="25649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4427984" y="25649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555776" y="1628800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2555776" y="16288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491880" y="16288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4427984" y="16288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5364088" y="16288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915816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3851920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5724128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4788024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2915816" y="400985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6660232" y="400985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2915816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3851920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724128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788024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915816" y="30737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660232" y="30737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2915816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3851920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5724128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4788024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2915816" y="213285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915816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851920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5724128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788024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2915816" y="11967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6660232" y="11967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915816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3851920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788024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5724128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6660232" y="213285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V="1">
                <a:off x="2555776" y="119675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V="1">
                <a:off x="2915816" y="76470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2555776" y="21328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2555776" y="30689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2555776" y="400506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2555776" y="494116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6300192" y="400506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6300192" y="30689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6300192" y="21328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2915816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3851920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5724128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4788024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2915816" y="400985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2915816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3851920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5724128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4788024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2915816" y="30737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2915816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3851920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5724128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4788024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2915816" y="213285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2915816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3851920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5724128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4788024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2915816" y="11967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2915816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3851920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4788024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5724128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915816" y="17008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V="1">
                <a:off x="2915816" y="26369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flipV="1">
                <a:off x="2915816" y="357301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V="1">
                <a:off x="2915816" y="450912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 flipV="1">
                <a:off x="6660232" y="357301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 flipV="1">
                <a:off x="6660232" y="26369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6660232" y="17008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V="1">
                <a:off x="4427984" y="494116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flipV="1">
                <a:off x="4788024" y="450912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V="1">
                <a:off x="4427984" y="400506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4788024" y="357301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4427984" y="30689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4788024" y="26369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V="1">
                <a:off x="4427984" y="21328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V="1">
                <a:off x="4788024" y="17008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V="1">
                <a:off x="4427984" y="119675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flipV="1">
                <a:off x="4788024" y="76470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427984" y="443711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427984" y="350100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4427984" y="256011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4427984" y="162401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4788024" y="400985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4788024" y="30737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4788024" y="213285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4788024" y="11967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5" name="Group 224"/>
              <p:cNvGrpSpPr/>
              <p:nvPr/>
            </p:nvGrpSpPr>
            <p:grpSpPr>
              <a:xfrm>
                <a:off x="5580112" y="764704"/>
                <a:ext cx="1440160" cy="5477395"/>
                <a:chOff x="5580112" y="764704"/>
                <a:chExt cx="1440160" cy="5477395"/>
              </a:xfrm>
            </p:grpSpPr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5580112" y="5305995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5580112" y="4369891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5580112" y="2492896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5580112" y="3429000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 flipV="1">
                  <a:off x="5580112" y="5805264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 flipV="1">
                  <a:off x="5580112" y="2060848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5940152" y="48739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/>
              </p:nvCxnSpPr>
              <p:spPr>
                <a:xfrm>
                  <a:off x="5940152" y="3937843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5940152" y="2060848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>
                  <a:off x="5940152" y="29969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/>
                <p:cNvCxnSpPr/>
                <p:nvPr/>
              </p:nvCxnSpPr>
              <p:spPr>
                <a:xfrm flipV="1">
                  <a:off x="5940152" y="5373216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 flipV="1">
                  <a:off x="5940152" y="1628800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6300192" y="4441899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/>
              </p:nvCxnSpPr>
              <p:spPr>
                <a:xfrm flipH="1">
                  <a:off x="6284890" y="3505795"/>
                  <a:ext cx="15302" cy="9631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6300192" y="1628800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>
                  <a:off x="6300192" y="2564904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/>
                <p:cNvCxnSpPr/>
                <p:nvPr/>
              </p:nvCxnSpPr>
              <p:spPr>
                <a:xfrm flipV="1">
                  <a:off x="6300192" y="4941168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6300192" y="1196752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6660232" y="4009851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6660232" y="30737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6660232" y="11967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6660232" y="2132856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 flipV="1">
                  <a:off x="6660232" y="4509120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 flipV="1">
                  <a:off x="6660232" y="764704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/>
                <p:cNvCxnSpPr/>
                <p:nvPr/>
              </p:nvCxnSpPr>
              <p:spPr>
                <a:xfrm>
                  <a:off x="7020272" y="3577803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/>
                <p:cNvCxnSpPr/>
                <p:nvPr/>
              </p:nvCxnSpPr>
              <p:spPr>
                <a:xfrm>
                  <a:off x="7020272" y="2641699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/>
                <p:cNvCxnSpPr/>
                <p:nvPr/>
              </p:nvCxnSpPr>
              <p:spPr>
                <a:xfrm>
                  <a:off x="7020272" y="764704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7020272" y="1700808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6" name="Straight Connector 225"/>
              <p:cNvCxnSpPr/>
              <p:nvPr/>
            </p:nvCxnSpPr>
            <p:spPr>
              <a:xfrm>
                <a:off x="5148064" y="357780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5148064" y="264169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5148064" y="7647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5148064" y="170080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275856" y="357780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275856" y="264169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3275856" y="7647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3275856" y="170080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3275856" y="7647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4211960" y="7647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5148064" y="7647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6084168" y="7647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3275856" y="17008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211960" y="17008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5148064" y="17008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6084168" y="17008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3275856" y="26369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4211960" y="26369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5148064" y="26369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6084168" y="26369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3275856" y="35730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4211960" y="35730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5148064" y="35730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084168" y="35730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3275856" y="450912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211960" y="450912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5148064" y="450912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6084168" y="450912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4" name="Group 253"/>
              <p:cNvGrpSpPr/>
              <p:nvPr/>
            </p:nvGrpSpPr>
            <p:grpSpPr>
              <a:xfrm>
                <a:off x="4636357" y="760773"/>
                <a:ext cx="1440160" cy="5477395"/>
                <a:chOff x="5580112" y="764704"/>
                <a:chExt cx="1440160" cy="5477395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5580112" y="5305995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5580112" y="4369891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5580112" y="2492896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5580112" y="3429000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 flipV="1">
                  <a:off x="5580112" y="5805264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 flipV="1">
                  <a:off x="5580112" y="2060848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5940152" y="48739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5940152" y="3937843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5940152" y="2060848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5940152" y="29969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 flipV="1">
                  <a:off x="5940152" y="5373216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/>
                <p:cNvCxnSpPr/>
                <p:nvPr/>
              </p:nvCxnSpPr>
              <p:spPr>
                <a:xfrm flipV="1">
                  <a:off x="5940152" y="1628800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6300192" y="4441899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 flipH="1">
                  <a:off x="6284890" y="3505795"/>
                  <a:ext cx="15302" cy="9631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6300192" y="1628800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6300192" y="2564904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 flipV="1">
                  <a:off x="6300192" y="4941168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 flipV="1">
                  <a:off x="6300192" y="1196752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6660232" y="4009851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6660232" y="30737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6660232" y="11967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6660232" y="2132856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 flipV="1">
                  <a:off x="6660232" y="4509120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 flipV="1">
                  <a:off x="6660232" y="764704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7020272" y="3577803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7020272" y="2641699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7020272" y="764704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7020272" y="1700808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/>
            </p:nvGrpSpPr>
            <p:grpSpPr>
              <a:xfrm>
                <a:off x="2743008" y="762733"/>
                <a:ext cx="1440160" cy="5477395"/>
                <a:chOff x="5580112" y="764704"/>
                <a:chExt cx="1440160" cy="5477395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5580112" y="5305995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5580112" y="4369891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5580112" y="2492896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5580112" y="3429000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 flipV="1">
                  <a:off x="5580112" y="5805264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 flipV="1">
                  <a:off x="5580112" y="2060848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5940152" y="48739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5940152" y="3937843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5940152" y="2060848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5940152" y="29969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 flipV="1">
                  <a:off x="5940152" y="5373216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 flipV="1">
                  <a:off x="5940152" y="1628800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6300192" y="4441899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 flipH="1">
                  <a:off x="6284890" y="3505795"/>
                  <a:ext cx="15302" cy="9631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6300192" y="1628800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6300192" y="2564904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 flipV="1">
                  <a:off x="6300192" y="4941168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 flipV="1">
                  <a:off x="6300192" y="1196752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6660232" y="4009851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6660232" y="30737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6660232" y="11967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6660232" y="2132856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 flipV="1">
                  <a:off x="6660232" y="4509120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 flipV="1">
                  <a:off x="6660232" y="764704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7020272" y="3577803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020272" y="2641699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7020272" y="764704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020272" y="1700808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Arrow Connector 255"/>
              <p:cNvCxnSpPr/>
              <p:nvPr/>
            </p:nvCxnSpPr>
            <p:spPr>
              <a:xfrm flipH="1">
                <a:off x="1403648" y="6237312"/>
                <a:ext cx="432048" cy="504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>
                <a:off x="7020272" y="4509120"/>
                <a:ext cx="7920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/>
              <p:nvPr/>
            </p:nvCxnSpPr>
            <p:spPr>
              <a:xfrm flipV="1">
                <a:off x="3275856" y="188640"/>
                <a:ext cx="0" cy="5721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1066776" y="6489340"/>
                <a:ext cx="43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rgbClr val="5B9BD5">
                        <a:lumMod val="75000"/>
                      </a:srgbClr>
                    </a:solidFill>
                  </a:rPr>
                  <a:t>T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2375756" y="75983"/>
                <a:ext cx="98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rgbClr val="5B9BD5">
                        <a:lumMod val="75000"/>
                      </a:srgbClr>
                    </a:solidFill>
                  </a:rPr>
                  <a:t>Tiempo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7952548" y="4327270"/>
                <a:ext cx="579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rgbClr val="5B9BD5">
                        <a:lumMod val="75000"/>
                      </a:srgbClr>
                    </a:solidFill>
                  </a:rPr>
                  <a:t>pH</a:t>
                </a: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2872599" y="153581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48</a:t>
                </a: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3218272" y="351682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44</a:t>
                </a: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3268205" y="443122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6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1850092" y="5548589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32</a:t>
                </a: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2507583" y="4684495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28</a:t>
                </a: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1389252" y="6062219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35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2851020" y="4384777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25</a:t>
                </a: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2829411" y="620077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52</a:t>
                </a: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3243239" y="421729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24</a:t>
                </a: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6912754" y="447397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8</a:t>
                </a: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5036227" y="444305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7</a:t>
                </a:r>
              </a:p>
            </p:txBody>
          </p:sp>
        </p:grpSp>
        <p:sp>
          <p:nvSpPr>
            <p:cNvPr id="384" name="Oval 383"/>
            <p:cNvSpPr/>
            <p:nvPr/>
          </p:nvSpPr>
          <p:spPr>
            <a:xfrm>
              <a:off x="4302621" y="3389611"/>
              <a:ext cx="247241" cy="247241"/>
            </a:xfrm>
            <a:prstGeom prst="ellipse">
              <a:avLst/>
            </a:prstGeom>
            <a:solidFill>
              <a:srgbClr val="FFFF00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3359696" y="760774"/>
            <a:ext cx="5185297" cy="5479355"/>
            <a:chOff x="1835695" y="760773"/>
            <a:chExt cx="5185297" cy="5479355"/>
          </a:xfrm>
        </p:grpSpPr>
        <p:sp>
          <p:nvSpPr>
            <p:cNvPr id="386" name="Rectangle 385"/>
            <p:cNvSpPr/>
            <p:nvPr/>
          </p:nvSpPr>
          <p:spPr>
            <a:xfrm>
              <a:off x="1835696" y="2488109"/>
              <a:ext cx="3744416" cy="3752019"/>
            </a:xfrm>
            <a:prstGeom prst="rect">
              <a:avLst/>
            </a:prstGeom>
            <a:solidFill>
              <a:srgbClr val="FFC000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prstClr val="white"/>
                </a:solidFill>
              </a:endParaRPr>
            </a:p>
          </p:txBody>
        </p:sp>
        <p:sp>
          <p:nvSpPr>
            <p:cNvPr id="387" name="Flowchart: Data 386"/>
            <p:cNvSpPr/>
            <p:nvPr/>
          </p:nvSpPr>
          <p:spPr>
            <a:xfrm>
              <a:off x="5580112" y="760773"/>
              <a:ext cx="1440880" cy="5472608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79 w 10000"/>
                <a:gd name="connsiteY1" fmla="*/ 3144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5"/>
                <a:gd name="connsiteY0" fmla="*/ 10000 h 10000"/>
                <a:gd name="connsiteX1" fmla="*/ 79 w 10005"/>
                <a:gd name="connsiteY1" fmla="*/ 3144 h 10000"/>
                <a:gd name="connsiteX2" fmla="*/ 10000 w 10005"/>
                <a:gd name="connsiteY2" fmla="*/ 0 h 10000"/>
                <a:gd name="connsiteX3" fmla="*/ 10005 w 10005"/>
                <a:gd name="connsiteY3" fmla="*/ 6878 h 10000"/>
                <a:gd name="connsiteX4" fmla="*/ 0 w 10005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5" h="10000">
                  <a:moveTo>
                    <a:pt x="0" y="10000"/>
                  </a:moveTo>
                  <a:cubicBezTo>
                    <a:pt x="26" y="7715"/>
                    <a:pt x="53" y="5429"/>
                    <a:pt x="79" y="3144"/>
                  </a:cubicBezTo>
                  <a:lnTo>
                    <a:pt x="10000" y="0"/>
                  </a:lnTo>
                  <a:cubicBezTo>
                    <a:pt x="10002" y="2293"/>
                    <a:pt x="10003" y="4585"/>
                    <a:pt x="10005" y="6878"/>
                  </a:cubicBezTo>
                  <a:lnTo>
                    <a:pt x="0" y="10000"/>
                  </a:lnTo>
                  <a:close/>
                </a:path>
              </a:pathLst>
            </a:custGeom>
            <a:solidFill>
              <a:srgbClr val="FFC000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prstClr val="white"/>
                </a:solidFill>
              </a:endParaRPr>
            </a:p>
          </p:txBody>
        </p:sp>
        <p:sp>
          <p:nvSpPr>
            <p:cNvPr id="388" name="Parallelogram 387"/>
            <p:cNvSpPr/>
            <p:nvPr/>
          </p:nvSpPr>
          <p:spPr>
            <a:xfrm>
              <a:off x="1835695" y="772805"/>
              <a:ext cx="5172545" cy="1727336"/>
            </a:xfrm>
            <a:custGeom>
              <a:avLst/>
              <a:gdLst>
                <a:gd name="connsiteX0" fmla="*/ 0 w 5184576"/>
                <a:gd name="connsiteY0" fmla="*/ 1727336 h 1727336"/>
                <a:gd name="connsiteX1" fmla="*/ 431834 w 5184576"/>
                <a:gd name="connsiteY1" fmla="*/ 0 h 1727336"/>
                <a:gd name="connsiteX2" fmla="*/ 5184576 w 5184576"/>
                <a:gd name="connsiteY2" fmla="*/ 0 h 1727336"/>
                <a:gd name="connsiteX3" fmla="*/ 4752742 w 5184576"/>
                <a:gd name="connsiteY3" fmla="*/ 1727336 h 1727336"/>
                <a:gd name="connsiteX4" fmla="*/ 0 w 5184576"/>
                <a:gd name="connsiteY4" fmla="*/ 1727336 h 1727336"/>
                <a:gd name="connsiteX0" fmla="*/ 0 w 5184576"/>
                <a:gd name="connsiteY0" fmla="*/ 1727336 h 1727336"/>
                <a:gd name="connsiteX1" fmla="*/ 1394360 w 5184576"/>
                <a:gd name="connsiteY1" fmla="*/ 48126 h 1727336"/>
                <a:gd name="connsiteX2" fmla="*/ 5184576 w 5184576"/>
                <a:gd name="connsiteY2" fmla="*/ 0 h 1727336"/>
                <a:gd name="connsiteX3" fmla="*/ 4752742 w 5184576"/>
                <a:gd name="connsiteY3" fmla="*/ 1727336 h 1727336"/>
                <a:gd name="connsiteX4" fmla="*/ 0 w 5184576"/>
                <a:gd name="connsiteY4" fmla="*/ 1727336 h 1727336"/>
                <a:gd name="connsiteX0" fmla="*/ 0 w 5184576"/>
                <a:gd name="connsiteY0" fmla="*/ 1727336 h 1727336"/>
                <a:gd name="connsiteX1" fmla="*/ 1418423 w 5184576"/>
                <a:gd name="connsiteY1" fmla="*/ 24063 h 1727336"/>
                <a:gd name="connsiteX2" fmla="*/ 5184576 w 5184576"/>
                <a:gd name="connsiteY2" fmla="*/ 0 h 1727336"/>
                <a:gd name="connsiteX3" fmla="*/ 4752742 w 5184576"/>
                <a:gd name="connsiteY3" fmla="*/ 1727336 h 1727336"/>
                <a:gd name="connsiteX4" fmla="*/ 0 w 5184576"/>
                <a:gd name="connsiteY4" fmla="*/ 1727336 h 1727336"/>
                <a:gd name="connsiteX0" fmla="*/ 0 w 5184576"/>
                <a:gd name="connsiteY0" fmla="*/ 1727336 h 1739368"/>
                <a:gd name="connsiteX1" fmla="*/ 1418423 w 5184576"/>
                <a:gd name="connsiteY1" fmla="*/ 24063 h 1739368"/>
                <a:gd name="connsiteX2" fmla="*/ 5184576 w 5184576"/>
                <a:gd name="connsiteY2" fmla="*/ 0 h 1739368"/>
                <a:gd name="connsiteX3" fmla="*/ 3742089 w 5184576"/>
                <a:gd name="connsiteY3" fmla="*/ 1739368 h 1739368"/>
                <a:gd name="connsiteX4" fmla="*/ 0 w 5184576"/>
                <a:gd name="connsiteY4" fmla="*/ 1727336 h 1739368"/>
                <a:gd name="connsiteX0" fmla="*/ 0 w 5172545"/>
                <a:gd name="connsiteY0" fmla="*/ 1715304 h 1727336"/>
                <a:gd name="connsiteX1" fmla="*/ 1418423 w 5172545"/>
                <a:gd name="connsiteY1" fmla="*/ 12031 h 1727336"/>
                <a:gd name="connsiteX2" fmla="*/ 5172545 w 5172545"/>
                <a:gd name="connsiteY2" fmla="*/ 0 h 1727336"/>
                <a:gd name="connsiteX3" fmla="*/ 3742089 w 5172545"/>
                <a:gd name="connsiteY3" fmla="*/ 1727336 h 1727336"/>
                <a:gd name="connsiteX4" fmla="*/ 0 w 5172545"/>
                <a:gd name="connsiteY4" fmla="*/ 1715304 h 172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2545" h="1727336">
                  <a:moveTo>
                    <a:pt x="0" y="1715304"/>
                  </a:moveTo>
                  <a:lnTo>
                    <a:pt x="1418423" y="12031"/>
                  </a:lnTo>
                  <a:lnTo>
                    <a:pt x="5172545" y="0"/>
                  </a:lnTo>
                  <a:lnTo>
                    <a:pt x="3742089" y="1727336"/>
                  </a:lnTo>
                  <a:lnTo>
                    <a:pt x="0" y="1715304"/>
                  </a:lnTo>
                  <a:close/>
                </a:path>
              </a:pathLst>
            </a:custGeom>
            <a:solidFill>
              <a:srgbClr val="FFC000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prstClr val="white"/>
                </a:solidFill>
              </a:endParaRPr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3215681" y="603996"/>
            <a:ext cx="5455339" cy="5791181"/>
            <a:chOff x="1691680" y="603995"/>
            <a:chExt cx="5455339" cy="5791181"/>
          </a:xfrm>
        </p:grpSpPr>
        <p:grpSp>
          <p:nvGrpSpPr>
            <p:cNvPr id="374" name="Group 373"/>
            <p:cNvGrpSpPr/>
            <p:nvPr/>
          </p:nvGrpSpPr>
          <p:grpSpPr>
            <a:xfrm>
              <a:off x="1691680" y="2364488"/>
              <a:ext cx="3992584" cy="4030688"/>
              <a:chOff x="1691680" y="2364488"/>
              <a:chExt cx="3992584" cy="4030688"/>
            </a:xfrm>
          </p:grpSpPr>
          <p:sp>
            <p:nvSpPr>
              <p:cNvPr id="380" name="Oval 379"/>
              <p:cNvSpPr/>
              <p:nvPr/>
            </p:nvSpPr>
            <p:spPr>
              <a:xfrm>
                <a:off x="1691680" y="6092119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P</a:t>
                </a:r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1716862" y="2364488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Q</a:t>
                </a:r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5437023" y="6147935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R</a:t>
                </a:r>
              </a:p>
            </p:txBody>
          </p:sp>
          <p:sp>
            <p:nvSpPr>
              <p:cNvPr id="383" name="Oval 382"/>
              <p:cNvSpPr/>
              <p:nvPr/>
            </p:nvSpPr>
            <p:spPr>
              <a:xfrm>
                <a:off x="5414101" y="2439110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S</a:t>
                </a:r>
              </a:p>
            </p:txBody>
          </p:sp>
        </p:grpSp>
        <p:grpSp>
          <p:nvGrpSpPr>
            <p:cNvPr id="375" name="Group 374"/>
            <p:cNvGrpSpPr/>
            <p:nvPr/>
          </p:nvGrpSpPr>
          <p:grpSpPr>
            <a:xfrm>
              <a:off x="3154435" y="603995"/>
              <a:ext cx="3992584" cy="4030688"/>
              <a:chOff x="1691680" y="2364488"/>
              <a:chExt cx="3992584" cy="4030688"/>
            </a:xfrm>
          </p:grpSpPr>
          <p:sp>
            <p:nvSpPr>
              <p:cNvPr id="376" name="Oval 375"/>
              <p:cNvSpPr/>
              <p:nvPr/>
            </p:nvSpPr>
            <p:spPr>
              <a:xfrm>
                <a:off x="1691680" y="6092119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P</a:t>
                </a:r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1716862" y="2364488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Q</a:t>
                </a:r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5437023" y="6147935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R</a:t>
                </a:r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5414101" y="2439110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569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2224" y="1363125"/>
            <a:ext cx="8802987" cy="40626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44546A"/>
                  </a:fgClr>
                  <a:bgClr>
                    <a:srgbClr val="44546A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</a:rPr>
              <a:t>ESTUDIO </a:t>
            </a:r>
            <a:r>
              <a:rPr lang="en-US" sz="8800" b="1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44546A"/>
                  </a:fgClr>
                  <a:bgClr>
                    <a:srgbClr val="44546A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</a:rPr>
              <a:t>1</a:t>
            </a:r>
          </a:p>
          <a:p>
            <a:pPr algn="ctr"/>
            <a:endParaRPr lang="en-US" sz="5400" b="1" dirty="0">
              <a:ln w="12700">
                <a:solidFill>
                  <a:srgbClr val="44546A">
                    <a:lumMod val="75000"/>
                  </a:srgbClr>
                </a:solidFill>
                <a:prstDash val="solid"/>
              </a:ln>
              <a:pattFill prst="dkUpDiag">
                <a:fgClr>
                  <a:srgbClr val="44546A"/>
                </a:fgClr>
                <a:bgClr>
                  <a:srgbClr val="44546A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44546A">
                    <a:lumMod val="75000"/>
                  </a:srgbClr>
                </a:outerShdw>
              </a:effectLst>
            </a:endParaRPr>
          </a:p>
          <a:p>
            <a:pPr algn="ctr"/>
            <a:r>
              <a:rPr lang="en-US" sz="5400" b="1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44546A"/>
                  </a:fgClr>
                  <a:bgClr>
                    <a:srgbClr val="44546A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</a:rPr>
              <a:t>DETERMINAR EL VALOR</a:t>
            </a:r>
          </a:p>
          <a:p>
            <a:pPr algn="ctr"/>
            <a:r>
              <a:rPr lang="en-US" sz="5400" b="1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44546A"/>
                  </a:fgClr>
                  <a:bgClr>
                    <a:srgbClr val="44546A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</a:rPr>
              <a:t> DE LAS FUNCIONES OBJETIVO</a:t>
            </a:r>
          </a:p>
        </p:txBody>
      </p:sp>
    </p:spTree>
    <p:extLst>
      <p:ext uri="{BB962C8B-B14F-4D97-AF65-F5344CB8AC3E}">
        <p14:creationId xmlns:p14="http://schemas.microsoft.com/office/powerpoint/2010/main" val="33232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42" y="495319"/>
            <a:ext cx="9772650" cy="59340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80" y="495319"/>
            <a:ext cx="9934575" cy="59340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80" y="495319"/>
            <a:ext cx="9934575" cy="59340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359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7520" y="1363125"/>
            <a:ext cx="11592404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44546A"/>
                  </a:fgClr>
                  <a:bgClr>
                    <a:srgbClr val="44546A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</a:rPr>
              <a:t>PRIMER PASO:</a:t>
            </a:r>
          </a:p>
          <a:p>
            <a:pPr algn="ctr"/>
            <a:endParaRPr lang="en-US" sz="8000" b="1" dirty="0">
              <a:ln w="12700">
                <a:solidFill>
                  <a:srgbClr val="44546A">
                    <a:lumMod val="75000"/>
                  </a:srgbClr>
                </a:solidFill>
                <a:prstDash val="solid"/>
              </a:ln>
              <a:pattFill prst="dkUpDiag">
                <a:fgClr>
                  <a:srgbClr val="44546A"/>
                </a:fgClr>
                <a:bgClr>
                  <a:srgbClr val="44546A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44546A">
                    <a:lumMod val="75000"/>
                  </a:srgbClr>
                </a:outerShdw>
              </a:effectLst>
            </a:endParaRPr>
          </a:p>
          <a:p>
            <a:pPr algn="ctr"/>
            <a:r>
              <a:rPr lang="en-US" sz="8000" b="1" dirty="0" smtClean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44546A"/>
                  </a:fgClr>
                  <a:bgClr>
                    <a:srgbClr val="44546A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</a:rPr>
              <a:t>IDENTIFICACIÓN DE CASOS</a:t>
            </a:r>
            <a:endParaRPr lang="en-US" sz="8000" b="1" dirty="0">
              <a:ln w="12700">
                <a:solidFill>
                  <a:srgbClr val="44546A">
                    <a:lumMod val="75000"/>
                  </a:srgbClr>
                </a:solidFill>
                <a:prstDash val="solid"/>
              </a:ln>
              <a:pattFill prst="dkUpDiag">
                <a:fgClr>
                  <a:srgbClr val="44546A"/>
                </a:fgClr>
                <a:bgClr>
                  <a:srgbClr val="44546A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44546A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031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57150"/>
            <a:ext cx="82486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90777" y="75984"/>
            <a:ext cx="7465663" cy="6782689"/>
            <a:chOff x="1066776" y="75983"/>
            <a:chExt cx="7465663" cy="6782689"/>
          </a:xfrm>
        </p:grpSpPr>
        <p:grpSp>
          <p:nvGrpSpPr>
            <p:cNvPr id="5" name="Group 4"/>
            <p:cNvGrpSpPr/>
            <p:nvPr/>
          </p:nvGrpSpPr>
          <p:grpSpPr>
            <a:xfrm>
              <a:off x="1066776" y="75983"/>
              <a:ext cx="7465663" cy="6782689"/>
              <a:chOff x="1066776" y="75983"/>
              <a:chExt cx="7465663" cy="6782689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1835696" y="6237312"/>
                <a:ext cx="9361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771800" y="6237312"/>
                <a:ext cx="9361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644008" y="6237312"/>
                <a:ext cx="9361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707904" y="6237312"/>
                <a:ext cx="9361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835696" y="5305995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35696" y="53012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71800" y="53012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644008" y="53012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707904" y="53012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835696" y="4369891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35696" y="43651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71800" y="43651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644008" y="43651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707904" y="43651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35696" y="3429000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835696" y="34290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771800" y="34290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644008" y="34290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707904" y="34290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835696" y="2492896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835696" y="2492896"/>
                <a:ext cx="9361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771800" y="2492896"/>
                <a:ext cx="9361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707904" y="2492896"/>
                <a:ext cx="9361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644008" y="2492896"/>
                <a:ext cx="9361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95736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131840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004048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067944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195736" y="48739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940152" y="48739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195736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131840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004048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195736" y="393784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940152" y="393784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195736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131840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004048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067944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195736" y="29969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195736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131840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004048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067944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2195736" y="206084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940152" y="206084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195736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131840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067944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004048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940152" y="29969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1835696" y="2060848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2195736" y="1628800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1835696" y="299695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1835696" y="39330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1835696" y="48691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1835696" y="5805264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5580112" y="48691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5580112" y="39330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5580112" y="299695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195736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131840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004048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067944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195736" y="48739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195736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131840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004048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067944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195736" y="393784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195736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131840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04048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067944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195736" y="29969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195736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131840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004048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067944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195736" y="206084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2195736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131840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067944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004048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2195736" y="256490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2195736" y="35010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V="1">
                <a:off x="2195736" y="44371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2195736" y="5373216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5940152" y="44371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5940152" y="35010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5940152" y="256490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3707904" y="580526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4067944" y="537321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3707904" y="48691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4067944" y="44371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3707904" y="39330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4067944" y="35010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3707904" y="299695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4067944" y="256490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3707904" y="206084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4067944" y="162880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3707904" y="530120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707904" y="43651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707904" y="342421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3707904" y="248810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4067944" y="48739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067944" y="393784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4067944" y="29969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4067944" y="206084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2555776" y="53732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3491880" y="53732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5364088" y="53732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4427984" y="53732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2555776" y="444189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2555776" y="44371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3491880" y="44371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5364088" y="44371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4427984" y="44371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2555776" y="3505795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2555776" y="35010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491880" y="35010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5364088" y="35010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4427984" y="35010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2555776" y="25649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555776" y="25649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491880" y="25649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5364088" y="25649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427984" y="25649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2555776" y="1628800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2555776" y="16288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3491880" y="16288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4427984" y="16288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5364088" y="16288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915816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51920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5724128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88024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2915816" y="400985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6660232" y="400985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2915816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3851920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5724128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4788024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2915816" y="30737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6660232" y="30737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2915816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3851920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5724128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4788024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915816" y="213285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2915816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3851920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5724128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4788024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915816" y="11967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660232" y="11967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2915816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3851920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4788024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5724128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660232" y="213285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2555776" y="1196752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2915816" y="764704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2555776" y="21328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2555776" y="30689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2555776" y="400506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2555776" y="4941168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6300192" y="400506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6300192" y="30689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6300192" y="21328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915816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3851920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5724128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4788024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915816" y="400985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2915816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3851920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5724128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4788024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2915816" y="30737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2915816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3851920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5724128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4788024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2915816" y="213285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2915816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3851920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5724128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4788024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2915816" y="11967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2915816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3851920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4788024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5724128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flipV="1">
                <a:off x="2915816" y="17008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V="1">
                <a:off x="2915816" y="26369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 flipV="1">
                <a:off x="2915816" y="357301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 flipV="1">
                <a:off x="2915816" y="4509120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6660232" y="357301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V="1">
                <a:off x="6660232" y="26369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flipV="1">
                <a:off x="6660232" y="17008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V="1">
                <a:off x="4427984" y="494116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4788024" y="450912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4427984" y="400506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4788024" y="357301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V="1">
                <a:off x="4427984" y="30689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V="1">
                <a:off x="4788024" y="26369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V="1">
                <a:off x="4427984" y="21328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flipV="1">
                <a:off x="4788024" y="17008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V="1">
                <a:off x="4427984" y="119675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flipV="1">
                <a:off x="4788024" y="76470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4427984" y="443711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4427984" y="350100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4427984" y="256011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4427984" y="162401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4788024" y="400985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4788024" y="30737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4788024" y="213285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88024" y="11967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7" name="Group 226"/>
              <p:cNvGrpSpPr/>
              <p:nvPr/>
            </p:nvGrpSpPr>
            <p:grpSpPr>
              <a:xfrm>
                <a:off x="5580112" y="764704"/>
                <a:ext cx="1440160" cy="5477395"/>
                <a:chOff x="5580112" y="764704"/>
                <a:chExt cx="1440160" cy="5477395"/>
              </a:xfrm>
            </p:grpSpPr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5580112" y="5305995"/>
                  <a:ext cx="0" cy="9361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5580112" y="4369891"/>
                  <a:ext cx="0" cy="9361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5580112" y="2492896"/>
                  <a:ext cx="0" cy="9361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5580112" y="3429000"/>
                  <a:ext cx="0" cy="9361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 flipV="1">
                  <a:off x="5580112" y="5805264"/>
                  <a:ext cx="360040" cy="43204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/>
              </p:nvCxnSpPr>
              <p:spPr>
                <a:xfrm flipV="1">
                  <a:off x="5580112" y="2060848"/>
                  <a:ext cx="360040" cy="43204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5940152" y="48739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>
                  <a:off x="5940152" y="3937843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5940152" y="2060848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5940152" y="29969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 flipV="1">
                  <a:off x="5940152" y="5373216"/>
                  <a:ext cx="360040" cy="43204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/>
              </p:nvCxnSpPr>
              <p:spPr>
                <a:xfrm flipV="1">
                  <a:off x="5940152" y="1628800"/>
                  <a:ext cx="360040" cy="43204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6300192" y="4441899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 flipH="1">
                  <a:off x="6284890" y="3505795"/>
                  <a:ext cx="15302" cy="9631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6300192" y="1628800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6300192" y="2564904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V="1">
                  <a:off x="6300192" y="4941168"/>
                  <a:ext cx="360040" cy="43204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 flipV="1">
                  <a:off x="6300192" y="1196752"/>
                  <a:ext cx="360040" cy="43204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6660232" y="4009851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6660232" y="30737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6660232" y="11967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6660232" y="2132856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/>
                <p:cNvCxnSpPr/>
                <p:nvPr/>
              </p:nvCxnSpPr>
              <p:spPr>
                <a:xfrm flipV="1">
                  <a:off x="6660232" y="4509120"/>
                  <a:ext cx="360040" cy="43204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/>
                <p:cNvCxnSpPr/>
                <p:nvPr/>
              </p:nvCxnSpPr>
              <p:spPr>
                <a:xfrm flipV="1">
                  <a:off x="6660232" y="764704"/>
                  <a:ext cx="360040" cy="43204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/>
                <p:cNvCxnSpPr/>
                <p:nvPr/>
              </p:nvCxnSpPr>
              <p:spPr>
                <a:xfrm>
                  <a:off x="7020272" y="3577803"/>
                  <a:ext cx="0" cy="9361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7020272" y="2641699"/>
                  <a:ext cx="0" cy="9361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7020272" y="764704"/>
                  <a:ext cx="0" cy="9361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7020272" y="1700808"/>
                  <a:ext cx="0" cy="9361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8" name="Straight Connector 227"/>
              <p:cNvCxnSpPr/>
              <p:nvPr/>
            </p:nvCxnSpPr>
            <p:spPr>
              <a:xfrm>
                <a:off x="5148064" y="357780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5148064" y="264169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5148064" y="7647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5148064" y="170080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3275856" y="3577803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3275856" y="2641699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3275856" y="764704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3275856" y="1700808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3275856" y="764704"/>
                <a:ext cx="9361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4211960" y="764704"/>
                <a:ext cx="9361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5148064" y="764704"/>
                <a:ext cx="9361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6084168" y="764704"/>
                <a:ext cx="9361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3275856" y="17008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4211960" y="17008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5148064" y="17008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6084168" y="17008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3275856" y="26369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4211960" y="26369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5148064" y="26369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6084168" y="26369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3275856" y="35730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4211960" y="35730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5148064" y="35730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6084168" y="35730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3275856" y="4509120"/>
                <a:ext cx="9361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4211960" y="4509120"/>
                <a:ext cx="9361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5148064" y="4509120"/>
                <a:ext cx="9361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6084168" y="4509120"/>
                <a:ext cx="9361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6" name="Group 255"/>
              <p:cNvGrpSpPr/>
              <p:nvPr/>
            </p:nvGrpSpPr>
            <p:grpSpPr>
              <a:xfrm>
                <a:off x="4636357" y="760773"/>
                <a:ext cx="1440160" cy="5477395"/>
                <a:chOff x="5580112" y="764704"/>
                <a:chExt cx="1440160" cy="5477395"/>
              </a:xfrm>
            </p:grpSpPr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5580112" y="5305995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5580112" y="4369891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5580112" y="2492896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5580112" y="3429000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 flipV="1">
                  <a:off x="5580112" y="5805264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 flipV="1">
                  <a:off x="5580112" y="2060848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5940152" y="48739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5940152" y="3937843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5940152" y="2060848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5940152" y="29969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 flipV="1">
                  <a:off x="5940152" y="5373216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 flipV="1">
                  <a:off x="5940152" y="1628800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6300192" y="4441899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 flipH="1">
                  <a:off x="6284890" y="3505795"/>
                  <a:ext cx="15302" cy="9631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6300192" y="1628800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6300192" y="2564904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 flipV="1">
                  <a:off x="6300192" y="4941168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 flipV="1">
                  <a:off x="6300192" y="1196752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6660232" y="4009851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6660232" y="30737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6660232" y="11967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6660232" y="2132856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 flipV="1">
                  <a:off x="6660232" y="4509120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 flipV="1">
                  <a:off x="6660232" y="764704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7020272" y="3577803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7020272" y="2641699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7020272" y="764704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7020272" y="1700808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/>
            </p:nvGrpSpPr>
            <p:grpSpPr>
              <a:xfrm>
                <a:off x="2743008" y="762733"/>
                <a:ext cx="1440160" cy="5477395"/>
                <a:chOff x="5580112" y="764704"/>
                <a:chExt cx="1440160" cy="5477395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5580112" y="5305995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5580112" y="4369891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5580112" y="2492896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5580112" y="3429000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flipV="1">
                  <a:off x="5580112" y="5805264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 flipV="1">
                  <a:off x="5580112" y="2060848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5940152" y="48739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5940152" y="3937843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5940152" y="2060848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5940152" y="29969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 flipV="1">
                  <a:off x="5940152" y="5373216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 flipV="1">
                  <a:off x="5940152" y="1628800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6300192" y="4441899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 flipH="1">
                  <a:off x="6284890" y="3505795"/>
                  <a:ext cx="15302" cy="9631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6300192" y="1628800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6300192" y="2564904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 flipV="1">
                  <a:off x="6300192" y="4941168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 flipV="1">
                  <a:off x="6300192" y="1196752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6660232" y="4009851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6660232" y="30737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6660232" y="11967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6660232" y="2132856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 flipV="1">
                  <a:off x="6660232" y="4509120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 flipV="1">
                  <a:off x="6660232" y="764704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7020272" y="3577803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020272" y="2641699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7020272" y="764704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020272" y="1700808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8" name="Straight Arrow Connector 257"/>
              <p:cNvCxnSpPr/>
              <p:nvPr/>
            </p:nvCxnSpPr>
            <p:spPr>
              <a:xfrm flipH="1">
                <a:off x="1403648" y="6237312"/>
                <a:ext cx="432048" cy="504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/>
              <p:nvPr/>
            </p:nvCxnSpPr>
            <p:spPr>
              <a:xfrm>
                <a:off x="7020272" y="4509120"/>
                <a:ext cx="7920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/>
              <p:cNvCxnSpPr/>
              <p:nvPr/>
            </p:nvCxnSpPr>
            <p:spPr>
              <a:xfrm flipV="1">
                <a:off x="3275856" y="188640"/>
                <a:ext cx="0" cy="5721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TextBox 260"/>
              <p:cNvSpPr txBox="1"/>
              <p:nvPr/>
            </p:nvSpPr>
            <p:spPr>
              <a:xfrm>
                <a:off x="1066776" y="6489340"/>
                <a:ext cx="43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rgbClr val="5B9BD5">
                        <a:lumMod val="75000"/>
                      </a:srgbClr>
                    </a:solidFill>
                  </a:rPr>
                  <a:t>T</a:t>
                </a: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2375756" y="75983"/>
                <a:ext cx="98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rgbClr val="5B9BD5">
                        <a:lumMod val="75000"/>
                      </a:srgbClr>
                    </a:solidFill>
                  </a:rPr>
                  <a:t>Tiempo</a:t>
                </a: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7952548" y="4327270"/>
                <a:ext cx="579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rgbClr val="5B9BD5">
                        <a:lumMod val="75000"/>
                      </a:srgbClr>
                    </a:solidFill>
                  </a:rPr>
                  <a:t>pH</a:t>
                </a: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3268205" y="443122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6</a:t>
                </a: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1389252" y="6062219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35</a:t>
                </a: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2851020" y="4384777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25</a:t>
                </a: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2829411" y="620077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52</a:t>
                </a: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3243239" y="421729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24</a:t>
                </a: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6912754" y="447397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8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5036227" y="444305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7</a:t>
                </a:r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4302621" y="3389611"/>
              <a:ext cx="247241" cy="247241"/>
            </a:xfrm>
            <a:prstGeom prst="ellipse">
              <a:avLst/>
            </a:prstGeom>
            <a:solidFill>
              <a:srgbClr val="FFFF00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3365731" y="2488109"/>
            <a:ext cx="3754974" cy="3758777"/>
            <a:chOff x="1857317" y="3048322"/>
            <a:chExt cx="3754974" cy="3758777"/>
          </a:xfrm>
        </p:grpSpPr>
        <p:cxnSp>
          <p:nvCxnSpPr>
            <p:cNvPr id="402" name="Straight Connector 401"/>
            <p:cNvCxnSpPr/>
            <p:nvPr/>
          </p:nvCxnSpPr>
          <p:spPr>
            <a:xfrm>
              <a:off x="1970440" y="3110239"/>
              <a:ext cx="3545336" cy="3608622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 flipH="1">
              <a:off x="1945258" y="3112057"/>
              <a:ext cx="3595026" cy="355098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Rectangle 403"/>
            <p:cNvSpPr/>
            <p:nvPr/>
          </p:nvSpPr>
          <p:spPr>
            <a:xfrm>
              <a:off x="1857317" y="3048322"/>
              <a:ext cx="3754974" cy="3758777"/>
            </a:xfrm>
            <a:prstGeom prst="rect">
              <a:avLst/>
            </a:prstGeom>
            <a:solidFill>
              <a:srgbClr val="00B050">
                <a:alpha val="34902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prstClr val="white"/>
                </a:solidFill>
              </a:endParaRPr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3215681" y="603996"/>
            <a:ext cx="5455339" cy="5791181"/>
            <a:chOff x="1691680" y="603995"/>
            <a:chExt cx="5455339" cy="5791181"/>
          </a:xfrm>
        </p:grpSpPr>
        <p:grpSp>
          <p:nvGrpSpPr>
            <p:cNvPr id="360" name="Group 359"/>
            <p:cNvGrpSpPr/>
            <p:nvPr/>
          </p:nvGrpSpPr>
          <p:grpSpPr>
            <a:xfrm>
              <a:off x="1691680" y="2364488"/>
              <a:ext cx="4017092" cy="4030688"/>
              <a:chOff x="1691680" y="2364488"/>
              <a:chExt cx="4017092" cy="4030688"/>
            </a:xfrm>
          </p:grpSpPr>
          <p:sp>
            <p:nvSpPr>
              <p:cNvPr id="366" name="Oval 365"/>
              <p:cNvSpPr/>
              <p:nvPr/>
            </p:nvSpPr>
            <p:spPr>
              <a:xfrm>
                <a:off x="1691680" y="6092119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1716862" y="2364488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5437023" y="6147935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5461531" y="2366306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7</a:t>
                </a:r>
              </a:p>
            </p:txBody>
          </p:sp>
        </p:grpSp>
        <p:grpSp>
          <p:nvGrpSpPr>
            <p:cNvPr id="361" name="Group 360"/>
            <p:cNvGrpSpPr/>
            <p:nvPr/>
          </p:nvGrpSpPr>
          <p:grpSpPr>
            <a:xfrm>
              <a:off x="3154435" y="603995"/>
              <a:ext cx="3992584" cy="4030688"/>
              <a:chOff x="1691680" y="2364488"/>
              <a:chExt cx="3992584" cy="4030688"/>
            </a:xfrm>
          </p:grpSpPr>
          <p:sp>
            <p:nvSpPr>
              <p:cNvPr id="362" name="Oval 361"/>
              <p:cNvSpPr/>
              <p:nvPr/>
            </p:nvSpPr>
            <p:spPr>
              <a:xfrm>
                <a:off x="1691680" y="6092119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1716862" y="2364488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5437023" y="6147935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5414101" y="2439110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6</a:t>
                </a:r>
              </a:p>
            </p:txBody>
          </p:sp>
        </p:grpSp>
      </p:grpSp>
      <p:grpSp>
        <p:nvGrpSpPr>
          <p:cNvPr id="391" name="Group 390"/>
          <p:cNvGrpSpPr/>
          <p:nvPr/>
        </p:nvGrpSpPr>
        <p:grpSpPr>
          <a:xfrm>
            <a:off x="3970581" y="1517404"/>
            <a:ext cx="3980105" cy="3944285"/>
            <a:chOff x="2446580" y="1517403"/>
            <a:chExt cx="3980105" cy="3944285"/>
          </a:xfrm>
        </p:grpSpPr>
        <p:sp>
          <p:nvSpPr>
            <p:cNvPr id="371" name="Oval 370"/>
            <p:cNvSpPr/>
            <p:nvPr/>
          </p:nvSpPr>
          <p:spPr>
            <a:xfrm>
              <a:off x="2446580" y="3374442"/>
              <a:ext cx="247241" cy="247241"/>
            </a:xfrm>
            <a:prstGeom prst="ellipse">
              <a:avLst/>
            </a:prstGeom>
            <a:solidFill>
              <a:srgbClr val="00B050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3" name="Oval 372"/>
            <p:cNvSpPr/>
            <p:nvPr/>
          </p:nvSpPr>
          <p:spPr>
            <a:xfrm>
              <a:off x="4325222" y="5214447"/>
              <a:ext cx="247241" cy="247241"/>
            </a:xfrm>
            <a:prstGeom prst="ellipse">
              <a:avLst/>
            </a:prstGeom>
            <a:solidFill>
              <a:srgbClr val="00B050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4" name="Oval 373"/>
            <p:cNvSpPr/>
            <p:nvPr/>
          </p:nvSpPr>
          <p:spPr>
            <a:xfrm>
              <a:off x="6179444" y="3371448"/>
              <a:ext cx="247241" cy="247241"/>
            </a:xfrm>
            <a:prstGeom prst="ellipse">
              <a:avLst/>
            </a:prstGeom>
            <a:solidFill>
              <a:srgbClr val="00B050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5" name="Oval 374"/>
            <p:cNvSpPr/>
            <p:nvPr/>
          </p:nvSpPr>
          <p:spPr>
            <a:xfrm>
              <a:off x="4298392" y="1517403"/>
              <a:ext cx="247241" cy="247241"/>
            </a:xfrm>
            <a:prstGeom prst="ellipse">
              <a:avLst/>
            </a:prstGeom>
            <a:solidFill>
              <a:srgbClr val="00B050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9" name="Oval 388"/>
            <p:cNvSpPr/>
            <p:nvPr/>
          </p:nvSpPr>
          <p:spPr>
            <a:xfrm>
              <a:off x="5020619" y="2573640"/>
              <a:ext cx="247241" cy="247241"/>
            </a:xfrm>
            <a:prstGeom prst="ellipse">
              <a:avLst/>
            </a:prstGeom>
            <a:solidFill>
              <a:srgbClr val="00B050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8" name="Oval 387"/>
            <p:cNvSpPr/>
            <p:nvPr/>
          </p:nvSpPr>
          <p:spPr>
            <a:xfrm>
              <a:off x="3577310" y="4253292"/>
              <a:ext cx="247241" cy="247241"/>
            </a:xfrm>
            <a:prstGeom prst="ellipse">
              <a:avLst/>
            </a:prstGeom>
            <a:solidFill>
              <a:srgbClr val="00B050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*</a:t>
              </a:r>
            </a:p>
          </p:txBody>
        </p:sp>
      </p:grpSp>
      <p:grpSp>
        <p:nvGrpSpPr>
          <p:cNvPr id="409" name="Group 408"/>
          <p:cNvGrpSpPr/>
          <p:nvPr/>
        </p:nvGrpSpPr>
        <p:grpSpPr>
          <a:xfrm>
            <a:off x="3226237" y="615776"/>
            <a:ext cx="5439550" cy="5734605"/>
            <a:chOff x="1719644" y="626328"/>
            <a:chExt cx="5439550" cy="5734605"/>
          </a:xfrm>
        </p:grpSpPr>
        <p:cxnSp>
          <p:nvCxnSpPr>
            <p:cNvPr id="408" name="Straight Arrow Connector 407"/>
            <p:cNvCxnSpPr>
              <a:stCxn id="365" idx="4"/>
              <a:endCxn id="364" idx="0"/>
            </p:cNvCxnSpPr>
            <p:nvPr/>
          </p:nvCxnSpPr>
          <p:spPr>
            <a:xfrm>
              <a:off x="7000477" y="925858"/>
              <a:ext cx="22922" cy="3461584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0" name="Group 389"/>
            <p:cNvGrpSpPr/>
            <p:nvPr/>
          </p:nvGrpSpPr>
          <p:grpSpPr>
            <a:xfrm>
              <a:off x="1719644" y="626328"/>
              <a:ext cx="5439550" cy="5734605"/>
              <a:chOff x="1719644" y="626328"/>
              <a:chExt cx="5439550" cy="5734605"/>
            </a:xfrm>
          </p:grpSpPr>
          <p:sp>
            <p:nvSpPr>
              <p:cNvPr id="376" name="Oval 375"/>
              <p:cNvSpPr/>
              <p:nvPr/>
            </p:nvSpPr>
            <p:spPr>
              <a:xfrm>
                <a:off x="2455399" y="5188551"/>
                <a:ext cx="247241" cy="247241"/>
              </a:xfrm>
              <a:prstGeom prst="ellipse">
                <a:avLst/>
              </a:prstGeom>
              <a:solidFill>
                <a:srgbClr val="7030A0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6174148" y="5244808"/>
                <a:ext cx="247241" cy="247241"/>
              </a:xfrm>
              <a:prstGeom prst="ellipse">
                <a:avLst/>
              </a:prstGeom>
              <a:solidFill>
                <a:srgbClr val="7030A0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2439805" y="1516143"/>
                <a:ext cx="247241" cy="247241"/>
              </a:xfrm>
              <a:prstGeom prst="ellipse">
                <a:avLst/>
              </a:prstGeom>
              <a:solidFill>
                <a:srgbClr val="7030A0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6174148" y="1528016"/>
                <a:ext cx="247241" cy="247241"/>
              </a:xfrm>
              <a:prstGeom prst="ellipse">
                <a:avLst/>
              </a:prstGeom>
              <a:solidFill>
                <a:srgbClr val="7030A0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3596101" y="6113692"/>
                <a:ext cx="247241" cy="247241"/>
              </a:xfrm>
              <a:prstGeom prst="ellipse">
                <a:avLst/>
              </a:prstGeom>
              <a:solidFill>
                <a:srgbClr val="7030A0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5016443" y="4361363"/>
                <a:ext cx="247241" cy="247241"/>
              </a:xfrm>
              <a:prstGeom prst="ellipse">
                <a:avLst/>
              </a:prstGeom>
              <a:solidFill>
                <a:srgbClr val="7030A0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3612329" y="2378231"/>
                <a:ext cx="247241" cy="247241"/>
              </a:xfrm>
              <a:prstGeom prst="ellipse">
                <a:avLst/>
              </a:prstGeom>
              <a:solidFill>
                <a:srgbClr val="7030A0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3" name="Oval 382"/>
              <p:cNvSpPr/>
              <p:nvPr/>
            </p:nvSpPr>
            <p:spPr>
              <a:xfrm>
                <a:off x="5053759" y="626328"/>
                <a:ext cx="247241" cy="247241"/>
              </a:xfrm>
              <a:prstGeom prst="ellipse">
                <a:avLst/>
              </a:prstGeom>
              <a:solidFill>
                <a:srgbClr val="7030A0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4" name="Oval 383"/>
              <p:cNvSpPr/>
              <p:nvPr/>
            </p:nvSpPr>
            <p:spPr>
              <a:xfrm>
                <a:off x="1719644" y="4235288"/>
                <a:ext cx="247241" cy="247241"/>
              </a:xfrm>
              <a:prstGeom prst="ellipse">
                <a:avLst/>
              </a:prstGeom>
              <a:solidFill>
                <a:srgbClr val="7030A0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5467050" y="4232748"/>
                <a:ext cx="247241" cy="247241"/>
              </a:xfrm>
              <a:prstGeom prst="ellipse">
                <a:avLst/>
              </a:prstGeom>
              <a:solidFill>
                <a:srgbClr val="7030A0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7" name="Oval 386"/>
              <p:cNvSpPr/>
              <p:nvPr/>
            </p:nvSpPr>
            <p:spPr>
              <a:xfrm>
                <a:off x="3148411" y="2508243"/>
                <a:ext cx="247241" cy="247241"/>
              </a:xfrm>
              <a:prstGeom prst="ellipse">
                <a:avLst/>
              </a:prstGeom>
              <a:solidFill>
                <a:srgbClr val="7030A0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6" name="Oval 385"/>
              <p:cNvSpPr/>
              <p:nvPr/>
            </p:nvSpPr>
            <p:spPr>
              <a:xfrm>
                <a:off x="6911953" y="2543835"/>
                <a:ext cx="247241" cy="247241"/>
              </a:xfrm>
              <a:prstGeom prst="ellipse">
                <a:avLst/>
              </a:prstGeom>
              <a:solidFill>
                <a:srgbClr val="7030A0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white"/>
                    </a:solidFill>
                  </a:rPr>
                  <a:t>*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186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447" y="377715"/>
            <a:ext cx="7705515" cy="6299659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8761863" y="5930013"/>
            <a:ext cx="3261815" cy="824247"/>
          </a:xfrm>
          <a:prstGeom prst="donut">
            <a:avLst>
              <a:gd name="adj" fmla="val 4683"/>
            </a:avLst>
          </a:prstGeom>
          <a:solidFill>
            <a:srgbClr val="C00000">
              <a:alpha val="6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338" y="2962141"/>
            <a:ext cx="6047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prstClr val="black"/>
                </a:solidFill>
              </a:rPr>
              <a:t>CASO GENERAL </a:t>
            </a:r>
            <a:r>
              <a:rPr lang="es-ES" sz="6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INTERPOLACIÓN </a:t>
            </a:r>
            <a:r>
              <a:rPr lang="es-ES" sz="6600" b="1" dirty="0">
                <a:solidFill>
                  <a:prstClr val="black"/>
                </a:solidFill>
                <a:sym typeface="Wingdings" panose="05000000000000000000" pitchFamily="2" charset="2"/>
              </a:rPr>
              <a:t>TRI-LINEAL</a:t>
            </a:r>
            <a:endParaRPr lang="es-ES" sz="6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Rectangle 407"/>
          <p:cNvSpPr/>
          <p:nvPr/>
        </p:nvSpPr>
        <p:spPr>
          <a:xfrm>
            <a:off x="4079775" y="1641991"/>
            <a:ext cx="3744416" cy="3749203"/>
          </a:xfrm>
          <a:prstGeom prst="rect">
            <a:avLst/>
          </a:prstGeom>
          <a:solidFill>
            <a:srgbClr val="EF1D1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90777" y="75984"/>
            <a:ext cx="7465663" cy="6782689"/>
            <a:chOff x="1066776" y="75983"/>
            <a:chExt cx="7465663" cy="6782689"/>
          </a:xfrm>
        </p:grpSpPr>
        <p:grpSp>
          <p:nvGrpSpPr>
            <p:cNvPr id="5" name="Group 4"/>
            <p:cNvGrpSpPr/>
            <p:nvPr/>
          </p:nvGrpSpPr>
          <p:grpSpPr>
            <a:xfrm>
              <a:off x="1066776" y="75983"/>
              <a:ext cx="7465663" cy="6782689"/>
              <a:chOff x="1066776" y="75983"/>
              <a:chExt cx="7465663" cy="6782689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1835696" y="62373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771800" y="62373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644008" y="62373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707904" y="62373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835696" y="5305995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35696" y="53012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71800" y="53012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644008" y="53012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707904" y="53012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835696" y="436989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35696" y="43651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71800" y="43651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644008" y="43651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707904" y="43651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35696" y="3429000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835696" y="34290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771800" y="34290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644008" y="34290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707904" y="34290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835696" y="249289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835696" y="249289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771800" y="249289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707904" y="249289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644008" y="249289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95736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131840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004048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067944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195736" y="48739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940152" y="48739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195736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131840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004048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195736" y="393784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940152" y="393784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195736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131840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004048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067944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195736" y="29969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195736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131840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004048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067944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2195736" y="206084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940152" y="206084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195736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131840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067944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004048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940152" y="29969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1835696" y="206084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2195736" y="162880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1835696" y="299695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1835696" y="39330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1835696" y="48691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1835696" y="580526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5580112" y="48691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5580112" y="39330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5580112" y="299695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195736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131840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004048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067944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195736" y="48739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195736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131840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004048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067944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195736" y="393784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195736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131840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04048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067944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195736" y="29969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195736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131840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004048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067944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195736" y="206084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2195736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131840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067944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004048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2195736" y="256490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2195736" y="35010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V="1">
                <a:off x="2195736" y="44371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2195736" y="537321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5940152" y="44371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5940152" y="35010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5940152" y="256490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3707904" y="580526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4067944" y="537321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3707904" y="48691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4067944" y="44371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3707904" y="39330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4067944" y="35010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3707904" y="299695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4067944" y="256490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3707904" y="206084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4067944" y="162880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3707904" y="530120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707904" y="43651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707904" y="342421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3707904" y="248810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4067944" y="48739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067944" y="393784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4067944" y="29969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4067944" y="206084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2555776" y="53732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3491880" y="53732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5364088" y="53732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4427984" y="53732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2555776" y="444189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2555776" y="44371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3491880" y="44371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5364088" y="44371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4427984" y="44371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2555776" y="3505795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2555776" y="35010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491880" y="35010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5364088" y="35010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4427984" y="35010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2555776" y="25649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555776" y="25649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491880" y="25649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5364088" y="25649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427984" y="25649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2555776" y="1628800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2555776" y="16288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3491880" y="16288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4427984" y="16288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5364088" y="16288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915816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51920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5724128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88024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2915816" y="400985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6660232" y="400985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2915816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3851920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5724128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4788024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2915816" y="30737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6660232" y="30737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2915816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3851920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5724128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4788024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915816" y="213285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2915816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3851920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5724128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4788024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915816" y="11967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660232" y="11967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2915816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3851920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4788024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5724128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660232" y="213285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2555776" y="119675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2915816" y="76470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2555776" y="21328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2555776" y="30689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2555776" y="400506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2555776" y="494116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6300192" y="400506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6300192" y="30689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6300192" y="21328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915816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3851920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5724128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4788024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915816" y="400985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2915816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3851920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5724128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4788024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2915816" y="30737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2915816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3851920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5724128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4788024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2915816" y="213285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2915816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3851920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5724128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4788024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2915816" y="11967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2915816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3851920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4788024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5724128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flipV="1">
                <a:off x="2915816" y="17008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V="1">
                <a:off x="2915816" y="26369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 flipV="1">
                <a:off x="2915816" y="357301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 flipV="1">
                <a:off x="2915816" y="450912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6660232" y="357301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V="1">
                <a:off x="6660232" y="26369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flipV="1">
                <a:off x="6660232" y="17008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V="1">
                <a:off x="4427984" y="494116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4788024" y="450912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4427984" y="400506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4788024" y="357301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V="1">
                <a:off x="4427984" y="30689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V="1">
                <a:off x="4788024" y="26369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V="1">
                <a:off x="4427984" y="21328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flipV="1">
                <a:off x="4788024" y="17008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V="1">
                <a:off x="4427984" y="119675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flipV="1">
                <a:off x="4788024" y="76470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4427984" y="443711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4427984" y="350100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4427984" y="256011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4427984" y="162401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4788024" y="400985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4788024" y="30737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4788024" y="213285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88024" y="11967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7" name="Group 226"/>
              <p:cNvGrpSpPr/>
              <p:nvPr/>
            </p:nvGrpSpPr>
            <p:grpSpPr>
              <a:xfrm>
                <a:off x="5580112" y="764704"/>
                <a:ext cx="1440160" cy="5477395"/>
                <a:chOff x="5580112" y="764704"/>
                <a:chExt cx="1440160" cy="5477395"/>
              </a:xfrm>
            </p:grpSpPr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5580112" y="5305995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5580112" y="4369891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5580112" y="2492896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5580112" y="3429000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 flipV="1">
                  <a:off x="5580112" y="5805264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/>
              </p:nvCxnSpPr>
              <p:spPr>
                <a:xfrm flipV="1">
                  <a:off x="5580112" y="2060848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5940152" y="48739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>
                  <a:off x="5940152" y="3937843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5940152" y="2060848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5940152" y="29969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 flipV="1">
                  <a:off x="5940152" y="5373216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/>
              </p:nvCxnSpPr>
              <p:spPr>
                <a:xfrm flipV="1">
                  <a:off x="5940152" y="1628800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6300192" y="4441899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 flipH="1">
                  <a:off x="6284890" y="3505795"/>
                  <a:ext cx="15302" cy="9631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6300192" y="1628800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6300192" y="2564904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V="1">
                  <a:off x="6300192" y="4941168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 flipV="1">
                  <a:off x="6300192" y="1196752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6660232" y="4009851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6660232" y="30737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6660232" y="11967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6660232" y="2132856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/>
                <p:cNvCxnSpPr/>
                <p:nvPr/>
              </p:nvCxnSpPr>
              <p:spPr>
                <a:xfrm flipV="1">
                  <a:off x="6660232" y="4509120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/>
                <p:cNvCxnSpPr/>
                <p:nvPr/>
              </p:nvCxnSpPr>
              <p:spPr>
                <a:xfrm flipV="1">
                  <a:off x="6660232" y="764704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/>
                <p:cNvCxnSpPr/>
                <p:nvPr/>
              </p:nvCxnSpPr>
              <p:spPr>
                <a:xfrm>
                  <a:off x="7020272" y="3577803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7020272" y="2641699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7020272" y="764704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7020272" y="1700808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8" name="Straight Connector 227"/>
              <p:cNvCxnSpPr/>
              <p:nvPr/>
            </p:nvCxnSpPr>
            <p:spPr>
              <a:xfrm>
                <a:off x="5148064" y="357780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5148064" y="264169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5148064" y="7647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5148064" y="170080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3275856" y="357780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3275856" y="264169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3275856" y="7647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3275856" y="170080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3275856" y="7647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4211960" y="7647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5148064" y="7647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6084168" y="7647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3275856" y="17008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4211960" y="17008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5148064" y="17008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6084168" y="17008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3275856" y="26369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4211960" y="26369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5148064" y="26369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6084168" y="26369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3275856" y="35730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4211960" y="35730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5148064" y="35730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6084168" y="35730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3275856" y="450912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4211960" y="450912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5148064" y="450912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6084168" y="450912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6" name="Group 255"/>
              <p:cNvGrpSpPr/>
              <p:nvPr/>
            </p:nvGrpSpPr>
            <p:grpSpPr>
              <a:xfrm>
                <a:off x="4636357" y="760773"/>
                <a:ext cx="1440160" cy="5477395"/>
                <a:chOff x="5580112" y="764704"/>
                <a:chExt cx="1440160" cy="5477395"/>
              </a:xfrm>
            </p:grpSpPr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5580112" y="5305995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5580112" y="4369891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5580112" y="2492896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5580112" y="3429000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 flipV="1">
                  <a:off x="5580112" y="5805264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 flipV="1">
                  <a:off x="5580112" y="2060848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5940152" y="48739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5940152" y="3937843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5940152" y="2060848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5940152" y="29969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 flipV="1">
                  <a:off x="5940152" y="5373216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 flipV="1">
                  <a:off x="5940152" y="1628800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6300192" y="4441899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 flipH="1">
                  <a:off x="6284890" y="3505795"/>
                  <a:ext cx="15302" cy="9631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6300192" y="1628800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6300192" y="2564904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 flipV="1">
                  <a:off x="6300192" y="4941168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 flipV="1">
                  <a:off x="6300192" y="1196752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6660232" y="4009851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6660232" y="30737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6660232" y="11967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6660232" y="2132856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 flipV="1">
                  <a:off x="6660232" y="4509120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 flipV="1">
                  <a:off x="6660232" y="764704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7020272" y="3577803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7020272" y="2641699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7020272" y="764704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7020272" y="1700808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/>
            </p:nvGrpSpPr>
            <p:grpSpPr>
              <a:xfrm>
                <a:off x="2743008" y="762733"/>
                <a:ext cx="1440160" cy="5477395"/>
                <a:chOff x="5580112" y="764704"/>
                <a:chExt cx="1440160" cy="5477395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5580112" y="5305995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5580112" y="4369891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5580112" y="2492896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5580112" y="3429000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flipV="1">
                  <a:off x="5580112" y="5805264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 flipV="1">
                  <a:off x="5580112" y="2060848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5940152" y="48739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5940152" y="3937843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5940152" y="2060848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5940152" y="29969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 flipV="1">
                  <a:off x="5940152" y="5373216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 flipV="1">
                  <a:off x="5940152" y="1628800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6300192" y="4441899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 flipH="1">
                  <a:off x="6284890" y="3505795"/>
                  <a:ext cx="15302" cy="9631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6300192" y="1628800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6300192" y="2564904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 flipV="1">
                  <a:off x="6300192" y="4941168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 flipV="1">
                  <a:off x="6300192" y="1196752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6660232" y="4009851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6660232" y="30737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6660232" y="11967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6660232" y="2132856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 flipV="1">
                  <a:off x="6660232" y="4509120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 flipV="1">
                  <a:off x="6660232" y="764704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7020272" y="3577803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020272" y="2641699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7020272" y="764704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020272" y="1700808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8" name="Straight Arrow Connector 257"/>
              <p:cNvCxnSpPr/>
              <p:nvPr/>
            </p:nvCxnSpPr>
            <p:spPr>
              <a:xfrm flipH="1">
                <a:off x="1403648" y="6237312"/>
                <a:ext cx="432048" cy="504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/>
              <p:nvPr/>
            </p:nvCxnSpPr>
            <p:spPr>
              <a:xfrm>
                <a:off x="7020272" y="4509120"/>
                <a:ext cx="7920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/>
              <p:cNvCxnSpPr/>
              <p:nvPr/>
            </p:nvCxnSpPr>
            <p:spPr>
              <a:xfrm flipV="1">
                <a:off x="3275856" y="188640"/>
                <a:ext cx="0" cy="5721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TextBox 260"/>
              <p:cNvSpPr txBox="1"/>
              <p:nvPr/>
            </p:nvSpPr>
            <p:spPr>
              <a:xfrm>
                <a:off x="1066776" y="6489340"/>
                <a:ext cx="43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rgbClr val="5B9BD5">
                        <a:lumMod val="75000"/>
                      </a:srgbClr>
                    </a:solidFill>
                  </a:rPr>
                  <a:t>T</a:t>
                </a: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2375756" y="75983"/>
                <a:ext cx="98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rgbClr val="5B9BD5">
                        <a:lumMod val="75000"/>
                      </a:srgbClr>
                    </a:solidFill>
                  </a:rPr>
                  <a:t>Tiempo</a:t>
                </a: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7952548" y="4327270"/>
                <a:ext cx="579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rgbClr val="5B9BD5">
                        <a:lumMod val="75000"/>
                      </a:srgbClr>
                    </a:solidFill>
                  </a:rPr>
                  <a:t>pH</a:t>
                </a: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3268205" y="443122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6</a:t>
                </a: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1389252" y="6062219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35</a:t>
                </a: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2851020" y="4384777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25</a:t>
                </a: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2829411" y="620077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52</a:t>
                </a: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3243239" y="421729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24</a:t>
                </a: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6912754" y="447397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8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5036227" y="444305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7</a:t>
                </a:r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4302621" y="3389611"/>
              <a:ext cx="247241" cy="247241"/>
            </a:xfrm>
            <a:prstGeom prst="ellipse">
              <a:avLst/>
            </a:prstGeom>
            <a:solidFill>
              <a:srgbClr val="FFFF00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3215681" y="603996"/>
            <a:ext cx="5455339" cy="5791181"/>
            <a:chOff x="1691680" y="603995"/>
            <a:chExt cx="5455339" cy="5791181"/>
          </a:xfrm>
        </p:grpSpPr>
        <p:grpSp>
          <p:nvGrpSpPr>
            <p:cNvPr id="360" name="Group 359"/>
            <p:cNvGrpSpPr/>
            <p:nvPr/>
          </p:nvGrpSpPr>
          <p:grpSpPr>
            <a:xfrm>
              <a:off x="1691680" y="2364488"/>
              <a:ext cx="3992584" cy="4030688"/>
              <a:chOff x="1691680" y="2364488"/>
              <a:chExt cx="3992584" cy="4030688"/>
            </a:xfrm>
          </p:grpSpPr>
          <p:sp>
            <p:nvSpPr>
              <p:cNvPr id="366" name="Oval 365"/>
              <p:cNvSpPr/>
              <p:nvPr/>
            </p:nvSpPr>
            <p:spPr>
              <a:xfrm>
                <a:off x="1691680" y="6092119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1716862" y="2364488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5437023" y="6147935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5414101" y="2439110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7</a:t>
                </a:r>
              </a:p>
            </p:txBody>
          </p:sp>
        </p:grpSp>
        <p:grpSp>
          <p:nvGrpSpPr>
            <p:cNvPr id="361" name="Group 360"/>
            <p:cNvGrpSpPr/>
            <p:nvPr/>
          </p:nvGrpSpPr>
          <p:grpSpPr>
            <a:xfrm>
              <a:off x="3154435" y="603995"/>
              <a:ext cx="3992584" cy="4030688"/>
              <a:chOff x="1691680" y="2364488"/>
              <a:chExt cx="3992584" cy="4030688"/>
            </a:xfrm>
          </p:grpSpPr>
          <p:sp>
            <p:nvSpPr>
              <p:cNvPr id="362" name="Oval 361"/>
              <p:cNvSpPr/>
              <p:nvPr/>
            </p:nvSpPr>
            <p:spPr>
              <a:xfrm>
                <a:off x="1691680" y="6092119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1716862" y="2364488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5437023" y="6147935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5414101" y="2439110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6</a:t>
                </a:r>
              </a:p>
            </p:txBody>
          </p:sp>
        </p:grpSp>
      </p:grpSp>
      <p:grpSp>
        <p:nvGrpSpPr>
          <p:cNvPr id="379" name="Group 378"/>
          <p:cNvGrpSpPr/>
          <p:nvPr/>
        </p:nvGrpSpPr>
        <p:grpSpPr>
          <a:xfrm>
            <a:off x="3359696" y="4503097"/>
            <a:ext cx="1439234" cy="1734217"/>
            <a:chOff x="1835696" y="4503096"/>
            <a:chExt cx="1439234" cy="1734217"/>
          </a:xfrm>
        </p:grpSpPr>
        <p:cxnSp>
          <p:nvCxnSpPr>
            <p:cNvPr id="371" name="Straight Arrow Connector 370"/>
            <p:cNvCxnSpPr>
              <a:endCxn id="381" idx="3"/>
            </p:cNvCxnSpPr>
            <p:nvPr/>
          </p:nvCxnSpPr>
          <p:spPr>
            <a:xfrm flipV="1">
              <a:off x="1835696" y="5434851"/>
              <a:ext cx="647092" cy="8024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/>
            <p:cNvCxnSpPr>
              <a:endCxn id="381" idx="7"/>
            </p:cNvCxnSpPr>
            <p:nvPr/>
          </p:nvCxnSpPr>
          <p:spPr>
            <a:xfrm flipH="1">
              <a:off x="2657613" y="4503096"/>
              <a:ext cx="617317" cy="756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Rectangle 379"/>
              <p:cNvSpPr/>
              <p:nvPr/>
            </p:nvSpPr>
            <p:spPr>
              <a:xfrm>
                <a:off x="5566539" y="4440698"/>
                <a:ext cx="3939861" cy="6690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ƞ</m:t>
                          </m:r>
                        </m:e>
                        <m:sub>
                          <m:r>
                            <a:rPr lang="es-E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s-E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E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E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E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E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E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E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s-E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ƞ</m:t>
                          </m:r>
                        </m:e>
                        <m:sub>
                          <m:r>
                            <a:rPr lang="es-E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E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E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E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E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E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E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s-E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ƞ</m:t>
                          </m:r>
                        </m:e>
                        <m:sub>
                          <m:r>
                            <a:rPr lang="es-E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80" name="Rectangle 3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539" y="4440698"/>
                <a:ext cx="3939861" cy="669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1" name="Oval 380"/>
          <p:cNvSpPr/>
          <p:nvPr/>
        </p:nvSpPr>
        <p:spPr>
          <a:xfrm>
            <a:off x="3970581" y="5223819"/>
            <a:ext cx="247241" cy="247241"/>
          </a:xfrm>
          <a:prstGeom prst="ellipse">
            <a:avLst/>
          </a:prstGeom>
          <a:solidFill>
            <a:srgbClr val="EF1D1D"/>
          </a:solidFill>
          <a:ln w="3175"/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</a:p>
        </p:txBody>
      </p:sp>
      <p:grpSp>
        <p:nvGrpSpPr>
          <p:cNvPr id="384" name="Group 383"/>
          <p:cNvGrpSpPr/>
          <p:nvPr/>
        </p:nvGrpSpPr>
        <p:grpSpPr>
          <a:xfrm>
            <a:off x="3360622" y="769116"/>
            <a:ext cx="1439234" cy="1734217"/>
            <a:chOff x="1835696" y="4503096"/>
            <a:chExt cx="1439234" cy="1734217"/>
          </a:xfrm>
        </p:grpSpPr>
        <p:cxnSp>
          <p:nvCxnSpPr>
            <p:cNvPr id="385" name="Straight Arrow Connector 384"/>
            <p:cNvCxnSpPr/>
            <p:nvPr/>
          </p:nvCxnSpPr>
          <p:spPr>
            <a:xfrm flipV="1">
              <a:off x="1835696" y="5434851"/>
              <a:ext cx="647092" cy="8024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 flipH="1">
              <a:off x="2657613" y="4503096"/>
              <a:ext cx="617317" cy="756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Group 386"/>
          <p:cNvGrpSpPr/>
          <p:nvPr/>
        </p:nvGrpSpPr>
        <p:grpSpPr>
          <a:xfrm>
            <a:off x="7105038" y="4512669"/>
            <a:ext cx="1439234" cy="1734217"/>
            <a:chOff x="1835696" y="4503096"/>
            <a:chExt cx="1439234" cy="1734217"/>
          </a:xfrm>
        </p:grpSpPr>
        <p:cxnSp>
          <p:nvCxnSpPr>
            <p:cNvPr id="388" name="Straight Arrow Connector 387"/>
            <p:cNvCxnSpPr/>
            <p:nvPr/>
          </p:nvCxnSpPr>
          <p:spPr>
            <a:xfrm flipV="1">
              <a:off x="1835696" y="5434851"/>
              <a:ext cx="647092" cy="8024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/>
            <p:cNvCxnSpPr/>
            <p:nvPr/>
          </p:nvCxnSpPr>
          <p:spPr>
            <a:xfrm flipH="1">
              <a:off x="2657613" y="4503096"/>
              <a:ext cx="617317" cy="756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Group 389"/>
          <p:cNvGrpSpPr/>
          <p:nvPr/>
        </p:nvGrpSpPr>
        <p:grpSpPr>
          <a:xfrm>
            <a:off x="7080388" y="805635"/>
            <a:ext cx="1439234" cy="1734217"/>
            <a:chOff x="1835696" y="4503096"/>
            <a:chExt cx="1439234" cy="1734217"/>
          </a:xfrm>
        </p:grpSpPr>
        <p:cxnSp>
          <p:nvCxnSpPr>
            <p:cNvPr id="391" name="Straight Arrow Connector 390"/>
            <p:cNvCxnSpPr/>
            <p:nvPr/>
          </p:nvCxnSpPr>
          <p:spPr>
            <a:xfrm flipV="1">
              <a:off x="1835696" y="5434851"/>
              <a:ext cx="647092" cy="8024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Arrow Connector 391"/>
            <p:cNvCxnSpPr/>
            <p:nvPr/>
          </p:nvCxnSpPr>
          <p:spPr>
            <a:xfrm flipH="1">
              <a:off x="2657613" y="4503096"/>
              <a:ext cx="617317" cy="756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7" name="Group 406"/>
          <p:cNvGrpSpPr/>
          <p:nvPr/>
        </p:nvGrpSpPr>
        <p:grpSpPr>
          <a:xfrm>
            <a:off x="3949203" y="1469183"/>
            <a:ext cx="4169774" cy="4051790"/>
            <a:chOff x="2425203" y="1469183"/>
            <a:chExt cx="4169774" cy="4051790"/>
          </a:xfrm>
        </p:grpSpPr>
        <p:grpSp>
          <p:nvGrpSpPr>
            <p:cNvPr id="399" name="Group 398"/>
            <p:cNvGrpSpPr/>
            <p:nvPr/>
          </p:nvGrpSpPr>
          <p:grpSpPr>
            <a:xfrm>
              <a:off x="6091847" y="5151641"/>
              <a:ext cx="503130" cy="369332"/>
              <a:chOff x="7580060" y="6086889"/>
              <a:chExt cx="503130" cy="369332"/>
            </a:xfrm>
          </p:grpSpPr>
          <p:sp>
            <p:nvSpPr>
              <p:cNvPr id="397" name="Oval 396"/>
              <p:cNvSpPr/>
              <p:nvPr/>
            </p:nvSpPr>
            <p:spPr>
              <a:xfrm>
                <a:off x="7661620" y="6159033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7580060" y="6086889"/>
                <a:ext cx="503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white"/>
                    </a:solidFill>
                  </a:rPr>
                  <a:t>10</a:t>
                </a:r>
              </a:p>
            </p:txBody>
          </p:sp>
        </p:grpSp>
        <p:grpSp>
          <p:nvGrpSpPr>
            <p:cNvPr id="400" name="Group 399"/>
            <p:cNvGrpSpPr/>
            <p:nvPr/>
          </p:nvGrpSpPr>
          <p:grpSpPr>
            <a:xfrm>
              <a:off x="6088649" y="1469183"/>
              <a:ext cx="503130" cy="369332"/>
              <a:chOff x="7589809" y="6086749"/>
              <a:chExt cx="503130" cy="369332"/>
            </a:xfrm>
          </p:grpSpPr>
          <p:sp>
            <p:nvSpPr>
              <p:cNvPr id="401" name="Oval 400"/>
              <p:cNvSpPr/>
              <p:nvPr/>
            </p:nvSpPr>
            <p:spPr>
              <a:xfrm>
                <a:off x="7661620" y="6159033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02" name="TextBox 401"/>
              <p:cNvSpPr txBox="1"/>
              <p:nvPr/>
            </p:nvSpPr>
            <p:spPr>
              <a:xfrm>
                <a:off x="7589809" y="6086749"/>
                <a:ext cx="503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white"/>
                    </a:solidFill>
                  </a:rPr>
                  <a:t>11</a:t>
                </a:r>
              </a:p>
            </p:txBody>
          </p:sp>
        </p:grpSp>
        <p:sp>
          <p:nvSpPr>
            <p:cNvPr id="404" name="Oval 403"/>
            <p:cNvSpPr/>
            <p:nvPr/>
          </p:nvSpPr>
          <p:spPr>
            <a:xfrm>
              <a:off x="2425203" y="1488792"/>
              <a:ext cx="247241" cy="247241"/>
            </a:xfrm>
            <a:prstGeom prst="ellipse">
              <a:avLst/>
            </a:prstGeom>
            <a:solidFill>
              <a:srgbClr val="EF1D1D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15" name="Group 414"/>
          <p:cNvGrpSpPr/>
          <p:nvPr/>
        </p:nvGrpSpPr>
        <p:grpSpPr>
          <a:xfrm>
            <a:off x="4199924" y="1651073"/>
            <a:ext cx="3470060" cy="5613"/>
            <a:chOff x="2675924" y="1651072"/>
            <a:chExt cx="3470060" cy="5613"/>
          </a:xfrm>
        </p:grpSpPr>
        <p:cxnSp>
          <p:nvCxnSpPr>
            <p:cNvPr id="414" name="Straight Arrow Connector 413"/>
            <p:cNvCxnSpPr/>
            <p:nvPr/>
          </p:nvCxnSpPr>
          <p:spPr>
            <a:xfrm flipH="1">
              <a:off x="4514417" y="1653989"/>
              <a:ext cx="1631567" cy="21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/>
            <p:nvPr/>
          </p:nvCxnSpPr>
          <p:spPr>
            <a:xfrm flipV="1">
              <a:off x="2675924" y="1651072"/>
              <a:ext cx="1644048" cy="56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7" name="Group 426"/>
          <p:cNvGrpSpPr/>
          <p:nvPr/>
        </p:nvGrpSpPr>
        <p:grpSpPr>
          <a:xfrm>
            <a:off x="5780102" y="5190521"/>
            <a:ext cx="503130" cy="369332"/>
            <a:chOff x="7067465" y="1604042"/>
            <a:chExt cx="503130" cy="369332"/>
          </a:xfrm>
        </p:grpSpPr>
        <p:sp>
          <p:nvSpPr>
            <p:cNvPr id="423" name="Oval 422"/>
            <p:cNvSpPr/>
            <p:nvPr/>
          </p:nvSpPr>
          <p:spPr>
            <a:xfrm>
              <a:off x="7148802" y="1669002"/>
              <a:ext cx="247241" cy="247241"/>
            </a:xfrm>
            <a:prstGeom prst="ellipse">
              <a:avLst/>
            </a:prstGeom>
            <a:solidFill>
              <a:srgbClr val="EF1D1D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4" name="TextBox 423"/>
            <p:cNvSpPr txBox="1"/>
            <p:nvPr/>
          </p:nvSpPr>
          <p:spPr>
            <a:xfrm>
              <a:off x="7067465" y="1604042"/>
              <a:ext cx="503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prstClr val="white"/>
                  </a:solidFill>
                </a:rPr>
                <a:t>12</a:t>
              </a:r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5730048" y="1469897"/>
            <a:ext cx="503130" cy="369332"/>
            <a:chOff x="7067465" y="1604042"/>
            <a:chExt cx="503130" cy="369332"/>
          </a:xfrm>
        </p:grpSpPr>
        <p:sp>
          <p:nvSpPr>
            <p:cNvPr id="429" name="Oval 428"/>
            <p:cNvSpPr/>
            <p:nvPr/>
          </p:nvSpPr>
          <p:spPr>
            <a:xfrm>
              <a:off x="7148802" y="1669002"/>
              <a:ext cx="247241" cy="247241"/>
            </a:xfrm>
            <a:prstGeom prst="ellipse">
              <a:avLst/>
            </a:prstGeom>
            <a:solidFill>
              <a:srgbClr val="EF1D1D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7067465" y="1604042"/>
              <a:ext cx="503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prstClr val="white"/>
                  </a:solidFill>
                </a:rPr>
                <a:t>13</a:t>
              </a:r>
            </a:p>
          </p:txBody>
        </p:sp>
      </p:grpSp>
      <p:grpSp>
        <p:nvGrpSpPr>
          <p:cNvPr id="434" name="Group 433"/>
          <p:cNvGrpSpPr/>
          <p:nvPr/>
        </p:nvGrpSpPr>
        <p:grpSpPr>
          <a:xfrm>
            <a:off x="4231470" y="5381240"/>
            <a:ext cx="3470060" cy="5613"/>
            <a:chOff x="2675924" y="1651072"/>
            <a:chExt cx="3470060" cy="5613"/>
          </a:xfrm>
        </p:grpSpPr>
        <p:cxnSp>
          <p:nvCxnSpPr>
            <p:cNvPr id="435" name="Straight Arrow Connector 434"/>
            <p:cNvCxnSpPr/>
            <p:nvPr/>
          </p:nvCxnSpPr>
          <p:spPr>
            <a:xfrm flipH="1">
              <a:off x="4514417" y="1653989"/>
              <a:ext cx="1631567" cy="21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Arrow Connector 435"/>
            <p:cNvCxnSpPr/>
            <p:nvPr/>
          </p:nvCxnSpPr>
          <p:spPr>
            <a:xfrm flipV="1">
              <a:off x="2675924" y="1651072"/>
              <a:ext cx="1644048" cy="56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/>
          <p:cNvGrpSpPr/>
          <p:nvPr/>
        </p:nvGrpSpPr>
        <p:grpSpPr>
          <a:xfrm>
            <a:off x="5935006" y="1782098"/>
            <a:ext cx="21015" cy="3518256"/>
            <a:chOff x="5935006" y="1782098"/>
            <a:chExt cx="21015" cy="3518256"/>
          </a:xfrm>
        </p:grpSpPr>
        <p:cxnSp>
          <p:nvCxnSpPr>
            <p:cNvPr id="405" name="Straight Arrow Connector 404"/>
            <p:cNvCxnSpPr/>
            <p:nvPr/>
          </p:nvCxnSpPr>
          <p:spPr>
            <a:xfrm flipV="1">
              <a:off x="5954747" y="3627190"/>
              <a:ext cx="1274" cy="16731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>
              <a:stCxn id="429" idx="4"/>
              <a:endCxn id="6" idx="0"/>
            </p:cNvCxnSpPr>
            <p:nvPr/>
          </p:nvCxnSpPr>
          <p:spPr>
            <a:xfrm>
              <a:off x="5935006" y="1782098"/>
              <a:ext cx="15237" cy="16075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907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" grpId="0" animBg="1"/>
      <p:bldP spid="380" grpId="0" animBg="1"/>
      <p:bldP spid="380" grpId="1" animBg="1"/>
      <p:bldP spid="3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217" y="216730"/>
            <a:ext cx="7781146" cy="6361491"/>
          </a:xfrm>
          <a:prstGeom prst="rect">
            <a:avLst/>
          </a:prstGeom>
        </p:spPr>
      </p:pic>
      <p:sp>
        <p:nvSpPr>
          <p:cNvPr id="5" name="Donut 4"/>
          <p:cNvSpPr/>
          <p:nvPr/>
        </p:nvSpPr>
        <p:spPr>
          <a:xfrm>
            <a:off x="5728540" y="3284599"/>
            <a:ext cx="6281489" cy="2583937"/>
          </a:xfrm>
          <a:prstGeom prst="donut">
            <a:avLst>
              <a:gd name="adj" fmla="val 1592"/>
            </a:avLst>
          </a:prstGeom>
          <a:solidFill>
            <a:srgbClr val="C00000">
              <a:alpha val="6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40" y="2835369"/>
            <a:ext cx="4988364" cy="3319771"/>
          </a:xfrm>
        </p:spPr>
        <p:txBody>
          <a:bodyPr>
            <a:normAutofit/>
          </a:bodyPr>
          <a:lstStyle/>
          <a:p>
            <a:r>
              <a:rPr lang="es-ES" sz="5400" b="1" dirty="0" smtClean="0"/>
              <a:t>CASO INTERPOLACIÓN BI-LINEAL</a:t>
            </a:r>
            <a:endParaRPr lang="es-ES" sz="5400" b="1" dirty="0"/>
          </a:p>
        </p:txBody>
      </p:sp>
    </p:spTree>
    <p:extLst>
      <p:ext uri="{BB962C8B-B14F-4D97-AF65-F5344CB8AC3E}">
        <p14:creationId xmlns:p14="http://schemas.microsoft.com/office/powerpoint/2010/main" val="31105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Flowchart: Data 393"/>
          <p:cNvSpPr/>
          <p:nvPr/>
        </p:nvSpPr>
        <p:spPr>
          <a:xfrm>
            <a:off x="3363028" y="756123"/>
            <a:ext cx="1448898" cy="545867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85"/>
              <a:gd name="connsiteY0" fmla="*/ 11238 h 11238"/>
              <a:gd name="connsiteX1" fmla="*/ 2000 w 10085"/>
              <a:gd name="connsiteY1" fmla="*/ 1238 h 11238"/>
              <a:gd name="connsiteX2" fmla="*/ 10085 w 10085"/>
              <a:gd name="connsiteY2" fmla="*/ 0 h 11238"/>
              <a:gd name="connsiteX3" fmla="*/ 8000 w 10085"/>
              <a:gd name="connsiteY3" fmla="*/ 11238 h 11238"/>
              <a:gd name="connsiteX4" fmla="*/ 0 w 10085"/>
              <a:gd name="connsiteY4" fmla="*/ 11238 h 11238"/>
              <a:gd name="connsiteX0" fmla="*/ 118 w 10203"/>
              <a:gd name="connsiteY0" fmla="*/ 11238 h 11238"/>
              <a:gd name="connsiteX1" fmla="*/ 0 w 10203"/>
              <a:gd name="connsiteY1" fmla="*/ 3665 h 11238"/>
              <a:gd name="connsiteX2" fmla="*/ 10203 w 10203"/>
              <a:gd name="connsiteY2" fmla="*/ 0 h 11238"/>
              <a:gd name="connsiteX3" fmla="*/ 8118 w 10203"/>
              <a:gd name="connsiteY3" fmla="*/ 11238 h 11238"/>
              <a:gd name="connsiteX4" fmla="*/ 118 w 10203"/>
              <a:gd name="connsiteY4" fmla="*/ 11238 h 11238"/>
              <a:gd name="connsiteX0" fmla="*/ 118 w 10203"/>
              <a:gd name="connsiteY0" fmla="*/ 11238 h 11238"/>
              <a:gd name="connsiteX1" fmla="*/ 0 w 10203"/>
              <a:gd name="connsiteY1" fmla="*/ 3665 h 11238"/>
              <a:gd name="connsiteX2" fmla="*/ 10203 w 10203"/>
              <a:gd name="connsiteY2" fmla="*/ 0 h 11238"/>
              <a:gd name="connsiteX3" fmla="*/ 10067 w 10203"/>
              <a:gd name="connsiteY3" fmla="*/ 7671 h 11238"/>
              <a:gd name="connsiteX4" fmla="*/ 118 w 10203"/>
              <a:gd name="connsiteY4" fmla="*/ 11238 h 1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3" h="11238">
                <a:moveTo>
                  <a:pt x="118" y="11238"/>
                </a:moveTo>
                <a:cubicBezTo>
                  <a:pt x="79" y="8714"/>
                  <a:pt x="39" y="6189"/>
                  <a:pt x="0" y="3665"/>
                </a:cubicBezTo>
                <a:lnTo>
                  <a:pt x="10203" y="0"/>
                </a:lnTo>
                <a:cubicBezTo>
                  <a:pt x="10158" y="2557"/>
                  <a:pt x="10112" y="5114"/>
                  <a:pt x="10067" y="7671"/>
                </a:cubicBezTo>
                <a:lnTo>
                  <a:pt x="118" y="11238"/>
                </a:lnTo>
                <a:close/>
              </a:path>
            </a:pathLst>
          </a:custGeom>
          <a:solidFill>
            <a:srgbClr val="C0504D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90777" y="75984"/>
            <a:ext cx="7465663" cy="6782689"/>
            <a:chOff x="1066776" y="75983"/>
            <a:chExt cx="7465663" cy="678268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35696" y="6237312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771800" y="6237312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644008" y="6237312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07904" y="6237312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35696" y="5305995"/>
              <a:ext cx="0" cy="9361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35696" y="53012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771800" y="53012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644008" y="53012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07904" y="53012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35696" y="4369891"/>
              <a:ext cx="0" cy="9361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835696" y="43651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71800" y="43651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44008" y="43651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07904" y="43651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835696" y="3429000"/>
              <a:ext cx="0" cy="9361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835696" y="34290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771800" y="34290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44008" y="34290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07904" y="34290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35696" y="2492896"/>
              <a:ext cx="0" cy="9361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35696" y="2492896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771800" y="2492896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07904" y="2492896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44008" y="2492896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195736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31840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004048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067944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95736" y="48739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940152" y="48739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195736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131840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004048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067944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195736" y="393784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40152" y="393784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195736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131840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004048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067944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195736" y="29969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195736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131840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004048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067944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195736" y="206084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940152" y="206084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195736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131840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067944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004048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940152" y="29969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1835696" y="2060848"/>
              <a:ext cx="360040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195736" y="1628800"/>
              <a:ext cx="360040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835696" y="299695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835696" y="393305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835696" y="486916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835696" y="5805264"/>
              <a:ext cx="360040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580112" y="486916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5580112" y="393305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580112" y="299695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195736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131840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004048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067944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195736" y="48739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195736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131840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004048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944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195736" y="393784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195736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131840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004048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67944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195736" y="29969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195736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131840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004048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067944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195736" y="206084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195736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131840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7944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004048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2195736" y="256490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2195736" y="350100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2195736" y="443711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2195736" y="5373216"/>
              <a:ext cx="360040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5940152" y="443711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5940152" y="350100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5940152" y="256490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3707904" y="580526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067944" y="537321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3707904" y="486916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4067944" y="443711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3707904" y="393305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4067944" y="350100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3707904" y="299695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4067944" y="256490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3707904" y="206084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4067944" y="162880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707904" y="530120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707904" y="4365104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707904" y="342421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3707904" y="2488109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067944" y="48739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4067944" y="393784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067944" y="29969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067944" y="206084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2555776" y="53732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491880" y="53732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364088" y="53732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4427984" y="53732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555776" y="4441899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555776" y="44371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491880" y="44371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364088" y="44371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427984" y="44371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2555776" y="3505795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2555776" y="35010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491880" y="35010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364088" y="35010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427984" y="35010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2555776" y="2564904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555776" y="25649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3491880" y="25649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5364088" y="25649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4427984" y="25649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2555776" y="1628800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2555776" y="16288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3491880" y="16288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4427984" y="16288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5364088" y="16288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915816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851920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5724128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788024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15816" y="4009851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660232" y="4009851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2915816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3851920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724128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4788024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2915816" y="30737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660232" y="30737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2915816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3851920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724128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4788024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15816" y="2132856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915816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851920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5724128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4788024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915816" y="11967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6660232" y="11967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2915816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3851920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788024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724128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6660232" y="2132856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2555776" y="1196752"/>
              <a:ext cx="360040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2915816" y="764704"/>
              <a:ext cx="360040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2555776" y="213285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2555776" y="306896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V="1">
              <a:off x="2555776" y="400506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2555776" y="4941168"/>
              <a:ext cx="360040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6300192" y="400506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6300192" y="306896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6300192" y="213285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2915816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3851920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5724128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4788024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2915816" y="4009851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2915816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3851920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724128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4788024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915816" y="30737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915816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3851920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5724128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4788024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915816" y="2132856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2915816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3851920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5724128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4788024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2915816" y="11967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2915816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3851920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4788024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5724128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2915816" y="170080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2915816" y="263691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V="1">
              <a:off x="2915816" y="357301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915816" y="4509120"/>
              <a:ext cx="360040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6660232" y="357301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6660232" y="263691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6660232" y="170080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4427984" y="494116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4788024" y="450912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V="1">
              <a:off x="4427984" y="400506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4788024" y="357301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4427984" y="306896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4788024" y="263691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4427984" y="213285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4788024" y="170080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4427984" y="119675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4788024" y="76470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4427984" y="443711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4427984" y="350100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4427984" y="256011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4427984" y="162401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4788024" y="4009851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4788024" y="30737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4788024" y="2132856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4788024" y="11967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Group 224"/>
            <p:cNvGrpSpPr/>
            <p:nvPr/>
          </p:nvGrpSpPr>
          <p:grpSpPr>
            <a:xfrm>
              <a:off x="5580112" y="764704"/>
              <a:ext cx="1440160" cy="5477395"/>
              <a:chOff x="5580112" y="764704"/>
              <a:chExt cx="1440160" cy="5477395"/>
            </a:xfrm>
          </p:grpSpPr>
          <p:cxnSp>
            <p:nvCxnSpPr>
              <p:cNvPr id="329" name="Straight Connector 328"/>
              <p:cNvCxnSpPr/>
              <p:nvPr/>
            </p:nvCxnSpPr>
            <p:spPr>
              <a:xfrm>
                <a:off x="5580112" y="5305995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>
                <a:off x="5580112" y="4369891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>
                <a:off x="5580112" y="2492896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5580112" y="3429000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V="1">
                <a:off x="5580112" y="5805264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flipV="1">
                <a:off x="5580112" y="2060848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5940152" y="48739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5940152" y="393784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>
                <a:off x="5940152" y="206084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5940152" y="29969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V="1">
                <a:off x="5940152" y="5373216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 flipV="1">
                <a:off x="5940152" y="1628800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>
                <a:off x="6300192" y="444189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 flipH="1">
                <a:off x="6284890" y="3505795"/>
                <a:ext cx="15302" cy="963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>
                <a:off x="6300192" y="1628800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>
                <a:off x="6300192" y="25649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 flipV="1">
                <a:off x="6300192" y="4941168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 flipV="1">
                <a:off x="6300192" y="1196752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>
                <a:off x="6660232" y="400985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>
                <a:off x="6660232" y="30737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6660232" y="11967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6660232" y="213285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 flipV="1">
                <a:off x="6660232" y="4509120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 flipV="1">
                <a:off x="6660232" y="764704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7020272" y="3577803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>
                <a:off x="7020272" y="2641699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7020272" y="764704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>
                <a:off x="7020272" y="1700808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6" name="Straight Connector 225"/>
            <p:cNvCxnSpPr/>
            <p:nvPr/>
          </p:nvCxnSpPr>
          <p:spPr>
            <a:xfrm>
              <a:off x="5148064" y="357780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5148064" y="2641699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5148064" y="764704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5148064" y="170080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3275856" y="3577803"/>
              <a:ext cx="0" cy="9361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3275856" y="2641699"/>
              <a:ext cx="0" cy="9361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3275856" y="764704"/>
              <a:ext cx="0" cy="9361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3275856" y="1700808"/>
              <a:ext cx="0" cy="9361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3275856" y="764704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4211960" y="764704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5148064" y="764704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6084168" y="764704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3275856" y="17008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4211960" y="17008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148064" y="17008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6084168" y="17008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3275856" y="26369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4211960" y="26369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5148064" y="26369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6084168" y="26369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275856" y="35730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4211960" y="35730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5148064" y="35730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084168" y="35730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3275856" y="4509120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4211960" y="4509120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5148064" y="4509120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6084168" y="4509120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oup 253"/>
            <p:cNvGrpSpPr/>
            <p:nvPr/>
          </p:nvGrpSpPr>
          <p:grpSpPr>
            <a:xfrm>
              <a:off x="4636357" y="760773"/>
              <a:ext cx="1440160" cy="5477395"/>
              <a:chOff x="5580112" y="764704"/>
              <a:chExt cx="1440160" cy="5477395"/>
            </a:xfrm>
          </p:grpSpPr>
          <p:cxnSp>
            <p:nvCxnSpPr>
              <p:cNvPr id="301" name="Straight Connector 300"/>
              <p:cNvCxnSpPr/>
              <p:nvPr/>
            </p:nvCxnSpPr>
            <p:spPr>
              <a:xfrm>
                <a:off x="5580112" y="5305995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5580112" y="436989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5580112" y="249289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5580112" y="3429000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flipV="1">
                <a:off x="5580112" y="580526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flipV="1">
                <a:off x="5580112" y="206084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>
                <a:off x="5940152" y="48739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5940152" y="393784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>
                <a:off x="5940152" y="206084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5940152" y="29969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 flipV="1">
                <a:off x="5940152" y="537321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flipV="1">
                <a:off x="5940152" y="162880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6300192" y="444189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 flipH="1">
                <a:off x="6284890" y="3505795"/>
                <a:ext cx="15302" cy="963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>
                <a:off x="6300192" y="1628800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6300192" y="25649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flipV="1">
                <a:off x="6300192" y="494116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flipV="1">
                <a:off x="6300192" y="119675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6660232" y="400985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6660232" y="30737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>
                <a:off x="6660232" y="11967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6660232" y="213285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V="1">
                <a:off x="6660232" y="450912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 flipV="1">
                <a:off x="6660232" y="76470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>
                <a:off x="7020272" y="357780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>
                <a:off x="7020272" y="264169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>
                <a:off x="7020272" y="7647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7020272" y="170080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/>
          </p:nvGrpSpPr>
          <p:grpSpPr>
            <a:xfrm>
              <a:off x="2743008" y="762733"/>
              <a:ext cx="1440160" cy="5477395"/>
              <a:chOff x="5580112" y="764704"/>
              <a:chExt cx="1440160" cy="5477395"/>
            </a:xfrm>
          </p:grpSpPr>
          <p:cxnSp>
            <p:nvCxnSpPr>
              <p:cNvPr id="273" name="Straight Connector 272"/>
              <p:cNvCxnSpPr/>
              <p:nvPr/>
            </p:nvCxnSpPr>
            <p:spPr>
              <a:xfrm>
                <a:off x="5580112" y="5305995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5580112" y="436989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5580112" y="249289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5580112" y="3429000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 flipV="1">
                <a:off x="5580112" y="580526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 flipV="1">
                <a:off x="5580112" y="206084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5940152" y="48739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5940152" y="393784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5940152" y="206084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5940152" y="29969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flipV="1">
                <a:off x="5940152" y="537321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5940152" y="162880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>
                <a:off x="6300192" y="444189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H="1">
                <a:off x="6284890" y="3505795"/>
                <a:ext cx="15302" cy="963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6300192" y="1628800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6300192" y="25649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 flipV="1">
                <a:off x="6300192" y="494116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flipV="1">
                <a:off x="6300192" y="119675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6660232" y="400985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6660232" y="30737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6660232" y="11967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>
                <a:off x="6660232" y="213285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flipV="1">
                <a:off x="6660232" y="450912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flipV="1">
                <a:off x="6660232" y="76470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7020272" y="357780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>
                <a:off x="7020272" y="264169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>
                <a:off x="7020272" y="7647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>
                <a:off x="7020272" y="170080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6" name="Straight Arrow Connector 255"/>
            <p:cNvCxnSpPr/>
            <p:nvPr/>
          </p:nvCxnSpPr>
          <p:spPr>
            <a:xfrm flipH="1">
              <a:off x="1403648" y="6237312"/>
              <a:ext cx="432048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>
              <a:off x="7020272" y="4509120"/>
              <a:ext cx="792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V="1">
              <a:off x="3275856" y="188640"/>
              <a:ext cx="0" cy="572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1066776" y="6489340"/>
              <a:ext cx="439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5B9BD5">
                      <a:lumMod val="75000"/>
                    </a:srgbClr>
                  </a:solidFill>
                </a:rPr>
                <a:t>T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2375756" y="75983"/>
              <a:ext cx="987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5B9BD5">
                      <a:lumMod val="75000"/>
                    </a:srgbClr>
                  </a:solidFill>
                </a:rPr>
                <a:t>Tiempo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952548" y="4327270"/>
              <a:ext cx="57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5B9BD5">
                      <a:lumMod val="75000"/>
                    </a:srgbClr>
                  </a:solidFill>
                </a:rPr>
                <a:t>pH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268205" y="443122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prstClr val="black"/>
                  </a:solidFill>
                </a:rPr>
                <a:t>6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1389252" y="6062219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prstClr val="black"/>
                  </a:solidFill>
                </a:rPr>
                <a:t>35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2851020" y="4384777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prstClr val="black"/>
                  </a:solidFill>
                </a:rPr>
                <a:t>25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829411" y="620077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prstClr val="black"/>
                  </a:solidFill>
                </a:rPr>
                <a:t>52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243239" y="421729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prstClr val="black"/>
                  </a:solidFill>
                </a:rPr>
                <a:t>24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6912754" y="447397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prstClr val="black"/>
                  </a:solidFill>
                </a:rPr>
                <a:t>8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5036227" y="444305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prstClr val="black"/>
                  </a:solidFill>
                </a:rPr>
                <a:t>7</a:t>
              </a:r>
            </a:p>
          </p:txBody>
        </p:sp>
      </p:grpSp>
      <p:sp>
        <p:nvSpPr>
          <p:cNvPr id="4" name="Oval 3"/>
          <p:cNvSpPr/>
          <p:nvPr/>
        </p:nvSpPr>
        <p:spPr>
          <a:xfrm>
            <a:off x="3962156" y="3354086"/>
            <a:ext cx="247241" cy="247241"/>
          </a:xfrm>
          <a:prstGeom prst="ellipse">
            <a:avLst/>
          </a:prstGeom>
          <a:solidFill>
            <a:srgbClr val="FFFF00"/>
          </a:solidFill>
          <a:ln w="3175"/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59" name="Group 358"/>
          <p:cNvGrpSpPr/>
          <p:nvPr/>
        </p:nvGrpSpPr>
        <p:grpSpPr>
          <a:xfrm>
            <a:off x="2066280" y="539388"/>
            <a:ext cx="1509438" cy="369332"/>
            <a:chOff x="542280" y="539388"/>
            <a:chExt cx="1509438" cy="369332"/>
          </a:xfrm>
        </p:grpSpPr>
        <p:sp>
          <p:nvSpPr>
            <p:cNvPr id="357" name="Oval 356"/>
            <p:cNvSpPr/>
            <p:nvPr/>
          </p:nvSpPr>
          <p:spPr>
            <a:xfrm>
              <a:off x="542280" y="620077"/>
              <a:ext cx="247241" cy="247241"/>
            </a:xfrm>
            <a:prstGeom prst="ellipse">
              <a:avLst/>
            </a:prstGeom>
            <a:solidFill>
              <a:srgbClr val="FFFF00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899592" y="539388"/>
              <a:ext cx="1152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prstClr val="black"/>
                  </a:solidFill>
                </a:rPr>
                <a:t>(30, 6, 38)</a:t>
              </a:r>
            </a:p>
          </p:txBody>
        </p:sp>
      </p:grpSp>
      <p:sp>
        <p:nvSpPr>
          <p:cNvPr id="360" name="Oval 359"/>
          <p:cNvSpPr/>
          <p:nvPr/>
        </p:nvSpPr>
        <p:spPr>
          <a:xfrm>
            <a:off x="3215681" y="6092120"/>
            <a:ext cx="247241" cy="247241"/>
          </a:xfrm>
          <a:prstGeom prst="ellipse">
            <a:avLst/>
          </a:prstGeom>
          <a:solidFill>
            <a:srgbClr val="EF1D1D"/>
          </a:solidFill>
          <a:ln w="3175"/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</a:p>
        </p:txBody>
      </p:sp>
      <p:cxnSp>
        <p:nvCxnSpPr>
          <p:cNvPr id="362" name="Straight Arrow Connector 361"/>
          <p:cNvCxnSpPr>
            <a:stCxn id="360" idx="0"/>
            <a:endCxn id="363" idx="4"/>
          </p:cNvCxnSpPr>
          <p:nvPr/>
        </p:nvCxnSpPr>
        <p:spPr>
          <a:xfrm flipV="1">
            <a:off x="3339301" y="2611729"/>
            <a:ext cx="25182" cy="3480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Oval 362"/>
          <p:cNvSpPr/>
          <p:nvPr/>
        </p:nvSpPr>
        <p:spPr>
          <a:xfrm>
            <a:off x="3240863" y="2364489"/>
            <a:ext cx="247241" cy="247241"/>
          </a:xfrm>
          <a:prstGeom prst="ellipse">
            <a:avLst/>
          </a:prstGeom>
          <a:solidFill>
            <a:srgbClr val="EF1D1D"/>
          </a:solidFill>
          <a:ln w="3175"/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</a:p>
        </p:txBody>
      </p:sp>
      <p:cxnSp>
        <p:nvCxnSpPr>
          <p:cNvPr id="365" name="Straight Arrow Connector 364"/>
          <p:cNvCxnSpPr>
            <a:stCxn id="360" idx="6"/>
          </p:cNvCxnSpPr>
          <p:nvPr/>
        </p:nvCxnSpPr>
        <p:spPr>
          <a:xfrm>
            <a:off x="3462922" y="6215741"/>
            <a:ext cx="3641191" cy="17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stCxn id="360" idx="7"/>
            <a:endCxn id="371" idx="3"/>
          </p:cNvCxnSpPr>
          <p:nvPr/>
        </p:nvCxnSpPr>
        <p:spPr>
          <a:xfrm flipV="1">
            <a:off x="3426714" y="4543815"/>
            <a:ext cx="1337343" cy="1584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Oval 370"/>
          <p:cNvSpPr/>
          <p:nvPr/>
        </p:nvSpPr>
        <p:spPr>
          <a:xfrm>
            <a:off x="4727849" y="4332782"/>
            <a:ext cx="247241" cy="247241"/>
          </a:xfrm>
          <a:prstGeom prst="ellipse">
            <a:avLst/>
          </a:prstGeom>
          <a:solidFill>
            <a:srgbClr val="EF1D1D"/>
          </a:solidFill>
          <a:ln w="3175"/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</a:p>
        </p:txBody>
      </p:sp>
      <p:sp>
        <p:nvSpPr>
          <p:cNvPr id="372" name="Oval 371"/>
          <p:cNvSpPr/>
          <p:nvPr/>
        </p:nvSpPr>
        <p:spPr>
          <a:xfrm>
            <a:off x="4703618" y="603996"/>
            <a:ext cx="247241" cy="247241"/>
          </a:xfrm>
          <a:prstGeom prst="ellipse">
            <a:avLst/>
          </a:prstGeom>
          <a:solidFill>
            <a:srgbClr val="EF1D1D"/>
          </a:solidFill>
          <a:ln w="3175"/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</a:p>
        </p:txBody>
      </p:sp>
      <p:grpSp>
        <p:nvGrpSpPr>
          <p:cNvPr id="375" name="Group 374"/>
          <p:cNvGrpSpPr/>
          <p:nvPr/>
        </p:nvGrpSpPr>
        <p:grpSpPr>
          <a:xfrm>
            <a:off x="3272115" y="6234362"/>
            <a:ext cx="789656" cy="514366"/>
            <a:chOff x="1748115" y="6234362"/>
            <a:chExt cx="789656" cy="514366"/>
          </a:xfrm>
        </p:grpSpPr>
        <p:sp>
          <p:nvSpPr>
            <p:cNvPr id="373" name="Oval 372"/>
            <p:cNvSpPr/>
            <p:nvPr/>
          </p:nvSpPr>
          <p:spPr>
            <a:xfrm>
              <a:off x="2290530" y="6234362"/>
              <a:ext cx="247241" cy="247241"/>
            </a:xfrm>
            <a:prstGeom prst="ellipse">
              <a:avLst/>
            </a:prstGeom>
            <a:solidFill>
              <a:srgbClr val="EF1D1D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</a:t>
              </a:r>
            </a:p>
          </p:txBody>
        </p:sp>
        <p:sp>
          <p:nvSpPr>
            <p:cNvPr id="374" name="Curved Left Arrow 373"/>
            <p:cNvSpPr/>
            <p:nvPr/>
          </p:nvSpPr>
          <p:spPr>
            <a:xfrm rot="6166538">
              <a:off x="1916909" y="6280776"/>
              <a:ext cx="299158" cy="63674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prstClr val="black"/>
                </a:solidFill>
              </a:endParaRPr>
            </a:p>
          </p:txBody>
        </p:sp>
      </p:grpSp>
      <p:cxnSp>
        <p:nvCxnSpPr>
          <p:cNvPr id="377" name="Straight Arrow Connector 376"/>
          <p:cNvCxnSpPr>
            <a:stCxn id="363" idx="7"/>
            <a:endCxn id="372" idx="3"/>
          </p:cNvCxnSpPr>
          <p:nvPr/>
        </p:nvCxnSpPr>
        <p:spPr>
          <a:xfrm flipV="1">
            <a:off x="3451895" y="815028"/>
            <a:ext cx="1287930" cy="1585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2" name="Group 381"/>
          <p:cNvGrpSpPr/>
          <p:nvPr/>
        </p:nvGrpSpPr>
        <p:grpSpPr>
          <a:xfrm>
            <a:off x="4736276" y="4474756"/>
            <a:ext cx="789656" cy="514366"/>
            <a:chOff x="1748115" y="6234362"/>
            <a:chExt cx="789656" cy="514366"/>
          </a:xfrm>
        </p:grpSpPr>
        <p:sp>
          <p:nvSpPr>
            <p:cNvPr id="383" name="Oval 382"/>
            <p:cNvSpPr/>
            <p:nvPr/>
          </p:nvSpPr>
          <p:spPr>
            <a:xfrm>
              <a:off x="2290530" y="6234362"/>
              <a:ext cx="247241" cy="247241"/>
            </a:xfrm>
            <a:prstGeom prst="ellipse">
              <a:avLst/>
            </a:prstGeom>
            <a:solidFill>
              <a:srgbClr val="EF1D1D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</a:t>
              </a:r>
            </a:p>
          </p:txBody>
        </p:sp>
        <p:sp>
          <p:nvSpPr>
            <p:cNvPr id="384" name="Curved Left Arrow 383"/>
            <p:cNvSpPr/>
            <p:nvPr/>
          </p:nvSpPr>
          <p:spPr>
            <a:xfrm rot="6166538">
              <a:off x="1916909" y="6280776"/>
              <a:ext cx="299158" cy="63674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prstClr val="black"/>
                </a:solidFill>
              </a:endParaRPr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2682867" y="1909448"/>
            <a:ext cx="878501" cy="466719"/>
            <a:chOff x="2349385" y="6170067"/>
            <a:chExt cx="878501" cy="466719"/>
          </a:xfrm>
        </p:grpSpPr>
        <p:sp>
          <p:nvSpPr>
            <p:cNvPr id="386" name="Oval 385"/>
            <p:cNvSpPr/>
            <p:nvPr/>
          </p:nvSpPr>
          <p:spPr>
            <a:xfrm>
              <a:off x="2349385" y="6389545"/>
              <a:ext cx="247241" cy="247241"/>
            </a:xfrm>
            <a:prstGeom prst="ellipse">
              <a:avLst/>
            </a:prstGeom>
            <a:solidFill>
              <a:srgbClr val="EF1D1D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</a:t>
              </a:r>
            </a:p>
          </p:txBody>
        </p:sp>
        <p:sp>
          <p:nvSpPr>
            <p:cNvPr id="387" name="Curved Left Arrow 386"/>
            <p:cNvSpPr/>
            <p:nvPr/>
          </p:nvSpPr>
          <p:spPr>
            <a:xfrm rot="17515711">
              <a:off x="2759934" y="6001273"/>
              <a:ext cx="299158" cy="63674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prstClr val="black"/>
                </a:solidFill>
              </a:endParaRPr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4796512" y="147393"/>
            <a:ext cx="771238" cy="548329"/>
            <a:chOff x="1595366" y="6305552"/>
            <a:chExt cx="771238" cy="548329"/>
          </a:xfrm>
        </p:grpSpPr>
        <p:sp>
          <p:nvSpPr>
            <p:cNvPr id="390" name="Oval 389"/>
            <p:cNvSpPr/>
            <p:nvPr/>
          </p:nvSpPr>
          <p:spPr>
            <a:xfrm>
              <a:off x="2119363" y="6606640"/>
              <a:ext cx="247241" cy="247241"/>
            </a:xfrm>
            <a:prstGeom prst="ellipse">
              <a:avLst/>
            </a:prstGeom>
            <a:solidFill>
              <a:srgbClr val="EF1D1D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</a:t>
              </a:r>
            </a:p>
          </p:txBody>
        </p:sp>
        <p:sp>
          <p:nvSpPr>
            <p:cNvPr id="391" name="Curved Left Arrow 390"/>
            <p:cNvSpPr/>
            <p:nvPr/>
          </p:nvSpPr>
          <p:spPr>
            <a:xfrm rot="15566983" flipV="1">
              <a:off x="1762793" y="6138125"/>
              <a:ext cx="299158" cy="63401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prstClr val="black"/>
                </a:solidFill>
              </a:endParaRPr>
            </a:p>
          </p:txBody>
        </p:sp>
      </p:grpSp>
      <p:cxnSp>
        <p:nvCxnSpPr>
          <p:cNvPr id="392" name="Straight Arrow Connector 391"/>
          <p:cNvCxnSpPr/>
          <p:nvPr/>
        </p:nvCxnSpPr>
        <p:spPr>
          <a:xfrm>
            <a:off x="3483163" y="2482104"/>
            <a:ext cx="3641191" cy="17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2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" grpId="0" animBg="1"/>
      <p:bldP spid="4" grpId="0" animBg="1"/>
      <p:bldP spid="360" grpId="0" animBg="1"/>
      <p:bldP spid="363" grpId="0" animBg="1"/>
      <p:bldP spid="371" grpId="0" animBg="1"/>
      <p:bldP spid="3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8800" dirty="0" smtClean="0"/>
              <a:t>ÍNDICE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1" cy="4345679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s-ES" sz="3600" dirty="0" smtClean="0"/>
              <a:t>INTRODUCCIÓN</a:t>
            </a:r>
          </a:p>
          <a:p>
            <a:pPr marL="457200" indent="-457200">
              <a:buAutoNum type="arabicPeriod"/>
            </a:pPr>
            <a:r>
              <a:rPr lang="es-ES" sz="3600" dirty="0" smtClean="0"/>
              <a:t>APLICACIÓN</a:t>
            </a:r>
          </a:p>
          <a:p>
            <a:pPr marL="457200" lvl="1" indent="0">
              <a:buNone/>
            </a:pPr>
            <a:r>
              <a:rPr lang="es-ES" sz="3200" dirty="0"/>
              <a:t>3.1 </a:t>
            </a:r>
            <a:r>
              <a:rPr lang="es-ES" sz="3200" dirty="0" smtClean="0"/>
              <a:t>INTERFAZ (ESTRUCTURA)</a:t>
            </a:r>
            <a:endParaRPr lang="es-ES" sz="3200" dirty="0"/>
          </a:p>
          <a:p>
            <a:pPr marL="457200" lvl="1" indent="0">
              <a:buNone/>
            </a:pPr>
            <a:r>
              <a:rPr lang="es-ES" sz="3200" dirty="0" smtClean="0"/>
              <a:t>3.2 ALGORITMO MATEMÁTICO</a:t>
            </a:r>
          </a:p>
          <a:p>
            <a:pPr marL="457200" indent="-457200">
              <a:buAutoNum type="arabicPeriod"/>
            </a:pPr>
            <a:r>
              <a:rPr lang="es-ES" sz="3600" dirty="0" smtClean="0"/>
              <a:t>MEJORAS </a:t>
            </a:r>
            <a:r>
              <a:rPr lang="es-ES" sz="3600" dirty="0"/>
              <a:t>Y APLICACIONES </a:t>
            </a:r>
            <a:r>
              <a:rPr lang="es-ES" sz="3600" dirty="0" smtClean="0"/>
              <a:t>FUTURAS</a:t>
            </a:r>
          </a:p>
          <a:p>
            <a:pPr marL="457200" indent="-457200">
              <a:buAutoNum type="arabicPeriod"/>
            </a:pPr>
            <a:r>
              <a:rPr lang="es-ES" sz="3600" dirty="0" smtClean="0"/>
              <a:t>CONCLUSIONES</a:t>
            </a:r>
          </a:p>
          <a:p>
            <a:pPr marL="457200" indent="-457200">
              <a:buAutoNum type="arabicPeriod"/>
            </a:pPr>
            <a:endParaRPr lang="es-ES" sz="2400" dirty="0"/>
          </a:p>
          <a:p>
            <a:pPr marL="457200" lvl="1" indent="0">
              <a:buNone/>
            </a:pPr>
            <a:endParaRPr lang="es-ES" sz="2000" dirty="0" smtClean="0"/>
          </a:p>
          <a:p>
            <a:pPr marL="457200" lvl="1" indent="0">
              <a:buNone/>
            </a:pPr>
            <a:endParaRPr lang="es-ES" sz="2000" dirty="0" smtClean="0"/>
          </a:p>
          <a:p>
            <a:pPr marL="457200" indent="-457200">
              <a:buAutoNum type="arabicPeriod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757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1" y="547191"/>
            <a:ext cx="7414169" cy="6061468"/>
          </a:xfrm>
          <a:prstGeom prst="rect">
            <a:avLst/>
          </a:prstGeom>
        </p:spPr>
      </p:pic>
      <p:sp>
        <p:nvSpPr>
          <p:cNvPr id="5" name="Donut 4"/>
          <p:cNvSpPr/>
          <p:nvPr/>
        </p:nvSpPr>
        <p:spPr>
          <a:xfrm>
            <a:off x="6182436" y="3378975"/>
            <a:ext cx="5841242" cy="2526097"/>
          </a:xfrm>
          <a:prstGeom prst="donut">
            <a:avLst>
              <a:gd name="adj" fmla="val 1592"/>
            </a:avLst>
          </a:prstGeom>
          <a:solidFill>
            <a:srgbClr val="C00000">
              <a:alpha val="6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black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400799" y="4465561"/>
            <a:ext cx="798703" cy="352926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11009257" y="4411829"/>
            <a:ext cx="1014421" cy="429143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99503" y="4248308"/>
            <a:ext cx="3805043" cy="7379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740" y="2835369"/>
            <a:ext cx="4988364" cy="3319771"/>
          </a:xfrm>
        </p:spPr>
        <p:txBody>
          <a:bodyPr>
            <a:normAutofit/>
          </a:bodyPr>
          <a:lstStyle/>
          <a:p>
            <a:r>
              <a:rPr lang="es-ES" sz="5400" b="1" dirty="0" smtClean="0"/>
              <a:t>CASO INTERPOLACIÓN BI-LINEAL</a:t>
            </a:r>
            <a:endParaRPr lang="es-ES" sz="5400" b="1" dirty="0"/>
          </a:p>
        </p:txBody>
      </p:sp>
    </p:spTree>
    <p:extLst>
      <p:ext uri="{BB962C8B-B14F-4D97-AF65-F5344CB8AC3E}">
        <p14:creationId xmlns:p14="http://schemas.microsoft.com/office/powerpoint/2010/main" val="365147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492" y="456602"/>
            <a:ext cx="7829959" cy="6401398"/>
          </a:xfrm>
          <a:prstGeom prst="rect">
            <a:avLst/>
          </a:prstGeom>
        </p:spPr>
      </p:pic>
      <p:sp>
        <p:nvSpPr>
          <p:cNvPr id="5" name="Donut 4"/>
          <p:cNvSpPr/>
          <p:nvPr/>
        </p:nvSpPr>
        <p:spPr>
          <a:xfrm>
            <a:off x="5732063" y="300251"/>
            <a:ext cx="5854890" cy="2699511"/>
          </a:xfrm>
          <a:prstGeom prst="donut">
            <a:avLst>
              <a:gd name="adj" fmla="val 1592"/>
            </a:avLst>
          </a:prstGeom>
          <a:solidFill>
            <a:srgbClr val="C00000">
              <a:alpha val="6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3627" y="3931094"/>
            <a:ext cx="5689210" cy="2019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smtClean="0"/>
              <a:t>CASO INTERPOLACIÓN LINEAL</a:t>
            </a:r>
            <a:endParaRPr lang="es-ES" sz="6600" b="1" dirty="0"/>
          </a:p>
        </p:txBody>
      </p:sp>
    </p:spTree>
    <p:extLst>
      <p:ext uri="{BB962C8B-B14F-4D97-AF65-F5344CB8AC3E}">
        <p14:creationId xmlns:p14="http://schemas.microsoft.com/office/powerpoint/2010/main" val="141964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90777" y="75984"/>
            <a:ext cx="7465663" cy="6782689"/>
            <a:chOff x="1066776" y="75983"/>
            <a:chExt cx="7465663" cy="6782689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35696" y="6237312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2771800" y="6237312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644008" y="6237312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07904" y="6237312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35696" y="5305995"/>
              <a:ext cx="0" cy="9361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35696" y="53012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771800" y="53012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644008" y="53012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07904" y="53012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835696" y="4369891"/>
              <a:ext cx="0" cy="9361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35696" y="43651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771800" y="43651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44008" y="43651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707904" y="43651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835696" y="3429000"/>
              <a:ext cx="0" cy="9361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835696" y="34290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71800" y="34290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44008" y="34290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07904" y="34290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835696" y="2492896"/>
              <a:ext cx="0" cy="9361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835696" y="2492896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771800" y="2492896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07904" y="2492896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44008" y="2492896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195736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31840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004048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067944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95736" y="48739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940152" y="48739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95736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131840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04048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067944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95736" y="393784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940152" y="393784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195736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131840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004048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067944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195736" y="29969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195736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31840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004048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067944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195736" y="206084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940152" y="206084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195736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131840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067944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004048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940152" y="29969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1835696" y="2060848"/>
              <a:ext cx="360040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195736" y="1628800"/>
              <a:ext cx="360040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1835696" y="299695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835696" y="393305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835696" y="486916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835696" y="5805264"/>
              <a:ext cx="360040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580112" y="486916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580112" y="393305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580112" y="299695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95736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131840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004048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067944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195736" y="48739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195736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131840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004048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67944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195736" y="393784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195736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131840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004048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67944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195736" y="29969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195736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131840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004048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67944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195736" y="206084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195736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131840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67944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004048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2195736" y="256490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2195736" y="350100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2195736" y="443711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2195736" y="5373216"/>
              <a:ext cx="360040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5940152" y="443711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940152" y="350100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5940152" y="256490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3707904" y="580526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067944" y="537321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3707904" y="486916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067944" y="443711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3707904" y="393305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4067944" y="350100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3707904" y="299695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4067944" y="256490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3707904" y="206084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4067944" y="162880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707904" y="530120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707904" y="4365104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707904" y="342421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707904" y="2488109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067944" y="48739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067944" y="393784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067944" y="29969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4067944" y="206084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555776" y="53732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3491880" y="53732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5364088" y="53732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427984" y="53732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2555776" y="4441899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2555776" y="44371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491880" y="44371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5364088" y="44371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427984" y="44371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555776" y="3505795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2555776" y="35010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491880" y="35010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5364088" y="35010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427984" y="35010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555776" y="2564904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2555776" y="25649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491880" y="25649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364088" y="25649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4427984" y="25649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2555776" y="1628800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2555776" y="16288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3491880" y="16288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4427984" y="16288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364088" y="16288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2915816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851920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5724128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788024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915816" y="4009851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6660232" y="4009851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15816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851920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5724128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788024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2915816" y="30737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660232" y="30737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2915816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851920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5724128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788024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2915816" y="2132856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915816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3851920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5724128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4788024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2915816" y="11967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6660232" y="11967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915816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3851920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4788024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5724128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660232" y="2132856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2555776" y="1196752"/>
              <a:ext cx="360040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2915816" y="764704"/>
              <a:ext cx="360040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2555776" y="213285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2555776" y="306896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2555776" y="400506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2555776" y="4941168"/>
              <a:ext cx="360040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V="1">
              <a:off x="6300192" y="400506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6300192" y="306896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6300192" y="213285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2915816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3851920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5724128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4788024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915816" y="4009851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915816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3851920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5724128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4788024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2915816" y="30737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2915816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3851920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5724128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4788024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2915816" y="2132856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915816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851920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5724128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4788024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915816" y="11967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2915816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851920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4788024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5724128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2915816" y="170080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V="1">
              <a:off x="2915816" y="263691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2915816" y="357301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2915816" y="4509120"/>
              <a:ext cx="360040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V="1">
              <a:off x="6660232" y="357301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6660232" y="263691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6660232" y="170080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4427984" y="494116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4788024" y="450912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4427984" y="400506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4788024" y="357301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V="1">
              <a:off x="4427984" y="306896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4788024" y="263691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4427984" y="213285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4788024" y="170080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4427984" y="119675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4788024" y="76470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427984" y="443711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427984" y="350100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4427984" y="256011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4427984" y="162401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4788024" y="4009851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4788024" y="30737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4788024" y="2132856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4788024" y="11967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" name="Group 222"/>
            <p:cNvGrpSpPr/>
            <p:nvPr/>
          </p:nvGrpSpPr>
          <p:grpSpPr>
            <a:xfrm>
              <a:off x="5580112" y="764704"/>
              <a:ext cx="1440160" cy="5477395"/>
              <a:chOff x="5580112" y="764704"/>
              <a:chExt cx="1440160" cy="5477395"/>
            </a:xfrm>
          </p:grpSpPr>
          <p:cxnSp>
            <p:nvCxnSpPr>
              <p:cNvPr id="323" name="Straight Connector 322"/>
              <p:cNvCxnSpPr/>
              <p:nvPr/>
            </p:nvCxnSpPr>
            <p:spPr>
              <a:xfrm>
                <a:off x="5580112" y="5305995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>
                <a:off x="5580112" y="4369891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>
                <a:off x="5580112" y="2492896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>
                <a:off x="5580112" y="3429000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flipV="1">
                <a:off x="5580112" y="5805264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flipV="1">
                <a:off x="5580112" y="2060848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>
                <a:off x="5940152" y="48739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>
                <a:off x="5940152" y="393784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>
                <a:off x="5940152" y="206084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5940152" y="29969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V="1">
                <a:off x="5940152" y="5373216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flipV="1">
                <a:off x="5940152" y="1628800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6300192" y="444189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 flipH="1">
                <a:off x="6284890" y="3505795"/>
                <a:ext cx="15302" cy="963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>
                <a:off x="6300192" y="1628800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6300192" y="25649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V="1">
                <a:off x="6300192" y="4941168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 flipV="1">
                <a:off x="6300192" y="1196752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>
                <a:off x="6660232" y="400985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6660232" y="30737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>
                <a:off x="6660232" y="11967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>
                <a:off x="6660232" y="213285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 flipV="1">
                <a:off x="6660232" y="4509120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 flipV="1">
                <a:off x="6660232" y="764704"/>
                <a:ext cx="360040" cy="432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>
                <a:off x="7020272" y="3577803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>
                <a:off x="7020272" y="2641699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7020272" y="764704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7020272" y="1700808"/>
                <a:ext cx="0" cy="9361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Connector 223"/>
            <p:cNvCxnSpPr/>
            <p:nvPr/>
          </p:nvCxnSpPr>
          <p:spPr>
            <a:xfrm>
              <a:off x="5148064" y="357780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5148064" y="2641699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5148064" y="764704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5148064" y="170080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3275856" y="3577803"/>
              <a:ext cx="0" cy="9361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3275856" y="2641699"/>
              <a:ext cx="0" cy="9361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3275856" y="764704"/>
              <a:ext cx="0" cy="9361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3275856" y="1700808"/>
              <a:ext cx="0" cy="9361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3275856" y="764704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4211960" y="764704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5148064" y="764704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6084168" y="764704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3275856" y="17008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4211960" y="17008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5148064" y="17008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084168" y="17008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3275856" y="26369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4211960" y="26369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5148064" y="26369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084168" y="26369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3275856" y="35730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4211960" y="35730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5148064" y="35730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6084168" y="35730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3275856" y="4509120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4211960" y="4509120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5148064" y="4509120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6084168" y="4509120"/>
              <a:ext cx="9361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2" name="Group 251"/>
            <p:cNvGrpSpPr/>
            <p:nvPr/>
          </p:nvGrpSpPr>
          <p:grpSpPr>
            <a:xfrm>
              <a:off x="4636357" y="760773"/>
              <a:ext cx="1440160" cy="5477395"/>
              <a:chOff x="5580112" y="764704"/>
              <a:chExt cx="1440160" cy="5477395"/>
            </a:xfrm>
          </p:grpSpPr>
          <p:cxnSp>
            <p:nvCxnSpPr>
              <p:cNvPr id="295" name="Straight Connector 294"/>
              <p:cNvCxnSpPr/>
              <p:nvPr/>
            </p:nvCxnSpPr>
            <p:spPr>
              <a:xfrm>
                <a:off x="5580112" y="5305995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5580112" y="436989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5580112" y="249289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>
                <a:off x="5580112" y="3429000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5580112" y="580526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 flipV="1">
                <a:off x="5580112" y="206084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5940152" y="48739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5940152" y="393784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5940152" y="206084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5940152" y="29969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flipV="1">
                <a:off x="5940152" y="537321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flipV="1">
                <a:off x="5940152" y="162880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>
                <a:off x="6300192" y="444189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flipH="1">
                <a:off x="6284890" y="3505795"/>
                <a:ext cx="15302" cy="963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>
                <a:off x="6300192" y="1628800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6300192" y="25649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 flipV="1">
                <a:off x="6300192" y="494116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flipV="1">
                <a:off x="6300192" y="119675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6660232" y="400985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6660232" y="30737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>
                <a:off x="6660232" y="11967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6660232" y="213285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flipV="1">
                <a:off x="6660232" y="450912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flipV="1">
                <a:off x="6660232" y="76470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7020272" y="357780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7020272" y="264169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>
                <a:off x="7020272" y="7647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7020272" y="170080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>
              <a:off x="2743008" y="762733"/>
              <a:ext cx="1440160" cy="5477395"/>
              <a:chOff x="5580112" y="764704"/>
              <a:chExt cx="1440160" cy="5477395"/>
            </a:xfrm>
          </p:grpSpPr>
          <p:cxnSp>
            <p:nvCxnSpPr>
              <p:cNvPr id="267" name="Straight Connector 266"/>
              <p:cNvCxnSpPr/>
              <p:nvPr/>
            </p:nvCxnSpPr>
            <p:spPr>
              <a:xfrm>
                <a:off x="5580112" y="5305995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5580112" y="436989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5580112" y="249289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5580112" y="3429000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V="1">
                <a:off x="5580112" y="580526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flipV="1">
                <a:off x="5580112" y="206084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5940152" y="48739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5940152" y="393784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5940152" y="206084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5940152" y="29969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 flipV="1">
                <a:off x="5940152" y="537321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 flipV="1">
                <a:off x="5940152" y="162880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6300192" y="444189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flipH="1">
                <a:off x="6284890" y="3505795"/>
                <a:ext cx="15302" cy="963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6300192" y="1628800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6300192" y="25649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flipV="1">
                <a:off x="6300192" y="494116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6300192" y="119675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>
                <a:off x="6660232" y="400985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>
                <a:off x="6660232" y="30737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6660232" y="11967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6660232" y="213285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 flipV="1">
                <a:off x="6660232" y="450912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flipV="1">
                <a:off x="6660232" y="76470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7020272" y="357780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7020272" y="264169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7020272" y="7647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>
                <a:off x="7020272" y="170080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4" name="Straight Arrow Connector 253"/>
            <p:cNvCxnSpPr/>
            <p:nvPr/>
          </p:nvCxnSpPr>
          <p:spPr>
            <a:xfrm flipH="1">
              <a:off x="1403648" y="6237312"/>
              <a:ext cx="432048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>
              <a:off x="7020272" y="4509120"/>
              <a:ext cx="792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3275856" y="188640"/>
              <a:ext cx="0" cy="572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/>
            <p:cNvSpPr txBox="1"/>
            <p:nvPr/>
          </p:nvSpPr>
          <p:spPr>
            <a:xfrm>
              <a:off x="1066776" y="6489340"/>
              <a:ext cx="439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5B9BD5">
                      <a:lumMod val="75000"/>
                    </a:srgbClr>
                  </a:solidFill>
                </a:rPr>
                <a:t>T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375756" y="75983"/>
              <a:ext cx="987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5B9BD5">
                      <a:lumMod val="75000"/>
                    </a:srgbClr>
                  </a:solidFill>
                </a:rPr>
                <a:t>Tiempo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7952548" y="4327270"/>
              <a:ext cx="57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5B9BD5">
                      <a:lumMod val="75000"/>
                    </a:srgbClr>
                  </a:solidFill>
                </a:rPr>
                <a:t>pH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68205" y="443122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prstClr val="black"/>
                  </a:solidFill>
                </a:rPr>
                <a:t>6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389252" y="6062219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prstClr val="black"/>
                  </a:solidFill>
                </a:rPr>
                <a:t>35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2851020" y="4384777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prstClr val="black"/>
                  </a:solidFill>
                </a:rPr>
                <a:t>25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2829411" y="620077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prstClr val="black"/>
                  </a:solidFill>
                </a:rPr>
                <a:t>52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243239" y="421729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prstClr val="black"/>
                  </a:solidFill>
                </a:rPr>
                <a:t>24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912754" y="447397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prstClr val="black"/>
                  </a:solidFill>
                </a:rPr>
                <a:t>8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036227" y="444305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prstClr val="black"/>
                  </a:solidFill>
                </a:rPr>
                <a:t>7</a:t>
              </a:r>
            </a:p>
          </p:txBody>
        </p:sp>
      </p:grpSp>
      <p:sp>
        <p:nvSpPr>
          <p:cNvPr id="352" name="Oval 351"/>
          <p:cNvSpPr/>
          <p:nvPr/>
        </p:nvSpPr>
        <p:spPr>
          <a:xfrm>
            <a:off x="3215681" y="6092120"/>
            <a:ext cx="247241" cy="247241"/>
          </a:xfrm>
          <a:prstGeom prst="ellipse">
            <a:avLst/>
          </a:prstGeom>
          <a:solidFill>
            <a:srgbClr val="EF1D1D"/>
          </a:solidFill>
          <a:ln w="3175"/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</a:p>
        </p:txBody>
      </p:sp>
      <p:grpSp>
        <p:nvGrpSpPr>
          <p:cNvPr id="353" name="Group 352"/>
          <p:cNvGrpSpPr/>
          <p:nvPr/>
        </p:nvGrpSpPr>
        <p:grpSpPr>
          <a:xfrm>
            <a:off x="2489291" y="5700383"/>
            <a:ext cx="878501" cy="466719"/>
            <a:chOff x="2349385" y="6170067"/>
            <a:chExt cx="878501" cy="466719"/>
          </a:xfrm>
        </p:grpSpPr>
        <p:sp>
          <p:nvSpPr>
            <p:cNvPr id="354" name="Oval 353"/>
            <p:cNvSpPr/>
            <p:nvPr/>
          </p:nvSpPr>
          <p:spPr>
            <a:xfrm>
              <a:off x="2349385" y="6389545"/>
              <a:ext cx="247241" cy="247241"/>
            </a:xfrm>
            <a:prstGeom prst="ellipse">
              <a:avLst/>
            </a:prstGeom>
            <a:solidFill>
              <a:srgbClr val="EF1D1D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</a:t>
              </a:r>
            </a:p>
          </p:txBody>
        </p:sp>
        <p:sp>
          <p:nvSpPr>
            <p:cNvPr id="355" name="Curved Left Arrow 354"/>
            <p:cNvSpPr/>
            <p:nvPr/>
          </p:nvSpPr>
          <p:spPr>
            <a:xfrm rot="17515711">
              <a:off x="2759934" y="6001273"/>
              <a:ext cx="299158" cy="63674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prstClr val="black"/>
                </a:solidFill>
              </a:endParaRPr>
            </a:p>
          </p:txBody>
        </p:sp>
      </p:grpSp>
      <p:cxnSp>
        <p:nvCxnSpPr>
          <p:cNvPr id="356" name="Straight Arrow Connector 355"/>
          <p:cNvCxnSpPr/>
          <p:nvPr/>
        </p:nvCxnSpPr>
        <p:spPr>
          <a:xfrm flipV="1">
            <a:off x="3339301" y="2611729"/>
            <a:ext cx="25182" cy="3480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/>
          <p:nvPr/>
        </p:nvCxnSpPr>
        <p:spPr>
          <a:xfrm>
            <a:off x="3462922" y="6215741"/>
            <a:ext cx="3641191" cy="17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/>
          <p:cNvGrpSpPr/>
          <p:nvPr/>
        </p:nvGrpSpPr>
        <p:grpSpPr>
          <a:xfrm>
            <a:off x="3272115" y="6234362"/>
            <a:ext cx="789656" cy="514366"/>
            <a:chOff x="1748115" y="6234362"/>
            <a:chExt cx="789656" cy="514366"/>
          </a:xfrm>
        </p:grpSpPr>
        <p:sp>
          <p:nvSpPr>
            <p:cNvPr id="359" name="Oval 358"/>
            <p:cNvSpPr/>
            <p:nvPr/>
          </p:nvSpPr>
          <p:spPr>
            <a:xfrm>
              <a:off x="2290530" y="6234362"/>
              <a:ext cx="247241" cy="247241"/>
            </a:xfrm>
            <a:prstGeom prst="ellipse">
              <a:avLst/>
            </a:prstGeom>
            <a:solidFill>
              <a:srgbClr val="EF1D1D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</a:t>
              </a:r>
            </a:p>
          </p:txBody>
        </p:sp>
        <p:sp>
          <p:nvSpPr>
            <p:cNvPr id="360" name="Curved Left Arrow 359"/>
            <p:cNvSpPr/>
            <p:nvPr/>
          </p:nvSpPr>
          <p:spPr>
            <a:xfrm rot="6166538">
              <a:off x="1916909" y="6280776"/>
              <a:ext cx="299158" cy="63674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prstClr val="black"/>
                </a:solidFill>
              </a:endParaRPr>
            </a:p>
          </p:txBody>
        </p:sp>
      </p:grpSp>
      <p:cxnSp>
        <p:nvCxnSpPr>
          <p:cNvPr id="361" name="Straight Arrow Connector 360"/>
          <p:cNvCxnSpPr/>
          <p:nvPr/>
        </p:nvCxnSpPr>
        <p:spPr>
          <a:xfrm flipV="1">
            <a:off x="3426714" y="4543815"/>
            <a:ext cx="1337343" cy="1584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Oval 361"/>
          <p:cNvSpPr/>
          <p:nvPr/>
        </p:nvSpPr>
        <p:spPr>
          <a:xfrm>
            <a:off x="4691658" y="4370504"/>
            <a:ext cx="247241" cy="247241"/>
          </a:xfrm>
          <a:prstGeom prst="ellipse">
            <a:avLst/>
          </a:prstGeom>
          <a:solidFill>
            <a:srgbClr val="EF1D1D"/>
          </a:solidFill>
          <a:ln w="3175"/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</a:p>
        </p:txBody>
      </p:sp>
      <p:grpSp>
        <p:nvGrpSpPr>
          <p:cNvPr id="363" name="Group 362"/>
          <p:cNvGrpSpPr/>
          <p:nvPr/>
        </p:nvGrpSpPr>
        <p:grpSpPr>
          <a:xfrm>
            <a:off x="3965268" y="3978767"/>
            <a:ext cx="878501" cy="466719"/>
            <a:chOff x="2349385" y="6170067"/>
            <a:chExt cx="878501" cy="466719"/>
          </a:xfrm>
        </p:grpSpPr>
        <p:sp>
          <p:nvSpPr>
            <p:cNvPr id="364" name="Oval 363"/>
            <p:cNvSpPr/>
            <p:nvPr/>
          </p:nvSpPr>
          <p:spPr>
            <a:xfrm>
              <a:off x="2349385" y="6389545"/>
              <a:ext cx="247241" cy="247241"/>
            </a:xfrm>
            <a:prstGeom prst="ellipse">
              <a:avLst/>
            </a:prstGeom>
            <a:solidFill>
              <a:srgbClr val="EF1D1D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</a:t>
              </a:r>
            </a:p>
          </p:txBody>
        </p:sp>
        <p:sp>
          <p:nvSpPr>
            <p:cNvPr id="365" name="Curved Left Arrow 364"/>
            <p:cNvSpPr/>
            <p:nvPr/>
          </p:nvSpPr>
          <p:spPr>
            <a:xfrm rot="17515711">
              <a:off x="2759934" y="6001273"/>
              <a:ext cx="299158" cy="63674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prstClr val="black"/>
                </a:solidFill>
              </a:endParaRPr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4748092" y="4512746"/>
            <a:ext cx="789656" cy="514366"/>
            <a:chOff x="1748115" y="6234362"/>
            <a:chExt cx="789656" cy="514366"/>
          </a:xfrm>
        </p:grpSpPr>
        <p:sp>
          <p:nvSpPr>
            <p:cNvPr id="367" name="Oval 366"/>
            <p:cNvSpPr/>
            <p:nvPr/>
          </p:nvSpPr>
          <p:spPr>
            <a:xfrm>
              <a:off x="2290530" y="6234362"/>
              <a:ext cx="247241" cy="247241"/>
            </a:xfrm>
            <a:prstGeom prst="ellipse">
              <a:avLst/>
            </a:prstGeom>
            <a:solidFill>
              <a:srgbClr val="EF1D1D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</a:t>
              </a:r>
            </a:p>
          </p:txBody>
        </p:sp>
        <p:sp>
          <p:nvSpPr>
            <p:cNvPr id="368" name="Curved Left Arrow 367"/>
            <p:cNvSpPr/>
            <p:nvPr/>
          </p:nvSpPr>
          <p:spPr>
            <a:xfrm rot="6166538">
              <a:off x="1916909" y="6280776"/>
              <a:ext cx="299158" cy="63674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prstClr val="black"/>
                </a:solidFill>
              </a:endParaRPr>
            </a:p>
          </p:txBody>
        </p:sp>
      </p:grpSp>
      <p:sp>
        <p:nvSpPr>
          <p:cNvPr id="351" name="Oval 350"/>
          <p:cNvSpPr/>
          <p:nvPr/>
        </p:nvSpPr>
        <p:spPr>
          <a:xfrm>
            <a:off x="3960524" y="5229109"/>
            <a:ext cx="247241" cy="247241"/>
          </a:xfrm>
          <a:prstGeom prst="ellipse">
            <a:avLst/>
          </a:prstGeom>
          <a:solidFill>
            <a:srgbClr val="FFFF00"/>
          </a:solidFill>
          <a:ln w="3175"/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5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 animBg="1"/>
      <p:bldP spid="3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536" y="365125"/>
            <a:ext cx="7570652" cy="6189401"/>
          </a:xfrm>
          <a:prstGeom prst="rect">
            <a:avLst/>
          </a:prstGeom>
        </p:spPr>
      </p:pic>
      <p:sp>
        <p:nvSpPr>
          <p:cNvPr id="5" name="Donut 4"/>
          <p:cNvSpPr/>
          <p:nvPr/>
        </p:nvSpPr>
        <p:spPr>
          <a:xfrm>
            <a:off x="5008729" y="198746"/>
            <a:ext cx="6769290" cy="2665917"/>
          </a:xfrm>
          <a:prstGeom prst="donut">
            <a:avLst>
              <a:gd name="adj" fmla="val 1592"/>
            </a:avLst>
          </a:prstGeom>
          <a:solidFill>
            <a:srgbClr val="C00000">
              <a:alpha val="6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black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44731" y="243054"/>
            <a:ext cx="6704210" cy="828575"/>
            <a:chOff x="4975683" y="4652211"/>
            <a:chExt cx="5399555" cy="737936"/>
          </a:xfrm>
        </p:grpSpPr>
        <p:sp>
          <p:nvSpPr>
            <p:cNvPr id="3" name="Right Arrow 2"/>
            <p:cNvSpPr/>
            <p:nvPr/>
          </p:nvSpPr>
          <p:spPr>
            <a:xfrm>
              <a:off x="4975683" y="4888832"/>
              <a:ext cx="943854" cy="352926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prstClr val="white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 rot="10800000">
              <a:off x="9264315" y="4888831"/>
              <a:ext cx="1110923" cy="352926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919537" y="4652211"/>
              <a:ext cx="3344779" cy="73793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27" y="3931094"/>
            <a:ext cx="5689210" cy="2019540"/>
          </a:xfrm>
        </p:spPr>
        <p:txBody>
          <a:bodyPr>
            <a:noAutofit/>
          </a:bodyPr>
          <a:lstStyle/>
          <a:p>
            <a:r>
              <a:rPr lang="es-ES" sz="6600" b="1" dirty="0" smtClean="0"/>
              <a:t>CASO INTERPOLACIÓN LINEAL</a:t>
            </a:r>
            <a:endParaRPr lang="es-ES" sz="6600" b="1" dirty="0"/>
          </a:p>
        </p:txBody>
      </p:sp>
    </p:spTree>
    <p:extLst>
      <p:ext uri="{BB962C8B-B14F-4D97-AF65-F5344CB8AC3E}">
        <p14:creationId xmlns:p14="http://schemas.microsoft.com/office/powerpoint/2010/main" val="7359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779" y="21450"/>
            <a:ext cx="8362221" cy="6836550"/>
          </a:xfrm>
          <a:prstGeom prst="rect">
            <a:avLst/>
          </a:prstGeom>
        </p:spPr>
      </p:pic>
      <p:sp>
        <p:nvSpPr>
          <p:cNvPr id="5" name="Donut 4"/>
          <p:cNvSpPr/>
          <p:nvPr/>
        </p:nvSpPr>
        <p:spPr>
          <a:xfrm rot="16200000">
            <a:off x="4700139" y="882113"/>
            <a:ext cx="2732666" cy="1271083"/>
          </a:xfrm>
          <a:prstGeom prst="donut">
            <a:avLst>
              <a:gd name="adj" fmla="val 1592"/>
            </a:avLst>
          </a:prstGeom>
          <a:solidFill>
            <a:srgbClr val="C00000">
              <a:alpha val="6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39" y="3552197"/>
            <a:ext cx="6537279" cy="1869351"/>
          </a:xfrm>
        </p:spPr>
        <p:txBody>
          <a:bodyPr>
            <a:noAutofit/>
          </a:bodyPr>
          <a:lstStyle/>
          <a:p>
            <a:r>
              <a:rPr lang="es-ES" sz="7200" b="1" dirty="0" smtClean="0"/>
              <a:t>CASO SIN INTERPOLACIÓN</a:t>
            </a:r>
            <a:endParaRPr lang="es-ES" sz="7200" b="1" dirty="0"/>
          </a:p>
        </p:txBody>
      </p:sp>
    </p:spTree>
    <p:extLst>
      <p:ext uri="{BB962C8B-B14F-4D97-AF65-F5344CB8AC3E}">
        <p14:creationId xmlns:p14="http://schemas.microsoft.com/office/powerpoint/2010/main" val="83216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5308"/>
            <a:ext cx="12217415" cy="57246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44546A"/>
                  </a:fgClr>
                  <a:bgClr>
                    <a:srgbClr val="44546A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</a:rPr>
              <a:t>ESTUDIO 2</a:t>
            </a:r>
            <a:endParaRPr lang="en-US" sz="8800" b="1" dirty="0">
              <a:ln w="12700">
                <a:solidFill>
                  <a:srgbClr val="44546A">
                    <a:lumMod val="75000"/>
                  </a:srgbClr>
                </a:solidFill>
                <a:prstDash val="solid"/>
              </a:ln>
              <a:pattFill prst="dkUpDiag">
                <a:fgClr>
                  <a:srgbClr val="44546A"/>
                </a:fgClr>
                <a:bgClr>
                  <a:srgbClr val="44546A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44546A">
                    <a:lumMod val="75000"/>
                  </a:srgbClr>
                </a:outerShdw>
              </a:effectLst>
            </a:endParaRPr>
          </a:p>
          <a:p>
            <a:pPr algn="ctr"/>
            <a:endParaRPr lang="en-US" sz="5400" b="1" dirty="0">
              <a:ln w="12700">
                <a:solidFill>
                  <a:srgbClr val="44546A">
                    <a:lumMod val="75000"/>
                  </a:srgbClr>
                </a:solidFill>
                <a:prstDash val="solid"/>
              </a:ln>
              <a:pattFill prst="dkUpDiag">
                <a:fgClr>
                  <a:srgbClr val="44546A"/>
                </a:fgClr>
                <a:bgClr>
                  <a:srgbClr val="44546A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44546A">
                    <a:lumMod val="75000"/>
                  </a:srgbClr>
                </a:outerShdw>
              </a:effectLst>
            </a:endParaRPr>
          </a:p>
          <a:p>
            <a:pPr algn="ctr"/>
            <a:r>
              <a:rPr lang="en-US" sz="5400" b="1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44546A"/>
                  </a:fgClr>
                  <a:bgClr>
                    <a:srgbClr val="44546A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</a:rPr>
              <a:t>DETERMINAR EL COMPORTAMIENTO </a:t>
            </a:r>
          </a:p>
          <a:p>
            <a:pPr algn="ctr"/>
            <a:r>
              <a:rPr lang="en-US" sz="5400" b="1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44546A"/>
                  </a:fgClr>
                  <a:bgClr>
                    <a:srgbClr val="44546A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</a:rPr>
              <a:t>DE LAS </a:t>
            </a:r>
          </a:p>
          <a:p>
            <a:pPr algn="ctr"/>
            <a:r>
              <a:rPr lang="en-US" sz="5400" b="1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44546A"/>
                  </a:fgClr>
                  <a:bgClr>
                    <a:srgbClr val="44546A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</a:rPr>
              <a:t>VARIABLES MANIPULADAS (CONDICIONES)</a:t>
            </a:r>
          </a:p>
        </p:txBody>
      </p:sp>
    </p:spTree>
    <p:extLst>
      <p:ext uri="{BB962C8B-B14F-4D97-AF65-F5344CB8AC3E}">
        <p14:creationId xmlns:p14="http://schemas.microsoft.com/office/powerpoint/2010/main" val="319406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48" y="360769"/>
            <a:ext cx="9934575" cy="59340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48" y="360769"/>
            <a:ext cx="9934575" cy="59340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10" y="360769"/>
            <a:ext cx="9772650" cy="59340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58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arallelogram 389"/>
          <p:cNvSpPr/>
          <p:nvPr/>
        </p:nvSpPr>
        <p:spPr>
          <a:xfrm>
            <a:off x="4346569" y="780448"/>
            <a:ext cx="1451166" cy="5473328"/>
          </a:xfrm>
          <a:custGeom>
            <a:avLst/>
            <a:gdLst>
              <a:gd name="connsiteX0" fmla="*/ 0 w 1455160"/>
              <a:gd name="connsiteY0" fmla="*/ 5459680 h 5459680"/>
              <a:gd name="connsiteX1" fmla="*/ 363790 w 1455160"/>
              <a:gd name="connsiteY1" fmla="*/ 0 h 5459680"/>
              <a:gd name="connsiteX2" fmla="*/ 1455160 w 1455160"/>
              <a:gd name="connsiteY2" fmla="*/ 0 h 5459680"/>
              <a:gd name="connsiteX3" fmla="*/ 1091370 w 1455160"/>
              <a:gd name="connsiteY3" fmla="*/ 5459680 h 5459680"/>
              <a:gd name="connsiteX4" fmla="*/ 0 w 1455160"/>
              <a:gd name="connsiteY4" fmla="*/ 5459680 h 5459680"/>
              <a:gd name="connsiteX0" fmla="*/ 0 w 1455160"/>
              <a:gd name="connsiteY0" fmla="*/ 5459680 h 5459680"/>
              <a:gd name="connsiteX1" fmla="*/ 22596 w 1455160"/>
              <a:gd name="connsiteY1" fmla="*/ 1774209 h 5459680"/>
              <a:gd name="connsiteX2" fmla="*/ 1455160 w 1455160"/>
              <a:gd name="connsiteY2" fmla="*/ 0 h 5459680"/>
              <a:gd name="connsiteX3" fmla="*/ 1091370 w 1455160"/>
              <a:gd name="connsiteY3" fmla="*/ 5459680 h 5459680"/>
              <a:gd name="connsiteX4" fmla="*/ 0 w 1455160"/>
              <a:gd name="connsiteY4" fmla="*/ 5459680 h 5459680"/>
              <a:gd name="connsiteX0" fmla="*/ 0 w 1455160"/>
              <a:gd name="connsiteY0" fmla="*/ 5459680 h 5459680"/>
              <a:gd name="connsiteX1" fmla="*/ 22596 w 1455160"/>
              <a:gd name="connsiteY1" fmla="*/ 1774209 h 5459680"/>
              <a:gd name="connsiteX2" fmla="*/ 1455160 w 1455160"/>
              <a:gd name="connsiteY2" fmla="*/ 0 h 5459680"/>
              <a:gd name="connsiteX3" fmla="*/ 1446212 w 1455160"/>
              <a:gd name="connsiteY3" fmla="*/ 3753710 h 5459680"/>
              <a:gd name="connsiteX4" fmla="*/ 0 w 1455160"/>
              <a:gd name="connsiteY4" fmla="*/ 5459680 h 5459680"/>
              <a:gd name="connsiteX0" fmla="*/ 0 w 1455160"/>
              <a:gd name="connsiteY0" fmla="*/ 5459680 h 5459680"/>
              <a:gd name="connsiteX1" fmla="*/ 22596 w 1455160"/>
              <a:gd name="connsiteY1" fmla="*/ 1746913 h 5459680"/>
              <a:gd name="connsiteX2" fmla="*/ 1455160 w 1455160"/>
              <a:gd name="connsiteY2" fmla="*/ 0 h 5459680"/>
              <a:gd name="connsiteX3" fmla="*/ 1446212 w 1455160"/>
              <a:gd name="connsiteY3" fmla="*/ 3753710 h 5459680"/>
              <a:gd name="connsiteX4" fmla="*/ 0 w 1455160"/>
              <a:gd name="connsiteY4" fmla="*/ 5459680 h 5459680"/>
              <a:gd name="connsiteX0" fmla="*/ 0 w 1455160"/>
              <a:gd name="connsiteY0" fmla="*/ 5459680 h 5459680"/>
              <a:gd name="connsiteX1" fmla="*/ 22596 w 1455160"/>
              <a:gd name="connsiteY1" fmla="*/ 1746913 h 5459680"/>
              <a:gd name="connsiteX2" fmla="*/ 1455160 w 1455160"/>
              <a:gd name="connsiteY2" fmla="*/ 0 h 5459680"/>
              <a:gd name="connsiteX3" fmla="*/ 1446212 w 1455160"/>
              <a:gd name="connsiteY3" fmla="*/ 3753710 h 5459680"/>
              <a:gd name="connsiteX4" fmla="*/ 0 w 1455160"/>
              <a:gd name="connsiteY4" fmla="*/ 5459680 h 5459680"/>
              <a:gd name="connsiteX0" fmla="*/ 0 w 1460392"/>
              <a:gd name="connsiteY0" fmla="*/ 5459680 h 5459680"/>
              <a:gd name="connsiteX1" fmla="*/ 22596 w 1460392"/>
              <a:gd name="connsiteY1" fmla="*/ 1746913 h 5459680"/>
              <a:gd name="connsiteX2" fmla="*/ 1455160 w 1460392"/>
              <a:gd name="connsiteY2" fmla="*/ 0 h 5459680"/>
              <a:gd name="connsiteX3" fmla="*/ 1459860 w 1460392"/>
              <a:gd name="connsiteY3" fmla="*/ 3767357 h 5459680"/>
              <a:gd name="connsiteX4" fmla="*/ 0 w 1460392"/>
              <a:gd name="connsiteY4" fmla="*/ 5459680 h 5459680"/>
              <a:gd name="connsiteX0" fmla="*/ 0 w 1474040"/>
              <a:gd name="connsiteY0" fmla="*/ 5459680 h 5459680"/>
              <a:gd name="connsiteX1" fmla="*/ 36244 w 1474040"/>
              <a:gd name="connsiteY1" fmla="*/ 1746913 h 5459680"/>
              <a:gd name="connsiteX2" fmla="*/ 1468808 w 1474040"/>
              <a:gd name="connsiteY2" fmla="*/ 0 h 5459680"/>
              <a:gd name="connsiteX3" fmla="*/ 1473508 w 1474040"/>
              <a:gd name="connsiteY3" fmla="*/ 3767357 h 5459680"/>
              <a:gd name="connsiteX4" fmla="*/ 0 w 1474040"/>
              <a:gd name="connsiteY4" fmla="*/ 5459680 h 5459680"/>
              <a:gd name="connsiteX0" fmla="*/ 4700 w 1437796"/>
              <a:gd name="connsiteY0" fmla="*/ 5473328 h 5473328"/>
              <a:gd name="connsiteX1" fmla="*/ 0 w 1437796"/>
              <a:gd name="connsiteY1" fmla="*/ 1746913 h 5473328"/>
              <a:gd name="connsiteX2" fmla="*/ 1432564 w 1437796"/>
              <a:gd name="connsiteY2" fmla="*/ 0 h 5473328"/>
              <a:gd name="connsiteX3" fmla="*/ 1437264 w 1437796"/>
              <a:gd name="connsiteY3" fmla="*/ 3767357 h 5473328"/>
              <a:gd name="connsiteX4" fmla="*/ 4700 w 1437796"/>
              <a:gd name="connsiteY4" fmla="*/ 5473328 h 5473328"/>
              <a:gd name="connsiteX0" fmla="*/ 4700 w 1451166"/>
              <a:gd name="connsiteY0" fmla="*/ 5473328 h 5473328"/>
              <a:gd name="connsiteX1" fmla="*/ 0 w 1451166"/>
              <a:gd name="connsiteY1" fmla="*/ 1746913 h 5473328"/>
              <a:gd name="connsiteX2" fmla="*/ 1432564 w 1451166"/>
              <a:gd name="connsiteY2" fmla="*/ 0 h 5473328"/>
              <a:gd name="connsiteX3" fmla="*/ 1450912 w 1451166"/>
              <a:gd name="connsiteY3" fmla="*/ 3726414 h 5473328"/>
              <a:gd name="connsiteX4" fmla="*/ 4700 w 1451166"/>
              <a:gd name="connsiteY4" fmla="*/ 5473328 h 547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1166" h="5473328">
                <a:moveTo>
                  <a:pt x="4700" y="5473328"/>
                </a:moveTo>
                <a:cubicBezTo>
                  <a:pt x="3133" y="4231190"/>
                  <a:pt x="1567" y="2989051"/>
                  <a:pt x="0" y="1746913"/>
                </a:cubicBezTo>
                <a:cubicBezTo>
                  <a:pt x="491168" y="1137314"/>
                  <a:pt x="955043" y="582304"/>
                  <a:pt x="1432564" y="0"/>
                </a:cubicBezTo>
                <a:cubicBezTo>
                  <a:pt x="1429581" y="1251237"/>
                  <a:pt x="1453895" y="2475177"/>
                  <a:pt x="1450912" y="3726414"/>
                </a:cubicBezTo>
                <a:lnTo>
                  <a:pt x="4700" y="5473328"/>
                </a:lnTo>
                <a:close/>
              </a:path>
            </a:pathLst>
          </a:custGeom>
          <a:solidFill>
            <a:srgbClr val="FF0000">
              <a:alpha val="30196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97845" y="75983"/>
            <a:ext cx="7465663" cy="6782689"/>
            <a:chOff x="1697845" y="75983"/>
            <a:chExt cx="7465663" cy="6782689"/>
          </a:xfrm>
        </p:grpSpPr>
        <p:grpSp>
          <p:nvGrpSpPr>
            <p:cNvPr id="3" name="Group 2"/>
            <p:cNvGrpSpPr/>
            <p:nvPr/>
          </p:nvGrpSpPr>
          <p:grpSpPr>
            <a:xfrm>
              <a:off x="1697845" y="75983"/>
              <a:ext cx="7465663" cy="6782689"/>
              <a:chOff x="1066776" y="75983"/>
              <a:chExt cx="7465663" cy="6782689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835696" y="62373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771800" y="62373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644008" y="62373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707904" y="62373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835696" y="5305995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35696" y="53012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771800" y="53012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644008" y="53012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707904" y="53012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35696" y="436989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835696" y="43651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771800" y="43651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644008" y="43651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707904" y="43651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835696" y="3429000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1835696" y="34290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771800" y="34290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644008" y="34290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707904" y="34290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835696" y="249289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35696" y="249289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771800" y="249289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707904" y="249289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644008" y="249289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195736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131840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004048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067944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195736" y="48739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940152" y="48739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195736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131840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004048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067944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195736" y="393784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5940152" y="393784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195736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131840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004048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195736" y="29969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195736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131840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004048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067944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195736" y="206084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940152" y="206084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2195736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131840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067944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004048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940152" y="29969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835696" y="206084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2195736" y="162880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1835696" y="299695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1835696" y="39330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1835696" y="48691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1835696" y="580526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5580112" y="48691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5580112" y="39330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5580112" y="299695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195736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131840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004048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067944" y="58052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195736" y="48739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195736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131840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004048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067944" y="48691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195736" y="393784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195736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131840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004048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4067944" y="39330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195736" y="29969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2195736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131840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004048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067944" y="29969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195736" y="206084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195736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131840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067944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004048" y="20608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2195736" y="256490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2195736" y="35010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2195736" y="44371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2195736" y="537321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V="1">
                <a:off x="5940152" y="44371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5940152" y="35010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5940152" y="256490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3707904" y="580526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4067944" y="537321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3707904" y="48691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4067944" y="44371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3707904" y="39330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4067944" y="35010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3707904" y="299695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4067944" y="256490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3707904" y="206084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4067944" y="162880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707904" y="530120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3707904" y="43651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3707904" y="342421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707904" y="248810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4067944" y="48739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067944" y="393784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4067944" y="29969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067944" y="206084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2555776" y="53732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3491880" y="53732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5364088" y="53732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4427984" y="53732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2555776" y="444189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2555776" y="44371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3491880" y="44371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5364088" y="44371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4427984" y="44371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2555776" y="3505795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2555776" y="35010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3491880" y="35010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364088" y="35010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427984" y="35010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2555776" y="25649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555776" y="25649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3491880" y="25649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5364088" y="25649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4427984" y="25649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555776" y="1628800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2555776" y="16288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491880" y="16288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4427984" y="16288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5364088" y="162880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915816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3851920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5724128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4788024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2915816" y="400985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6660232" y="400985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2915816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3851920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724128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788024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915816" y="30737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660232" y="30737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2915816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3851920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5724128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4788024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2915816" y="213285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915816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851920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5724128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788024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2915816" y="11967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6660232" y="11967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915816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3851920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788024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5724128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6660232" y="213285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V="1">
                <a:off x="2555776" y="119675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V="1">
                <a:off x="2915816" y="76470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2555776" y="21328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2555776" y="30689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2555776" y="400506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2555776" y="494116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6300192" y="400506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6300192" y="30689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6300192" y="21328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2915816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3851920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5724128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4788024" y="494116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2915816" y="400985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2915816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3851920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5724128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4788024" y="400506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2915816" y="30737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2915816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3851920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5724128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4788024" y="306896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2915816" y="213285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2915816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3851920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5724128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4788024" y="213285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2915816" y="11967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2915816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3851920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4788024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5724128" y="119675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915816" y="17008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V="1">
                <a:off x="2915816" y="26369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flipV="1">
                <a:off x="2915816" y="357301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V="1">
                <a:off x="2915816" y="450912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 flipV="1">
                <a:off x="6660232" y="357301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 flipV="1">
                <a:off x="6660232" y="26369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6660232" y="17008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V="1">
                <a:off x="4427984" y="494116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flipV="1">
                <a:off x="4788024" y="450912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V="1">
                <a:off x="4427984" y="400506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4788024" y="357301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4427984" y="3068960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4788024" y="263691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V="1">
                <a:off x="4427984" y="213285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V="1">
                <a:off x="4788024" y="1700808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V="1">
                <a:off x="4427984" y="1196752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flipV="1">
                <a:off x="4788024" y="764704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427984" y="443711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427984" y="350100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4427984" y="256011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4427984" y="162401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4788024" y="4009851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4788024" y="3073747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4788024" y="2132856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4788024" y="1196752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5" name="Group 224"/>
              <p:cNvGrpSpPr/>
              <p:nvPr/>
            </p:nvGrpSpPr>
            <p:grpSpPr>
              <a:xfrm>
                <a:off x="5580112" y="764704"/>
                <a:ext cx="1440160" cy="5477395"/>
                <a:chOff x="5580112" y="764704"/>
                <a:chExt cx="1440160" cy="5477395"/>
              </a:xfrm>
            </p:grpSpPr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5580112" y="5305995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5580112" y="4369891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5580112" y="2492896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5580112" y="3429000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 flipV="1">
                  <a:off x="5580112" y="5805264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 flipV="1">
                  <a:off x="5580112" y="2060848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5940152" y="48739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5940152" y="3937843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5940152" y="2060848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5940152" y="29969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 flipV="1">
                  <a:off x="5940152" y="5373216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/>
              </p:nvCxnSpPr>
              <p:spPr>
                <a:xfrm flipV="1">
                  <a:off x="5940152" y="1628800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6300192" y="4441899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H="1">
                  <a:off x="6284890" y="3505795"/>
                  <a:ext cx="15302" cy="9631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6300192" y="1628800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6300192" y="2564904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 flipV="1">
                  <a:off x="6300192" y="4941168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/>
              </p:nvCxnSpPr>
              <p:spPr>
                <a:xfrm flipV="1">
                  <a:off x="6300192" y="1196752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6660232" y="4009851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>
                  <a:off x="6660232" y="30737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6660232" y="11967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6660232" y="2132856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V="1">
                  <a:off x="6660232" y="4509120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 flipV="1">
                  <a:off x="6660232" y="764704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7020272" y="3577803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7020272" y="2641699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7020272" y="764704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7020272" y="1700808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6" name="Straight Connector 225"/>
              <p:cNvCxnSpPr/>
              <p:nvPr/>
            </p:nvCxnSpPr>
            <p:spPr>
              <a:xfrm>
                <a:off x="5148064" y="357780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5148064" y="264169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5148064" y="7647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5148064" y="170080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275856" y="3577803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275856" y="2641699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3275856" y="7647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3275856" y="1700808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3275856" y="7647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4211960" y="7647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5148064" y="7647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6084168" y="764704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3275856" y="17008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211960" y="17008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5148064" y="17008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6084168" y="170080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3275856" y="26369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4211960" y="26369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5148064" y="26369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6084168" y="2636912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3275856" y="35730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4211960" y="35730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5148064" y="35730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084168" y="3573016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3275856" y="450912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211960" y="450912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5148064" y="450912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6084168" y="4509120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4" name="Group 253"/>
              <p:cNvGrpSpPr/>
              <p:nvPr/>
            </p:nvGrpSpPr>
            <p:grpSpPr>
              <a:xfrm>
                <a:off x="4636357" y="760773"/>
                <a:ext cx="1440160" cy="5477395"/>
                <a:chOff x="5580112" y="764704"/>
                <a:chExt cx="1440160" cy="5477395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5580112" y="5305995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5580112" y="4369891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5580112" y="2492896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5580112" y="3429000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 flipV="1">
                  <a:off x="5580112" y="5805264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 flipV="1">
                  <a:off x="5580112" y="2060848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5940152" y="48739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5940152" y="3937843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5940152" y="2060848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5940152" y="29969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 flipV="1">
                  <a:off x="5940152" y="5373216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 flipV="1">
                  <a:off x="5940152" y="1628800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6300192" y="4441899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 flipH="1">
                  <a:off x="6284890" y="3505795"/>
                  <a:ext cx="15302" cy="9631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6300192" y="1628800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6300192" y="2564904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 flipV="1">
                  <a:off x="6300192" y="4941168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 flipV="1">
                  <a:off x="6300192" y="1196752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6660232" y="4009851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6660232" y="30737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6660232" y="11967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6660232" y="2132856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 flipV="1">
                  <a:off x="6660232" y="4509120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 flipV="1">
                  <a:off x="6660232" y="764704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7020272" y="3577803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7020272" y="2641699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7020272" y="764704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7020272" y="1700808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/>
            </p:nvGrpSpPr>
            <p:grpSpPr>
              <a:xfrm>
                <a:off x="2743008" y="762733"/>
                <a:ext cx="1440160" cy="5477395"/>
                <a:chOff x="5580112" y="764704"/>
                <a:chExt cx="1440160" cy="5477395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5580112" y="5305995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5580112" y="4369891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5580112" y="2492896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5580112" y="3429000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 flipV="1">
                  <a:off x="5580112" y="5805264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 flipV="1">
                  <a:off x="5580112" y="2060848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5940152" y="48739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5940152" y="3937843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5940152" y="2060848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5940152" y="29969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flipV="1">
                  <a:off x="5940152" y="5373216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 flipV="1">
                  <a:off x="5940152" y="1628800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6300192" y="4441899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flipH="1">
                  <a:off x="6284890" y="3505795"/>
                  <a:ext cx="15302" cy="9631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6300192" y="1628800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6300192" y="2564904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 flipV="1">
                  <a:off x="6300192" y="4941168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 flipV="1">
                  <a:off x="6300192" y="1196752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6660232" y="4009851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6660232" y="3073747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6660232" y="1196752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6660232" y="2132856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 flipV="1">
                  <a:off x="6660232" y="4509120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 flipV="1">
                  <a:off x="6660232" y="764704"/>
                  <a:ext cx="360040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7020272" y="3577803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020272" y="2641699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7020272" y="764704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020272" y="1700808"/>
                  <a:ext cx="0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Arrow Connector 255"/>
              <p:cNvCxnSpPr/>
              <p:nvPr/>
            </p:nvCxnSpPr>
            <p:spPr>
              <a:xfrm flipH="1">
                <a:off x="1403648" y="6237312"/>
                <a:ext cx="432048" cy="504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>
                <a:off x="7020272" y="4509120"/>
                <a:ext cx="7920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/>
              <p:nvPr/>
            </p:nvCxnSpPr>
            <p:spPr>
              <a:xfrm flipV="1">
                <a:off x="3275856" y="188640"/>
                <a:ext cx="0" cy="5721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1066776" y="6489340"/>
                <a:ext cx="43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rgbClr val="5B9BD5">
                        <a:lumMod val="75000"/>
                      </a:srgbClr>
                    </a:solidFill>
                  </a:rPr>
                  <a:t>T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2375756" y="75983"/>
                <a:ext cx="98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rgbClr val="5B9BD5">
                        <a:lumMod val="75000"/>
                      </a:srgbClr>
                    </a:solidFill>
                  </a:rPr>
                  <a:t>Tiempo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7952548" y="4327270"/>
                <a:ext cx="579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rgbClr val="5B9BD5">
                        <a:lumMod val="75000"/>
                      </a:srgbClr>
                    </a:solidFill>
                  </a:rPr>
                  <a:t>pH</a:t>
                </a: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3268205" y="443122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6</a:t>
                </a: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389252" y="6062219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35</a:t>
                </a: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2851020" y="4384777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25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829411" y="620077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52</a:t>
                </a: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3243239" y="421729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24</a:t>
                </a: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6912754" y="447397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8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5036227" y="444305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7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803407" y="515783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prstClr val="black"/>
                  </a:solidFill>
                </a:rPr>
                <a:t>30</a:t>
              </a:r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2331383" y="636296"/>
            <a:ext cx="5458880" cy="5741346"/>
            <a:chOff x="1691680" y="598014"/>
            <a:chExt cx="5458880" cy="5741346"/>
          </a:xfrm>
        </p:grpSpPr>
        <p:grpSp>
          <p:nvGrpSpPr>
            <p:cNvPr id="356" name="Group 355"/>
            <p:cNvGrpSpPr/>
            <p:nvPr/>
          </p:nvGrpSpPr>
          <p:grpSpPr>
            <a:xfrm>
              <a:off x="1691680" y="2353002"/>
              <a:ext cx="4003419" cy="3986358"/>
              <a:chOff x="1691680" y="2353002"/>
              <a:chExt cx="4003419" cy="3986358"/>
            </a:xfrm>
          </p:grpSpPr>
          <p:sp>
            <p:nvSpPr>
              <p:cNvPr id="362" name="Oval 361"/>
              <p:cNvSpPr/>
              <p:nvPr/>
            </p:nvSpPr>
            <p:spPr>
              <a:xfrm>
                <a:off x="1691680" y="6092119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1716862" y="2364488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5447858" y="6092119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5404203" y="2353002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7</a:t>
                </a:r>
              </a:p>
            </p:txBody>
          </p:sp>
        </p:grpSp>
        <p:grpSp>
          <p:nvGrpSpPr>
            <p:cNvPr id="357" name="Group 356"/>
            <p:cNvGrpSpPr/>
            <p:nvPr/>
          </p:nvGrpSpPr>
          <p:grpSpPr>
            <a:xfrm>
              <a:off x="3154435" y="598014"/>
              <a:ext cx="3996125" cy="3980853"/>
              <a:chOff x="1691680" y="2358507"/>
              <a:chExt cx="3996125" cy="3980853"/>
            </a:xfrm>
          </p:grpSpPr>
          <p:sp>
            <p:nvSpPr>
              <p:cNvPr id="358" name="Oval 357"/>
              <p:cNvSpPr/>
              <p:nvPr/>
            </p:nvSpPr>
            <p:spPr>
              <a:xfrm>
                <a:off x="1691680" y="6092119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1716862" y="2364488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5440564" y="6067487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5425262" y="2358507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5</a:t>
                </a:r>
              </a:p>
            </p:txBody>
          </p:sp>
        </p:grpSp>
      </p:grpSp>
      <p:grpSp>
        <p:nvGrpSpPr>
          <p:cNvPr id="389" name="Group 388"/>
          <p:cNvGrpSpPr/>
          <p:nvPr/>
        </p:nvGrpSpPr>
        <p:grpSpPr>
          <a:xfrm>
            <a:off x="2592809" y="780448"/>
            <a:ext cx="4934764" cy="5479215"/>
            <a:chOff x="2592809" y="780448"/>
            <a:chExt cx="4934764" cy="5479215"/>
          </a:xfrm>
        </p:grpSpPr>
        <p:grpSp>
          <p:nvGrpSpPr>
            <p:cNvPr id="377" name="Group 376"/>
            <p:cNvGrpSpPr/>
            <p:nvPr/>
          </p:nvGrpSpPr>
          <p:grpSpPr>
            <a:xfrm>
              <a:off x="4015035" y="4516201"/>
              <a:ext cx="3470060" cy="5613"/>
              <a:chOff x="2675924" y="1651072"/>
              <a:chExt cx="3470060" cy="5613"/>
            </a:xfrm>
          </p:grpSpPr>
          <p:cxnSp>
            <p:nvCxnSpPr>
              <p:cNvPr id="378" name="Straight Arrow Connector 377"/>
              <p:cNvCxnSpPr/>
              <p:nvPr/>
            </p:nvCxnSpPr>
            <p:spPr>
              <a:xfrm flipH="1">
                <a:off x="4514417" y="1653989"/>
                <a:ext cx="1631567" cy="215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Arrow Connector 378"/>
              <p:cNvCxnSpPr/>
              <p:nvPr/>
            </p:nvCxnSpPr>
            <p:spPr>
              <a:xfrm flipV="1">
                <a:off x="2675924" y="1651072"/>
                <a:ext cx="1644048" cy="56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610486" y="6254050"/>
              <a:ext cx="3470060" cy="5613"/>
              <a:chOff x="2675924" y="1651072"/>
              <a:chExt cx="3470060" cy="5613"/>
            </a:xfrm>
          </p:grpSpPr>
          <p:cxnSp>
            <p:nvCxnSpPr>
              <p:cNvPr id="381" name="Straight Arrow Connector 380"/>
              <p:cNvCxnSpPr/>
              <p:nvPr/>
            </p:nvCxnSpPr>
            <p:spPr>
              <a:xfrm flipH="1">
                <a:off x="4514417" y="1653989"/>
                <a:ext cx="1631567" cy="215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/>
              <p:nvPr/>
            </p:nvCxnSpPr>
            <p:spPr>
              <a:xfrm flipV="1">
                <a:off x="2675924" y="1651072"/>
                <a:ext cx="1644048" cy="56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3" name="Group 382"/>
            <p:cNvGrpSpPr/>
            <p:nvPr/>
          </p:nvGrpSpPr>
          <p:grpSpPr>
            <a:xfrm>
              <a:off x="4057513" y="780448"/>
              <a:ext cx="3470060" cy="5613"/>
              <a:chOff x="2675924" y="1651072"/>
              <a:chExt cx="3470060" cy="5613"/>
            </a:xfrm>
          </p:grpSpPr>
          <p:cxnSp>
            <p:nvCxnSpPr>
              <p:cNvPr id="384" name="Straight Arrow Connector 383"/>
              <p:cNvCxnSpPr/>
              <p:nvPr/>
            </p:nvCxnSpPr>
            <p:spPr>
              <a:xfrm flipH="1">
                <a:off x="4514417" y="1653989"/>
                <a:ext cx="1631567" cy="215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/>
              <p:cNvCxnSpPr/>
              <p:nvPr/>
            </p:nvCxnSpPr>
            <p:spPr>
              <a:xfrm flipV="1">
                <a:off x="2675924" y="1651072"/>
                <a:ext cx="1644048" cy="56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oup 385"/>
            <p:cNvGrpSpPr/>
            <p:nvPr/>
          </p:nvGrpSpPr>
          <p:grpSpPr>
            <a:xfrm>
              <a:off x="2592809" y="2511371"/>
              <a:ext cx="3470060" cy="5613"/>
              <a:chOff x="2675924" y="1651072"/>
              <a:chExt cx="3470060" cy="5613"/>
            </a:xfrm>
          </p:grpSpPr>
          <p:cxnSp>
            <p:nvCxnSpPr>
              <p:cNvPr id="387" name="Straight Arrow Connector 386"/>
              <p:cNvCxnSpPr/>
              <p:nvPr/>
            </p:nvCxnSpPr>
            <p:spPr>
              <a:xfrm flipH="1">
                <a:off x="4514417" y="1653989"/>
                <a:ext cx="1631567" cy="215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/>
              <p:cNvCxnSpPr/>
              <p:nvPr/>
            </p:nvCxnSpPr>
            <p:spPr>
              <a:xfrm flipV="1">
                <a:off x="2675924" y="1651072"/>
                <a:ext cx="1644048" cy="56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4" name="Group 423"/>
          <p:cNvGrpSpPr/>
          <p:nvPr/>
        </p:nvGrpSpPr>
        <p:grpSpPr>
          <a:xfrm>
            <a:off x="4220907" y="2551235"/>
            <a:ext cx="1672601" cy="1946087"/>
            <a:chOff x="4220907" y="2551235"/>
            <a:chExt cx="1672601" cy="1946087"/>
          </a:xfrm>
        </p:grpSpPr>
        <p:sp>
          <p:nvSpPr>
            <p:cNvPr id="391" name="Oval 390"/>
            <p:cNvSpPr/>
            <p:nvPr/>
          </p:nvSpPr>
          <p:spPr>
            <a:xfrm>
              <a:off x="5646267" y="2551235"/>
              <a:ext cx="247241" cy="247241"/>
            </a:xfrm>
            <a:prstGeom prst="ellipse">
              <a:avLst/>
            </a:prstGeom>
            <a:solidFill>
              <a:srgbClr val="FFFF00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2" name="Oval 391"/>
            <p:cNvSpPr/>
            <p:nvPr/>
          </p:nvSpPr>
          <p:spPr>
            <a:xfrm>
              <a:off x="4220907" y="4250081"/>
              <a:ext cx="247241" cy="247241"/>
            </a:xfrm>
            <a:prstGeom prst="ellipse">
              <a:avLst/>
            </a:prstGeom>
            <a:solidFill>
              <a:srgbClr val="FFFF00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4339552" y="931904"/>
            <a:ext cx="1449718" cy="5177886"/>
            <a:chOff x="4339552" y="931904"/>
            <a:chExt cx="1449718" cy="5177886"/>
          </a:xfrm>
        </p:grpSpPr>
        <p:grpSp>
          <p:nvGrpSpPr>
            <p:cNvPr id="416" name="Group 415"/>
            <p:cNvGrpSpPr/>
            <p:nvPr/>
          </p:nvGrpSpPr>
          <p:grpSpPr>
            <a:xfrm rot="16200000">
              <a:off x="2607329" y="4371953"/>
              <a:ext cx="3470060" cy="5613"/>
              <a:chOff x="423661" y="3414047"/>
              <a:chExt cx="3470060" cy="5613"/>
            </a:xfrm>
          </p:grpSpPr>
          <p:cxnSp>
            <p:nvCxnSpPr>
              <p:cNvPr id="414" name="Straight Arrow Connector 413"/>
              <p:cNvCxnSpPr/>
              <p:nvPr/>
            </p:nvCxnSpPr>
            <p:spPr>
              <a:xfrm flipH="1">
                <a:off x="2262154" y="3416964"/>
                <a:ext cx="1631567" cy="215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Arrow Connector 414"/>
              <p:cNvCxnSpPr/>
              <p:nvPr/>
            </p:nvCxnSpPr>
            <p:spPr>
              <a:xfrm flipV="1">
                <a:off x="423661" y="3414047"/>
                <a:ext cx="1644048" cy="56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9" name="Group 418"/>
            <p:cNvGrpSpPr/>
            <p:nvPr/>
          </p:nvGrpSpPr>
          <p:grpSpPr>
            <a:xfrm rot="5400000">
              <a:off x="4051434" y="2664127"/>
              <a:ext cx="3470060" cy="5613"/>
              <a:chOff x="147833" y="3252521"/>
              <a:chExt cx="3470060" cy="5613"/>
            </a:xfrm>
          </p:grpSpPr>
          <p:cxnSp>
            <p:nvCxnSpPr>
              <p:cNvPr id="417" name="Straight Arrow Connector 416"/>
              <p:cNvCxnSpPr/>
              <p:nvPr/>
            </p:nvCxnSpPr>
            <p:spPr>
              <a:xfrm flipH="1">
                <a:off x="1986326" y="3255438"/>
                <a:ext cx="1631567" cy="215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Arrow Connector 417"/>
              <p:cNvCxnSpPr/>
              <p:nvPr/>
            </p:nvCxnSpPr>
            <p:spPr>
              <a:xfrm flipV="1">
                <a:off x="147833" y="3252521"/>
                <a:ext cx="1644048" cy="56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5" name="Group 374"/>
          <p:cNvGrpSpPr/>
          <p:nvPr/>
        </p:nvGrpSpPr>
        <p:grpSpPr>
          <a:xfrm>
            <a:off x="4123412" y="579213"/>
            <a:ext cx="1964149" cy="5798429"/>
            <a:chOff x="4123412" y="579213"/>
            <a:chExt cx="1964149" cy="5798429"/>
          </a:xfrm>
        </p:grpSpPr>
        <p:grpSp>
          <p:nvGrpSpPr>
            <p:cNvPr id="366" name="Group 365"/>
            <p:cNvGrpSpPr/>
            <p:nvPr/>
          </p:nvGrpSpPr>
          <p:grpSpPr>
            <a:xfrm>
              <a:off x="4123412" y="579213"/>
              <a:ext cx="1964149" cy="5798429"/>
              <a:chOff x="3466437" y="579445"/>
              <a:chExt cx="1964149" cy="5798429"/>
            </a:xfrm>
          </p:grpSpPr>
          <p:grpSp>
            <p:nvGrpSpPr>
              <p:cNvPr id="367" name="Group 366"/>
              <p:cNvGrpSpPr/>
              <p:nvPr/>
            </p:nvGrpSpPr>
            <p:grpSpPr>
              <a:xfrm>
                <a:off x="4927456" y="579445"/>
                <a:ext cx="503130" cy="369332"/>
                <a:chOff x="6415669" y="1514693"/>
                <a:chExt cx="503130" cy="369332"/>
              </a:xfrm>
            </p:grpSpPr>
            <p:sp>
              <p:nvSpPr>
                <p:cNvPr id="372" name="Oval 371"/>
                <p:cNvSpPr/>
                <p:nvPr/>
              </p:nvSpPr>
              <p:spPr>
                <a:xfrm>
                  <a:off x="6488182" y="1583877"/>
                  <a:ext cx="247241" cy="247241"/>
                </a:xfrm>
                <a:prstGeom prst="ellipse">
                  <a:avLst/>
                </a:prstGeom>
                <a:solidFill>
                  <a:srgbClr val="EF1D1D"/>
                </a:solidFill>
                <a:ln w="3175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415669" y="1514693"/>
                  <a:ext cx="5031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>
                      <a:solidFill>
                        <a:prstClr val="white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368" name="Group 367"/>
              <p:cNvGrpSpPr/>
              <p:nvPr/>
            </p:nvGrpSpPr>
            <p:grpSpPr>
              <a:xfrm>
                <a:off x="3466437" y="2338834"/>
                <a:ext cx="503130" cy="369332"/>
                <a:chOff x="4967597" y="6956400"/>
                <a:chExt cx="503130" cy="369332"/>
              </a:xfrm>
            </p:grpSpPr>
            <p:sp>
              <p:nvSpPr>
                <p:cNvPr id="370" name="Oval 369"/>
                <p:cNvSpPr/>
                <p:nvPr/>
              </p:nvSpPr>
              <p:spPr>
                <a:xfrm>
                  <a:off x="5044538" y="7008684"/>
                  <a:ext cx="247241" cy="247241"/>
                </a:xfrm>
                <a:prstGeom prst="ellipse">
                  <a:avLst/>
                </a:prstGeom>
                <a:solidFill>
                  <a:srgbClr val="EF1D1D"/>
                </a:solidFill>
                <a:ln w="3175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71" name="TextBox 370"/>
                <p:cNvSpPr txBox="1"/>
                <p:nvPr/>
              </p:nvSpPr>
              <p:spPr>
                <a:xfrm>
                  <a:off x="4967597" y="6956400"/>
                  <a:ext cx="5031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>
                      <a:solidFill>
                        <a:prstClr val="white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369" name="Oval 368"/>
              <p:cNvSpPr/>
              <p:nvPr/>
            </p:nvSpPr>
            <p:spPr>
              <a:xfrm>
                <a:off x="3579517" y="6130633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9</a:t>
                </a:r>
              </a:p>
            </p:txBody>
          </p:sp>
        </p:grpSp>
        <p:sp>
          <p:nvSpPr>
            <p:cNvPr id="374" name="Oval 373"/>
            <p:cNvSpPr/>
            <p:nvPr/>
          </p:nvSpPr>
          <p:spPr>
            <a:xfrm>
              <a:off x="5633483" y="4345276"/>
              <a:ext cx="247241" cy="247241"/>
            </a:xfrm>
            <a:prstGeom prst="ellipse">
              <a:avLst/>
            </a:prstGeom>
            <a:solidFill>
              <a:srgbClr val="EF1D1D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8</a:t>
              </a:r>
            </a:p>
          </p:txBody>
        </p:sp>
      </p:grpSp>
      <p:cxnSp>
        <p:nvCxnSpPr>
          <p:cNvPr id="420" name="Straight Arrow Connector 419"/>
          <p:cNvCxnSpPr>
            <a:stCxn id="391" idx="3"/>
            <a:endCxn id="392" idx="7"/>
          </p:cNvCxnSpPr>
          <p:nvPr/>
        </p:nvCxnSpPr>
        <p:spPr>
          <a:xfrm flipH="1">
            <a:off x="4431940" y="2762268"/>
            <a:ext cx="1250535" cy="152402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28" name="Group 427"/>
          <p:cNvGrpSpPr/>
          <p:nvPr/>
        </p:nvGrpSpPr>
        <p:grpSpPr>
          <a:xfrm>
            <a:off x="4784267" y="2843366"/>
            <a:ext cx="826581" cy="973150"/>
            <a:chOff x="4784267" y="2843366"/>
            <a:chExt cx="826581" cy="973150"/>
          </a:xfrm>
        </p:grpSpPr>
        <p:sp>
          <p:nvSpPr>
            <p:cNvPr id="425" name="Oval 424"/>
            <p:cNvSpPr/>
            <p:nvPr/>
          </p:nvSpPr>
          <p:spPr>
            <a:xfrm>
              <a:off x="5098130" y="3292932"/>
              <a:ext cx="169296" cy="16929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prstClr val="white"/>
                </a:solidFill>
              </a:endParaRPr>
            </a:p>
          </p:txBody>
        </p:sp>
        <p:sp>
          <p:nvSpPr>
            <p:cNvPr id="426" name="Oval 425"/>
            <p:cNvSpPr/>
            <p:nvPr/>
          </p:nvSpPr>
          <p:spPr>
            <a:xfrm>
              <a:off x="5441552" y="2843366"/>
              <a:ext cx="169296" cy="16929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prstClr val="white"/>
                </a:solidFill>
              </a:endParaRPr>
            </a:p>
          </p:txBody>
        </p:sp>
        <p:sp>
          <p:nvSpPr>
            <p:cNvPr id="427" name="Oval 426"/>
            <p:cNvSpPr/>
            <p:nvPr/>
          </p:nvSpPr>
          <p:spPr>
            <a:xfrm>
              <a:off x="4784267" y="3647220"/>
              <a:ext cx="169296" cy="16929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prstClr val="white"/>
                </a:solidFill>
              </a:endParaRPr>
            </a:p>
          </p:txBody>
        </p:sp>
      </p:grpSp>
      <p:pic>
        <p:nvPicPr>
          <p:cNvPr id="353" name="Picture 3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030" y="4630712"/>
            <a:ext cx="6938399" cy="2071164"/>
          </a:xfrm>
          <a:prstGeom prst="rect">
            <a:avLst/>
          </a:prstGeom>
        </p:spPr>
      </p:pic>
      <p:sp>
        <p:nvSpPr>
          <p:cNvPr id="404" name="TextBox 403"/>
          <p:cNvSpPr txBox="1"/>
          <p:nvPr/>
        </p:nvSpPr>
        <p:spPr>
          <a:xfrm>
            <a:off x="8135001" y="620077"/>
            <a:ext cx="354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prstClr val="black"/>
                </a:solidFill>
              </a:rPr>
              <a:t>Temperatura </a:t>
            </a:r>
            <a:r>
              <a:rPr lang="es-ES" dirty="0">
                <a:solidFill>
                  <a:prstClr val="black"/>
                </a:solidFill>
                <a:sym typeface="Wingdings" panose="05000000000000000000" pitchFamily="2" charset="2"/>
              </a:rPr>
              <a:t> (7, 38, ZANAHORIA)</a:t>
            </a:r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2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0" animBg="1"/>
      <p:bldP spid="40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9600" dirty="0" smtClean="0"/>
              <a:t>MEJORAS</a:t>
            </a:r>
            <a:endParaRPr lang="es-E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435700"/>
            <a:ext cx="10353762" cy="3259707"/>
          </a:xfrm>
        </p:spPr>
        <p:txBody>
          <a:bodyPr>
            <a:normAutofit/>
          </a:bodyPr>
          <a:lstStyle/>
          <a:p>
            <a:r>
              <a:rPr lang="es-ES" sz="3200" dirty="0" smtClean="0"/>
              <a:t>MAYOR NÚMERO DE VARIABLES</a:t>
            </a:r>
          </a:p>
          <a:p>
            <a:r>
              <a:rPr lang="es-ES" sz="3200" dirty="0" smtClean="0"/>
              <a:t>AUMENTO DEL RANGO</a:t>
            </a:r>
          </a:p>
          <a:p>
            <a:r>
              <a:rPr lang="es-ES" sz="3200" dirty="0"/>
              <a:t>DOCUMENTACIÓN DE REACTIVO Y REACCIONES</a:t>
            </a:r>
          </a:p>
          <a:p>
            <a:r>
              <a:rPr lang="es-ES" sz="3200" dirty="0" smtClean="0"/>
              <a:t>MAYOR NÚMERO DE FUNCIONES OBJETIVO</a:t>
            </a:r>
          </a:p>
        </p:txBody>
      </p:sp>
    </p:spTree>
    <p:extLst>
      <p:ext uri="{BB962C8B-B14F-4D97-AF65-F5344CB8AC3E}">
        <p14:creationId xmlns:p14="http://schemas.microsoft.com/office/powerpoint/2010/main" val="165130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9600" dirty="0" smtClean="0">
                <a:solidFill>
                  <a:prstClr val="white"/>
                </a:solidFill>
              </a:rPr>
              <a:t>CONCLUSIONES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924739"/>
            <a:ext cx="10353762" cy="2204474"/>
          </a:xfrm>
        </p:spPr>
        <p:txBody>
          <a:bodyPr/>
          <a:lstStyle/>
          <a:p>
            <a:r>
              <a:rPr lang="es-ES" sz="3200" dirty="0" smtClean="0">
                <a:solidFill>
                  <a:prstClr val="white"/>
                </a:solidFill>
              </a:rPr>
              <a:t>CUMPLIMIENTO DE LOS OBJETIVOS DE PARTIDA</a:t>
            </a:r>
          </a:p>
          <a:p>
            <a:r>
              <a:rPr lang="es-ES" sz="3200" dirty="0" smtClean="0">
                <a:solidFill>
                  <a:prstClr val="white"/>
                </a:solidFill>
              </a:rPr>
              <a:t>DESARROLLO DE CONOCIMIENTOS EN NUEVOS ÁMBITOS DE LA INGENIERÍA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92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15" y="2684060"/>
            <a:ext cx="11027391" cy="1326321"/>
          </a:xfrm>
        </p:spPr>
        <p:txBody>
          <a:bodyPr>
            <a:noAutofit/>
          </a:bodyPr>
          <a:lstStyle/>
          <a:p>
            <a:r>
              <a:rPr lang="es-ES" sz="9600" dirty="0" smtClean="0"/>
              <a:t>INTRODUCCIÓN</a:t>
            </a:r>
            <a:endParaRPr lang="es-ES" sz="8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18614" y="979085"/>
            <a:ext cx="1102739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z="7200" dirty="0" smtClean="0"/>
              <a:t>1. justificación</a:t>
            </a:r>
            <a:endParaRPr lang="es-ES" sz="6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8613" y="4010381"/>
            <a:ext cx="1102739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z="7200" dirty="0" smtClean="0"/>
              <a:t>2. objetivos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423359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931" y="1014411"/>
            <a:ext cx="11086530" cy="2806545"/>
          </a:xfrm>
        </p:spPr>
        <p:txBody>
          <a:bodyPr>
            <a:noAutofit/>
          </a:bodyPr>
          <a:lstStyle/>
          <a:p>
            <a:r>
              <a:rPr lang="es-ES" dirty="0" smtClean="0"/>
              <a:t>DESARROLLO DE UNA APLICACIÓN WEB PARA LA SIMULACIÓN DE reacciones en PROCESOS QUÍMICOS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137" y="3986213"/>
            <a:ext cx="11464119" cy="2128837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DEPARTAMENTO DE INGENIERÍA QUÍMICA Y DEL MEDIO AMBIENTE</a:t>
            </a:r>
          </a:p>
          <a:p>
            <a:r>
              <a:rPr lang="es-ES" dirty="0" smtClean="0"/>
              <a:t>DEPARTAMENTO DE AUTOMÁTICA, INGENIERÍA ELÉCTRICA Y ELECTRÓNICA E INFORMÁTICA INDUSTRIAL</a:t>
            </a:r>
          </a:p>
          <a:p>
            <a:pPr algn="just"/>
            <a:r>
              <a:rPr lang="es-ES" b="1" dirty="0" smtClean="0"/>
              <a:t>JOSÉ ALBERTO JAEN GALLEGO     	           	ASCENSIÓN FERNÁNDEZ LÓPEZ</a:t>
            </a:r>
          </a:p>
          <a:p>
            <a:endParaRPr lang="es-E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70361" y="3955739"/>
            <a:ext cx="11087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http://www.upm.es/canalUPM/archivo/imagenes/logos/color/escupm02_new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9934" y="263787"/>
            <a:ext cx="2083490" cy="1700808"/>
          </a:xfrm>
          <a:prstGeom prst="rect">
            <a:avLst/>
          </a:prstGeom>
          <a:noFill/>
        </p:spPr>
      </p:pic>
      <p:pic>
        <p:nvPicPr>
          <p:cNvPr id="6" name="Picture 5" descr="http://www.upm.es/canalUPM/archivo/imagenes/logos/color/EtsiIndustriales_new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137" y="175087"/>
            <a:ext cx="1800200" cy="1800201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>
            <a:off x="570361" y="6115050"/>
            <a:ext cx="11087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137" y="6115050"/>
            <a:ext cx="1153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/>
              <a:t>PABLO RUIZ </a:t>
            </a:r>
            <a:r>
              <a:rPr lang="es-ES" sz="2800" b="1" dirty="0" err="1"/>
              <a:t>RUIZ</a:t>
            </a:r>
            <a:r>
              <a:rPr lang="es-ES" sz="2800" b="1" dirty="0"/>
              <a:t> 						</a:t>
            </a:r>
            <a:r>
              <a:rPr lang="es-ES" sz="2800" b="1" dirty="0" smtClean="0"/>
              <a:t>          </a:t>
            </a:r>
            <a:r>
              <a:rPr lang="es-ES" sz="2800" b="1" dirty="0"/>
              <a:t>	</a:t>
            </a:r>
            <a:r>
              <a:rPr lang="es-ES" sz="2800" b="1" dirty="0" smtClean="0"/>
              <a:t>      Nº11760</a:t>
            </a:r>
          </a:p>
        </p:txBody>
      </p:sp>
    </p:spTree>
    <p:extLst>
      <p:ext uri="{BB962C8B-B14F-4D97-AF65-F5344CB8AC3E}">
        <p14:creationId xmlns:p14="http://schemas.microsoft.com/office/powerpoint/2010/main" val="6150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70" y="1742364"/>
            <a:ext cx="11764370" cy="1326321"/>
          </a:xfrm>
        </p:spPr>
        <p:txBody>
          <a:bodyPr>
            <a:noAutofit/>
          </a:bodyPr>
          <a:lstStyle/>
          <a:p>
            <a:r>
              <a:rPr lang="es-ES" sz="13800" dirty="0" smtClean="0"/>
              <a:t>APLICACIÓN</a:t>
            </a:r>
            <a:endParaRPr lang="es-E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41947" y="4299044"/>
            <a:ext cx="4377711" cy="12012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dirty="0" smtClean="0"/>
              <a:t>INTERFAZ</a:t>
            </a:r>
            <a:endParaRPr lang="es-ES" sz="105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49732" y="4299043"/>
            <a:ext cx="4377711" cy="12012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dirty="0" smtClean="0"/>
              <a:t>ALGORITMO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155903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204" y="2765946"/>
            <a:ext cx="10353761" cy="1326321"/>
          </a:xfrm>
        </p:spPr>
        <p:txBody>
          <a:bodyPr>
            <a:noAutofit/>
          </a:bodyPr>
          <a:lstStyle/>
          <a:p>
            <a:r>
              <a:rPr lang="es-ES" sz="7200" dirty="0" smtClean="0"/>
              <a:t>Estructura</a:t>
            </a:r>
            <a:br>
              <a:rPr lang="es-ES" sz="7200" dirty="0" smtClean="0"/>
            </a:br>
            <a:r>
              <a:rPr lang="es-ES" sz="7200" dirty="0" smtClean="0"/>
              <a:t>de la </a:t>
            </a:r>
            <a:br>
              <a:rPr lang="es-ES" sz="7200" dirty="0" smtClean="0"/>
            </a:br>
            <a:r>
              <a:rPr lang="es-ES" sz="7200" dirty="0" smtClean="0"/>
              <a:t>navegación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1039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69462"/>
            <a:ext cx="3454988" cy="729453"/>
          </a:xfrm>
        </p:spPr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1" y="185705"/>
            <a:ext cx="11589737" cy="6049892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2746627" y="3507474"/>
            <a:ext cx="1872050" cy="702860"/>
          </a:xfrm>
          <a:prstGeom prst="donut">
            <a:avLst>
              <a:gd name="adj" fmla="val 4683"/>
            </a:avLst>
          </a:prstGeom>
          <a:solidFill>
            <a:srgbClr val="C00000">
              <a:alpha val="6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2746627" y="1884245"/>
            <a:ext cx="1872050" cy="702860"/>
          </a:xfrm>
          <a:prstGeom prst="donut">
            <a:avLst>
              <a:gd name="adj" fmla="val 4683"/>
            </a:avLst>
          </a:prstGeom>
          <a:solidFill>
            <a:srgbClr val="C00000">
              <a:alpha val="6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7791749" y="1884245"/>
            <a:ext cx="1872050" cy="702860"/>
          </a:xfrm>
          <a:prstGeom prst="donut">
            <a:avLst>
              <a:gd name="adj" fmla="val 4683"/>
            </a:avLst>
          </a:prstGeom>
          <a:solidFill>
            <a:srgbClr val="C00000">
              <a:alpha val="6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7791749" y="5349028"/>
            <a:ext cx="1872050" cy="702860"/>
          </a:xfrm>
          <a:prstGeom prst="donut">
            <a:avLst>
              <a:gd name="adj" fmla="val 4683"/>
            </a:avLst>
          </a:prstGeom>
          <a:solidFill>
            <a:srgbClr val="C00000">
              <a:alpha val="6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7" y="328787"/>
            <a:ext cx="10433683" cy="553545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45" y="372542"/>
            <a:ext cx="9100645" cy="54479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24" y="347572"/>
            <a:ext cx="9184066" cy="5497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11" y="374706"/>
            <a:ext cx="9292179" cy="55626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04" y="340841"/>
            <a:ext cx="9319391" cy="55788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Donut 12"/>
          <p:cNvSpPr/>
          <p:nvPr/>
        </p:nvSpPr>
        <p:spPr>
          <a:xfrm>
            <a:off x="9543697" y="4169390"/>
            <a:ext cx="1872050" cy="702860"/>
          </a:xfrm>
          <a:prstGeom prst="donut">
            <a:avLst>
              <a:gd name="adj" fmla="val 4683"/>
            </a:avLst>
          </a:prstGeom>
          <a:solidFill>
            <a:srgbClr val="C00000">
              <a:alpha val="6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21" y="432274"/>
            <a:ext cx="9716172" cy="572143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15" y="342467"/>
            <a:ext cx="9672715" cy="577766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542925"/>
            <a:ext cx="9772650" cy="57721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32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" grpId="2" animBg="1"/>
      <p:bldP spid="13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204" y="2765946"/>
            <a:ext cx="10353761" cy="1326321"/>
          </a:xfrm>
        </p:spPr>
        <p:txBody>
          <a:bodyPr>
            <a:noAutofit/>
          </a:bodyPr>
          <a:lstStyle/>
          <a:p>
            <a:r>
              <a:rPr lang="es-ES" sz="7200" dirty="0" smtClean="0"/>
              <a:t>desarrollo matemático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8015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2265" y="1363125"/>
            <a:ext cx="11322908" cy="32316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44546A"/>
                  </a:fgClr>
                  <a:bgClr>
                    <a:srgbClr val="44546A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</a:rPr>
              <a:t>BÚSQUEDA DE DATOS</a:t>
            </a:r>
            <a:endParaRPr lang="en-US" sz="8800" b="1" dirty="0">
              <a:ln w="12700">
                <a:solidFill>
                  <a:srgbClr val="44546A">
                    <a:lumMod val="75000"/>
                  </a:srgbClr>
                </a:solidFill>
                <a:prstDash val="solid"/>
              </a:ln>
              <a:pattFill prst="dkUpDiag">
                <a:fgClr>
                  <a:srgbClr val="44546A"/>
                </a:fgClr>
                <a:bgClr>
                  <a:srgbClr val="44546A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44546A">
                    <a:lumMod val="75000"/>
                  </a:srgbClr>
                </a:outerShdw>
              </a:effectLst>
            </a:endParaRPr>
          </a:p>
          <a:p>
            <a:pPr algn="ctr"/>
            <a:endParaRPr lang="en-US" sz="5400" b="1" dirty="0">
              <a:ln w="12700">
                <a:solidFill>
                  <a:srgbClr val="44546A">
                    <a:lumMod val="75000"/>
                  </a:srgbClr>
                </a:solidFill>
                <a:prstDash val="solid"/>
              </a:ln>
              <a:pattFill prst="dkUpDiag">
                <a:fgClr>
                  <a:srgbClr val="44546A"/>
                </a:fgClr>
                <a:bgClr>
                  <a:srgbClr val="44546A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44546A">
                    <a:lumMod val="75000"/>
                  </a:srgbClr>
                </a:outerShdw>
              </a:effectLst>
            </a:endParaRPr>
          </a:p>
          <a:p>
            <a:pPr algn="ctr"/>
            <a:r>
              <a:rPr lang="en-US" sz="5400" b="1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44546A"/>
                  </a:fgClr>
                  <a:bgClr>
                    <a:srgbClr val="44546A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</a:rPr>
              <a:t>MANIPULACIÓN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2175283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999656" y="332656"/>
            <a:ext cx="6048672" cy="6264696"/>
            <a:chOff x="1475656" y="332656"/>
            <a:chExt cx="6048672" cy="6264696"/>
          </a:xfrm>
        </p:grpSpPr>
        <p:cxnSp>
          <p:nvCxnSpPr>
            <p:cNvPr id="350" name="Straight Connector 349"/>
            <p:cNvCxnSpPr/>
            <p:nvPr/>
          </p:nvCxnSpPr>
          <p:spPr>
            <a:xfrm>
              <a:off x="1835696" y="62373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2771800" y="62373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4644008" y="62373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3707904" y="62373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1835696" y="5305995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5580112" y="5305995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1835696" y="53012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2771800" y="53012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4644008" y="53012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3707904" y="53012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1835696" y="4369891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5580112" y="4369891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1835696" y="43651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2771800" y="43651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4644008" y="43651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3707904" y="43651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1835696" y="3429000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1835696" y="34290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2771800" y="34290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4644008" y="34290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3707904" y="34290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1835696" y="2492896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5580112" y="2492896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1835696" y="249289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2771800" y="249289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3707904" y="249289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4644008" y="249289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>
              <a:off x="5580112" y="3429000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>
              <a:off x="2195736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3131840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5004048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4067944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2195736" y="48739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5940152" y="48739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2195736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3131840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5004048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4067944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>
            <a:xfrm>
              <a:off x="2195736" y="393784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5940152" y="393784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>
              <a:off x="2195736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>
              <a:off x="3131840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>
              <a:off x="5004048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>
              <a:off x="4067944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>
              <a:off x="2195736" y="29969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>
              <a:off x="2195736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>
              <a:off x="3131840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>
              <a:off x="5004048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/>
            <p:nvPr/>
          </p:nvCxnSpPr>
          <p:spPr>
            <a:xfrm>
              <a:off x="4067944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/>
            <p:nvPr/>
          </p:nvCxnSpPr>
          <p:spPr>
            <a:xfrm>
              <a:off x="2195736" y="206084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>
              <a:off x="5940152" y="206084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>
              <a:off x="2195736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>
              <a:off x="3131840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>
              <a:off x="4067944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>
              <a:off x="5004048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>
              <a:off x="5940152" y="29969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 flipV="1">
              <a:off x="1835696" y="206084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2195736" y="162880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1835696" y="299695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1835696" y="393305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35696" y="486916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835696" y="580526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5580112" y="486916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5580112" y="580526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580112" y="393305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580112" y="299695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580112" y="206084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195736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131840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004048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7944" y="58052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195736" y="48739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940152" y="48739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195736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131840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004048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67944" y="48691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195736" y="393784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940152" y="393784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195736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131840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004048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944" y="39330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195736" y="29969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195736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131840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004048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67944" y="29969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195736" y="206084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940152" y="206084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2195736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3131840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067944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004048" y="20608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940152" y="29969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195736" y="256490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2195736" y="350100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2195736" y="443711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2195736" y="537321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5940152" y="443711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5940152" y="537321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5940152" y="350100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5940152" y="256490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5940152" y="162880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3707904" y="580526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4067944" y="537321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3707904" y="486916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4067944" y="443711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3707904" y="393305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4067944" y="350100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3707904" y="299695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4067944" y="256490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3707904" y="206084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4067944" y="162880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3707904" y="530120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707904" y="4365104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3707904" y="342421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3707904" y="2488109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4067944" y="48739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4067944" y="393784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4067944" y="29969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4067944" y="206084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2555776" y="53732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491880" y="53732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364088" y="53732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427984" y="53732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2555776" y="4441899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300192" y="4441899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2555776" y="44371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491880" y="44371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5364088" y="44371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427984" y="44371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2555776" y="3505795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6300192" y="3505795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2555776" y="35010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491880" y="35010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364088" y="35010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4427984" y="35010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2555776" y="2564904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2555776" y="25649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3491880" y="25649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5364088" y="25649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4427984" y="25649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2555776" y="1628800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6300192" y="1628800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2555776" y="16288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3491880" y="16288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4427984" y="16288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5364088" y="162880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6300192" y="2564904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915816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3851920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5724128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4788024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2915816" y="4009851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6660232" y="4009851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915816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3851920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5724128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4788024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915816" y="30737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6660232" y="30737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2915816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3851920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5724128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4788024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2915816" y="2132856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2915816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3851920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5724128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4788024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2915816" y="11967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6660232" y="11967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915816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3851920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4788024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5724128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6660232" y="2132856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2555776" y="119675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2915816" y="76470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V="1">
              <a:off x="2555776" y="213285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555776" y="306896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555776" y="400506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2555776" y="494116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6300192" y="400506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6300192" y="494116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6300192" y="306896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6300192" y="213285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6300192" y="119675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2915816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851920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5724128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4788024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2915816" y="4009851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6660232" y="4009851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2915816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3851920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5724128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4788024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2915816" y="30737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6660232" y="30737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2915816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3851920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5724128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4788024" y="306896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2915816" y="2132856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2915816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3851920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5724128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4788024" y="213285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2915816" y="11967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6660232" y="11967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2915816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3851920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4788024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5724128" y="119675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6660232" y="2132856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V="1">
              <a:off x="2915816" y="170080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flipV="1">
              <a:off x="2915816" y="263691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915816" y="357301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915816" y="450912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V="1">
              <a:off x="6660232" y="357301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V="1">
              <a:off x="6660232" y="450912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6660232" y="263691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flipV="1">
              <a:off x="6660232" y="170080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6660232" y="76470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V="1">
              <a:off x="4427984" y="494116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V="1">
              <a:off x="4788024" y="450912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V="1">
              <a:off x="4427984" y="400506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V="1">
              <a:off x="4788024" y="357301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V="1">
              <a:off x="4427984" y="3068960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4788024" y="263691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flipV="1">
              <a:off x="4427984" y="2132856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4788024" y="170080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V="1">
              <a:off x="4427984" y="1196752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V="1">
              <a:off x="4788024" y="764704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4427984" y="443711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4427984" y="350100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4427984" y="256011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4427984" y="162401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4788024" y="4009851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4788024" y="3073747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4788024" y="2132856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4788024" y="1196752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020272" y="357780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7020272" y="2641699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020272" y="764704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7020272" y="170080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5148064" y="357780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5148064" y="2641699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5148064" y="764704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5148064" y="170080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3275856" y="3577803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3275856" y="2641699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3275856" y="764704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3275856" y="170080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3275856" y="7647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4211960" y="7647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5148064" y="7647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6084168" y="76470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3275856" y="17008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211960" y="17008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5148064" y="17008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6084168" y="17008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3275856" y="26369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4211960" y="26369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5148064" y="26369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6084168" y="26369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3275856" y="35730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211960" y="35730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5148064" y="35730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6084168" y="35730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3275856" y="450912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4211960" y="450912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5148064" y="450912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6084168" y="450912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547664" y="6237312"/>
              <a:ext cx="288032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020272" y="4509120"/>
              <a:ext cx="504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75856" y="332656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56230" y="446070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prstClr val="black"/>
                  </a:solidFill>
                </a:rPr>
                <a:t>6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475656" y="604399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835695" y="5634173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prstClr val="black"/>
                  </a:solidFill>
                </a:rPr>
                <a:t>31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2163262" y="521454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prstClr val="black"/>
                  </a:solidFill>
                </a:rPr>
                <a:t>30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2562836" y="476593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prstClr val="black"/>
                  </a:solidFill>
                </a:rPr>
                <a:t>29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861115" y="4360019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prstClr val="black"/>
                  </a:solidFill>
                </a:rPr>
                <a:t>28</a:t>
              </a: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006816" y="452537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prstClr val="black"/>
                  </a:solidFill>
                </a:rPr>
                <a:t>7</a:t>
              </a: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6876256" y="4525377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prstClr val="black"/>
                  </a:solidFill>
                </a:rPr>
                <a:t>8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2946450" y="4112779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prstClr val="black"/>
                  </a:solidFill>
                </a:rPr>
                <a:t>44</a:t>
              </a: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2946450" y="342397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prstClr val="black"/>
                  </a:solidFill>
                </a:rPr>
                <a:t>45</a:t>
              </a: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2946450" y="2520329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prstClr val="black"/>
                  </a:solidFill>
                </a:rPr>
                <a:t>46</a:t>
              </a: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2879812" y="63541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prstClr val="black"/>
                  </a:solidFill>
                </a:rPr>
                <a:t>48</a:t>
              </a: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2917251" y="155965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prstClr val="black"/>
                  </a:solidFill>
                </a:rPr>
                <a:t>47</a:t>
              </a:r>
            </a:p>
          </p:txBody>
        </p:sp>
      </p:grpSp>
      <p:sp>
        <p:nvSpPr>
          <p:cNvPr id="313" name="Rectangle 312"/>
          <p:cNvSpPr/>
          <p:nvPr/>
        </p:nvSpPr>
        <p:spPr>
          <a:xfrm>
            <a:off x="4067625" y="1619227"/>
            <a:ext cx="3744416" cy="3749203"/>
          </a:xfrm>
          <a:prstGeom prst="rect">
            <a:avLst/>
          </a:prstGeom>
          <a:solidFill>
            <a:srgbClr val="EF1D1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5826622" y="3389612"/>
            <a:ext cx="247241" cy="247241"/>
          </a:xfrm>
          <a:prstGeom prst="ellipse">
            <a:avLst/>
          </a:prstGeom>
          <a:solidFill>
            <a:srgbClr val="FFFF00"/>
          </a:solidFill>
          <a:ln w="3175"/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47528" y="672441"/>
            <a:ext cx="1566174" cy="369332"/>
            <a:chOff x="323528" y="672441"/>
            <a:chExt cx="1566174" cy="369332"/>
          </a:xfrm>
        </p:grpSpPr>
        <p:sp>
          <p:nvSpPr>
            <p:cNvPr id="319" name="Oval 318"/>
            <p:cNvSpPr/>
            <p:nvPr/>
          </p:nvSpPr>
          <p:spPr>
            <a:xfrm>
              <a:off x="323528" y="733487"/>
              <a:ext cx="247241" cy="247241"/>
            </a:xfrm>
            <a:prstGeom prst="ellipse">
              <a:avLst/>
            </a:prstGeom>
            <a:solidFill>
              <a:srgbClr val="FFFF00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93558" y="672441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prstClr val="black"/>
                  </a:solidFill>
                </a:rPr>
                <a:t>(30, 7, 46)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67625" y="1633587"/>
            <a:ext cx="3744416" cy="3749203"/>
            <a:chOff x="2543625" y="1633586"/>
            <a:chExt cx="3744416" cy="3749203"/>
          </a:xfrm>
        </p:grpSpPr>
        <p:cxnSp>
          <p:nvCxnSpPr>
            <p:cNvPr id="6" name="Straight Connector 5"/>
            <p:cNvCxnSpPr>
              <a:stCxn id="313" idx="1"/>
              <a:endCxn id="313" idx="3"/>
            </p:cNvCxnSpPr>
            <p:nvPr/>
          </p:nvCxnSpPr>
          <p:spPr>
            <a:xfrm>
              <a:off x="2543625" y="3493828"/>
              <a:ext cx="374441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27984" y="1633586"/>
              <a:ext cx="0" cy="374920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Down Arrow 319"/>
          <p:cNvSpPr/>
          <p:nvPr/>
        </p:nvSpPr>
        <p:spPr>
          <a:xfrm>
            <a:off x="5889154" y="3624628"/>
            <a:ext cx="103621" cy="173901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47528" y="1156102"/>
            <a:ext cx="1260858" cy="369332"/>
            <a:chOff x="323528" y="1156102"/>
            <a:chExt cx="1260858" cy="369332"/>
          </a:xfrm>
        </p:grpSpPr>
        <p:sp>
          <p:nvSpPr>
            <p:cNvPr id="8" name="Rectangle 7"/>
            <p:cNvSpPr/>
            <p:nvPr/>
          </p:nvSpPr>
          <p:spPr>
            <a:xfrm>
              <a:off x="323528" y="1196752"/>
              <a:ext cx="270030" cy="2880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prstClr val="white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7719" y="1156102"/>
              <a:ext cx="91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solidFill>
                    <a:prstClr val="black"/>
                  </a:solidFill>
                </a:rPr>
                <a:t>For</a:t>
              </a:r>
              <a:r>
                <a:rPr lang="es-ES" dirty="0">
                  <a:solidFill>
                    <a:prstClr val="black"/>
                  </a:solidFill>
                </a:rPr>
                <a:t>(T1)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71148" y="1624013"/>
            <a:ext cx="1285324" cy="369332"/>
            <a:chOff x="447148" y="1624013"/>
            <a:chExt cx="1285324" cy="369332"/>
          </a:xfrm>
        </p:grpSpPr>
        <p:sp>
          <p:nvSpPr>
            <p:cNvPr id="16" name="Down Arrow 15"/>
            <p:cNvSpPr/>
            <p:nvPr/>
          </p:nvSpPr>
          <p:spPr>
            <a:xfrm>
              <a:off x="447148" y="1633586"/>
              <a:ext cx="45719" cy="28324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7719" y="1624013"/>
              <a:ext cx="1064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solidFill>
                    <a:prstClr val="black"/>
                  </a:solidFill>
                </a:rPr>
                <a:t>For</a:t>
              </a:r>
              <a:r>
                <a:rPr lang="es-ES" dirty="0">
                  <a:solidFill>
                    <a:prstClr val="black"/>
                  </a:solidFill>
                </a:rPr>
                <a:t>(pH1)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47528" y="2168719"/>
            <a:ext cx="1769474" cy="369332"/>
            <a:chOff x="323619" y="2168860"/>
            <a:chExt cx="1769474" cy="369332"/>
          </a:xfrm>
        </p:grpSpPr>
        <p:sp>
          <p:nvSpPr>
            <p:cNvPr id="328" name="Rectangle 327"/>
            <p:cNvSpPr/>
            <p:nvPr/>
          </p:nvSpPr>
          <p:spPr>
            <a:xfrm>
              <a:off x="323619" y="2217589"/>
              <a:ext cx="269939" cy="247359"/>
            </a:xfrm>
            <a:prstGeom prst="rect">
              <a:avLst/>
            </a:prstGeom>
            <a:solidFill>
              <a:srgbClr val="0DFF13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prstClr val="white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3568" y="2168860"/>
              <a:ext cx="1409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solidFill>
                    <a:prstClr val="black"/>
                  </a:solidFill>
                </a:rPr>
                <a:t>For</a:t>
              </a:r>
              <a:r>
                <a:rPr lang="es-ES" dirty="0">
                  <a:solidFill>
                    <a:prstClr val="black"/>
                  </a:solidFill>
                </a:rPr>
                <a:t>(t1)</a:t>
              </a: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652" y="243546"/>
            <a:ext cx="4153480" cy="2667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0" y="323125"/>
            <a:ext cx="4353533" cy="209579"/>
          </a:xfrm>
          <a:prstGeom prst="rect">
            <a:avLst/>
          </a:prstGeom>
        </p:spPr>
      </p:pic>
      <p:sp>
        <p:nvSpPr>
          <p:cNvPr id="329" name="Down Arrow 328"/>
          <p:cNvSpPr/>
          <p:nvPr/>
        </p:nvSpPr>
        <p:spPr>
          <a:xfrm>
            <a:off x="4033741" y="3610122"/>
            <a:ext cx="103621" cy="173901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885" y="339834"/>
            <a:ext cx="5630061" cy="19052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09572" y="3586484"/>
            <a:ext cx="11415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DFF13"/>
                </a:solidFill>
              </a:rPr>
              <a:t>ph </a:t>
            </a:r>
            <a:r>
              <a:rPr lang="es-ES" dirty="0">
                <a:solidFill>
                  <a:prstClr val="black"/>
                </a:solidFill>
              </a:rPr>
              <a:t>= </a:t>
            </a:r>
            <a:r>
              <a:rPr lang="es-ES" dirty="0">
                <a:solidFill>
                  <a:srgbClr val="0DFF13"/>
                </a:solidFill>
              </a:rPr>
              <a:t>ph</a:t>
            </a:r>
            <a:r>
              <a:rPr lang="es-ES" dirty="0">
                <a:solidFill>
                  <a:prstClr val="black"/>
                </a:solidFill>
              </a:rPr>
              <a:t> -1</a:t>
            </a:r>
          </a:p>
        </p:txBody>
      </p:sp>
      <p:sp>
        <p:nvSpPr>
          <p:cNvPr id="333" name="Oval 332"/>
          <p:cNvSpPr/>
          <p:nvPr/>
        </p:nvSpPr>
        <p:spPr>
          <a:xfrm>
            <a:off x="3966702" y="5213593"/>
            <a:ext cx="247241" cy="247241"/>
          </a:xfrm>
          <a:prstGeom prst="ellipse">
            <a:avLst/>
          </a:prstGeom>
          <a:solidFill>
            <a:srgbClr val="EF1D1D"/>
          </a:solidFill>
          <a:ln w="3175"/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</a:p>
        </p:txBody>
      </p:sp>
      <p:sp>
        <p:nvSpPr>
          <p:cNvPr id="29" name="Up Arrow 28"/>
          <p:cNvSpPr/>
          <p:nvPr/>
        </p:nvSpPr>
        <p:spPr>
          <a:xfrm>
            <a:off x="4018328" y="1662519"/>
            <a:ext cx="113381" cy="1824287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4009928" y="3479801"/>
            <a:ext cx="151245" cy="130776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3740" y="219467"/>
            <a:ext cx="5981700" cy="127635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709961" y="474490"/>
            <a:ext cx="1526513" cy="369332"/>
            <a:chOff x="323527" y="201995"/>
            <a:chExt cx="1526513" cy="369332"/>
          </a:xfrm>
        </p:grpSpPr>
        <p:sp>
          <p:nvSpPr>
            <p:cNvPr id="339" name="Oval 338"/>
            <p:cNvSpPr/>
            <p:nvPr/>
          </p:nvSpPr>
          <p:spPr>
            <a:xfrm>
              <a:off x="323527" y="263041"/>
              <a:ext cx="247241" cy="247241"/>
            </a:xfrm>
            <a:prstGeom prst="ellipse">
              <a:avLst/>
            </a:prstGeom>
            <a:solidFill>
              <a:srgbClr val="EF1D1D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3815" y="201995"/>
              <a:ext cx="1206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prstClr val="black"/>
                  </a:solidFill>
                </a:rPr>
                <a:t>(30, 6, 44)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47529" y="2610080"/>
            <a:ext cx="1166183" cy="369332"/>
            <a:chOff x="323528" y="2610080"/>
            <a:chExt cx="1166183" cy="369332"/>
          </a:xfrm>
        </p:grpSpPr>
        <p:sp>
          <p:nvSpPr>
            <p:cNvPr id="342" name="Rectangle 341"/>
            <p:cNvSpPr/>
            <p:nvPr/>
          </p:nvSpPr>
          <p:spPr>
            <a:xfrm>
              <a:off x="323528" y="2666286"/>
              <a:ext cx="269939" cy="25865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prstClr val="white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65383" y="2610080"/>
              <a:ext cx="8243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err="1">
                  <a:solidFill>
                    <a:prstClr val="black"/>
                  </a:solidFill>
                </a:rPr>
                <a:t>For</a:t>
              </a:r>
              <a:r>
                <a:rPr lang="es-ES" dirty="0">
                  <a:solidFill>
                    <a:prstClr val="black"/>
                  </a:solidFill>
                </a:rPr>
                <a:t>(t2)</a:t>
              </a:r>
            </a:p>
          </p:txBody>
        </p:sp>
      </p:grpSp>
      <p:sp>
        <p:nvSpPr>
          <p:cNvPr id="345" name="TextBox 344"/>
          <p:cNvSpPr txBox="1"/>
          <p:nvPr/>
        </p:nvSpPr>
        <p:spPr>
          <a:xfrm>
            <a:off x="1848039" y="3664997"/>
            <a:ext cx="11415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DFF13"/>
                </a:solidFill>
              </a:rPr>
              <a:t>T </a:t>
            </a:r>
            <a:r>
              <a:rPr lang="es-ES" dirty="0">
                <a:solidFill>
                  <a:prstClr val="black"/>
                </a:solidFill>
              </a:rPr>
              <a:t>= </a:t>
            </a:r>
            <a:r>
              <a:rPr lang="es-ES" dirty="0">
                <a:solidFill>
                  <a:srgbClr val="0DFF13"/>
                </a:solidFill>
              </a:rPr>
              <a:t>T</a:t>
            </a:r>
            <a:r>
              <a:rPr lang="es-ES" dirty="0">
                <a:solidFill>
                  <a:prstClr val="black"/>
                </a:solidFill>
              </a:rPr>
              <a:t> + 1</a:t>
            </a:r>
          </a:p>
        </p:txBody>
      </p:sp>
      <p:pic>
        <p:nvPicPr>
          <p:cNvPr id="346" name="Picture 3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052" y="395946"/>
            <a:ext cx="4153480" cy="26673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872747" y="3457753"/>
            <a:ext cx="151245" cy="130776"/>
          </a:xfrm>
          <a:prstGeom prst="rect">
            <a:avLst/>
          </a:prstGeom>
          <a:solidFill>
            <a:srgbClr val="0DFF1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5167984" y="4306335"/>
            <a:ext cx="151245" cy="130776"/>
          </a:xfrm>
          <a:prstGeom prst="rect">
            <a:avLst/>
          </a:prstGeom>
          <a:solidFill>
            <a:srgbClr val="0DFF1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334" name="Oval 333"/>
          <p:cNvSpPr/>
          <p:nvPr/>
        </p:nvSpPr>
        <p:spPr>
          <a:xfrm>
            <a:off x="3215681" y="6092120"/>
            <a:ext cx="247241" cy="247241"/>
          </a:xfrm>
          <a:prstGeom prst="ellipse">
            <a:avLst/>
          </a:prstGeom>
          <a:solidFill>
            <a:srgbClr val="EF1D1D"/>
          </a:solidFill>
          <a:ln w="3175"/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3295975" y="4320996"/>
            <a:ext cx="151245" cy="130776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343" name="Oval 342"/>
          <p:cNvSpPr/>
          <p:nvPr/>
        </p:nvSpPr>
        <p:spPr>
          <a:xfrm>
            <a:off x="3240863" y="2364489"/>
            <a:ext cx="247241" cy="247241"/>
          </a:xfrm>
          <a:prstGeom prst="ellipse">
            <a:avLst/>
          </a:prstGeom>
          <a:solidFill>
            <a:srgbClr val="EF1D1D"/>
          </a:solidFill>
          <a:ln w="3175"/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707738" y="472556"/>
            <a:ext cx="1402243" cy="369332"/>
            <a:chOff x="221126" y="4067779"/>
            <a:chExt cx="1402243" cy="369332"/>
          </a:xfrm>
        </p:grpSpPr>
        <p:sp>
          <p:nvSpPr>
            <p:cNvPr id="344" name="Oval 343"/>
            <p:cNvSpPr/>
            <p:nvPr/>
          </p:nvSpPr>
          <p:spPr>
            <a:xfrm>
              <a:off x="221126" y="4158654"/>
              <a:ext cx="247241" cy="247241"/>
            </a:xfrm>
            <a:prstGeom prst="ellipse">
              <a:avLst/>
            </a:prstGeom>
            <a:solidFill>
              <a:srgbClr val="EF1D1D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0676" y="4067779"/>
              <a:ext cx="1152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prstClr val="black"/>
                  </a:solidFill>
                </a:rPr>
                <a:t>(32, 6, 48)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10" y="303609"/>
            <a:ext cx="5630061" cy="1095528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>
            <a:off x="5267909" y="6224122"/>
            <a:ext cx="1860507" cy="94868"/>
          </a:xfrm>
          <a:prstGeom prst="rightArrow">
            <a:avLst/>
          </a:prstGeom>
          <a:solidFill>
            <a:srgbClr val="00B0F0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72332" y="6173252"/>
            <a:ext cx="144016" cy="170587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824035" y="3038970"/>
            <a:ext cx="1356246" cy="369332"/>
            <a:chOff x="300035" y="3038970"/>
            <a:chExt cx="1356246" cy="369332"/>
          </a:xfrm>
        </p:grpSpPr>
        <p:sp>
          <p:nvSpPr>
            <p:cNvPr id="348" name="Rectangle 347"/>
            <p:cNvSpPr/>
            <p:nvPr/>
          </p:nvSpPr>
          <p:spPr>
            <a:xfrm>
              <a:off x="300035" y="3140157"/>
              <a:ext cx="293432" cy="24945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2798" y="3038970"/>
              <a:ext cx="10134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err="1">
                  <a:solidFill>
                    <a:prstClr val="black"/>
                  </a:solidFill>
                </a:rPr>
                <a:t>For</a:t>
              </a:r>
              <a:r>
                <a:rPr lang="es-ES" dirty="0">
                  <a:solidFill>
                    <a:prstClr val="black"/>
                  </a:solidFill>
                </a:rPr>
                <a:t>(pH2)</a:t>
              </a:r>
            </a:p>
          </p:txBody>
        </p:sp>
      </p:grpSp>
      <p:sp>
        <p:nvSpPr>
          <p:cNvPr id="353" name="Oval 352"/>
          <p:cNvSpPr/>
          <p:nvPr/>
        </p:nvSpPr>
        <p:spPr>
          <a:xfrm>
            <a:off x="6961024" y="6147936"/>
            <a:ext cx="247241" cy="247241"/>
          </a:xfrm>
          <a:prstGeom prst="ellipse">
            <a:avLst/>
          </a:prstGeom>
          <a:solidFill>
            <a:srgbClr val="EF1D1D"/>
          </a:solidFill>
          <a:ln w="3175"/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209" y="206278"/>
            <a:ext cx="6106377" cy="1114581"/>
          </a:xfrm>
          <a:prstGeom prst="rect">
            <a:avLst/>
          </a:prstGeom>
        </p:spPr>
      </p:pic>
      <p:sp>
        <p:nvSpPr>
          <p:cNvPr id="347" name="Up Arrow 346"/>
          <p:cNvSpPr/>
          <p:nvPr/>
        </p:nvSpPr>
        <p:spPr>
          <a:xfrm>
            <a:off x="7040393" y="2707070"/>
            <a:ext cx="85855" cy="1653833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351" name="Oval 350"/>
          <p:cNvSpPr/>
          <p:nvPr/>
        </p:nvSpPr>
        <p:spPr>
          <a:xfrm>
            <a:off x="6938102" y="2439111"/>
            <a:ext cx="247241" cy="247241"/>
          </a:xfrm>
          <a:prstGeom prst="ellipse">
            <a:avLst/>
          </a:prstGeom>
          <a:solidFill>
            <a:srgbClr val="EF1D1D"/>
          </a:solidFill>
          <a:ln w="3175"/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</a:t>
            </a:r>
          </a:p>
        </p:txBody>
      </p:sp>
      <p:sp>
        <p:nvSpPr>
          <p:cNvPr id="354" name="Oval 353"/>
          <p:cNvSpPr/>
          <p:nvPr/>
        </p:nvSpPr>
        <p:spPr>
          <a:xfrm>
            <a:off x="4655841" y="4350080"/>
            <a:ext cx="247241" cy="247241"/>
          </a:xfrm>
          <a:prstGeom prst="ellipse">
            <a:avLst/>
          </a:prstGeom>
          <a:solidFill>
            <a:srgbClr val="EF1D1D"/>
          </a:solidFill>
          <a:ln w="3175"/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</a:p>
        </p:txBody>
      </p:sp>
      <p:sp>
        <p:nvSpPr>
          <p:cNvPr id="358" name="Oval 357"/>
          <p:cNvSpPr/>
          <p:nvPr/>
        </p:nvSpPr>
        <p:spPr>
          <a:xfrm>
            <a:off x="4681023" y="622449"/>
            <a:ext cx="247241" cy="247241"/>
          </a:xfrm>
          <a:prstGeom prst="ellipse">
            <a:avLst/>
          </a:prstGeom>
          <a:solidFill>
            <a:srgbClr val="EF1D1D"/>
          </a:solidFill>
          <a:ln w="3175"/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</a:p>
        </p:txBody>
      </p:sp>
      <p:sp>
        <p:nvSpPr>
          <p:cNvPr id="361" name="Oval 360"/>
          <p:cNvSpPr/>
          <p:nvPr/>
        </p:nvSpPr>
        <p:spPr>
          <a:xfrm>
            <a:off x="8378262" y="697071"/>
            <a:ext cx="247241" cy="247241"/>
          </a:xfrm>
          <a:prstGeom prst="ellipse">
            <a:avLst/>
          </a:prstGeom>
          <a:solidFill>
            <a:srgbClr val="EF1D1D"/>
          </a:solidFill>
          <a:ln w="3175"/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</a:t>
            </a:r>
          </a:p>
        </p:txBody>
      </p:sp>
      <p:sp>
        <p:nvSpPr>
          <p:cNvPr id="362" name="Oval 361"/>
          <p:cNvSpPr/>
          <p:nvPr/>
        </p:nvSpPr>
        <p:spPr>
          <a:xfrm>
            <a:off x="8412569" y="4376897"/>
            <a:ext cx="247241" cy="247241"/>
          </a:xfrm>
          <a:prstGeom prst="ellipse">
            <a:avLst/>
          </a:prstGeom>
          <a:solidFill>
            <a:srgbClr val="EF1D1D"/>
          </a:solidFill>
          <a:ln w="3175"/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</a:p>
        </p:txBody>
      </p:sp>
      <p:sp>
        <p:nvSpPr>
          <p:cNvPr id="37" name="Right Arrow 36"/>
          <p:cNvSpPr/>
          <p:nvPr/>
        </p:nvSpPr>
        <p:spPr>
          <a:xfrm rot="18637040">
            <a:off x="6654436" y="5423532"/>
            <a:ext cx="2232248" cy="5581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363" name="Right Arrow 362"/>
          <p:cNvSpPr/>
          <p:nvPr/>
        </p:nvSpPr>
        <p:spPr>
          <a:xfrm rot="18637040">
            <a:off x="2944680" y="1633360"/>
            <a:ext cx="2232248" cy="5581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364" name="Right Arrow 363"/>
          <p:cNvSpPr/>
          <p:nvPr/>
        </p:nvSpPr>
        <p:spPr>
          <a:xfrm rot="18637040">
            <a:off x="2933563" y="5386567"/>
            <a:ext cx="2232248" cy="5581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365" name="Right Arrow 364"/>
          <p:cNvSpPr/>
          <p:nvPr/>
        </p:nvSpPr>
        <p:spPr>
          <a:xfrm rot="18637040">
            <a:off x="6675534" y="1665472"/>
            <a:ext cx="2232248" cy="5581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60" y="6647287"/>
            <a:ext cx="7392432" cy="2981741"/>
          </a:xfrm>
          <a:prstGeom prst="rect">
            <a:avLst/>
          </a:prstGeom>
        </p:spPr>
      </p:pic>
      <p:sp>
        <p:nvSpPr>
          <p:cNvPr id="366" name="Rectangle 365"/>
          <p:cNvSpPr/>
          <p:nvPr/>
        </p:nvSpPr>
        <p:spPr>
          <a:xfrm>
            <a:off x="7032104" y="6182247"/>
            <a:ext cx="144016" cy="1705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3287687" y="2410181"/>
            <a:ext cx="144016" cy="1705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6994669" y="2469262"/>
            <a:ext cx="144016" cy="1705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3261762" y="6135265"/>
            <a:ext cx="144016" cy="1705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755681" y="675913"/>
            <a:ext cx="1365210" cy="369332"/>
            <a:chOff x="6927124" y="5802468"/>
            <a:chExt cx="1365210" cy="369332"/>
          </a:xfrm>
        </p:grpSpPr>
        <p:sp>
          <p:nvSpPr>
            <p:cNvPr id="367" name="Oval 366"/>
            <p:cNvSpPr/>
            <p:nvPr/>
          </p:nvSpPr>
          <p:spPr>
            <a:xfrm>
              <a:off x="6927124" y="5850668"/>
              <a:ext cx="247241" cy="247241"/>
            </a:xfrm>
            <a:prstGeom prst="ellipse">
              <a:avLst/>
            </a:prstGeom>
            <a:solidFill>
              <a:srgbClr val="EF1D1D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</a:t>
              </a: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7139641" y="5802468"/>
              <a:ext cx="1152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prstClr val="black"/>
                  </a:solidFill>
                </a:rPr>
                <a:t>(32, 8, 44)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79322" y="581925"/>
            <a:ext cx="1375599" cy="369332"/>
            <a:chOff x="6922801" y="5435932"/>
            <a:chExt cx="1375599" cy="369332"/>
          </a:xfrm>
        </p:grpSpPr>
        <p:sp>
          <p:nvSpPr>
            <p:cNvPr id="372" name="TextBox 371"/>
            <p:cNvSpPr txBox="1"/>
            <p:nvPr/>
          </p:nvSpPr>
          <p:spPr>
            <a:xfrm>
              <a:off x="7145707" y="5435932"/>
              <a:ext cx="1152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prstClr val="black"/>
                  </a:solidFill>
                </a:rPr>
                <a:t>(32, 8, 48)</a:t>
              </a:r>
            </a:p>
          </p:txBody>
        </p:sp>
        <p:sp>
          <p:nvSpPr>
            <p:cNvPr id="376" name="Oval 375"/>
            <p:cNvSpPr/>
            <p:nvPr/>
          </p:nvSpPr>
          <p:spPr>
            <a:xfrm>
              <a:off x="6922801" y="5514492"/>
              <a:ext cx="247241" cy="247241"/>
            </a:xfrm>
            <a:prstGeom prst="ellipse">
              <a:avLst/>
            </a:prstGeom>
            <a:solidFill>
              <a:srgbClr val="EF1D1D"/>
            </a:solidFill>
            <a:ln w="3175"/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83022" y="4324432"/>
            <a:ext cx="1376596" cy="1460549"/>
            <a:chOff x="6940817" y="5075892"/>
            <a:chExt cx="1376596" cy="1460549"/>
          </a:xfrm>
        </p:grpSpPr>
        <p:grpSp>
          <p:nvGrpSpPr>
            <p:cNvPr id="377" name="Group 376"/>
            <p:cNvGrpSpPr/>
            <p:nvPr/>
          </p:nvGrpSpPr>
          <p:grpSpPr>
            <a:xfrm>
              <a:off x="6940817" y="5075892"/>
              <a:ext cx="1375599" cy="369332"/>
              <a:chOff x="6922801" y="5435932"/>
              <a:chExt cx="1375599" cy="369332"/>
            </a:xfrm>
          </p:grpSpPr>
          <p:sp>
            <p:nvSpPr>
              <p:cNvPr id="378" name="TextBox 377"/>
              <p:cNvSpPr txBox="1"/>
              <p:nvPr/>
            </p:nvSpPr>
            <p:spPr>
              <a:xfrm>
                <a:off x="7145707" y="5435932"/>
                <a:ext cx="1152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(28, 6, 44)</a:t>
                </a:r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6922801" y="5514492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A</a:t>
                </a:r>
              </a:p>
            </p:txBody>
          </p:sp>
        </p:grpSp>
        <p:grpSp>
          <p:nvGrpSpPr>
            <p:cNvPr id="380" name="Group 379"/>
            <p:cNvGrpSpPr/>
            <p:nvPr/>
          </p:nvGrpSpPr>
          <p:grpSpPr>
            <a:xfrm>
              <a:off x="6941814" y="5445791"/>
              <a:ext cx="1375599" cy="369332"/>
              <a:chOff x="6922801" y="5435932"/>
              <a:chExt cx="1375599" cy="369332"/>
            </a:xfrm>
          </p:grpSpPr>
          <p:sp>
            <p:nvSpPr>
              <p:cNvPr id="381" name="TextBox 380"/>
              <p:cNvSpPr txBox="1"/>
              <p:nvPr/>
            </p:nvSpPr>
            <p:spPr>
              <a:xfrm>
                <a:off x="7145707" y="5435932"/>
                <a:ext cx="1152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(28, 6, 48)</a:t>
                </a:r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6922801" y="5514492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B</a:t>
                </a:r>
              </a:p>
            </p:txBody>
          </p:sp>
        </p:grpSp>
        <p:grpSp>
          <p:nvGrpSpPr>
            <p:cNvPr id="383" name="Group 382"/>
            <p:cNvGrpSpPr/>
            <p:nvPr/>
          </p:nvGrpSpPr>
          <p:grpSpPr>
            <a:xfrm>
              <a:off x="6941731" y="5824161"/>
              <a:ext cx="1352435" cy="369332"/>
              <a:chOff x="6945965" y="5435932"/>
              <a:chExt cx="1352435" cy="369332"/>
            </a:xfrm>
          </p:grpSpPr>
          <p:sp>
            <p:nvSpPr>
              <p:cNvPr id="384" name="TextBox 383"/>
              <p:cNvSpPr txBox="1"/>
              <p:nvPr/>
            </p:nvSpPr>
            <p:spPr>
              <a:xfrm>
                <a:off x="7145707" y="5435932"/>
                <a:ext cx="1152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(28, 8, 44)</a:t>
                </a:r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6945965" y="5515128"/>
                <a:ext cx="224765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C</a:t>
                </a:r>
              </a:p>
            </p:txBody>
          </p:sp>
        </p:grpSp>
        <p:grpSp>
          <p:nvGrpSpPr>
            <p:cNvPr id="386" name="Group 385"/>
            <p:cNvGrpSpPr/>
            <p:nvPr/>
          </p:nvGrpSpPr>
          <p:grpSpPr>
            <a:xfrm>
              <a:off x="6958877" y="6167109"/>
              <a:ext cx="1356491" cy="369332"/>
              <a:chOff x="6941909" y="5435932"/>
              <a:chExt cx="1356491" cy="369332"/>
            </a:xfrm>
          </p:grpSpPr>
          <p:sp>
            <p:nvSpPr>
              <p:cNvPr id="387" name="TextBox 386"/>
              <p:cNvSpPr txBox="1"/>
              <p:nvPr/>
            </p:nvSpPr>
            <p:spPr>
              <a:xfrm>
                <a:off x="7145707" y="5435932"/>
                <a:ext cx="1152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prstClr val="black"/>
                    </a:solidFill>
                  </a:rPr>
                  <a:t>(28, 8, 48)</a:t>
                </a:r>
              </a:p>
            </p:txBody>
          </p:sp>
          <p:sp>
            <p:nvSpPr>
              <p:cNvPr id="388" name="Oval 387"/>
              <p:cNvSpPr/>
              <p:nvPr/>
            </p:nvSpPr>
            <p:spPr>
              <a:xfrm>
                <a:off x="6941909" y="5498617"/>
                <a:ext cx="247241" cy="247241"/>
              </a:xfrm>
              <a:prstGeom prst="ellipse">
                <a:avLst/>
              </a:prstGeom>
              <a:solidFill>
                <a:srgbClr val="EF1D1D"/>
              </a:solidFill>
              <a:ln w="3175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D</a:t>
                </a:r>
              </a:p>
            </p:txBody>
          </p:sp>
        </p:grpSp>
      </p:grpSp>
      <p:sp>
        <p:nvSpPr>
          <p:cNvPr id="389" name="Right Arrow 388"/>
          <p:cNvSpPr/>
          <p:nvPr/>
        </p:nvSpPr>
        <p:spPr>
          <a:xfrm>
            <a:off x="5217991" y="2466713"/>
            <a:ext cx="1744510" cy="8807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4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75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1.38889E-6 0.0655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6551 L 0.00035 0.2685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64" presetClass="path" presetSubtype="0" accel="50000" decel="50000" fill="hold" grpId="6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35 0.26852 L -1.38889E-6 4.07407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35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15286 0.00324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500"/>
                            </p:stCondLst>
                            <p:childTnLst>
                              <p:par>
                                <p:cTn id="10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87 0.00324 L -0.14961 0.2625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-0.00069 -0.27639 " pathEditMode="relative" rAng="0" ptsTypes="AA">
                                      <p:cBhvr>
                                        <p:cTn id="152" dur="3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000"/>
                            </p:stCondLst>
                            <p:childTnLst>
                              <p:par>
                                <p:cTn id="157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-0.05807 0.12477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0007 0.27199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3588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-0.15365 0.00209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2" y="116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65 0.00209 L -0.15456 0.27338 " pathEditMode="relative" rAng="0" ptsTypes="AA">
                                      <p:cBhvr>
                                        <p:cTn id="233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000"/>
                            </p:stCondLst>
                            <p:childTnLst>
                              <p:par>
                                <p:cTn id="23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00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000"/>
                            </p:stCondLst>
                            <p:childTnLst>
                              <p:par>
                                <p:cTn id="2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000"/>
                            </p:stCondLst>
                            <p:childTnLst>
                              <p:par>
                                <p:cTn id="24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-0.00069 -0.27639 " pathEditMode="relative" rAng="0" ptsTypes="AA">
                                      <p:cBhvr>
                                        <p:cTn id="252" dur="3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3819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3000"/>
                            </p:stCondLst>
                            <p:childTnLst>
                              <p:par>
                                <p:cTn id="256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30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022E-16 L 0.1526 0.00139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000"/>
                            </p:stCondLst>
                            <p:childTnLst>
                              <p:par>
                                <p:cTn id="29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000"/>
                            </p:stCondLst>
                            <p:childTnLst>
                              <p:par>
                                <p:cTn id="2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000"/>
                            </p:stCondLst>
                            <p:childTnLst>
                              <p:par>
                                <p:cTn id="2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0.1181 -0.2544 " pathEditMode="relative" rAng="0" ptsTypes="AA">
                                      <p:cBhvr>
                                        <p:cTn id="358" dur="2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-12731"/>
                                    </p:animMotion>
                                  </p:childTnLst>
                                </p:cTn>
                              </p:par>
                              <p:par>
                                <p:cTn id="359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1181 -0.25232 " pathEditMode="relative" rAng="0" ptsTypes="AA">
                                      <p:cBhvr>
                                        <p:cTn id="360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-12616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0.11627 -0.25185 " pathEditMode="relative" rAng="0" ptsTypes="AA">
                                      <p:cBhvr>
                                        <p:cTn id="362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7" y="-12593"/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0.11862 -0.25277 " pathEditMode="relative" rAng="0" ptsTypes="AA">
                                      <p:cBhvr>
                                        <p:cTn id="364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-12639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07 0.12477 L 0.05977 -0.12338 " pathEditMode="relative" rAng="0" ptsTypes="AA">
                                      <p:cBhvr>
                                        <p:cTn id="366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2000"/>
                            </p:stCondLst>
                            <p:childTnLst>
                              <p:par>
                                <p:cTn id="3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2000"/>
                            </p:stCondLst>
                            <p:childTnLst>
                              <p:par>
                                <p:cTn id="3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2000"/>
                            </p:stCondLst>
                            <p:childTnLst>
                              <p:par>
                                <p:cTn id="3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2000"/>
                            </p:stCondLst>
                            <p:childTnLst>
                              <p:par>
                                <p:cTn id="3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2000"/>
                            </p:stCondLst>
                            <p:childTnLst>
                              <p:par>
                                <p:cTn id="3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2000"/>
                            </p:stCondLst>
                            <p:childTnLst>
                              <p:par>
                                <p:cTn id="3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2000"/>
                            </p:stCondLst>
                            <p:childTnLst>
                              <p:par>
                                <p:cTn id="3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2000"/>
                            </p:stCondLst>
                            <p:childTnLst>
                              <p:par>
                                <p:cTn id="3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 animBg="1"/>
      <p:bldP spid="313" grpId="1" animBg="1"/>
      <p:bldP spid="313" grpId="2" animBg="1"/>
      <p:bldP spid="314" grpId="0" animBg="1"/>
      <p:bldP spid="320" grpId="0" animBg="1"/>
      <p:bldP spid="320" grpId="1" animBg="1"/>
      <p:bldP spid="329" grpId="0" animBg="1"/>
      <p:bldP spid="329" grpId="1" animBg="1"/>
      <p:bldP spid="26" grpId="0" animBg="1"/>
      <p:bldP spid="26" grpId="1" animBg="1"/>
      <p:bldP spid="333" grpId="0" animBg="1"/>
      <p:bldP spid="333" grpId="1" animBg="1"/>
      <p:bldP spid="29" grpId="0" animBg="1"/>
      <p:bldP spid="29" grpId="1" animBg="1"/>
      <p:bldP spid="336" grpId="0" animBg="1"/>
      <p:bldP spid="336" grpId="1" animBg="1"/>
      <p:bldP spid="336" grpId="2" animBg="1"/>
      <p:bldP spid="336" grpId="3" animBg="1"/>
      <p:bldP spid="336" grpId="4" animBg="1"/>
      <p:bldP spid="345" grpId="0" animBg="1"/>
      <p:bldP spid="345" grpId="1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332" grpId="0" animBg="1"/>
      <p:bldP spid="332" grpId="1" animBg="1"/>
      <p:bldP spid="332" grpId="2" animBg="1"/>
      <p:bldP spid="332" grpId="3" animBg="1"/>
      <p:bldP spid="332" grpId="4" animBg="1"/>
      <p:bldP spid="332" grpId="5" animBg="1"/>
      <p:bldP spid="334" grpId="0" animBg="1"/>
      <p:bldP spid="337" grpId="0" animBg="1"/>
      <p:bldP spid="337" grpId="1" animBg="1"/>
      <p:bldP spid="337" grpId="2" animBg="1"/>
      <p:bldP spid="337" grpId="3" animBg="1"/>
      <p:bldP spid="337" grpId="4" animBg="1"/>
      <p:bldP spid="343" grpId="0" animBg="1"/>
      <p:bldP spid="31" grpId="0" animBg="1"/>
      <p:bldP spid="31" grpId="1" animBg="1"/>
      <p:bldP spid="38" grpId="0" animBg="1"/>
      <p:bldP spid="38" grpId="1" animBg="1"/>
      <p:bldP spid="38" grpId="2" animBg="1"/>
      <p:bldP spid="353" grpId="0" animBg="1"/>
      <p:bldP spid="347" grpId="0" animBg="1"/>
      <p:bldP spid="347" grpId="1" animBg="1"/>
      <p:bldP spid="351" grpId="0" animBg="1"/>
      <p:bldP spid="354" grpId="0" animBg="1"/>
      <p:bldP spid="358" grpId="0" animBg="1"/>
      <p:bldP spid="361" grpId="0" animBg="1"/>
      <p:bldP spid="362" grpId="0" animBg="1"/>
      <p:bldP spid="37" grpId="0" animBg="1"/>
      <p:bldP spid="363" grpId="0" animBg="1"/>
      <p:bldP spid="364" grpId="0" animBg="1"/>
      <p:bldP spid="365" grpId="0" animBg="1"/>
      <p:bldP spid="366" grpId="0" animBg="1"/>
      <p:bldP spid="366" grpId="1" animBg="1"/>
      <p:bldP spid="366" grpId="2" animBg="1"/>
      <p:bldP spid="368" grpId="0" animBg="1"/>
      <p:bldP spid="368" grpId="1" animBg="1"/>
      <p:bldP spid="368" grpId="2" animBg="1"/>
      <p:bldP spid="369" grpId="0" animBg="1"/>
      <p:bldP spid="369" grpId="1" animBg="1"/>
      <p:bldP spid="369" grpId="2" animBg="1"/>
      <p:bldP spid="370" grpId="0" animBg="1"/>
      <p:bldP spid="370" grpId="1" animBg="1"/>
      <p:bldP spid="370" grpId="2" animBg="1"/>
      <p:bldP spid="389" grpId="0" animBg="1"/>
      <p:bldP spid="389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Words>457</Words>
  <Application>Microsoft Office PowerPoint</Application>
  <PresentationFormat>Widescreen</PresentationFormat>
  <Paragraphs>237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Bookman Old Style</vt:lpstr>
      <vt:lpstr>Calibri</vt:lpstr>
      <vt:lpstr>Calibri Light</vt:lpstr>
      <vt:lpstr>Cambria Math</vt:lpstr>
      <vt:lpstr>Rockwell</vt:lpstr>
      <vt:lpstr>Wingdings</vt:lpstr>
      <vt:lpstr>Damask</vt:lpstr>
      <vt:lpstr>Office Theme</vt:lpstr>
      <vt:lpstr>DESARROLLO DE UNA APLICACIÓN WEB PARA LA SIMULACIÓN DE reacciones en PROCESOS QUÍMICOS</vt:lpstr>
      <vt:lpstr>ÍNDICE</vt:lpstr>
      <vt:lpstr>INTRODUCCIÓN</vt:lpstr>
      <vt:lpstr>APLICACIÓN</vt:lpstr>
      <vt:lpstr>Estructura de la  navegación</vt:lpstr>
      <vt:lpstr>ESTRUCTURA</vt:lpstr>
      <vt:lpstr>desarrollo matemático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CASO INTERPOLACIÓN BI-LINEAL</vt:lpstr>
      <vt:lpstr>PowerPoint Presentation</vt:lpstr>
      <vt:lpstr>CASO INTERPOLACIÓN BI-LINEAL</vt:lpstr>
      <vt:lpstr>PowerPoint Presentation</vt:lpstr>
      <vt:lpstr>PowerPoint Presentation</vt:lpstr>
      <vt:lpstr>CASO INTERPOLACIÓN LINEAL</vt:lpstr>
      <vt:lpstr>CASO SIN INTERPOLACIÓN</vt:lpstr>
      <vt:lpstr>PowerPoint Presentation</vt:lpstr>
      <vt:lpstr>PowerPoint Presentation</vt:lpstr>
      <vt:lpstr>PowerPoint Presentation</vt:lpstr>
      <vt:lpstr>MEJORAS</vt:lpstr>
      <vt:lpstr>CONCLUSIONES</vt:lpstr>
      <vt:lpstr>DESARROLLO DE UNA APLICACIÓN WEB PARA LA SIMULACIÓN DE reacciones en PROCESOS QUÍMICOS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PROYECTO</dc:title>
  <dc:creator>Acerina Trejo Machín</dc:creator>
  <cp:lastModifiedBy>Acerina Trejo Machín</cp:lastModifiedBy>
  <cp:revision>29</cp:revision>
  <dcterms:created xsi:type="dcterms:W3CDTF">2015-05-10T11:48:53Z</dcterms:created>
  <dcterms:modified xsi:type="dcterms:W3CDTF">2015-07-15T06:58:57Z</dcterms:modified>
</cp:coreProperties>
</file>