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2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8" r:id="rId12"/>
    <p:sldId id="269" r:id="rId13"/>
    <p:sldId id="266" r:id="rId14"/>
    <p:sldId id="267" r:id="rId15"/>
    <p:sldId id="270" r:id="rId16"/>
    <p:sldId id="271" r:id="rId17"/>
    <p:sldId id="265" r:id="rId18"/>
    <p:sldId id="272" r:id="rId19"/>
    <p:sldId id="274" r:id="rId20"/>
    <p:sldId id="273" r:id="rId21"/>
    <p:sldId id="275" r:id="rId22"/>
    <p:sldId id="276" r:id="rId23"/>
    <p:sldId id="278" r:id="rId24"/>
    <p:sldId id="279" r:id="rId25"/>
    <p:sldId id="277" r:id="rId26"/>
    <p:sldId id="281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E59A"/>
    <a:srgbClr val="C5E1B3"/>
    <a:srgbClr val="F47D88"/>
    <a:srgbClr val="B4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26"/>
    <p:restoredTop sz="94590"/>
  </p:normalViewPr>
  <p:slideViewPr>
    <p:cSldViewPr snapToGrid="0" snapToObjects="1">
      <p:cViewPr varScale="1">
        <p:scale>
          <a:sx n="141" d="100"/>
          <a:sy n="141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44DC2-92A7-DE48-A913-C3E04C726F31}" type="datetimeFigureOut">
              <a:rPr lang="es-ES_tradnl" smtClean="0"/>
              <a:t>26/6/17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B3E84-1B22-2E4D-B1AB-DC82733707E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083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B3E84-1B22-2E4D-B1AB-DC82733707EF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614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Estas uniones son susceptibles de fragmentar, lo cual determina que la polimerización puede darse de 3 formas posibles. Es por ello que el DEKTP es un iniciador cíclico trifuncional.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Además, existe la posibilidad de que, en la etapa de propagación, vuelva a romper un grupo peróxido que se encontraba en mitad de la cadena, por lo tanto, da lugar a la formación de ramificaciones</a:t>
            </a:r>
            <a:r>
              <a:rPr lang="es-ES_tradnl" dirty="0" smtClean="0">
                <a:effectLst/>
              </a:rPr>
              <a:t> 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B3E84-1B22-2E4D-B1AB-DC82733707EF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176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A8B5-DFA6-774E-AE9F-C1CD7C9E4F99}" type="datetime1">
              <a:rPr lang="es-ES" smtClean="0"/>
              <a:t>26/6/17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CBF4-6BCA-C149-8590-167F77F0EEC4}" type="datetime1">
              <a:rPr lang="es-ES" smtClean="0"/>
              <a:t>26/6/17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C38-6D04-5C49-9F93-17A97366C396}" type="datetime1">
              <a:rPr lang="es-ES" smtClean="0"/>
              <a:t>26/6/17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A54B-D390-8D4B-BC79-2E0FA5E7341B}" type="datetime1">
              <a:rPr lang="es-ES" smtClean="0"/>
              <a:t>26/6/17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937B-4502-D749-AE21-4EB6376EA15F}" type="datetime1">
              <a:rPr lang="es-ES" smtClean="0"/>
              <a:t>26/6/17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D70C-F1C6-5141-B95C-66CA231C46F7}" type="datetime1">
              <a:rPr lang="es-ES" smtClean="0"/>
              <a:t>26/6/17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DB83-A6ED-8D4D-A4AA-476A45EA3099}" type="datetime1">
              <a:rPr lang="es-ES" smtClean="0"/>
              <a:t>26/6/17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02AB-F02B-B949-A4A1-C61161C49BE9}" type="datetime1">
              <a:rPr lang="es-ES" smtClean="0"/>
              <a:t>26/6/17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5281-63D1-DC4A-B9FF-738E4A28E0AF}" type="datetime1">
              <a:rPr lang="es-ES" smtClean="0"/>
              <a:t>26/6/17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EE720E-E377-8D45-93FD-12347B643AAF}" type="datetime1">
              <a:rPr lang="es-ES" smtClean="0"/>
              <a:t>26/6/17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CF1A-B4D9-594A-9422-8E808C4F697B}" type="datetime1">
              <a:rPr lang="es-ES" smtClean="0"/>
              <a:t>26/6/17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60CB71-B812-3D49-A85C-DA795683824F}" type="datetime1">
              <a:rPr lang="es-ES" smtClean="0"/>
              <a:t>26/6/17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40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0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1.emf"/><Relationship Id="rId5" Type="http://schemas.openxmlformats.org/officeDocument/2006/relationships/image" Target="../media/image36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0" y="298764"/>
            <a:ext cx="10055629" cy="4026348"/>
          </a:xfrm>
        </p:spPr>
        <p:txBody>
          <a:bodyPr>
            <a:noAutofit/>
          </a:bodyPr>
          <a:lstStyle/>
          <a:p>
            <a:r>
              <a:rPr lang="es-ES" sz="6000" dirty="0"/>
              <a:t>Modelado matemático del proceso de polimerización en masa de metacrilato de metilo utilizando iniciadores multifuncionales cíclicos</a:t>
            </a:r>
            <a:r>
              <a:rPr lang="es-ES_tradnl" sz="6000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451358"/>
          </a:xfrm>
        </p:spPr>
        <p:txBody>
          <a:bodyPr/>
          <a:lstStyle/>
          <a:p>
            <a:pPr algn="r"/>
            <a:r>
              <a:rPr lang="es-ES_tradnl" cap="none" dirty="0" smtClean="0"/>
              <a:t>Pablo Ruiz Ruiz</a:t>
            </a:r>
            <a:endParaRPr lang="es-ES_tradnl" cap="none" dirty="0"/>
          </a:p>
        </p:txBody>
      </p:sp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180" y="298764"/>
            <a:ext cx="2650490" cy="89471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215342" y="5254906"/>
            <a:ext cx="648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Directores: Dra. Diana </a:t>
            </a:r>
            <a:r>
              <a:rPr lang="es-ES_tradnl" dirty="0" err="1" smtClean="0"/>
              <a:t>Estenoz</a:t>
            </a:r>
            <a:r>
              <a:rPr lang="es-ES_tradnl" dirty="0" smtClean="0"/>
              <a:t>, Dr. Emilio </a:t>
            </a:r>
            <a:r>
              <a:rPr lang="es-ES_tradnl" dirty="0" err="1" smtClean="0"/>
              <a:t>Berkenwald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Datos empíricos </a:t>
            </a:r>
            <a:r>
              <a:rPr lang="mr-IN" dirty="0" smtClean="0"/>
              <a:t>–</a:t>
            </a:r>
            <a:r>
              <a:rPr lang="es-ES_tradnl" dirty="0" smtClean="0"/>
              <a:t> DEKTP 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23" y="1876700"/>
            <a:ext cx="6934200" cy="3568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385"/>
              </p:ext>
            </p:extLst>
          </p:nvPr>
        </p:nvGraphicFramePr>
        <p:xfrm>
          <a:off x="7405736" y="2195554"/>
          <a:ext cx="4572640" cy="2239492"/>
        </p:xfrm>
        <a:graphic>
          <a:graphicData uri="http://schemas.openxmlformats.org/drawingml/2006/table">
            <a:tbl>
              <a:tblPr firstRow="1" firstCol="1" bandRow="1"/>
              <a:tblGrid>
                <a:gridCol w="1064030"/>
                <a:gridCol w="877018"/>
                <a:gridCol w="877018"/>
                <a:gridCol w="877018"/>
                <a:gridCol w="877556"/>
              </a:tblGrid>
              <a:tr h="4963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Temperatura (K)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Kd (rad/min)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Kd (rad/s)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Ln(Kd)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1/T(K)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39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383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0,0022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3,6667E-05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-10,2136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2,6110E-03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439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393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0,0055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9,1667E-05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-9,2974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2,5445E-03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439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403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0,0201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3,3500E-04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-8,0014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2,4814E-03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4242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413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0,0304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5,0667E-04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-7,5877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2,4213E-03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6096000" y="5637813"/>
                <a:ext cx="6096000" cy="8054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solidFill>
                              <a:srgbClr val="000000"/>
                            </a:solidFill>
                            <a:latin typeface="Cambria Math" charset="0"/>
                            <a:ea typeface="Calibri" charset="0"/>
                            <a:cs typeface="Times New Roman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ES_tradnl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=</m:t>
                        </m:r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s-ES_tradnl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func>
                      <m:funcPr>
                        <m:ctrlPr>
                          <a:rPr lang="es-ES_tradnl" i="1">
                            <a:solidFill>
                              <a:srgbClr val="000000"/>
                            </a:solidFill>
                            <a:latin typeface="Cambria Math" charset="0"/>
                            <a:ea typeface="Calibri" charset="0"/>
                            <a:cs typeface="Times New Roman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000000"/>
                            </a:solidFill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s-ES_tradnl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_tradnl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_tradnl" i="1">
                                        <a:solidFill>
                                          <a:srgbClr val="000000"/>
                                        </a:solidFill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0000"/>
                                        </a:solidFill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0000"/>
                                        </a:solidFill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𝑑</m:t>
                                    </m:r>
                                    <m:r>
                                      <a:rPr lang="es-ES" i="1">
                                        <a:solidFill>
                                          <a:srgbClr val="000000"/>
                                        </a:solidFill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s-ES_tradnl" i="1">
                                            <a:solidFill>
                                              <a:srgbClr val="000000"/>
                                            </a:solidFill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rgbClr val="000000"/>
                                            </a:solidFill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solidFill>
                                              <a:srgbClr val="000000"/>
                                            </a:solidFill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sub>
                                </m:sSub>
                              </m:num>
                              <m:den>
                                <m:r>
                                  <a:rPr lang="es-ES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= </m:t>
                        </m:r>
                      </m:e>
                    </m:func>
                    <m:r>
                      <a:rPr lang="es-ES" i="1">
                        <a:solidFill>
                          <a:srgbClr val="000000"/>
                        </a:solidFill>
                        <a:latin typeface="Cambria Math" charset="0"/>
                        <a:ea typeface="Calibri" charset="0"/>
                        <a:cs typeface="Times New Roman" charset="0"/>
                      </a:rPr>
                      <m:t>1,18·</m:t>
                    </m:r>
                    <m:sSup>
                      <m:sSupPr>
                        <m:ctrlPr>
                          <a:rPr lang="es-ES_tradnl" i="1">
                            <a:solidFill>
                              <a:srgbClr val="000000"/>
                            </a:solidFill>
                            <a:latin typeface="Cambria Math" charset="0"/>
                            <a:ea typeface="Calibri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10</m:t>
                        </m:r>
                      </m:e>
                      <m:sup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12</m:t>
                        </m:r>
                      </m:sup>
                    </m:sSup>
                    <m:r>
                      <a:rPr lang="es-ES">
                        <a:solidFill>
                          <a:srgbClr val="000000"/>
                        </a:solidFill>
                        <a:latin typeface="Cambria Math" charset="0"/>
                        <a:ea typeface="Calibri" charset="0"/>
                        <a:cs typeface="Times New Roman" charset="0"/>
                      </a:rPr>
                      <m:t>·</m:t>
                    </m:r>
                    <m:func>
                      <m:funcPr>
                        <m:ctrlPr>
                          <a:rPr lang="es-ES_tradnl" i="1">
                            <a:solidFill>
                              <a:srgbClr val="000000"/>
                            </a:solidFill>
                            <a:latin typeface="Cambria Math" charset="0"/>
                            <a:ea typeface="Calibri" charset="0"/>
                            <a:cs typeface="Times New Roman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000000"/>
                            </a:solidFill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s-ES_tradnl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_tradnl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</m:ctrlPr>
                              </m:fPr>
                              <m:num>
                                <m:r>
                                  <a:rPr lang="es-ES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−120926,46</m:t>
                                </m:r>
                              </m:num>
                              <m:den>
                                <m:r>
                                  <a:rPr lang="es-ES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s-ES" i="1">
                        <a:solidFill>
                          <a:srgbClr val="000000"/>
                        </a:solidFill>
                        <a:latin typeface="Cambria Math" charset="0"/>
                        <a:ea typeface="Calibri" charset="0"/>
                        <a:cs typeface="Times New Roman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ES_tradnl" i="1">
                            <a:solidFill>
                              <a:srgbClr val="000000"/>
                            </a:solidFill>
                            <a:latin typeface="Cambria Math" charset="0"/>
                            <a:ea typeface="Calibri" charset="0"/>
                            <a:cs typeface="Times New Roman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_tradnl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E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s-ES" dirty="0">
                    <a:solidFill>
                      <a:srgbClr val="000000"/>
                    </a:solidFill>
                    <a:latin typeface="Calibri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s-ES" dirty="0">
                    <a:effectLst/>
                    <a:latin typeface="Calibri" charset="0"/>
                    <a:ea typeface="Calibri" charset="0"/>
                    <a:cs typeface="Times New Roman" charset="0"/>
                  </a:rPr>
                  <a:t/>
                </a:r>
                <a:br>
                  <a:rPr lang="es-ES" dirty="0">
                    <a:effectLst/>
                    <a:latin typeface="Calibri" charset="0"/>
                    <a:ea typeface="Calibri" charset="0"/>
                    <a:cs typeface="Times New Roman" charset="0"/>
                  </a:rPr>
                </a:br>
                <a:endParaRPr lang="es-ES_tradnl" dirty="0">
                  <a:effectLst/>
                  <a:latin typeface="Calibri" charset="0"/>
                  <a:ea typeface="Calibri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37813"/>
                <a:ext cx="6096000" cy="8054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echa doblada hacia arriba 7"/>
          <p:cNvSpPr/>
          <p:nvPr/>
        </p:nvSpPr>
        <p:spPr>
          <a:xfrm rot="5400000">
            <a:off x="5445919" y="5318010"/>
            <a:ext cx="400849" cy="1098487"/>
          </a:xfrm>
          <a:prstGeom prst="bentUpArrow">
            <a:avLst>
              <a:gd name="adj1" fmla="val 13707"/>
              <a:gd name="adj2" fmla="val 25000"/>
              <a:gd name="adj3" fmla="val 22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Imagen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Datos empíricos </a:t>
            </a:r>
            <a:r>
              <a:rPr lang="mr-IN" dirty="0" smtClean="0"/>
              <a:t>–</a:t>
            </a:r>
            <a:r>
              <a:rPr lang="es-ES_tradnl" dirty="0" smtClean="0"/>
              <a:t> DEKTP 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0" y="1959260"/>
            <a:ext cx="6678395" cy="4022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304496"/>
              </p:ext>
            </p:extLst>
          </p:nvPr>
        </p:nvGraphicFramePr>
        <p:xfrm>
          <a:off x="7524086" y="1864368"/>
          <a:ext cx="4118669" cy="4328199"/>
        </p:xfrm>
        <a:graphic>
          <a:graphicData uri="http://schemas.openxmlformats.org/drawingml/2006/table">
            <a:tbl>
              <a:tblPr firstRow="1" firstCol="1" bandRow="1"/>
              <a:tblGrid>
                <a:gridCol w="727901"/>
                <a:gridCol w="847692"/>
                <a:gridCol w="847692"/>
                <a:gridCol w="847692"/>
                <a:gridCol w="847692"/>
              </a:tblGrid>
              <a:tr h="174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Nº Exp.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Tiempo (min)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|MMA| (M)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X (%)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ln|MMA|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37836">
                <a:tc rowSpan="10">
                  <a:txBody>
                    <a:bodyPr/>
                    <a:lstStyle/>
                    <a:p>
                      <a:pPr marL="71755" marR="71755" algn="ctr">
                        <a:spcAft>
                          <a:spcPts val="600"/>
                        </a:spcAft>
                      </a:pPr>
                      <a:r>
                        <a:rPr lang="es-ES" sz="7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110 ºC </a:t>
                      </a: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| #9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vert="vert27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9,391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0,000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2,2398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9,154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2,525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2,2141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9,005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4,105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2,1978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8,865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5,594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2,1821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8,249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12,157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2,1101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8,577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8,665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2,1491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7,898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15,897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2,0666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6,832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27,246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1,9216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5,666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39,661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1,7345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0,345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96,322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-1,0632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37836">
                <a:tc rowSpan="10">
                  <a:txBody>
                    <a:bodyPr/>
                    <a:lstStyle/>
                    <a:p>
                      <a:pPr marL="71755" marR="71755" algn="ctr">
                        <a:spcAft>
                          <a:spcPts val="600"/>
                        </a:spcAft>
                      </a:pPr>
                      <a:r>
                        <a:rPr lang="es-ES" sz="7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120 ºC </a:t>
                      </a: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| #10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vert="vert27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9,391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0,000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2,2397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9,148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2,582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2,2135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8,910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5,120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2,1872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8,616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8,243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2,1537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8,437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10,153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2,1326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8,001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14,795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2,0796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6,427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31,564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1,8604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0,760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91,908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-0,2746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0,221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97,646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-1,5095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0,476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94,928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-0,7417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37836">
                <a:tc rowSpan="10">
                  <a:txBody>
                    <a:bodyPr/>
                    <a:lstStyle/>
                    <a:p>
                      <a:pPr marL="71755" marR="71755" algn="ctr">
                        <a:spcAft>
                          <a:spcPts val="600"/>
                        </a:spcAft>
                      </a:pPr>
                      <a:r>
                        <a:rPr lang="es-ES" sz="7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130 ºC </a:t>
                      </a: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| #11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vert="vert27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9,391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0,000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2,2397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9,287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1,106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2,2286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8,958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4,607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2,1925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56139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8,609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8,322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2,1528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8,154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13,172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2,0985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7,739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17,593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2,0462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6,660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29,079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1,8961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0,658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92,996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-0,4190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0,042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99,558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-3,1816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378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0,134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98,575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-2,0116</a:t>
                      </a:r>
                      <a:endParaRPr lang="es-ES_tradnl" sz="7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495" marR="374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Imagen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Datos empíricos </a:t>
            </a:r>
            <a:r>
              <a:rPr lang="mr-IN" dirty="0" smtClean="0"/>
              <a:t>–</a:t>
            </a:r>
            <a:r>
              <a:rPr lang="es-ES_tradnl" dirty="0" smtClean="0"/>
              <a:t> DEKTP 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42" y="1971292"/>
            <a:ext cx="6986349" cy="4022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89653"/>
              </p:ext>
            </p:extLst>
          </p:nvPr>
        </p:nvGraphicFramePr>
        <p:xfrm>
          <a:off x="7691339" y="1882484"/>
          <a:ext cx="4123434" cy="4264812"/>
        </p:xfrm>
        <a:graphic>
          <a:graphicData uri="http://schemas.openxmlformats.org/drawingml/2006/table">
            <a:tbl>
              <a:tblPr firstRow="1" firstCol="1" bandRow="1"/>
              <a:tblGrid>
                <a:gridCol w="728742"/>
                <a:gridCol w="848673"/>
                <a:gridCol w="848673"/>
                <a:gridCol w="848673"/>
                <a:gridCol w="848673"/>
              </a:tblGrid>
              <a:tr h="1863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Nº Exp.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Tiempo (min)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X (%)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Mn · 10</a:t>
                      </a:r>
                      <a:r>
                        <a:rPr lang="es-ES" sz="700" b="1" baseline="30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-5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Mw · 10</a:t>
                      </a:r>
                      <a:r>
                        <a:rPr lang="es-ES" sz="700" b="1" baseline="30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-5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34586">
                <a:tc rowSpan="10">
                  <a:txBody>
                    <a:bodyPr/>
                    <a:lstStyle/>
                    <a:p>
                      <a:pPr marL="71755" marR="71755" algn="ctr">
                        <a:spcAft>
                          <a:spcPts val="600"/>
                        </a:spcAft>
                      </a:pPr>
                      <a:r>
                        <a:rPr lang="es-ES" sz="7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110 ºC </a:t>
                      </a: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| #9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vert="vert27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0,000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2,525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3,2958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8,0989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4,105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3,8467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7,8711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57565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5,594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12,157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8,665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15,897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2,5446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7,4175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27,246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4,7710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9,3851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39,661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2,7558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9,6697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96,322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3,0475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11,1910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34586">
                <a:tc rowSpan="10">
                  <a:txBody>
                    <a:bodyPr/>
                    <a:lstStyle/>
                    <a:p>
                      <a:pPr marL="71755" marR="71755" algn="ctr">
                        <a:spcAft>
                          <a:spcPts val="600"/>
                        </a:spcAft>
                      </a:pPr>
                      <a:r>
                        <a:rPr lang="es-ES" sz="7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120 ºC </a:t>
                      </a: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| #10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vert="vert27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0,000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2,582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3,1629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6,5988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5,120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1,9381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5,4585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8,243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10,153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2,7773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5,7598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14,795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31,564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3,1486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7,0082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91,908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4,1547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9,0808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97,646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94,928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34586">
                <a:tc rowSpan="10">
                  <a:txBody>
                    <a:bodyPr/>
                    <a:lstStyle/>
                    <a:p>
                      <a:pPr marL="71755" marR="71755" algn="ctr">
                        <a:spcAft>
                          <a:spcPts val="600"/>
                        </a:spcAft>
                      </a:pPr>
                      <a:r>
                        <a:rPr lang="es-ES" sz="7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130 ºC </a:t>
                      </a: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| #11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vert="vert27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0,000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1,106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1,2643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5,7862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4,607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52459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8,322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0,8854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3,4943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13,172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17,593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1,9338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4,0918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29,079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1,8458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3,9459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92,996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1,5455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4,6568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99,558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0,8551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4,2909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3458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98,575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1,8482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6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4,9127</a:t>
                      </a:r>
                      <a:endParaRPr lang="es-ES_tradnl" sz="7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155" marR="371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Imagen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Datos empíricos </a:t>
            </a:r>
            <a:r>
              <a:rPr lang="mr-IN" dirty="0" smtClean="0"/>
              <a:t>–</a:t>
            </a:r>
            <a:r>
              <a:rPr lang="es-ES_tradnl" dirty="0" smtClean="0"/>
              <a:t> PDP</a:t>
            </a:r>
            <a:endParaRPr lang="es-ES_tradnl" dirty="0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8" y="1862060"/>
            <a:ext cx="6929397" cy="3225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91916"/>
              </p:ext>
            </p:extLst>
          </p:nvPr>
        </p:nvGraphicFramePr>
        <p:xfrm>
          <a:off x="6281361" y="5302606"/>
          <a:ext cx="5556250" cy="912495"/>
        </p:xfrm>
        <a:graphic>
          <a:graphicData uri="http://schemas.openxmlformats.org/drawingml/2006/table">
            <a:tbl>
              <a:tblPr firstRow="1" firstCol="1" bandRow="1"/>
              <a:tblGrid>
                <a:gridCol w="1559560"/>
                <a:gridCol w="998220"/>
                <a:gridCol w="999490"/>
                <a:gridCol w="999490"/>
                <a:gridCol w="999490"/>
              </a:tblGrid>
              <a:tr h="304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Temperatura (ºC)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110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120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130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140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Kd (radical/min)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0,0032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0,006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0,0192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0,052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Bondad de ajuste (%)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99,45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99,06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96,25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99,46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Datos empíricos </a:t>
            </a:r>
            <a:r>
              <a:rPr lang="mr-IN" dirty="0" smtClean="0"/>
              <a:t>–</a:t>
            </a:r>
            <a:r>
              <a:rPr lang="es-ES_tradnl" dirty="0" smtClean="0"/>
              <a:t> PDP 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6096000" y="5637813"/>
                <a:ext cx="6096000" cy="8054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solidFill>
                              <a:srgbClr val="000000"/>
                            </a:solidFill>
                            <a:latin typeface="Cambria Math" charset="0"/>
                            <a:ea typeface="Calibri" charset="0"/>
                            <a:cs typeface="Times New Roman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ES_tradnl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=</m:t>
                        </m:r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s-ES_tradnl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func>
                      <m:funcPr>
                        <m:ctrlPr>
                          <a:rPr lang="es-ES_tradnl" i="1">
                            <a:solidFill>
                              <a:srgbClr val="000000"/>
                            </a:solidFill>
                            <a:latin typeface="Cambria Math" charset="0"/>
                            <a:ea typeface="Calibri" charset="0"/>
                            <a:cs typeface="Times New Roman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000000"/>
                            </a:solidFill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s-ES_tradnl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_tradnl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_tradnl" i="1">
                                        <a:solidFill>
                                          <a:srgbClr val="000000"/>
                                        </a:solidFill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solidFill>
                                          <a:srgbClr val="000000"/>
                                        </a:solidFill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solidFill>
                                          <a:srgbClr val="000000"/>
                                        </a:solidFill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𝑑</m:t>
                                    </m:r>
                                    <m:r>
                                      <a:rPr lang="es-ES" i="1">
                                        <a:solidFill>
                                          <a:srgbClr val="000000"/>
                                        </a:solidFill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s-ES_tradnl" i="1">
                                            <a:solidFill>
                                              <a:srgbClr val="000000"/>
                                            </a:solidFill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solidFill>
                                              <a:srgbClr val="000000"/>
                                            </a:solidFill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solidFill>
                                              <a:srgbClr val="000000"/>
                                            </a:solidFill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sub>
                                </m:sSub>
                              </m:num>
                              <m:den>
                                <m:r>
                                  <a:rPr lang="es-ES" i="1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  <m:r>
                          <a:rPr lang="es-ES" i="1">
                            <a:solidFill>
                              <a:srgbClr val="000000"/>
                            </a:solidFill>
                            <a:latin typeface="Cambria Math" charset="0"/>
                            <a:ea typeface="Calibri" charset="0"/>
                            <a:cs typeface="Times New Roman" charset="0"/>
                          </a:rPr>
                          <m:t>= </m:t>
                        </m:r>
                      </m:e>
                    </m:func>
                    <m:r>
                      <a:rPr lang="es-ES" i="1">
                        <a:latin typeface="Cambria Math" charset="0"/>
                      </a:rPr>
                      <m:t>5,145·</m:t>
                    </m:r>
                    <m:sSup>
                      <m:sSupPr>
                        <m:ctrlPr>
                          <a:rPr lang="es-ES_tradnl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s-ES" i="1">
                            <a:latin typeface="Cambria Math" charset="0"/>
                          </a:rPr>
                          <m:t>12</m:t>
                        </m:r>
                      </m:sup>
                    </m:sSup>
                    <m:r>
                      <a:rPr lang="es-ES">
                        <a:latin typeface="Cambria Math" charset="0"/>
                      </a:rPr>
                      <m:t>·</m:t>
                    </m:r>
                    <m:func>
                      <m:funcPr>
                        <m:ctrlPr>
                          <a:rPr lang="es-ES_tradnl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s-ES_tradnl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_tradnl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s-ES" i="1">
                                    <a:latin typeface="Cambria Math" charset="0"/>
                                  </a:rPr>
                                  <m:t>−125000</m:t>
                                </m:r>
                              </m:num>
                              <m:den>
                                <m:r>
                                  <a:rPr lang="es-ES" i="1">
                                    <a:latin typeface="Cambria Math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["/>
                        <m:endChr m:val="]"/>
                        <m:ctrlPr>
                          <a:rPr lang="es-ES_tradnl" i="1">
                            <a:solidFill>
                              <a:srgbClr val="000000"/>
                            </a:solidFill>
                            <a:latin typeface="Cambria Math" charset="0"/>
                            <a:ea typeface="Calibri" charset="0"/>
                            <a:cs typeface="Times New Roman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_tradnl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s-ES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libri" charset="0"/>
                                <a:cs typeface="Times New Roman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s-ES" dirty="0">
                    <a:solidFill>
                      <a:srgbClr val="000000"/>
                    </a:solidFill>
                    <a:latin typeface="Calibri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s-ES" dirty="0">
                    <a:effectLst/>
                    <a:latin typeface="Calibri" charset="0"/>
                    <a:ea typeface="Calibri" charset="0"/>
                    <a:cs typeface="Times New Roman" charset="0"/>
                  </a:rPr>
                  <a:t/>
                </a:r>
                <a:br>
                  <a:rPr lang="es-ES" dirty="0">
                    <a:effectLst/>
                    <a:latin typeface="Calibri" charset="0"/>
                    <a:ea typeface="Calibri" charset="0"/>
                    <a:cs typeface="Times New Roman" charset="0"/>
                  </a:rPr>
                </a:br>
                <a:endParaRPr lang="es-ES_tradnl" dirty="0">
                  <a:effectLst/>
                  <a:latin typeface="Calibri" charset="0"/>
                  <a:ea typeface="Calibri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37813"/>
                <a:ext cx="6096000" cy="8054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echa doblada hacia arriba 7"/>
          <p:cNvSpPr/>
          <p:nvPr/>
        </p:nvSpPr>
        <p:spPr>
          <a:xfrm rot="5400000">
            <a:off x="5445919" y="5318010"/>
            <a:ext cx="400849" cy="1098487"/>
          </a:xfrm>
          <a:prstGeom prst="bentUpArrow">
            <a:avLst>
              <a:gd name="adj1" fmla="val 13707"/>
              <a:gd name="adj2" fmla="val 25000"/>
              <a:gd name="adj3" fmla="val 22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881938"/>
              </p:ext>
            </p:extLst>
          </p:nvPr>
        </p:nvGraphicFramePr>
        <p:xfrm>
          <a:off x="7414789" y="1929773"/>
          <a:ext cx="4572640" cy="2697687"/>
        </p:xfrm>
        <a:graphic>
          <a:graphicData uri="http://schemas.openxmlformats.org/drawingml/2006/table">
            <a:tbl>
              <a:tblPr firstRow="1" firstCol="1" bandRow="1"/>
              <a:tblGrid>
                <a:gridCol w="1064768"/>
                <a:gridCol w="876837"/>
                <a:gridCol w="876837"/>
                <a:gridCol w="876837"/>
                <a:gridCol w="877361"/>
              </a:tblGrid>
              <a:tr h="5921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Temperatura (K)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Kd (rad/min)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Kd (rad/s)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Ln(Kd)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1/T(K)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263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383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0,0022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3,6667E-05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-10,2136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2,6110E-03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5263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393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0,0055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9,1667E-05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-9,2974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2,5445E-03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5263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403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0,0201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3,3500E-04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-8,0014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2,4814E-03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5263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413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0,0304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5,0667E-04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-7,5877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2,4213E-03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pic>
        <p:nvPicPr>
          <p:cNvPr id="9" name="Imagen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4" y="2006833"/>
            <a:ext cx="7133380" cy="3332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Imagen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9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Datos empíricos </a:t>
            </a:r>
            <a:r>
              <a:rPr lang="mr-IN" dirty="0" smtClean="0"/>
              <a:t>–</a:t>
            </a:r>
            <a:r>
              <a:rPr lang="es-ES_tradnl" dirty="0" smtClean="0"/>
              <a:t> PDP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6" y="1973583"/>
            <a:ext cx="6679710" cy="4022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5093"/>
              </p:ext>
            </p:extLst>
          </p:nvPr>
        </p:nvGraphicFramePr>
        <p:xfrm>
          <a:off x="7624118" y="1973583"/>
          <a:ext cx="3595012" cy="4022733"/>
        </p:xfrm>
        <a:graphic>
          <a:graphicData uri="http://schemas.openxmlformats.org/drawingml/2006/table">
            <a:tbl>
              <a:tblPr firstRow="1" firstCol="1" bandRow="1"/>
              <a:tblGrid>
                <a:gridCol w="635140"/>
                <a:gridCol w="739968"/>
                <a:gridCol w="739968"/>
                <a:gridCol w="739968"/>
                <a:gridCol w="739968"/>
              </a:tblGrid>
              <a:tr h="2338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Nº Exp.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Tiempo (min)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|MMA| (M)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X (%)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Ln|MMA|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64736">
                <a:tc rowSpan="7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110 ºC </a:t>
                      </a:r>
                      <a:r>
                        <a:rPr lang="es-ES" sz="8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| #12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vert="vert27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9,391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0,000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2,2397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647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9,305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0,914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2,2286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647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9,133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2,744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2,1925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647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15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8,617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8,236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2,1528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647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30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7,406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21,140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2,0985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647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60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0,956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89,821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2,0462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647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90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0,746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92,062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1,8961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64736">
                <a:tc rowSpan="9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120 ºC </a:t>
                      </a:r>
                      <a:r>
                        <a:rPr lang="es-ES" sz="8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| #13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vert="vert27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9,391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0,000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2,2397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647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9,217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1,847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2,2211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647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-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-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647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-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-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647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8,746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6,869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2,1685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647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8,347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11,114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2,1219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647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15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7,413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21,057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2,0033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647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30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0,550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94,143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-0,5979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647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60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-0,110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100,000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64736">
                <a:tc rowSpan="7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130 ºC </a:t>
                      </a:r>
                      <a:r>
                        <a:rPr lang="es-ES" sz="8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| #14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vert="vert27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9,391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0,000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2,2397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647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8,860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5,655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2,1815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647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8,404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10,504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2,1287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647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8,007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14,730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2,0804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647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7,299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22,278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1,9877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647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5,612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40,243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1,7248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64736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15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2,069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77,968</a:t>
                      </a:r>
                      <a:endParaRPr lang="es-ES_tradnl" sz="8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0,7270</a:t>
                      </a:r>
                      <a:endParaRPr lang="es-ES_tradnl" sz="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6332" marR="463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Imagen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Datos empíricos </a:t>
            </a:r>
            <a:r>
              <a:rPr lang="mr-IN" dirty="0" smtClean="0"/>
              <a:t>–</a:t>
            </a:r>
            <a:r>
              <a:rPr lang="es-ES_tradnl" dirty="0" smtClean="0"/>
              <a:t> PDP 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34" y="1973585"/>
            <a:ext cx="6925433" cy="4022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7926"/>
              </p:ext>
            </p:extLst>
          </p:nvPr>
        </p:nvGraphicFramePr>
        <p:xfrm>
          <a:off x="7913359" y="1973585"/>
          <a:ext cx="3242321" cy="4022733"/>
        </p:xfrm>
        <a:graphic>
          <a:graphicData uri="http://schemas.openxmlformats.org/drawingml/2006/table">
            <a:tbl>
              <a:tblPr firstRow="1" firstCol="1" bandRow="1"/>
              <a:tblGrid>
                <a:gridCol w="572829"/>
                <a:gridCol w="667373"/>
                <a:gridCol w="667373"/>
                <a:gridCol w="667373"/>
                <a:gridCol w="667373"/>
              </a:tblGrid>
              <a:tr h="24065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Nº Exp.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Tiempo (min)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X (%)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Mn · 10</a:t>
                      </a:r>
                      <a:r>
                        <a:rPr lang="es-ES" sz="700" b="1" baseline="30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-5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Mw · 10</a:t>
                      </a:r>
                      <a:r>
                        <a:rPr lang="es-ES" sz="700" b="1" baseline="300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-5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64438">
                <a:tc rowSpan="7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110 ºC </a:t>
                      </a: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| #12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vert="vert27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9,391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6443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9,305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5,3873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10,4455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6443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9,133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4,3773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8,2662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6443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8,617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0,0000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0,0000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6443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7,406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3,8711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7,6948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6443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0,956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4,3252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9,8599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6443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0,746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5,8697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11,7891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64438">
                <a:tc rowSpan="9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120 ºC </a:t>
                      </a: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| #13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vert="vert27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9,391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6443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9,217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3,8389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7,8885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6443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0,0000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0,0000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6443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-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2,4578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5,3757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6443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8,746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2,0112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4,7022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6443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8,347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1,3852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2,8100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6443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7,413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1,0648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3,2471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6443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0,550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6443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-0,110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64438">
                <a:tc rowSpan="7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130 ºC </a:t>
                      </a:r>
                      <a:r>
                        <a:rPr lang="es-ES" sz="7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| #14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vert="vert27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9,391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6443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8,860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1,7084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3,8826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6443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8,404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0,0000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0,0000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6443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8,007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0,0000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0,0000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6443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7,299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1,1375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2,7232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6443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5,612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0,8326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2,1432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  <a:tr h="16443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2,069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0,9105</a:t>
                      </a:r>
                      <a:endParaRPr lang="es-ES_tradnl" sz="7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7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2,7019</a:t>
                      </a:r>
                      <a:endParaRPr lang="es-ES_tradnl" sz="7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41787" marR="4178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Imagen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6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Modelado matemático</a:t>
            </a:r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498055" y="3334309"/>
            <a:ext cx="2027976" cy="64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BALANCES</a:t>
            </a:r>
            <a:endParaRPr lang="es-ES_tradnl" dirty="0"/>
          </a:p>
        </p:txBody>
      </p:sp>
      <p:sp>
        <p:nvSpPr>
          <p:cNvPr id="5" name="Rectángulo 4"/>
          <p:cNvSpPr/>
          <p:nvPr/>
        </p:nvSpPr>
        <p:spPr>
          <a:xfrm>
            <a:off x="5002537" y="3334309"/>
            <a:ext cx="2027976" cy="64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SISTEMA DINÁMICO</a:t>
            </a:r>
            <a:endParaRPr lang="es-ES_tradnl" dirty="0"/>
          </a:p>
        </p:txBody>
      </p:sp>
      <p:cxnSp>
        <p:nvCxnSpPr>
          <p:cNvPr id="7" name="Conector recto de flecha 6"/>
          <p:cNvCxnSpPr>
            <a:stCxn id="4" idx="3"/>
            <a:endCxn id="5" idx="1"/>
          </p:cNvCxnSpPr>
          <p:nvPr/>
        </p:nvCxnSpPr>
        <p:spPr>
          <a:xfrm>
            <a:off x="2526031" y="3655707"/>
            <a:ext cx="24765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9507019" y="3334309"/>
            <a:ext cx="2027976" cy="64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SIMULACIÓN</a:t>
            </a:r>
            <a:endParaRPr lang="es-ES_tradnl" dirty="0"/>
          </a:p>
        </p:txBody>
      </p:sp>
      <p:cxnSp>
        <p:nvCxnSpPr>
          <p:cNvPr id="12" name="Conector recto de flecha 11"/>
          <p:cNvCxnSpPr>
            <a:stCxn id="5" idx="3"/>
            <a:endCxn id="10" idx="1"/>
          </p:cNvCxnSpPr>
          <p:nvPr/>
        </p:nvCxnSpPr>
        <p:spPr>
          <a:xfrm>
            <a:off x="7030513" y="3655707"/>
            <a:ext cx="24765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498055" y="5211338"/>
            <a:ext cx="2027976" cy="64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CONDICIONES</a:t>
            </a:r>
            <a:endParaRPr lang="es-ES_tradnl" dirty="0"/>
          </a:p>
        </p:txBody>
      </p:sp>
      <p:sp>
        <p:nvSpPr>
          <p:cNvPr id="14" name="Rectángulo 13"/>
          <p:cNvSpPr/>
          <p:nvPr/>
        </p:nvSpPr>
        <p:spPr>
          <a:xfrm>
            <a:off x="5002537" y="5211338"/>
            <a:ext cx="2027976" cy="64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SIMULADOR</a:t>
            </a:r>
            <a:endParaRPr lang="es-ES_tradnl" dirty="0"/>
          </a:p>
        </p:txBody>
      </p:sp>
      <p:cxnSp>
        <p:nvCxnSpPr>
          <p:cNvPr id="15" name="Conector recto de flecha 14"/>
          <p:cNvCxnSpPr>
            <a:stCxn id="15" idx="3"/>
            <a:endCxn id="16" idx="1"/>
          </p:cNvCxnSpPr>
          <p:nvPr/>
        </p:nvCxnSpPr>
        <p:spPr>
          <a:xfrm>
            <a:off x="2526031" y="5532736"/>
            <a:ext cx="24765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9507019" y="5211338"/>
            <a:ext cx="2027976" cy="64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AJUSTE Y VALIDACIÓN</a:t>
            </a:r>
            <a:endParaRPr lang="es-ES_tradnl" dirty="0"/>
          </a:p>
        </p:txBody>
      </p:sp>
      <p:cxnSp>
        <p:nvCxnSpPr>
          <p:cNvPr id="17" name="Conector recto de flecha 16"/>
          <p:cNvCxnSpPr>
            <a:stCxn id="16" idx="3"/>
          </p:cNvCxnSpPr>
          <p:nvPr/>
        </p:nvCxnSpPr>
        <p:spPr>
          <a:xfrm>
            <a:off x="7030513" y="5532736"/>
            <a:ext cx="24765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498054" y="2009112"/>
            <a:ext cx="430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1. CONSTRUCCIÓN DEL MODELO</a:t>
            </a:r>
            <a:endParaRPr lang="es-ES_tradnl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98054" y="4570254"/>
            <a:ext cx="430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2. CONFIGURACIÓN DEL MODELO</a:t>
            </a:r>
            <a:endParaRPr lang="es-ES_tradnl" dirty="0"/>
          </a:p>
        </p:txBody>
      </p:sp>
      <p:sp>
        <p:nvSpPr>
          <p:cNvPr id="27" name="Cilindro 26"/>
          <p:cNvSpPr/>
          <p:nvPr/>
        </p:nvSpPr>
        <p:spPr>
          <a:xfrm>
            <a:off x="777050" y="2470494"/>
            <a:ext cx="1469985" cy="54401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ECUACIONES</a:t>
            </a:r>
            <a:endParaRPr lang="es-ES_tradnl"/>
          </a:p>
        </p:txBody>
      </p:sp>
      <p:sp>
        <p:nvSpPr>
          <p:cNvPr id="28" name="Flecha abajo 27"/>
          <p:cNvSpPr/>
          <p:nvPr/>
        </p:nvSpPr>
        <p:spPr>
          <a:xfrm>
            <a:off x="1388963" y="3014504"/>
            <a:ext cx="168800" cy="31980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3" name="Agrupar 2"/>
          <p:cNvGrpSpPr/>
          <p:nvPr/>
        </p:nvGrpSpPr>
        <p:grpSpPr>
          <a:xfrm>
            <a:off x="7533773" y="2689948"/>
            <a:ext cx="1469985" cy="965759"/>
            <a:chOff x="7533773" y="2689948"/>
            <a:chExt cx="1469985" cy="965759"/>
          </a:xfrm>
        </p:grpSpPr>
        <p:sp>
          <p:nvSpPr>
            <p:cNvPr id="29" name="Cilindro 28"/>
            <p:cNvSpPr/>
            <p:nvPr/>
          </p:nvSpPr>
          <p:spPr>
            <a:xfrm>
              <a:off x="7533773" y="2689948"/>
              <a:ext cx="1469985" cy="544010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PARÁMETROS</a:t>
              </a:r>
              <a:endParaRPr lang="es-ES_tradnl" dirty="0"/>
            </a:p>
          </p:txBody>
        </p:sp>
        <p:sp>
          <p:nvSpPr>
            <p:cNvPr id="30" name="Flecha abajo 29"/>
            <p:cNvSpPr/>
            <p:nvPr/>
          </p:nvSpPr>
          <p:spPr>
            <a:xfrm>
              <a:off x="8184366" y="3235551"/>
              <a:ext cx="149406" cy="420156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31" name="Marcador de número de diapositiva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22" name="Agrupar 21"/>
          <p:cNvGrpSpPr/>
          <p:nvPr/>
        </p:nvGrpSpPr>
        <p:grpSpPr>
          <a:xfrm>
            <a:off x="7524076" y="4557450"/>
            <a:ext cx="1469985" cy="965759"/>
            <a:chOff x="7533773" y="2689948"/>
            <a:chExt cx="1469985" cy="965759"/>
          </a:xfrm>
        </p:grpSpPr>
        <p:sp>
          <p:nvSpPr>
            <p:cNvPr id="23" name="Cilindro 22"/>
            <p:cNvSpPr/>
            <p:nvPr/>
          </p:nvSpPr>
          <p:spPr>
            <a:xfrm>
              <a:off x="7533773" y="2689948"/>
              <a:ext cx="1469985" cy="544010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DATOS</a:t>
              </a:r>
              <a:endParaRPr lang="es-ES_tradnl" dirty="0"/>
            </a:p>
          </p:txBody>
        </p:sp>
        <p:sp>
          <p:nvSpPr>
            <p:cNvPr id="24" name="Flecha abajo 23"/>
            <p:cNvSpPr/>
            <p:nvPr/>
          </p:nvSpPr>
          <p:spPr>
            <a:xfrm>
              <a:off x="8184366" y="3235551"/>
              <a:ext cx="149406" cy="420156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32" name="Imagen 3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5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Modelado matemático - Balances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Marcador de contenido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31763637"/>
                  </p:ext>
                </p:extLst>
              </p:nvPr>
            </p:nvGraphicFramePr>
            <p:xfrm>
              <a:off x="358815" y="1828255"/>
              <a:ext cx="3970117" cy="4445223"/>
            </p:xfrm>
            <a:graphic>
              <a:graphicData uri="http://schemas.openxmlformats.org/drawingml/2006/table">
                <a:tbl>
                  <a:tblPr firstCol="1"/>
                  <a:tblGrid>
                    <a:gridCol w="3460831"/>
                    <a:gridCol w="509286"/>
                  </a:tblGrid>
                  <a:tr h="19787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900" b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Iniciación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 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pPr marL="449263" indent="-265113" algn="l">
                            <a:spcAft>
                              <a:spcPts val="0"/>
                            </a:spcAft>
                            <a:tabLst/>
                          </a:pPr>
                          <a:r>
                            <a:rPr lang="es-ES" sz="900" i="1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Química</a:t>
                          </a:r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 </a:t>
                          </a:r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𝑰</m:t>
                                  </m:r>
                                </m:e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𝟑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 </m:t>
                              </m:r>
                              <m:box>
                                <m:box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boxPr>
                                <m:e>
                                  <m:groupChr>
                                    <m:groupChrPr>
                                      <m:chr m:val="→"/>
                                      <m:vertJc m:val="bot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𝟑</m:t>
                                      </m:r>
                                      <m:sSub>
                                        <m:sSubPr>
                                          <m:ctrlPr>
                                            <a:rPr lang="es-ES_tradnl" sz="900" b="0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9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s-ES" sz="9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𝒅</m:t>
                                          </m:r>
                                          <m:r>
                                            <a:rPr lang="es-ES" sz="9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groupChr>
                                </m:e>
                              </m:box>
                              <m:sSup>
                                <m:s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̈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𝑰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𝟐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es-ES" sz="900" dirty="0"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(E1)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𝑰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𝟐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 + </m:t>
                              </m:r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𝑴</m:t>
                              </m:r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 </m:t>
                              </m:r>
                              <m:box>
                                <m:box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boxPr>
                                <m:e>
                                  <m:groupChr>
                                    <m:groupChrPr>
                                      <m:chr m:val="→"/>
                                      <m:vertJc m:val="bot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𝟐</m:t>
                                      </m:r>
                                      <m:sSub>
                                        <m:sSubPr>
                                          <m:ctrlPr>
                                            <a:rPr lang="es-ES_tradnl" sz="900" b="0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9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s-ES" sz="9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s-ES" sz="9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groupChr>
                                </m:e>
                              </m:box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𝟐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s-ES" sz="900"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(E2)</a:t>
                          </a:r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900" i="1" dirty="0" smtClean="0"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       Térmica </a:t>
                          </a:r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 </a:t>
                          </a:r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s-ES" sz="9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𝑴</m:t>
                              </m:r>
                              <m:r>
                                <a:rPr lang="es-ES" sz="9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</m:t>
                              </m:r>
                              <m:box>
                                <m:boxPr>
                                  <m:ctrlPr>
                                    <a:rPr lang="es-ES_tradnl" sz="900" b="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boxPr>
                                <m:e>
                                  <m:groupChr>
                                    <m:groupChrPr>
                                      <m:chr m:val="→"/>
                                      <m:vertJc m:val="bot"/>
                                      <m:ctrlPr>
                                        <a:rPr lang="es-ES_tradnl" sz="900" b="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groupChrPr>
                                    <m:e>
                                      <m:sSub>
                                        <m:sSubPr>
                                          <m:ctrlPr>
                                            <a:rPr lang="es-ES_tradnl" sz="900" b="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900" b="1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s-ES" sz="900" b="1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s-ES" sz="900" b="1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groupChr>
                                </m:e>
                              </m:box>
                              <m:r>
                                <a:rPr lang="es-ES" sz="9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s-ES_tradnl" sz="900" b="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_tradnl" sz="900" b="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𝟎</m:t>
                                  </m:r>
                                  <m:r>
                                    <a:rPr lang="es-ES" sz="9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s-ES" sz="900"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(E3)</a:t>
                          </a:r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051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900" b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Propagación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(</a:t>
                          </a:r>
                          <a:r>
                            <a:rPr lang="es-ES" sz="900" i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n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= 1,2,3…,</a:t>
                          </a:r>
                          <a:r>
                            <a:rPr lang="es-ES" sz="900" i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i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= 0,1,2…)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 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00292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𝒊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𝑴</m:t>
                              </m:r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</m:t>
                              </m:r>
                              <m:box>
                                <m:box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boxPr>
                                <m:e>
                                  <m:groupChr>
                                    <m:groupChrPr>
                                      <m:chr m:val="→"/>
                                      <m:vertJc m:val="bot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groupChrPr>
                                    <m:e>
                                      <m:sSub>
                                        <m:sSubPr>
                                          <m:ctrlPr>
                                            <a:rPr lang="es-ES_tradnl" sz="900" b="0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9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s-ES" sz="9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</m:e>
                                  </m:groupChr>
                                </m:e>
                              </m:box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𝒏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+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𝒊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s-ES" sz="900" dirty="0"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(E4)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00292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𝒊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+ </m:t>
                              </m:r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𝑴</m:t>
                              </m:r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 </m:t>
                              </m:r>
                              <m:box>
                                <m:box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boxPr>
                                <m:e>
                                  <m:groupChr>
                                    <m:groupChrPr>
                                      <m:chr m:val="→"/>
                                      <m:vertJc m:val="bot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𝟐</m:t>
                                      </m:r>
                                      <m:sSub>
                                        <m:sSubPr>
                                          <m:ctrlPr>
                                            <a:rPr lang="es-ES_tradnl" sz="900" b="0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9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s-ES" sz="9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</m:e>
                                  </m:groupCh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s-ES_tradnl" sz="900" b="0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9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𝑴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𝒏</m:t>
                                      </m:r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+</m:t>
                                      </m:r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(</m:t>
                                      </m:r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𝒊</m:t>
                                      </m:r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 </m:t>
                                  </m:r>
                                </m:e>
                              </m:box>
                            </m:oMath>
                          </a14:m>
                          <a:r>
                            <a:rPr lang="es-ES" sz="900"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(E5)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900" b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Reacción de transferencia al monómero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</a:t>
                          </a:r>
                          <a:r>
                            <a:rPr lang="es-ES" sz="900" i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n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= 1, 2, …;</a:t>
                          </a:r>
                          <a:r>
                            <a:rPr lang="es-ES" sz="900" i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i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= 0, 1, …)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 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00707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𝒊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𝑴</m:t>
                              </m:r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</m:t>
                              </m:r>
                              <m:box>
                                <m:box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boxPr>
                                <m:e>
                                  <m:groupChr>
                                    <m:groupChrPr>
                                      <m:chr m:val="→"/>
                                      <m:vertJc m:val="bot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groupChrPr>
                                    <m:e>
                                      <m:sSub>
                                        <m:sSubPr>
                                          <m:ctrlPr>
                                            <a:rPr lang="es-ES_tradnl" sz="900" b="0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9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s-ES" sz="9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𝒇𝑴</m:t>
                                          </m:r>
                                        </m:sub>
                                      </m:sSub>
                                    </m:e>
                                  </m:groupChr>
                                </m:e>
                              </m:box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𝒊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𝟎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s-ES" sz="900"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(E6)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00707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𝒊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+ </m:t>
                              </m:r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𝑴</m:t>
                              </m:r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 </m:t>
                              </m:r>
                              <m:box>
                                <m:box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boxPr>
                                <m:e>
                                  <m:groupChr>
                                    <m:groupChrPr>
                                      <m:chr m:val="→"/>
                                      <m:vertJc m:val="bot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𝟐</m:t>
                                      </m:r>
                                      <m:sSub>
                                        <m:sSubPr>
                                          <m:ctrlPr>
                                            <a:rPr lang="es-ES_tradnl" sz="900" b="0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9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s-ES" sz="9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𝒇𝑴</m:t>
                                          </m:r>
                                        </m:sub>
                                      </m:sSub>
                                    </m:e>
                                  </m:groupCh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ES_tradnl" sz="900" b="0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9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𝑴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(</m:t>
                                      </m:r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𝒊</m:t>
                                      </m:r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+ </m:t>
                                  </m:r>
                                  <m:sSubSup>
                                    <m:sSubSupPr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s-ES_tradnl" sz="900" b="0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9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𝑴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(</m:t>
                                      </m:r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𝟎</m:t>
                                      </m:r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 </m:t>
                                  </m:r>
                                </m:e>
                              </m:box>
                            </m:oMath>
                          </a14:m>
                          <a:r>
                            <a:rPr lang="es-ES" sz="900"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(E7)</a:t>
                          </a:r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900" b="1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Reiniciación</a:t>
                          </a:r>
                          <a:r>
                            <a:rPr lang="es-ES" sz="900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(</a:t>
                          </a:r>
                          <a:r>
                            <a:rPr lang="es-ES" sz="900" i="1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n </a:t>
                          </a:r>
                          <a:r>
                            <a:rPr lang="es-ES" sz="900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= 2, 3, …;</a:t>
                          </a:r>
                          <a:r>
                            <a:rPr lang="es-ES" sz="900" i="1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m </a:t>
                          </a:r>
                          <a:r>
                            <a:rPr lang="es-ES" sz="900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= 1, 2, …, n-1</a:t>
                          </a:r>
                          <a:r>
                            <a:rPr lang="es-ES" sz="900" i="1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; i </a:t>
                          </a:r>
                          <a:r>
                            <a:rPr lang="es-ES" sz="900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= 1, 2, …; </a:t>
                          </a:r>
                          <a:r>
                            <a:rPr lang="es-ES" sz="900" i="1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j = </a:t>
                          </a:r>
                          <a:r>
                            <a:rPr lang="es-ES" sz="900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0, 1, …, i-1)</a:t>
                          </a:r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 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𝒊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 </m:t>
                              </m:r>
                              <m:box>
                                <m:box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boxPr>
                                <m:e>
                                  <m:groupChr>
                                    <m:groupChrPr>
                                      <m:chr m:val="→"/>
                                      <m:vertJc m:val="bot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groupChrPr>
                                    <m:e>
                                      <m:sSub>
                                        <m:sSubPr>
                                          <m:ctrlPr>
                                            <a:rPr lang="es-ES_tradnl" sz="900" b="0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9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𝒊𝒌</m:t>
                                          </m:r>
                                        </m:e>
                                        <m:sub>
                                          <m:r>
                                            <a:rPr lang="es-ES" sz="9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𝒅</m:t>
                                          </m:r>
                                          <m:r>
                                            <a:rPr lang="es-ES" sz="9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groupCh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 </m:t>
                                  </m:r>
                                </m:e>
                              </m:box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𝒏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−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𝒊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−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𝒋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𝒋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−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𝟏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s-ES" sz="900" dirty="0"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(E8)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900" b="1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Terminación por combinación </a:t>
                          </a:r>
                          <a:r>
                            <a:rPr lang="es-ES" sz="900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</a:t>
                          </a:r>
                          <a:r>
                            <a:rPr lang="es-ES" sz="900" i="1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n, m </a:t>
                          </a:r>
                          <a:r>
                            <a:rPr lang="es-ES" sz="900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= 2, 3, …;</a:t>
                          </a:r>
                          <a:r>
                            <a:rPr lang="es-ES" sz="900" i="1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i, j </a:t>
                          </a:r>
                          <a:r>
                            <a:rPr lang="es-ES" sz="900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= 0, 1, 2, …)</a:t>
                          </a:r>
                          <a:r>
                            <a:rPr lang="es-ES" sz="900" b="1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</a:t>
                          </a:r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 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𝒊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𝒋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  <m:groupChr>
                                <m:groupChrPr>
                                  <m:chr m:val="→"/>
                                  <m:vertJc m:val="bot"/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𝟒</m:t>
                                      </m:r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𝒕𝒄</m:t>
                                      </m:r>
                                    </m:sub>
                                  </m:sSub>
                                </m:e>
                              </m:groupChr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𝒏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+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𝒊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+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𝒋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s-ES" sz="900"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(E9)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𝒊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𝒋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  <m:groupChr>
                                <m:groupChrPr>
                                  <m:chr m:val="→"/>
                                  <m:vertJc m:val="bot"/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𝟐</m:t>
                                      </m:r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𝒕𝒄</m:t>
                                      </m:r>
                                    </m:sub>
                                  </m:sSub>
                                </m:e>
                              </m:groupChr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𝒏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+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𝒊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+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𝒋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s-ES" sz="900"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(E10)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𝒊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𝒋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  <m:groupChr>
                                <m:groupChrPr>
                                  <m:chr m:val="→"/>
                                  <m:vertJc m:val="bot"/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𝒕𝒄</m:t>
                                      </m:r>
                                    </m:sub>
                                  </m:sSub>
                                </m:e>
                              </m:groupChr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𝒏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+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𝒊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+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𝒋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s-ES" sz="900" dirty="0"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(E11)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900" b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Terminación por desproporción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</a:t>
                          </a:r>
                          <a:r>
                            <a:rPr lang="es-ES" sz="900" i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n, m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= 2, 3, …;</a:t>
                          </a:r>
                          <a:r>
                            <a:rPr lang="es-ES" sz="900" i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i, j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= 0, 1, 2, …)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 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0949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𝒊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𝒋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  <m:groupChr>
                                <m:groupChrPr>
                                  <m:chr m:val="→"/>
                                  <m:vertJc m:val="bot"/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𝟒</m:t>
                                      </m:r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𝒕𝒅</m:t>
                                      </m:r>
                                    </m:sub>
                                  </m:sSub>
                                </m:e>
                              </m:groupChr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𝒊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𝒋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s-ES" sz="900"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(E12)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04847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𝒊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𝒋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  <m:groupChr>
                                <m:groupChrPr>
                                  <m:chr m:val="→"/>
                                  <m:vertJc m:val="bot"/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𝟐</m:t>
                                      </m:r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𝒕𝒅</m:t>
                                      </m:r>
                                    </m:sub>
                                  </m:sSub>
                                </m:e>
                              </m:groupChr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𝒊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s-ES" sz="900" dirty="0"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𝒋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(E13)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5584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𝒊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𝒋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  <m:groupChr>
                                <m:groupChrPr>
                                  <m:chr m:val="→"/>
                                  <m:vertJc m:val="bot"/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es-ES_tradnl" sz="9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es-ES" sz="9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𝒕𝒅</m:t>
                                      </m:r>
                                    </m:sub>
                                  </m:sSub>
                                </m:e>
                              </m:groupChr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𝒊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s-ES" sz="9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s-ES_tradnl" sz="9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𝒎</m:t>
                                  </m:r>
                                </m:sub>
                                <m:sup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𝒋</m:t>
                                  </m:r>
                                  <m:r>
                                    <a:rPr lang="es-ES" sz="9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s-ES" sz="900" dirty="0"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(E14)</a:t>
                          </a:r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Marcador de contenido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31763637"/>
                  </p:ext>
                </p:extLst>
              </p:nvPr>
            </p:nvGraphicFramePr>
            <p:xfrm>
              <a:off x="358815" y="1828255"/>
              <a:ext cx="3970117" cy="4445223"/>
            </p:xfrm>
            <a:graphic>
              <a:graphicData uri="http://schemas.openxmlformats.org/drawingml/2006/table">
                <a:tbl>
                  <a:tblPr firstCol="1"/>
                  <a:tblGrid>
                    <a:gridCol w="3460831"/>
                    <a:gridCol w="509286"/>
                  </a:tblGrid>
                  <a:tr h="19787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900" b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Iniciación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 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pPr marL="449263" indent="-265113" algn="l">
                            <a:spcAft>
                              <a:spcPts val="0"/>
                            </a:spcAft>
                            <a:tabLst/>
                          </a:pPr>
                          <a:r>
                            <a:rPr lang="es-ES" sz="900" i="1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Química</a:t>
                          </a:r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 </a:t>
                          </a:r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47071" marR="47071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200000" r="-14938" b="-203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(E1)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00851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300000" r="-14938" b="-193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(E2)</a:t>
                          </a:r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900" i="1" dirty="0" smtClean="0"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       Térmica </a:t>
                          </a:r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 </a:t>
                          </a:r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00851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496970" r="-14938" b="-17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(E3)</a:t>
                          </a:r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051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900" b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Propagación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(</a:t>
                          </a:r>
                          <a:r>
                            <a:rPr lang="es-ES" sz="900" i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n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= 1,2,3…,</a:t>
                          </a:r>
                          <a:r>
                            <a:rPr lang="es-ES" sz="900" i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i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= 0,1,2…)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 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06693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682353" r="-14938" b="-14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(E4)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06693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782353" r="-14938" b="-13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(E5)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900" b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Reacción de transferencia al monómero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</a:t>
                          </a:r>
                          <a:r>
                            <a:rPr lang="es-ES" sz="900" i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n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= 1, 2, …;</a:t>
                          </a:r>
                          <a:r>
                            <a:rPr lang="es-ES" sz="900" i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i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= 0, 1, …)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 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06883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976471" r="-14938" b="-118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(E6)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06883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1076471" r="-14938" b="-108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(E7)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900" b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Reiniciación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(</a:t>
                          </a:r>
                          <a:r>
                            <a:rPr lang="es-ES" sz="900" i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n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= 2, 3, …;</a:t>
                          </a:r>
                          <a:r>
                            <a:rPr lang="es-ES" sz="900" i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m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= 1, 2, …, n-1</a:t>
                          </a:r>
                          <a:r>
                            <a:rPr lang="es-ES" sz="900" i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; i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= 1, 2, …; </a:t>
                          </a:r>
                          <a:r>
                            <a:rPr lang="es-ES" sz="900" i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j =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0, 1, …, i-1)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 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1353125" r="-14938" b="-9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(E8)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900" b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Terminación por combinación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</a:t>
                          </a:r>
                          <a:r>
                            <a:rPr lang="es-ES" sz="900" i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n, m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= 2, 3, …;</a:t>
                          </a:r>
                          <a:r>
                            <a:rPr lang="es-ES" sz="900" i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i, j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= 0, 1, 2, …)</a:t>
                          </a:r>
                          <a:r>
                            <a:rPr lang="es-ES" sz="900" b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 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1509091" r="-14938" b="-7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(E9)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1659375" r="-14938" b="-6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(E10)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1706061" r="-14938" b="-5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(E11)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197873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900" b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Terminación por desproporción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</a:t>
                          </a:r>
                          <a:r>
                            <a:rPr lang="es-ES" sz="900" i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n, m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= 2, 3, …;</a:t>
                          </a:r>
                          <a:r>
                            <a:rPr lang="es-ES" sz="900" i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i, j </a:t>
                          </a: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= 0, 1, 2, …)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 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0949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1794286" r="-14938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(E12)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04847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1950000" r="-14938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(E13)</a:t>
                          </a:r>
                          <a:endParaRPr lang="es-ES_tradnl" sz="9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5584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t="-1991429" r="-14938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900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(E14)</a:t>
                          </a:r>
                          <a:endParaRPr lang="es-ES_tradnl" sz="9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47071" marR="47071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4931072"/>
                  </p:ext>
                </p:extLst>
              </p:nvPr>
            </p:nvGraphicFramePr>
            <p:xfrm>
              <a:off x="4475656" y="1831330"/>
              <a:ext cx="2283959" cy="1039006"/>
            </p:xfrm>
            <a:graphic>
              <a:graphicData uri="http://schemas.openxmlformats.org/drawingml/2006/table">
                <a:tbl>
                  <a:tblPr firstCol="1"/>
                  <a:tblGrid>
                    <a:gridCol w="1629140"/>
                    <a:gridCol w="654819"/>
                  </a:tblGrid>
                  <a:tr h="263687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1200" b="1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Iniciación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1200" b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 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54428">
                    <a:tc>
                      <a:txBody>
                        <a:bodyPr/>
                        <a:lstStyle/>
                        <a:p>
                          <a:pPr marL="449580" algn="l">
                            <a:spcAft>
                              <a:spcPts val="0"/>
                            </a:spcAft>
                          </a:pPr>
                          <a:r>
                            <a:rPr lang="es-ES" sz="1200" i="1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Química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1200" b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 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26898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ES_tradnl" sz="12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2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𝑰</m:t>
                                  </m:r>
                                </m:e>
                                <m:sup>
                                  <m:r>
                                    <a:rPr lang="es-ES" sz="12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12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𝟐</m:t>
                                  </m:r>
                                  <m:r>
                                    <a:rPr lang="es-ES" sz="12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s-ES" sz="12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 </m:t>
                              </m:r>
                              <m:box>
                                <m:boxPr>
                                  <m:ctrlPr>
                                    <a:rPr lang="es-ES_tradnl" sz="12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boxPr>
                                <m:e>
                                  <m:groupChr>
                                    <m:groupChrPr>
                                      <m:chr m:val="→"/>
                                      <m:vertJc m:val="bot"/>
                                      <m:ctrlPr>
                                        <a:rPr lang="es-ES_tradnl" sz="12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es-ES" sz="12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𝟐</m:t>
                                      </m:r>
                                      <m:sSub>
                                        <m:sSubPr>
                                          <m:ctrlPr>
                                            <a:rPr lang="es-ES_tradnl" sz="1200" b="0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2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s-ES" sz="12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𝒅</m:t>
                                          </m:r>
                                          <m:r>
                                            <a:rPr lang="es-ES" sz="12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groupChr>
                                </m:e>
                              </m:box>
                              <m:sSup>
                                <m:sSupPr>
                                  <m:ctrlPr>
                                    <a:rPr lang="es-ES_tradnl" sz="1200" b="0" i="1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1200" b="1" i="1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̈"/>
                                      <m:ctrlPr>
                                        <a:rPr lang="es-ES_tradnl" sz="1200" b="0" i="1">
                                          <a:effectLst/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1200" b="1" i="1">
                                          <a:effectLst/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𝑰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s-ES" sz="1200" b="1" i="1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1200" b="1" i="1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𝟏</m:t>
                                  </m:r>
                                  <m:r>
                                    <a:rPr lang="es-ES" sz="1200" b="1" i="1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es-ES" sz="1200"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(E15)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40164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ES_tradnl" sz="1200" b="0" i="1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s-ES_tradnl" sz="1200" b="0" i="1">
                                          <a:effectLst/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1200" b="1" i="1">
                                          <a:effectLst/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𝑰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s-ES" sz="1200" b="1" i="1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1200" b="1" i="1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𝟏</m:t>
                                  </m:r>
                                  <m:r>
                                    <a:rPr lang="es-ES" sz="1200" b="1" i="1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s-ES" sz="12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 + </m:t>
                              </m:r>
                              <m:r>
                                <a:rPr lang="es-ES" sz="12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𝑴</m:t>
                              </m:r>
                              <m:r>
                                <a:rPr lang="es-ES" sz="12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 </m:t>
                              </m:r>
                              <m:box>
                                <m:boxPr>
                                  <m:ctrlPr>
                                    <a:rPr lang="es-ES_tradnl" sz="12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boxPr>
                                <m:e>
                                  <m:groupChr>
                                    <m:groupChrPr>
                                      <m:chr m:val="→"/>
                                      <m:vertJc m:val="bot"/>
                                      <m:ctrlPr>
                                        <a:rPr lang="es-ES_tradnl" sz="12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es-ES" sz="12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𝟏</m:t>
                                      </m:r>
                                      <m:sSub>
                                        <m:sSubPr>
                                          <m:ctrlPr>
                                            <a:rPr lang="es-ES_tradnl" sz="1200" b="0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2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s-ES" sz="12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s-ES" sz="1200" b="1" i="1">
                                              <a:effectLst/>
                                              <a:latin typeface="Cambria Math" charset="0"/>
                                              <a:ea typeface="Calibri" charset="0"/>
                                              <a:cs typeface="Times New Roman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groupChr>
                                </m:e>
                              </m:box>
                              <m:r>
                                <a:rPr lang="es-ES" sz="12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s-ES_tradnl" sz="1200" b="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s-ES_tradnl" sz="1200" b="0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1200" b="1" i="1">
                                          <a:effectLst/>
                                          <a:latin typeface="Cambria Math" charset="0"/>
                                          <a:ea typeface="Calibri" charset="0"/>
                                          <a:cs typeface="Times New Roman" charset="0"/>
                                        </a:rPr>
                                        <m:t>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sz="12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s-ES" sz="12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s-ES" sz="12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𝟏</m:t>
                                  </m:r>
                                  <m:r>
                                    <a:rPr lang="es-ES" sz="12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s-ES" sz="1200" dirty="0"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1200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(E16)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4931072"/>
                  </p:ext>
                </p:extLst>
              </p:nvPr>
            </p:nvGraphicFramePr>
            <p:xfrm>
              <a:off x="4475656" y="1831330"/>
              <a:ext cx="2283959" cy="1039006"/>
            </p:xfrm>
            <a:graphic>
              <a:graphicData uri="http://schemas.openxmlformats.org/drawingml/2006/table">
                <a:tbl>
                  <a:tblPr firstCol="1"/>
                  <a:tblGrid>
                    <a:gridCol w="1629140"/>
                    <a:gridCol w="654819"/>
                  </a:tblGrid>
                  <a:tr h="263687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1200" b="1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Iniciación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1200" b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 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54428">
                    <a:tc>
                      <a:txBody>
                        <a:bodyPr/>
                        <a:lstStyle/>
                        <a:p>
                          <a:pPr marL="449580" algn="l">
                            <a:spcAft>
                              <a:spcPts val="0"/>
                            </a:spcAft>
                          </a:pPr>
                          <a:r>
                            <a:rPr lang="es-ES" sz="1200" i="1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Química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1200" b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 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53048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t="-204762" r="-40824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(E15)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267843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290909" r="-40824" b="-1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s-ES" sz="1200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(E16)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8629227"/>
                  </p:ext>
                </p:extLst>
              </p:nvPr>
            </p:nvGraphicFramePr>
            <p:xfrm>
              <a:off x="6848421" y="1828255"/>
              <a:ext cx="5247126" cy="3721100"/>
            </p:xfrm>
            <a:graphic>
              <a:graphicData uri="http://schemas.openxmlformats.org/drawingml/2006/table">
                <a:tbl>
                  <a:tblPr firstCol="1"/>
                  <a:tblGrid>
                    <a:gridCol w="637589"/>
                    <a:gridCol w="4609537"/>
                  </a:tblGrid>
                  <a:tr h="3721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200" b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Especie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200" b="1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Descripción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3721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𝑰</m:t>
                                    </m:r>
                                  </m:e>
                                  <m:sup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(</m:t>
                                    </m:r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𝟑</m:t>
                                    </m:r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Iniciador trifuncional (DEKTP)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3721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1200" b="1" i="1">
                                            <a:effectLst/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(</m:t>
                                    </m:r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Iniciador diradical con 2 grupos peróxidos sin descomponer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3721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200" b="1" i="1">
                                    <a:effectLst/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Monómero de MMA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3721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Monómero monoradical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3721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1200" b="1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(</m:t>
                                    </m:r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Monómero diradical con 2 grupos peróxidos sin descomponer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3721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1200" b="1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𝟎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Monómero monoradical sin grupos peróxidos sin descomponer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3721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1200" b="1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𝒊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PMMA monoradical con cadena de longitud </a:t>
                          </a:r>
                          <a:r>
                            <a:rPr lang="es-ES" sz="1200" i="1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n</a:t>
                          </a: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e </a:t>
                          </a:r>
                          <a:r>
                            <a:rPr lang="es-ES" sz="1200" i="1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i</a:t>
                          </a: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grupos peróxidos sin descomponer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3721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1200" b="1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(</m:t>
                                    </m:r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𝒊</m:t>
                                    </m:r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PMMA diradical con longitud de cadena </a:t>
                          </a:r>
                          <a:r>
                            <a:rPr lang="es-ES" sz="1200" i="1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n</a:t>
                          </a: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e </a:t>
                          </a:r>
                          <a:r>
                            <a:rPr lang="es-ES" sz="1200" i="1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i</a:t>
                          </a: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grupos peróxidos sin descomponer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3721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(</m:t>
                                    </m:r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𝒊</m:t>
                                    </m:r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1200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PMMA con longitud de cadena </a:t>
                          </a:r>
                          <a:r>
                            <a:rPr lang="es-ES" sz="1200" i="1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n</a:t>
                          </a:r>
                          <a:r>
                            <a:rPr lang="es-ES" sz="1200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e </a:t>
                          </a:r>
                          <a:r>
                            <a:rPr lang="es-ES" sz="1200" i="1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i</a:t>
                          </a:r>
                          <a:r>
                            <a:rPr lang="es-ES" sz="1200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grupos peróxidos sin descomponer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8629227"/>
                  </p:ext>
                </p:extLst>
              </p:nvPr>
            </p:nvGraphicFramePr>
            <p:xfrm>
              <a:off x="6848421" y="1828255"/>
              <a:ext cx="5247126" cy="3721100"/>
            </p:xfrm>
            <a:graphic>
              <a:graphicData uri="http://schemas.openxmlformats.org/drawingml/2006/table">
                <a:tbl>
                  <a:tblPr firstCol="1"/>
                  <a:tblGrid>
                    <a:gridCol w="637589"/>
                    <a:gridCol w="4609537"/>
                  </a:tblGrid>
                  <a:tr h="37211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200" b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Especie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200" b="1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Descripción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372110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4"/>
                          <a:stretch>
                            <a:fillRect t="-101639" r="-721905" b="-8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Iniciador trifuncional (DEKTP)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372110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4"/>
                          <a:stretch>
                            <a:fillRect t="-198387" r="-721905" b="-691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Iniciador diradical con 2 grupos peróxidos sin descomponer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372110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4"/>
                          <a:stretch>
                            <a:fillRect t="-303279" r="-721905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Monómero de MMA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372110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4"/>
                          <a:stretch>
                            <a:fillRect t="-403279" r="-72190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Monómero monoradical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372110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4"/>
                          <a:stretch>
                            <a:fillRect t="-503279" r="-72190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Monómero diradical con 2 grupos peróxidos sin descomponer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372110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4"/>
                          <a:stretch>
                            <a:fillRect t="-603279" r="-72190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Monómero monoradical sin grupos peróxidos sin descomponer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372110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4"/>
                          <a:stretch>
                            <a:fillRect t="-691935" r="-721905" b="-1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PMMA monoradical con cadena de longitud </a:t>
                          </a:r>
                          <a:r>
                            <a:rPr lang="es-ES" sz="1200" i="1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n</a:t>
                          </a: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e </a:t>
                          </a:r>
                          <a:r>
                            <a:rPr lang="es-ES" sz="1200" i="1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i</a:t>
                          </a: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grupos peróxidos sin descomponer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372110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4"/>
                          <a:stretch>
                            <a:fillRect t="-804918" r="-72190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PMMA diradical con longitud de cadena </a:t>
                          </a:r>
                          <a:r>
                            <a:rPr lang="es-ES" sz="1200" i="1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n</a:t>
                          </a: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e </a:t>
                          </a:r>
                          <a:r>
                            <a:rPr lang="es-ES" sz="1200" i="1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i</a:t>
                          </a: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grupos peróxidos sin descomponer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372110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904918" r="-72190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es-ES" sz="1200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PMMA con longitud de cadena </a:t>
                          </a:r>
                          <a:r>
                            <a:rPr lang="es-ES" sz="1200" i="1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n</a:t>
                          </a:r>
                          <a:r>
                            <a:rPr lang="es-ES" sz="1200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e </a:t>
                          </a:r>
                          <a:r>
                            <a:rPr lang="es-ES" sz="1200" i="1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i</a:t>
                          </a:r>
                          <a:r>
                            <a:rPr lang="es-ES" sz="1200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grupos peróxidos sin descomponer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Imagen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Modelado matemático </a:t>
            </a:r>
            <a:r>
              <a:rPr lang="mr-IN" dirty="0" smtClean="0"/>
              <a:t>–</a:t>
            </a:r>
            <a:r>
              <a:rPr lang="es-ES_tradnl" dirty="0" smtClean="0"/>
              <a:t> Parámetros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Marcador de contenido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9446002"/>
                  </p:ext>
                </p:extLst>
              </p:nvPr>
            </p:nvGraphicFramePr>
            <p:xfrm>
              <a:off x="3675786" y="2043031"/>
              <a:ext cx="4692407" cy="4022727"/>
            </p:xfrm>
            <a:graphic>
              <a:graphicData uri="http://schemas.openxmlformats.org/drawingml/2006/table">
                <a:tbl>
                  <a:tblPr firstRow="1" firstCol="1"/>
                  <a:tblGrid>
                    <a:gridCol w="1145217"/>
                    <a:gridCol w="734949"/>
                    <a:gridCol w="1828260"/>
                    <a:gridCol w="983981"/>
                  </a:tblGrid>
                  <a:tr h="32357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Parámetro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1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Unidades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1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Expresión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1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Referencia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46217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_tradnl" sz="1000" b="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𝒅</m:t>
                                    </m:r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s-ES" sz="1000" b="1" i="1"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s-ES_tradnl" sz="1000" b="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𝒅</m:t>
                                    </m:r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s-ES" sz="1000" b="1" i="1"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 (</m:t>
                                </m:r>
                                <m:r>
                                  <a:rPr lang="es-ES" sz="1000" b="1" i="1"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𝑫𝑬𝑲𝑷𝑻</m:t>
                                </m:r>
                                <m:r>
                                  <a:rPr lang="es-ES" sz="1000" b="1" i="1"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ES_tradnl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s-ES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1,4828·</m:t>
                                </m:r>
                                <m:sSup>
                                  <m:sSupPr>
                                    <m:ctrlPr>
                                      <a:rPr lang="es-ES_tradnl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ES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10</m:t>
                                    </m:r>
                                  </m:sup>
                                </m:sSup>
                                <m:r>
                                  <a:rPr lang="es-ES" sz="1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·</m:t>
                                </m:r>
                                <m:func>
                                  <m:funcPr>
                                    <m:ctrlPr>
                                      <a:rPr lang="es-ES_tradnl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 sz="10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ES_tradnl" sz="1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s-ES_tradnl" sz="10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ES" sz="10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−99064,12</m:t>
                                            </m:r>
                                          </m:num>
                                          <m:den>
                                            <m:r>
                                              <a:rPr lang="es-ES" sz="10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𝑅𝑇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[3]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46217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_tradnl" sz="1000" b="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𝒅</m:t>
                                    </m:r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s-ES" sz="1000" b="1" i="1"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s-ES_tradnl" sz="1000" b="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𝒅</m:t>
                                    </m:r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s-ES" sz="1000" b="1" i="1"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 (</m:t>
                                </m:r>
                                <m:r>
                                  <a:rPr lang="es-ES" sz="1000" b="1" i="1"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𝑷𝑫𝑷</m:t>
                                </m:r>
                                <m:r>
                                  <a:rPr lang="es-ES" sz="1000" b="1" i="1"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ES_tradnl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s-ES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7,2567·</m:t>
                                </m:r>
                                <m:sSup>
                                  <m:sSupPr>
                                    <m:ctrlPr>
                                      <a:rPr lang="es-ES_tradnl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ES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10</m:t>
                                    </m:r>
                                  </m:sup>
                                </m:sSup>
                                <m:r>
                                  <a:rPr lang="es-ES" sz="1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·</m:t>
                                </m:r>
                                <m:func>
                                  <m:funcPr>
                                    <m:ctrlPr>
                                      <a:rPr lang="es-ES_tradnl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 sz="10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ES_tradnl" sz="1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s-ES_tradnl" sz="10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ES" sz="10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−113800</m:t>
                                            </m:r>
                                          </m:num>
                                          <m:den>
                                            <m:r>
                                              <a:rPr lang="es-ES" sz="10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𝑅𝑇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[3]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46217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_tradnl" sz="1000" b="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𝒊</m:t>
                                    </m:r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ES_tradnl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ES_tradnl" sz="10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sz="10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s-ES" sz="10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s-ES_tradnl" sz="10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sz="10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𝑚𝑜𝑙</m:t>
                                        </m:r>
                                      </m:e>
                                      <m:sup>
                                        <m:r>
                                          <a:rPr lang="es-ES" sz="10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s-ES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·</m:t>
                                    </m:r>
                                    <m:r>
                                      <a:rPr lang="es-ES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0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[9]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46217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_tradnl" sz="1000" b="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𝒊</m:t>
                                    </m:r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s-ES" sz="1000" b="1" i="1"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s-ES_tradnl" sz="1000" b="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ES_tradnl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s-ES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𝑚𝑜𝑙</m:t>
                                    </m:r>
                                    <m:r>
                                      <a:rPr lang="es-ES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·</m:t>
                                    </m:r>
                                    <m:r>
                                      <a:rPr lang="es-ES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4·</m:t>
                                </m:r>
                                <m:sSup>
                                  <m:sSupPr>
                                    <m:ctrlPr>
                                      <a:rPr lang="es-ES_tradnl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ES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s-ES" sz="1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·</m:t>
                                </m:r>
                                <m:func>
                                  <m:funcPr>
                                    <m:ctrlPr>
                                      <a:rPr lang="es-ES_tradnl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 sz="10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ES_tradnl" sz="1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s-ES_tradnl" sz="10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ES" sz="10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−18195,54</m:t>
                                            </m:r>
                                          </m:num>
                                          <m:den>
                                            <m:r>
                                              <a:rPr lang="es-ES" sz="10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𝑅𝑇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Ajustada en este trabajo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4639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_tradnl" sz="1000" b="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𝒇𝑴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ES_tradnl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s-ES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𝑚𝑜𝑙</m:t>
                                    </m:r>
                                    <m:r>
                                      <a:rPr lang="es-ES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·</m:t>
                                    </m:r>
                                    <m:r>
                                      <a:rPr lang="es-ES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2,012·</m:t>
                                </m:r>
                                <m:sSup>
                                  <m:sSupPr>
                                    <m:ctrlPr>
                                      <a:rPr lang="es-ES_tradnl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ES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9</m:t>
                                    </m:r>
                                  </m:sup>
                                </m:sSup>
                                <m:r>
                                  <a:rPr lang="es-ES" sz="1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·</m:t>
                                </m:r>
                                <m:func>
                                  <m:funcPr>
                                    <m:ctrlPr>
                                      <a:rPr lang="es-ES_tradnl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 sz="10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ES_tradnl" sz="1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s-ES_tradnl" sz="10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ES" sz="10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−704545,84</m:t>
                                            </m:r>
                                          </m:num>
                                          <m:den>
                                            <m:r>
                                              <a:rPr lang="es-ES" sz="10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𝑅𝑇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Ajustada en este trabajo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46217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_tradnl" sz="1000" b="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𝒕𝒅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ES_tradnl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s-ES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𝑚𝑜𝑙</m:t>
                                    </m:r>
                                    <m:r>
                                      <a:rPr lang="es-ES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·</m:t>
                                    </m:r>
                                    <m:r>
                                      <a:rPr lang="es-ES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9,8·</m:t>
                                </m:r>
                                <m:sSup>
                                  <m:sSupPr>
                                    <m:ctrlPr>
                                      <a:rPr lang="es-ES_tradnl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s-ES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s-ES" sz="1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·</m:t>
                                </m:r>
                                <m:sSup>
                                  <m:sSupPr>
                                    <m:ctrlPr>
                                      <a:rPr lang="es-ES_tradnl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s-ES_tradnl" sz="1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s-ES_tradnl" sz="10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ES" sz="10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−2930,18</m:t>
                                            </m:r>
                                          </m:num>
                                          <m:den>
                                            <m:r>
                                              <a:rPr lang="es-ES" sz="10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𝑅𝑇</m:t>
                                            </m:r>
                                          </m:den>
                                        </m:f>
                                        <m:r>
                                          <a:rPr lang="es-ES" sz="1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s-ES_tradnl" sz="10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Times New Roman" charset="0"/>
                                                <a:cs typeface="Times New Roman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ES" sz="10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Times New Roman" charset="0"/>
                                                <a:cs typeface="Times New Roman" charset="0"/>
                                              </a:rPr>
                                              <m:t>bX</m:t>
                                            </m:r>
                                            <m:r>
                                              <a:rPr lang="es-ES" sz="10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Times New Roman" charset="0"/>
                                                <a:cs typeface="Times New Roman" charset="0"/>
                                              </a:rPr>
                                              <m:t>+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ES" sz="10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Times New Roman" charset="0"/>
                                                <a:cs typeface="Times New Roman" charset="0"/>
                                              </a:rPr>
                                              <m:t>c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s-ES_tradnl" sz="1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  <a:ea typeface="Times New Roman" charset="0"/>
                                                    <a:cs typeface="Times New Roman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s-ES" sz="100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  <a:ea typeface="Times New Roman" charset="0"/>
                                                    <a:cs typeface="Times New Roman" charset="0"/>
                                                  </a:rPr>
                                                  <m:t>X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s-ES" sz="1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  <a:ea typeface="Times New Roman" charset="0"/>
                                                    <a:cs typeface="Times New Roman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Ajustada en este trabajo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46217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_tradnl" sz="1000" b="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ES" sz="10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𝒕𝒄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ES_tradnl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s-ES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𝑚𝑜𝑙</m:t>
                                    </m:r>
                                    <m:r>
                                      <a:rPr lang="es-ES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·</m:t>
                                    </m:r>
                                    <m:r>
                                      <a:rPr lang="es-ES" sz="10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0,9 ·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_tradnl" sz="100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00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sz="100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𝑡𝑑</m:t>
                                  </m:r>
                                </m:sub>
                              </m:sSub>
                            </m:oMath>
                          </a14:m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[6]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46217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 b="1" i="1"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 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0,75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[10]</a:t>
                          </a:r>
                          <a:endParaRPr lang="es-ES_tradnl" sz="10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Marcador de contenido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9446002"/>
                  </p:ext>
                </p:extLst>
              </p:nvPr>
            </p:nvGraphicFramePr>
            <p:xfrm>
              <a:off x="3675786" y="2043031"/>
              <a:ext cx="4692407" cy="4022727"/>
            </p:xfrm>
            <a:graphic>
              <a:graphicData uri="http://schemas.openxmlformats.org/drawingml/2006/table">
                <a:tbl>
                  <a:tblPr firstRow="1" firstCol="1"/>
                  <a:tblGrid>
                    <a:gridCol w="1145217"/>
                    <a:gridCol w="734949"/>
                    <a:gridCol w="1828260"/>
                    <a:gridCol w="983981"/>
                  </a:tblGrid>
                  <a:tr h="32357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Parámetro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1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Unidades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1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Expresión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b="1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Referencia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462173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71053" r="-310638" b="-7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155372" t="-71053" r="-382645" b="-7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103000" t="-71053" r="-54333" b="-7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[3]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462173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171053" r="-310638" b="-6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155372" t="-171053" r="-382645" b="-6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103000" t="-171053" r="-54333" b="-6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[3]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462173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271053" r="-310638" b="-5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155372" t="-271053" r="-382645" b="-5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0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[9]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462173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371053" r="-310638" b="-4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155372" t="-371053" r="-382645" b="-4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103000" t="-371053" r="-54333" b="-4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Ajustada en este trabajo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463940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471053" r="-310638" b="-3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155372" t="-471053" r="-382645" b="-3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103000" t="-471053" r="-54333" b="-3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Ajustada en este trabajo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462173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571053" r="-310638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155372" t="-571053" r="-382645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103000" t="-571053" r="-54333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Ajustada en este trabajo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462173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671053" r="-310638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155372" t="-671053" r="-382645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103000" t="-671053" r="-54333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[6]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462173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t="-771053" r="-310638" b="-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 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0,75</a:t>
                          </a:r>
                          <a:endParaRPr lang="es-ES_tradnl" sz="10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[10]</a:t>
                          </a:r>
                          <a:endParaRPr lang="es-ES_tradnl" sz="10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59635" marR="59635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7F7F7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9647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s-ES_tradnl" dirty="0" smtClean="0"/>
              <a:t>Introducción PMMA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s-ES_tradnl" dirty="0" smtClean="0"/>
              <a:t>Iniciadores multifuncionales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s-ES_tradnl" dirty="0" smtClean="0"/>
              <a:t>Objetivos de la tesis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s-ES_tradnl" dirty="0" smtClean="0"/>
              <a:t>Datos empíricos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s-ES_tradnl" dirty="0" smtClean="0"/>
              <a:t>Modelado matemático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s-ES_tradnl" dirty="0" smtClean="0"/>
              <a:t>Desarrollo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s-ES_tradnl" dirty="0" smtClean="0"/>
              <a:t>Ajuste y validación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s-ES_tradnl" dirty="0" smtClean="0"/>
              <a:t>Resultados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s-ES_tradnl" dirty="0"/>
              <a:t>Aplicaciones </a:t>
            </a:r>
            <a:r>
              <a:rPr lang="es-ES_tradnl" dirty="0" smtClean="0"/>
              <a:t>futuras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s-ES_tradnl" dirty="0" smtClean="0"/>
              <a:t>Conclusiones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05668" cy="1450757"/>
          </a:xfrm>
        </p:spPr>
        <p:txBody>
          <a:bodyPr/>
          <a:lstStyle/>
          <a:p>
            <a:r>
              <a:rPr lang="es-ES_tradnl" dirty="0" smtClean="0"/>
              <a:t>Modelado matemático </a:t>
            </a:r>
            <a:r>
              <a:rPr lang="mr-IN" dirty="0" smtClean="0"/>
              <a:t>–</a:t>
            </a:r>
            <a:r>
              <a:rPr lang="es-ES_tradnl" dirty="0" smtClean="0"/>
              <a:t> Sistema dinámico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Marcador de contenido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0048362"/>
                  </p:ext>
                </p:extLst>
              </p:nvPr>
            </p:nvGraphicFramePr>
            <p:xfrm>
              <a:off x="428262" y="2118057"/>
              <a:ext cx="7454097" cy="372715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755934"/>
                    <a:gridCol w="698163"/>
                  </a:tblGrid>
                  <a:tr h="53384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s-ES_tradnl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p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(3)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s-ES" sz="1200" i="1"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= −3</m:t>
                                </m:r>
                                <m:sSub>
                                  <m:sSub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𝑑</m:t>
                                    </m:r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𝐼</m:t>
                                        </m:r>
                                      </m:e>
                                      <m:sup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(3)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sz="1200" i="1"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s-ES" sz="1050" dirty="0" smtClean="0">
                              <a:solidFill>
                                <a:srgbClr val="3B3838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(A</a:t>
                          </a:r>
                          <a:r>
                            <a:rPr lang="es-ES" sz="1050" dirty="0">
                              <a:solidFill>
                                <a:srgbClr val="3B3838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. 1)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53384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𝑀</m:t>
                                        </m:r>
                                      </m:e>
                                    </m:d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s-ES" sz="1200" i="1"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s-ES" sz="1200" i="1"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·</m:t>
                                </m:r>
                                <m:r>
                                  <a:rPr lang="es-ES" sz="1200" i="1"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𝑉</m:t>
                                </m:r>
                                <m:r>
                                  <a:rPr lang="es-ES" sz="1200" i="1"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= −</m:t>
                                </m:r>
                                <m:sSub>
                                  <m:sSub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𝑀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s-ES_tradnl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𝑅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+2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es-ES_tradnl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𝑅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  <m:r>
                                  <a:rPr lang="es-ES" sz="1200" i="1"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s-ES" sz="1050" dirty="0">
                              <a:solidFill>
                                <a:srgbClr val="3B3838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(A. 2)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533849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_tradnl" sz="1200" i="1"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s-ES_tradnl" sz="1200" b="1" i="1">
                                                <a:effectLst/>
                                                <a:latin typeface="Cambria Math" charset="0"/>
                                                <a:ea typeface="Times New Roman" charset="0"/>
                                                <a:cs typeface="Times New Roman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es-ES_tradnl" sz="1200" b="1" i="1">
                                                    <a:effectLst/>
                                                    <a:latin typeface="Cambria Math" charset="0"/>
                                                    <a:ea typeface="Times New Roman" charset="0"/>
                                                    <a:cs typeface="Times New Roman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ES" sz="1200" i="1">
                                                    <a:effectLst/>
                                                    <a:latin typeface="Cambria Math" charset="0"/>
                                                    <a:ea typeface="Times New Roman" charset="0"/>
                                                    <a:cs typeface="Times New Roman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Times New Roman" charset="0"/>
                                                <a:cs typeface="Times New Roman" charset="0"/>
                                              </a:rPr>
                                              <m:t>(2)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s-ES" sz="1200" i="1"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= </m:t>
                                </m:r>
                                <m:d>
                                  <m:d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3</m:t>
                                    </m:r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𝑓</m:t>
                                    </m:r>
                                    <m:sSub>
                                      <m:sSubPr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𝑑</m:t>
                                        </m:r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s-ES_tradnl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p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(3)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s-ES_tradnl" sz="1200" b="1" i="1">
                                                <a:effectLst/>
                                                <a:latin typeface="Cambria Math" charset="0"/>
                                                <a:ea typeface="Times New Roman" charset="0"/>
                                                <a:cs typeface="Times New Roman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es-ES_tradnl" sz="1200" b="1" i="1">
                                                    <a:effectLst/>
                                                    <a:latin typeface="Cambria Math" charset="0"/>
                                                    <a:ea typeface="Times New Roman" charset="0"/>
                                                    <a:cs typeface="Times New Roman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ES" sz="1200" i="1">
                                                    <a:effectLst/>
                                                    <a:latin typeface="Cambria Math" charset="0"/>
                                                    <a:ea typeface="Times New Roman" charset="0"/>
                                                    <a:cs typeface="Times New Roman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Times New Roman" charset="0"/>
                                                <a:cs typeface="Times New Roman" charset="0"/>
                                              </a:rPr>
                                              <m:t>(2)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𝑀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s-ES" sz="1200" i="1"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s-ES" sz="1050" dirty="0">
                              <a:solidFill>
                                <a:srgbClr val="3B3838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(A. 5)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533849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s-ES_tradnl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𝑅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s-ES" sz="1200" i="1">
                                    <a:effectLst/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_tradnl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_tradnl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𝑀</m:t>
                                        </m:r>
                                      </m:e>
                                    </m:d>
                                    <m: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+4</m:t>
                                    </m:r>
                                    <m:sSub>
                                      <m:sSubPr>
                                        <m:ctrlPr>
                                          <a:rPr lang="es-ES_tradnl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𝑓𝑀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𝑀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es-ES_tradnl" sz="1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1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𝑅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−2</m:t>
                                    </m:r>
                                    <m:d>
                                      <m:dPr>
                                        <m:ctrlPr>
                                          <a:rPr lang="es-ES_tradnl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ES_tradnl" sz="1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1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𝑡𝑐</m:t>
                                            </m:r>
                                          </m:sub>
                                        </m:sSub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s-ES_tradnl" sz="1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1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𝑡𝑑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s-ES_tradnl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s-ES_tradnl" sz="1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s-ES_tradnl" sz="1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  <a:ea typeface="Calibri" charset="0"/>
                                                    <a:cs typeface="Times New Roman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ES" sz="1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  <a:ea typeface="Calibri" charset="0"/>
                                                    <a:cs typeface="Times New Roman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s-ES_tradnl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8</m:t>
                                        </m:r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𝑡𝑑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s-ES_tradnl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s-ES_tradnl" sz="1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es-ES_tradnl" sz="1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  <a:ea typeface="Calibri" charset="0"/>
                                                    <a:cs typeface="Times New Roman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ES" sz="1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  <a:ea typeface="Calibri" charset="0"/>
                                                    <a:cs typeface="Times New Roman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es-ES_tradnl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𝑑</m:t>
                                        </m:r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ES_tradnl" sz="1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1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𝑃𝑒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𝑃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s-E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solidFill>
                                <a:srgbClr val="3B3838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(A. 11)</a:t>
                          </a:r>
                          <a:endParaRPr lang="es-ES_tradnl" sz="1050" dirty="0">
                            <a:solidFill>
                              <a:srgbClr val="3B3838"/>
                            </a:solidFill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533849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ES_tradnl" sz="1200" i="1" smtClean="0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es-ES_tradnl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𝑅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s-ES" sz="1200" i="1">
                                    <a:effectLst/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s-ES_tradnl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s-ES_tradnl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s-ES_tradnl" sz="1200" b="1" i="1">
                                                    <a:effectLst/>
                                                    <a:latin typeface="Cambria Math" charset="0"/>
                                                    <a:ea typeface="Times New Roman" charset="0"/>
                                                    <a:cs typeface="Times New Roman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̈"/>
                                                    <m:ctrlPr>
                                                      <a:rPr lang="es-ES_tradnl" sz="1200" b="1" i="1">
                                                        <a:effectLst/>
                                                        <a:latin typeface="Cambria Math" charset="0"/>
                                                        <a:ea typeface="Times New Roman" charset="0"/>
                                                        <a:cs typeface="Times New Roman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s-ES" sz="1200" i="1">
                                                        <a:effectLst/>
                                                        <a:latin typeface="Cambria Math" charset="0"/>
                                                        <a:ea typeface="Times New Roman" charset="0"/>
                                                        <a:cs typeface="Times New Roman" charset="0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r>
                                                  <a:rPr lang="es-ES" sz="1200" i="1">
                                                    <a:effectLst/>
                                                    <a:latin typeface="Cambria Math" charset="0"/>
                                                    <a:ea typeface="Times New Roman" charset="0"/>
                                                    <a:cs typeface="Times New Roman" charset="0"/>
                                                  </a:rPr>
                                                  <m:t>(2)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−2</m:t>
                                        </m:r>
                                        <m:sSub>
                                          <m:sSubPr>
                                            <m:ctrlPr>
                                              <a:rPr lang="es-ES_tradnl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𝑓𝑀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s-ES_tradnl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es-ES_tradnl" sz="1200" i="1">
                                                    <a:effectLst/>
                                                    <a:latin typeface="Cambria Math" charset="0"/>
                                                    <a:ea typeface="Calibri" charset="0"/>
                                                    <a:cs typeface="Times New Roman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ES" sz="1200" i="1">
                                                    <a:effectLst/>
                                                    <a:latin typeface="Cambria Math" charset="0"/>
                                                    <a:ea typeface="Calibri" charset="0"/>
                                                    <a:cs typeface="Times New Roman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𝑀</m:t>
                                        </m:r>
                                      </m:e>
                                    </m:d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2</m:t>
                                        </m:r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𝑡𝑐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es-ES_tradnl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𝑅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s-ES_tradnl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s-ES_tradnl" sz="1200" i="1">
                                                    <a:effectLst/>
                                                    <a:latin typeface="Cambria Math" charset="0"/>
                                                    <a:ea typeface="Calibri" charset="0"/>
                                                    <a:cs typeface="Times New Roman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ES" sz="1200" i="1">
                                                    <a:effectLst/>
                                                    <a:latin typeface="Cambria Math" charset="0"/>
                                                    <a:ea typeface="Calibri" charset="0"/>
                                                    <a:cs typeface="Times New Roman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+2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s-ES_tradnl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es-ES_tradnl" sz="1200" i="1">
                                                    <a:effectLst/>
                                                    <a:latin typeface="Cambria Math" charset="0"/>
                                                    <a:ea typeface="Calibri" charset="0"/>
                                                    <a:cs typeface="Times New Roman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ES" sz="1200" i="1">
                                                    <a:effectLst/>
                                                    <a:latin typeface="Cambria Math" charset="0"/>
                                                    <a:ea typeface="Calibri" charset="0"/>
                                                    <a:cs typeface="Times New Roman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2</m:t>
                                        </m:r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𝑡𝑑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es-ES_tradnl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𝑅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s-ES_tradnl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s-ES_tradnl" sz="1200" i="1">
                                                    <a:effectLst/>
                                                    <a:latin typeface="Cambria Math" charset="0"/>
                                                    <a:ea typeface="Calibri" charset="0"/>
                                                    <a:cs typeface="Times New Roman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ES" sz="1200" i="1">
                                                    <a:effectLst/>
                                                    <a:latin typeface="Cambria Math" charset="0"/>
                                                    <a:ea typeface="Calibri" charset="0"/>
                                                    <a:cs typeface="Times New Roman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+4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s-ES_tradnl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es-ES_tradnl" sz="1200" i="1">
                                                    <a:effectLst/>
                                                    <a:latin typeface="Cambria Math" charset="0"/>
                                                    <a:ea typeface="Calibri" charset="0"/>
                                                    <a:cs typeface="Times New Roman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ES" sz="1200" i="1">
                                                    <a:effectLst/>
                                                    <a:latin typeface="Cambria Math" charset="0"/>
                                                    <a:ea typeface="Calibri" charset="0"/>
                                                    <a:cs typeface="Times New Roman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s-ES" sz="1200" i="1">
                                    <a:effectLst/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solidFill>
                                <a:srgbClr val="3B3838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(A. 12)</a:t>
                          </a:r>
                          <a:endParaRPr lang="es-ES_tradnl" sz="1050" dirty="0">
                            <a:solidFill>
                              <a:srgbClr val="3B3838"/>
                            </a:solidFill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540414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 </m:t>
                                    </m:r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s-ES" sz="1200" i="1">
                                    <a:effectLst/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𝑓𝑀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𝑀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s-ES_tradnl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𝑅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s-ES_tradnl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𝑡𝑐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s-ES_tradnl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s-ES_tradnl" sz="1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s-ES_tradnl" sz="1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  <a:ea typeface="Calibri" charset="0"/>
                                                    <a:cs typeface="Times New Roman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ES" sz="1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  <a:ea typeface="Calibri" charset="0"/>
                                                    <a:cs typeface="Times New Roman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s-ES_tradnl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𝑡𝑑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s-ES_tradnl" sz="1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1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𝑅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s-ES_tradnl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s-ES_tradnl" sz="1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s-ES_tradnl" sz="1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  <a:ea typeface="Calibri" charset="0"/>
                                                    <a:cs typeface="Times New Roman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ES" sz="1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  <a:ea typeface="Calibri" charset="0"/>
                                                    <a:cs typeface="Times New Roman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+2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s-ES_tradnl" sz="12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es-ES_tradnl" sz="1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  <a:ea typeface="Calibri" charset="0"/>
                                                    <a:cs typeface="Times New Roman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ES" sz="1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 charset="0"/>
                                                    <a:ea typeface="Calibri" charset="0"/>
                                                    <a:cs typeface="Times New Roman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s-E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ES_tradnl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𝑑</m:t>
                                        </m:r>
                                        <m:r>
                                          <a:rPr lang="es-E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ES_tradnl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𝑃𝑒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𝑃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s-ES" sz="1200" i="1">
                                    <a:effectLst/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solidFill>
                                <a:srgbClr val="3B3838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(A. 16)</a:t>
                          </a:r>
                          <a:endParaRPr lang="es-ES_tradnl" sz="1050" dirty="0">
                            <a:solidFill>
                              <a:srgbClr val="3B3838"/>
                            </a:solidFill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517497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ES_tradnl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𝑃𝑒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Calibri" charset="0"/>
                                                <a:cs typeface="Times New Roman" charset="0"/>
                                              </a:rPr>
                                              <m:t>𝑃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s-ES" sz="1200" i="1"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=6</m:t>
                                </m:r>
                                <m:sSub>
                                  <m:sSub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𝑑</m:t>
                                    </m:r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𝐼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s-ES_tradnl" sz="1200" i="1">
                                                <a:effectLst/>
                                                <a:latin typeface="Cambria Math" charset="0"/>
                                                <a:ea typeface="Times New Roman" charset="0"/>
                                                <a:cs typeface="Times New Roman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sz="1200" i="1">
                                                <a:effectLst/>
                                                <a:latin typeface="Cambria Math" charset="0"/>
                                                <a:ea typeface="Times New Roman" charset="0"/>
                                                <a:cs typeface="Times New Roman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s-ES" sz="1200" i="1">
                                    <a:effectLst/>
                                    <a:latin typeface="Cambria Math" charset="0"/>
                                    <a:ea typeface="Calibri" charset="0"/>
                                    <a:cs typeface="Times New Roman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𝑑</m:t>
                                    </m:r>
                                    <m:r>
                                      <a:rPr lang="es-ES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ES_tradnl" sz="1200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_tradnl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𝑃𝑒</m:t>
                                        </m:r>
                                      </m:e>
                                      <m:sub>
                                        <m:r>
                                          <a:rPr lang="es-ES" sz="1200" i="1">
                                            <a:effectLst/>
                                            <a:latin typeface="Cambria Math" charset="0"/>
                                            <a:ea typeface="Calibri" charset="0"/>
                                            <a:cs typeface="Times New Roman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s-ES" sz="1050" dirty="0">
                              <a:solidFill>
                                <a:srgbClr val="3B3838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(A. 23)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Marcador de contenido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0048362"/>
                  </p:ext>
                </p:extLst>
              </p:nvPr>
            </p:nvGraphicFramePr>
            <p:xfrm>
              <a:off x="428262" y="2118057"/>
              <a:ext cx="7454097" cy="372715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755934"/>
                    <a:gridCol w="698163"/>
                  </a:tblGrid>
                  <a:tr h="533849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r="-10370" b="-5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s-ES" sz="1050" dirty="0" smtClean="0">
                              <a:solidFill>
                                <a:srgbClr val="3B3838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(A</a:t>
                          </a:r>
                          <a:r>
                            <a:rPr lang="es-ES" sz="1050" dirty="0">
                              <a:solidFill>
                                <a:srgbClr val="3B3838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. 1)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533849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101149" r="-1037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s-ES" sz="1050" dirty="0">
                              <a:solidFill>
                                <a:srgbClr val="3B3838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(A. 2)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533849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198864" r="-10370" b="-396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s-ES" sz="1050" dirty="0">
                              <a:solidFill>
                                <a:srgbClr val="3B3838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(A. 5)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533849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298864" r="-10370" b="-296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solidFill>
                                <a:srgbClr val="3B3838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(A. 11)</a:t>
                          </a:r>
                          <a:endParaRPr lang="es-ES_tradnl" sz="1050" dirty="0">
                            <a:solidFill>
                              <a:srgbClr val="3B3838"/>
                            </a:solidFill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533849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403448" r="-1037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solidFill>
                                <a:srgbClr val="3B3838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(A. 12)</a:t>
                          </a:r>
                          <a:endParaRPr lang="es-ES_tradnl" sz="1050" dirty="0">
                            <a:solidFill>
                              <a:srgbClr val="3B3838"/>
                            </a:solidFill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540414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492135" r="-10370" b="-95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050" dirty="0">
                              <a:solidFill>
                                <a:srgbClr val="3B3838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(A. 16)</a:t>
                          </a:r>
                          <a:endParaRPr lang="es-ES_tradnl" sz="1050" dirty="0">
                            <a:solidFill>
                              <a:srgbClr val="3B3838"/>
                            </a:solidFill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  <a:tr h="517497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620000" r="-1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s-ES" sz="1050" dirty="0">
                              <a:solidFill>
                                <a:srgbClr val="3B3838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(A. 23)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Marcador de número de diapositiva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Modelado matemático </a:t>
            </a:r>
            <a:r>
              <a:rPr lang="mr-IN" dirty="0" smtClean="0"/>
              <a:t>–</a:t>
            </a:r>
            <a:r>
              <a:rPr lang="es-ES_tradnl" dirty="0" smtClean="0"/>
              <a:t> Simulación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1" y="2181929"/>
            <a:ext cx="5190805" cy="4022725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183199"/>
            <a:ext cx="5188585" cy="40214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691359" y="1830060"/>
            <a:ext cx="4305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 smtClean="0"/>
              <a:t>DEKTP</a:t>
            </a:r>
            <a:endParaRPr lang="es-ES_tradnl" sz="2000" b="1" dirty="0"/>
          </a:p>
        </p:txBody>
      </p:sp>
      <p:pic>
        <p:nvPicPr>
          <p:cNvPr id="8" name="Imagen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Modelado matemático </a:t>
            </a:r>
            <a:r>
              <a:rPr lang="mr-IN" dirty="0"/>
              <a:t>–</a:t>
            </a:r>
            <a:r>
              <a:rPr lang="es-ES_tradnl" dirty="0"/>
              <a:t> Simulación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98" y="2289852"/>
            <a:ext cx="5190805" cy="4022725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3943281" y="1830060"/>
            <a:ext cx="4305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 smtClean="0"/>
              <a:t>DEKTP</a:t>
            </a:r>
            <a:endParaRPr lang="es-ES_tradnl" sz="2000" b="1" dirty="0"/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Modelado matemático </a:t>
            </a:r>
            <a:r>
              <a:rPr lang="mr-IN" dirty="0" smtClean="0"/>
              <a:t>–</a:t>
            </a:r>
            <a:r>
              <a:rPr lang="es-ES_tradnl" dirty="0" smtClean="0"/>
              <a:t> Simulación 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3691359" y="1830060"/>
            <a:ext cx="4305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 smtClean="0"/>
              <a:t>PDP</a:t>
            </a:r>
            <a:endParaRPr lang="es-ES_tradnl" sz="2000" b="1" dirty="0"/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2" y="2322870"/>
            <a:ext cx="4634945" cy="3913905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42" y="2392485"/>
            <a:ext cx="4959985" cy="3844290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6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matemático </a:t>
            </a:r>
            <a:r>
              <a:rPr lang="mr-IN" dirty="0" smtClean="0"/>
              <a:t>–</a:t>
            </a:r>
            <a:r>
              <a:rPr lang="es-ES_tradnl" dirty="0" smtClean="0"/>
              <a:t> Simulació</a:t>
            </a:r>
            <a:r>
              <a:rPr lang="es-ES_tradnl" dirty="0"/>
              <a:t>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3943281" y="1830060"/>
            <a:ext cx="4305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 smtClean="0"/>
              <a:t>PDP</a:t>
            </a:r>
            <a:endParaRPr lang="es-ES_tradnl" sz="2000" b="1" dirty="0"/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06" y="2322870"/>
            <a:ext cx="5016910" cy="3888135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Modelado </a:t>
            </a:r>
            <a:r>
              <a:rPr lang="mr-IN" dirty="0" smtClean="0"/>
              <a:t>–</a:t>
            </a:r>
            <a:r>
              <a:rPr lang="es-ES_tradnl" dirty="0" smtClean="0"/>
              <a:t> Ajuste 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6224938"/>
                  </p:ext>
                </p:extLst>
              </p:nvPr>
            </p:nvGraphicFramePr>
            <p:xfrm>
              <a:off x="391522" y="2467043"/>
              <a:ext cx="5348605" cy="85489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830070"/>
                    <a:gridCol w="1172845"/>
                    <a:gridCol w="1172845"/>
                    <a:gridCol w="1172845"/>
                  </a:tblGrid>
                  <a:tr h="41955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s-ES" sz="1200" b="1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Temperatura (ºC)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s-ES" sz="1200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130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7D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120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s-ES" sz="1200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110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5E0B3"/>
                        </a:solidFill>
                      </a:tcPr>
                    </a:tc>
                  </a:tr>
                  <a:tr h="435338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_tradnl" sz="12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2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s-ES" sz="12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𝒇𝑴</m:t>
                                  </m:r>
                                </m:sub>
                              </m:sSub>
                            </m:oMath>
                          </a14:m>
                          <a:r>
                            <a:rPr lang="es-ES" sz="1200" b="1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s-ES_tradnl" sz="120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20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s-ES" sz="120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𝑚𝑜𝑙</m:t>
                                  </m:r>
                                  <m:r>
                                    <a:rPr lang="es-ES" sz="120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·</m:t>
                                  </m:r>
                                  <m:r>
                                    <a:rPr lang="es-ES" sz="120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es-ES" sz="1200" b="1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)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s-ES" sz="1200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1,5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7D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s-ES" sz="1200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0,85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s-ES" sz="1200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0,5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5E0B3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6224938"/>
                  </p:ext>
                </p:extLst>
              </p:nvPr>
            </p:nvGraphicFramePr>
            <p:xfrm>
              <a:off x="391522" y="2467043"/>
              <a:ext cx="5348605" cy="85489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830070"/>
                    <a:gridCol w="1172845"/>
                    <a:gridCol w="1172845"/>
                    <a:gridCol w="1172845"/>
                  </a:tblGrid>
                  <a:tr h="41955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s-ES" sz="1200" b="1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Temperatura (ºC)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s-ES" sz="1200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130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7D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120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s-ES" sz="1200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110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5E0B3"/>
                        </a:solidFill>
                      </a:tcPr>
                    </a:tc>
                  </a:tr>
                  <a:tr h="435338"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67" t="-97222" r="-193667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s-ES" sz="1200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1,5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7D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s-ES" sz="1200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0,85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s-ES" sz="1200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0,5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5E0B3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716013"/>
                  </p:ext>
                </p:extLst>
              </p:nvPr>
            </p:nvGraphicFramePr>
            <p:xfrm>
              <a:off x="413134" y="3662254"/>
              <a:ext cx="5390515" cy="162955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553210"/>
                    <a:gridCol w="1278890"/>
                    <a:gridCol w="1278890"/>
                    <a:gridCol w="1279525"/>
                  </a:tblGrid>
                  <a:tr h="41480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200" b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Temperatura (K)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200" b="1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1/T(K)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_tradnl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ES" sz="1200" b="1" i="1">
                                        <a:effectLst/>
                                        <a:latin typeface="Cambria Math" charset="0"/>
                                        <a:ea typeface="Calibri" charset="0"/>
                                        <a:cs typeface="Times New Roman" charset="0"/>
                                      </a:rPr>
                                      <m:t>𝒇𝑴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200" b="1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ln(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_tradnl" sz="12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2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s-ES" sz="1200" b="1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𝒇𝑴</m:t>
                                  </m:r>
                                </m:sub>
                              </m:sSub>
                              <m:r>
                                <a:rPr lang="es-ES" sz="1200" b="1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)</m:t>
                              </m:r>
                            </m:oMath>
                          </a14:m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</a:tr>
                  <a:tr h="41480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383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0,002611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0,5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-0,693147181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</a:tr>
                  <a:tr h="41480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393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5E1B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0,002545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5E1B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0,85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5E1B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-0,162518929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5E1B3"/>
                        </a:solidFill>
                      </a:tcPr>
                    </a:tc>
                  </a:tr>
                  <a:tr h="3851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403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7D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0,002481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7D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200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1,5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7D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0,405465108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7D88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716013"/>
                  </p:ext>
                </p:extLst>
              </p:nvPr>
            </p:nvGraphicFramePr>
            <p:xfrm>
              <a:off x="413134" y="3662254"/>
              <a:ext cx="5390515" cy="162955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553210"/>
                    <a:gridCol w="1278890"/>
                    <a:gridCol w="1278890"/>
                    <a:gridCol w="1279525"/>
                  </a:tblGrid>
                  <a:tr h="41480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200" b="1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Temperatura (K)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200" b="1" dirty="0">
                              <a:effectLst/>
                              <a:latin typeface="Calibri" charset="0"/>
                              <a:ea typeface="Calibri" charset="0"/>
                              <a:cs typeface="Times New Roman" charset="0"/>
                            </a:rPr>
                            <a:t>1/T(K)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20853" t="-1471" r="-10094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_tradnl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22381" t="-1471" r="-1429" b="-300000"/>
                          </a:stretch>
                        </a:blipFill>
                      </a:tcPr>
                    </a:tc>
                  </a:tr>
                  <a:tr h="41480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383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0,002611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0,5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-0,693147181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4C6E7"/>
                        </a:solidFill>
                      </a:tcPr>
                    </a:tc>
                  </a:tr>
                  <a:tr h="41480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393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5E1B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0,002545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5E1B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0,85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5E1B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-0,162518929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5E1B3"/>
                        </a:solidFill>
                      </a:tcPr>
                    </a:tc>
                  </a:tr>
                  <a:tr h="38512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1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403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7D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20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0,002481</a:t>
                          </a:r>
                          <a:endParaRPr lang="es-ES_tradnl" sz="120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7D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200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1,5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7D8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100" dirty="0">
                              <a:solidFill>
                                <a:srgbClr val="000000"/>
                              </a:solidFill>
                              <a:effectLst/>
                              <a:latin typeface="Calibri" charset="0"/>
                              <a:ea typeface="Times New Roman" charset="0"/>
                              <a:cs typeface="Times New Roman" charset="0"/>
                            </a:rPr>
                            <a:t>0,405465108</a:t>
                          </a:r>
                          <a:endParaRPr lang="es-ES_tradnl" sz="1200" dirty="0">
                            <a:effectLst/>
                            <a:latin typeface="Calibri" charset="0"/>
                            <a:ea typeface="Calibri" charset="0"/>
                            <a:cs typeface="Times New Roman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dbl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7D88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201" y="2226952"/>
            <a:ext cx="4797603" cy="2189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6401542" y="4979700"/>
                <a:ext cx="5078920" cy="62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_tradnl" b="1" i="1">
                              <a:latin typeface="Cambria Math" charset="0"/>
                            </a:rPr>
                            <m:t>𝒌</m:t>
                          </m:r>
                        </m:e>
                        <m:sub>
                          <m:r>
                            <a:rPr lang="es-ES_tradnl" b="1" i="1">
                              <a:latin typeface="Cambria Math" charset="0"/>
                            </a:rPr>
                            <m:t>𝒇𝑴</m:t>
                          </m:r>
                        </m:sub>
                      </m:sSub>
                      <m:r>
                        <a:rPr lang="es-ES_tradnl" b="0" i="0">
                          <a:latin typeface="Cambria Math" charset="0"/>
                        </a:rPr>
                        <m:t>= 2,012·</m:t>
                      </m:r>
                      <m:sSup>
                        <m:sSupPr>
                          <m:ctrlPr>
                            <a:rPr lang="es-ES_tradnl" b="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_tradnl" b="0" i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s-ES_tradnl" b="0" i="0">
                              <a:latin typeface="Cambria Math" charset="0"/>
                            </a:rPr>
                            <m:t>9</m:t>
                          </m:r>
                        </m:sup>
                      </m:sSup>
                      <m:r>
                        <a:rPr lang="es-ES_tradnl" b="0" i="0">
                          <a:latin typeface="Cambria Math" charset="0"/>
                        </a:rPr>
                        <m:t>·</m:t>
                      </m:r>
                      <m:func>
                        <m:funcPr>
                          <m:ctrlPr>
                            <a:rPr lang="es-ES_tradnl" b="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_tradnl" b="0" i="0">
                              <a:latin typeface="Cambria Math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s-ES_tradnl" b="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_tradnl" b="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_tradnl" b="0" i="0">
                                      <a:latin typeface="Cambria Math" charset="0"/>
                                    </a:rPr>
                                    <m:t>−704545,84</m:t>
                                  </m:r>
                                </m:num>
                                <m:den>
                                  <m:r>
                                    <a:rPr lang="es-ES_tradnl" b="0" i="1">
                                      <a:latin typeface="Cambria Math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42" y="4979700"/>
                <a:ext cx="5078920" cy="6242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Aplicaciones futuras y mejoras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954306"/>
            <a:ext cx="10058400" cy="391478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s-ES_tradnl" dirty="0"/>
              <a:t> </a:t>
            </a:r>
            <a:r>
              <a:rPr lang="es-ES_tradnl" dirty="0" smtClean="0"/>
              <a:t>Optimización de procesos de PMMA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s-ES_tradnl" dirty="0"/>
              <a:t> </a:t>
            </a:r>
            <a:r>
              <a:rPr lang="es-ES_tradnl" dirty="0" smtClean="0"/>
              <a:t>Base para futuros modelos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Font typeface="Wingdings" charset="2"/>
              <a:buChar char="v"/>
            </a:pPr>
            <a:r>
              <a:rPr lang="es-ES_tradnl" dirty="0"/>
              <a:t> </a:t>
            </a:r>
            <a:r>
              <a:rPr lang="es-ES_tradnl" dirty="0" smtClean="0"/>
              <a:t>Nuevos iniciadores o mezclas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Font typeface="Wingdings" charset="2"/>
              <a:buChar char="v"/>
            </a:pPr>
            <a:r>
              <a:rPr lang="es-ES_tradnl" dirty="0"/>
              <a:t> </a:t>
            </a:r>
            <a:r>
              <a:rPr lang="es-ES_tradnl" dirty="0" smtClean="0"/>
              <a:t>Proceso continuo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v"/>
            </a:pPr>
            <a:endParaRPr lang="es-ES_tradnl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v"/>
            </a:pPr>
            <a:r>
              <a:rPr lang="es-ES_tradnl" dirty="0" smtClean="0"/>
              <a:t> Inclusión de reacciones secundarias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v"/>
            </a:pPr>
            <a:r>
              <a:rPr lang="es-ES_tradnl" dirty="0"/>
              <a:t> </a:t>
            </a:r>
            <a:r>
              <a:rPr lang="es-ES_tradnl" dirty="0" smtClean="0"/>
              <a:t>Degradaciones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v"/>
            </a:pPr>
            <a:r>
              <a:rPr lang="es-ES_tradnl" dirty="0"/>
              <a:t> </a:t>
            </a:r>
            <a:r>
              <a:rPr lang="es-ES_tradnl" dirty="0" smtClean="0"/>
              <a:t>Cross </a:t>
            </a:r>
            <a:r>
              <a:rPr lang="mr-IN" dirty="0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linking</a:t>
            </a:r>
            <a:r>
              <a:rPr lang="es-ES_tradnl" dirty="0" smtClean="0"/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v"/>
            </a:pP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Conclusiones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196352"/>
            <a:ext cx="10058400" cy="39982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dirty="0" smtClean="0"/>
              <a:t> Personales:</a:t>
            </a:r>
          </a:p>
          <a:p>
            <a:pPr lvl="1">
              <a:lnSpc>
                <a:spcPct val="150000"/>
              </a:lnSpc>
              <a:buFont typeface="Wingdings" charset="2"/>
              <a:buChar char="q"/>
            </a:pPr>
            <a:r>
              <a:rPr lang="es-ES_tradnl" dirty="0" smtClean="0"/>
              <a:t> Se ha ampliado conocimientos en modelado de sistemas </a:t>
            </a:r>
          </a:p>
          <a:p>
            <a:pPr lvl="1">
              <a:lnSpc>
                <a:spcPct val="150000"/>
              </a:lnSpc>
              <a:buFont typeface="Wingdings" charset="2"/>
              <a:buChar char="q"/>
            </a:pPr>
            <a:r>
              <a:rPr lang="es-ES_tradnl" dirty="0" smtClean="0"/>
              <a:t> Se han logrado los objetivos iniciales</a:t>
            </a:r>
          </a:p>
          <a:p>
            <a:pPr lvl="1">
              <a:lnSpc>
                <a:spcPct val="150000"/>
              </a:lnSpc>
              <a:buFont typeface="Wingdings" charset="2"/>
              <a:buChar char="q"/>
            </a:pPr>
            <a:r>
              <a:rPr lang="es-ES_tradnl" dirty="0"/>
              <a:t> Se ha iniciado un proceso de </a:t>
            </a:r>
            <a:r>
              <a:rPr lang="es-ES_tradnl" dirty="0" smtClean="0"/>
              <a:t>publicación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_tradnl" dirty="0" smtClean="0"/>
              <a:t>Generales:</a:t>
            </a:r>
          </a:p>
          <a:p>
            <a:pPr lvl="1">
              <a:lnSpc>
                <a:spcPct val="150000"/>
              </a:lnSpc>
              <a:buFont typeface="Wingdings" charset="2"/>
              <a:buChar char="q"/>
            </a:pPr>
            <a:r>
              <a:rPr lang="es-ES_tradnl" dirty="0" smtClean="0"/>
              <a:t> Se ha desarrollado un modelo preciso</a:t>
            </a:r>
          </a:p>
          <a:p>
            <a:pPr lvl="1">
              <a:lnSpc>
                <a:spcPct val="150000"/>
              </a:lnSpc>
              <a:buFont typeface="Wingdings" charset="2"/>
              <a:buChar char="q"/>
            </a:pPr>
            <a:r>
              <a:rPr lang="es-ES_tradnl" dirty="0"/>
              <a:t> </a:t>
            </a:r>
            <a:r>
              <a:rPr lang="es-ES_tradnl" dirty="0" smtClean="0"/>
              <a:t>Se han validados los parámetros del modelo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 PMMA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76" y="2190940"/>
            <a:ext cx="3175956" cy="354258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Clasificación según su origen</a:t>
            </a:r>
          </a:p>
          <a:p>
            <a:endParaRPr lang="es-ES_tradnl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3" y="2554795"/>
            <a:ext cx="3457794" cy="212639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09" y="2554795"/>
            <a:ext cx="3858168" cy="2498866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4664326" y="2190940"/>
            <a:ext cx="3175956" cy="35425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Clasificación según su familia</a:t>
            </a:r>
          </a:p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Imagen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379" y="2294240"/>
            <a:ext cx="3156758" cy="130278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553" y="3944509"/>
            <a:ext cx="3754120" cy="134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 PMMA</a:t>
            </a:r>
            <a:endParaRPr lang="es-ES_tradnl" dirty="0"/>
          </a:p>
        </p:txBody>
      </p:sp>
      <p:pic>
        <p:nvPicPr>
          <p:cNvPr id="8" name="Imagen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90" y="2599618"/>
            <a:ext cx="4113352" cy="2419374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739744" y="2250067"/>
            <a:ext cx="4001198" cy="33995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900" dirty="0" smtClean="0"/>
              <a:t>Clasificación según su comportamiento</a:t>
            </a:r>
          </a:p>
          <a:p>
            <a:endParaRPr lang="es-ES_tradnl" sz="190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Imagen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141" y="4399574"/>
            <a:ext cx="2138680" cy="169836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663" y="2750820"/>
            <a:ext cx="2242820" cy="1487955"/>
          </a:xfrm>
          <a:prstGeom prst="rect">
            <a:avLst/>
          </a:prstGeom>
        </p:spPr>
      </p:pic>
      <p:sp>
        <p:nvSpPr>
          <p:cNvPr id="18" name="Marcador de contenido 2"/>
          <p:cNvSpPr txBox="1">
            <a:spLocks/>
          </p:cNvSpPr>
          <p:nvPr/>
        </p:nvSpPr>
        <p:spPr>
          <a:xfrm>
            <a:off x="6049681" y="2248440"/>
            <a:ext cx="5410799" cy="37489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900" dirty="0"/>
              <a:t>Propiedades y </a:t>
            </a:r>
            <a:r>
              <a:rPr lang="es-ES_tradnl" sz="1900" dirty="0" smtClean="0"/>
              <a:t>Aplicaciones</a:t>
            </a:r>
          </a:p>
          <a:p>
            <a:endParaRPr lang="es-ES_tradnl" sz="1900" dirty="0"/>
          </a:p>
          <a:p>
            <a:pPr>
              <a:buFont typeface="Arial" charset="0"/>
              <a:buChar char="•"/>
            </a:pPr>
            <a:r>
              <a:rPr lang="es-ES_tradnl" sz="1900" dirty="0" smtClean="0"/>
              <a:t> Amorfo</a:t>
            </a:r>
          </a:p>
          <a:p>
            <a:pPr>
              <a:buFont typeface="Arial" charset="0"/>
              <a:buChar char="•"/>
            </a:pPr>
            <a:r>
              <a:rPr lang="es-ES_tradnl" sz="1900" dirty="0"/>
              <a:t> </a:t>
            </a:r>
            <a:r>
              <a:rPr lang="es-ES_tradnl" sz="1900" dirty="0" smtClean="0"/>
              <a:t>Coloración</a:t>
            </a:r>
          </a:p>
          <a:p>
            <a:pPr>
              <a:buFont typeface="Arial" charset="0"/>
              <a:buChar char="•"/>
            </a:pPr>
            <a:r>
              <a:rPr lang="es-ES_tradnl" sz="1900" dirty="0"/>
              <a:t> </a:t>
            </a:r>
            <a:r>
              <a:rPr lang="es-ES_tradnl" sz="1900" dirty="0" smtClean="0"/>
              <a:t>Biocompatible</a:t>
            </a:r>
          </a:p>
          <a:p>
            <a:endParaRPr lang="es-ES_tradnl" sz="1900" dirty="0"/>
          </a:p>
        </p:txBody>
      </p:sp>
    </p:spTree>
    <p:extLst>
      <p:ext uri="{BB962C8B-B14F-4D97-AF65-F5344CB8AC3E}">
        <p14:creationId xmlns:p14="http://schemas.microsoft.com/office/powerpoint/2010/main" val="4178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Introducción PMMA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0189" y="1875066"/>
            <a:ext cx="5341544" cy="408579"/>
          </a:xfrm>
        </p:spPr>
        <p:txBody>
          <a:bodyPr/>
          <a:lstStyle/>
          <a:p>
            <a:pPr algn="ctr"/>
            <a:r>
              <a:rPr lang="es-ES_tradnl" dirty="0" smtClean="0"/>
              <a:t>Proceso </a:t>
            </a:r>
            <a:r>
              <a:rPr lang="es-ES_tradnl" smtClean="0"/>
              <a:t>de polimerización </a:t>
            </a:r>
            <a:r>
              <a:rPr lang="es-ES_tradnl" smtClean="0">
                <a:sym typeface="Wingdings"/>
              </a:rPr>
              <a:t> POLIADICCIÓN </a:t>
            </a:r>
            <a:endParaRPr lang="es-ES_tradnl" dirty="0" smtClean="0"/>
          </a:p>
          <a:p>
            <a:endParaRPr lang="es-ES_tradnl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3" y="2421351"/>
            <a:ext cx="5551440" cy="2872125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62" y="1952099"/>
            <a:ext cx="5581105" cy="938503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6126480" y="1952099"/>
            <a:ext cx="0" cy="426350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2"/>
          <p:cNvSpPr txBox="1">
            <a:spLocks/>
          </p:cNvSpPr>
          <p:nvPr/>
        </p:nvSpPr>
        <p:spPr>
          <a:xfrm>
            <a:off x="6441228" y="3077913"/>
            <a:ext cx="5436919" cy="313769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Características</a:t>
            </a:r>
          </a:p>
          <a:p>
            <a:endParaRPr lang="es-ES_tradnl" dirty="0" smtClean="0"/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s-ES_tradnl" dirty="0" smtClean="0"/>
              <a:t>Doble enlace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s-ES_tradnl" dirty="0" smtClean="0"/>
              <a:t>Sin liberación de ningún componente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s-ES_tradnl" dirty="0" smtClean="0"/>
              <a:t>Proceso: aumento de cadenas finitas y decremento de monómero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s-ES_tradnl" dirty="0" smtClean="0"/>
              <a:t>Rp: ratio de crecimiento de la cadena</a:t>
            </a:r>
          </a:p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Imagen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20" y="3225800"/>
            <a:ext cx="2400300" cy="10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 al PMMA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33128" y="1979468"/>
            <a:ext cx="2604304" cy="471953"/>
          </a:xfrm>
        </p:spPr>
        <p:txBody>
          <a:bodyPr/>
          <a:lstStyle/>
          <a:p>
            <a:pPr algn="ctr"/>
            <a:r>
              <a:rPr lang="es-ES_tradnl" b="1" dirty="0" smtClean="0"/>
              <a:t>Sistema de reacción</a:t>
            </a:r>
            <a:endParaRPr lang="es-ES_tradnl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18" y="2451421"/>
            <a:ext cx="1888988" cy="3161570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4318027" y="3078178"/>
            <a:ext cx="4699224" cy="23824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b="1" dirty="0" smtClean="0"/>
              <a:t>Polimerización en masa </a:t>
            </a:r>
            <a:r>
              <a:rPr lang="mr-IN" b="1" dirty="0" smtClean="0"/>
              <a:t>–</a:t>
            </a:r>
            <a:r>
              <a:rPr lang="es-ES_tradnl" b="1" dirty="0" smtClean="0"/>
              <a:t> BATCH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b="1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s-ES_tradnl" dirty="0" smtClean="0"/>
              <a:t>Monómero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s-ES_tradnl" dirty="0" smtClean="0"/>
              <a:t>Iniciador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s-ES_tradnl" dirty="0" smtClean="0"/>
              <a:t>Sistema de atemperación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s-ES_tradnl" dirty="0" smtClean="0"/>
              <a:t>Sistema de agitación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s-ES_tradnl" dirty="0" smtClean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Imagen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Iniciadores multifuncionales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2193" y="1969335"/>
            <a:ext cx="4054142" cy="462900"/>
          </a:xfrm>
        </p:spPr>
        <p:txBody>
          <a:bodyPr/>
          <a:lstStyle/>
          <a:p>
            <a:r>
              <a:rPr lang="es-ES_tradnl" b="1" dirty="0" smtClean="0"/>
              <a:t>DEKTP - </a:t>
            </a:r>
            <a:r>
              <a:rPr lang="es-ES" b="1" dirty="0" err="1"/>
              <a:t>Diethyl</a:t>
            </a:r>
            <a:r>
              <a:rPr lang="es-ES" b="1" dirty="0"/>
              <a:t> </a:t>
            </a:r>
            <a:r>
              <a:rPr lang="es-ES" b="1" dirty="0" err="1"/>
              <a:t>ketone</a:t>
            </a:r>
            <a:r>
              <a:rPr lang="es-ES" b="1" dirty="0"/>
              <a:t> triperoxide</a:t>
            </a:r>
            <a:r>
              <a:rPr lang="es-ES_tradnl" b="1" dirty="0"/>
              <a:t> </a:t>
            </a:r>
            <a:endParaRPr lang="es-ES_tradnl" b="1" dirty="0" smtClean="0"/>
          </a:p>
          <a:p>
            <a:endParaRPr lang="es-ES_tradnl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306818" y="1969745"/>
            <a:ext cx="4054142" cy="4629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b="1" dirty="0" smtClean="0"/>
              <a:t>PDP - </a:t>
            </a:r>
            <a:r>
              <a:rPr lang="es-ES" b="1" dirty="0"/>
              <a:t>Pinacolone diperoxide</a:t>
            </a:r>
            <a:r>
              <a:rPr lang="es-ES_tradnl" dirty="0"/>
              <a:t> </a:t>
            </a:r>
            <a:endParaRPr lang="es-ES_tradnl" b="1" dirty="0" smtClean="0"/>
          </a:p>
          <a:p>
            <a:endParaRPr lang="es-ES_tradnl" dirty="0"/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07" y="2711016"/>
            <a:ext cx="2240514" cy="1698938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548" y="2711016"/>
            <a:ext cx="3194682" cy="1811137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4" y="4688735"/>
            <a:ext cx="5611901" cy="1260003"/>
          </a:xfrm>
          <a:prstGeom prst="rect">
            <a:avLst/>
          </a:prstGeom>
        </p:spPr>
      </p:pic>
      <p:grpSp>
        <p:nvGrpSpPr>
          <p:cNvPr id="9" name="Agrupar 8"/>
          <p:cNvGrpSpPr/>
          <p:nvPr/>
        </p:nvGrpSpPr>
        <p:grpSpPr>
          <a:xfrm>
            <a:off x="6531603" y="4688735"/>
            <a:ext cx="5396230" cy="1176020"/>
            <a:chOff x="0" y="0"/>
            <a:chExt cx="8737600" cy="1905000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737600" cy="1905000"/>
            </a:xfrm>
            <a:prstGeom prst="rect">
              <a:avLst/>
            </a:prstGeom>
          </p:spPr>
        </p:pic>
        <p:sp>
          <p:nvSpPr>
            <p:cNvPr id="11" name="Rectángulo redondeado 10"/>
            <p:cNvSpPr/>
            <p:nvPr/>
          </p:nvSpPr>
          <p:spPr>
            <a:xfrm>
              <a:off x="929644" y="1447800"/>
              <a:ext cx="602723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_tradnl"/>
            </a:p>
          </p:txBody>
        </p:sp>
      </p:grpSp>
      <p:cxnSp>
        <p:nvCxnSpPr>
          <p:cNvPr id="13" name="Conector recto 12"/>
          <p:cNvCxnSpPr/>
          <p:nvPr/>
        </p:nvCxnSpPr>
        <p:spPr>
          <a:xfrm flipV="1">
            <a:off x="6219731" y="1969335"/>
            <a:ext cx="0" cy="42594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14" name="Imagen 1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Datos empíricos</a:t>
            </a:r>
            <a:endParaRPr lang="es-ES_tradn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24139"/>
              </p:ext>
            </p:extLst>
          </p:nvPr>
        </p:nvGraphicFramePr>
        <p:xfrm>
          <a:off x="1096963" y="1846263"/>
          <a:ext cx="10058400" cy="225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251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Número de experimento (#)</a:t>
                      </a:r>
                      <a:endParaRPr lang="es-ES_tradnl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Iniciador</a:t>
                      </a:r>
                      <a:endParaRPr lang="es-ES_tradnl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Temperatura (ºC)</a:t>
                      </a:r>
                      <a:endParaRPr lang="es-ES_tradnl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1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DEKTP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110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4C6E7"/>
                    </a:solidFill>
                  </a:tcPr>
                </a:tc>
              </a:tr>
              <a:tr h="251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DEKTP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120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47D88"/>
                    </a:solidFill>
                  </a:tcPr>
                </a:tc>
              </a:tr>
              <a:tr h="251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5E1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DEKTP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rgbClr val="C5E1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130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E1B3"/>
                    </a:solidFill>
                  </a:tcPr>
                </a:tc>
              </a:tr>
              <a:tr h="251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4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DEKTP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140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A"/>
                    </a:solidFill>
                  </a:tcPr>
                </a:tc>
              </a:tr>
              <a:tr h="251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5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PDP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110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4C6E7"/>
                    </a:solidFill>
                  </a:tcPr>
                </a:tc>
              </a:tr>
              <a:tr h="251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6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PDP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120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47D88"/>
                    </a:solidFill>
                  </a:tcPr>
                </a:tc>
              </a:tr>
              <a:tr h="251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7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5E1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PDP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rgbClr val="C5E1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130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E1B3"/>
                    </a:solidFill>
                  </a:tcPr>
                </a:tc>
              </a:tr>
              <a:tr h="251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8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PDP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140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95736"/>
              </p:ext>
            </p:extLst>
          </p:nvPr>
        </p:nvGraphicFramePr>
        <p:xfrm>
          <a:off x="1096963" y="4204571"/>
          <a:ext cx="10058400" cy="186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2663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Número de experimento (#)</a:t>
                      </a:r>
                      <a:endParaRPr lang="es-ES_tradnl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Iniciador</a:t>
                      </a:r>
                      <a:endParaRPr lang="es-ES_tradnl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Temperatura (ºC)</a:t>
                      </a:r>
                      <a:endParaRPr lang="es-ES_tradnl" sz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63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9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DEKTP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110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4C6E7"/>
                    </a:solidFill>
                  </a:tcPr>
                </a:tc>
              </a:tr>
              <a:tr h="2663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10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DEKTP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120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47D88"/>
                    </a:solidFill>
                  </a:tcPr>
                </a:tc>
              </a:tr>
              <a:tr h="2663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11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1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DEKTP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1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130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1B3"/>
                    </a:solidFill>
                  </a:tcPr>
                </a:tc>
              </a:tr>
              <a:tr h="2663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12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PDP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110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4C6E7"/>
                    </a:solidFill>
                  </a:tcPr>
                </a:tc>
              </a:tr>
              <a:tr h="2663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13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PDP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120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47D88"/>
                    </a:solidFill>
                  </a:tcPr>
                </a:tc>
              </a:tr>
              <a:tr h="2663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14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1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PDP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1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130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1B3"/>
                    </a:solidFill>
                  </a:tcPr>
                </a:tc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Datos empíricos </a:t>
            </a:r>
            <a:r>
              <a:rPr lang="mr-IN" dirty="0" smtClean="0"/>
              <a:t>–</a:t>
            </a:r>
            <a:r>
              <a:rPr lang="es-ES_tradnl" dirty="0" smtClean="0"/>
              <a:t> DEKTP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97" y="1864885"/>
            <a:ext cx="6929397" cy="3220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38210"/>
              </p:ext>
            </p:extLst>
          </p:nvPr>
        </p:nvGraphicFramePr>
        <p:xfrm>
          <a:off x="6441899" y="5212543"/>
          <a:ext cx="5398135" cy="893445"/>
        </p:xfrm>
        <a:graphic>
          <a:graphicData uri="http://schemas.openxmlformats.org/drawingml/2006/table">
            <a:tbl>
              <a:tblPr firstRow="1" firstCol="1" bandRow="1"/>
              <a:tblGrid>
                <a:gridCol w="1515745"/>
                <a:gridCol w="969645"/>
                <a:gridCol w="970915"/>
                <a:gridCol w="970915"/>
                <a:gridCol w="970915"/>
              </a:tblGrid>
              <a:tr h="297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Temperatura (ºC)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110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120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130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140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  <a:tr h="297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Kd (radical/min)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0,0022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0,0055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0,0201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0,0304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  <a:tr h="297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Bondad de ajuste (%)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70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94,63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98,48</a:t>
                      </a:r>
                      <a:endParaRPr lang="es-ES_tradnl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94,33</a:t>
                      </a:r>
                      <a:endParaRPr lang="es-ES_tradnl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Imagen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" y="6487830"/>
            <a:ext cx="915479" cy="3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Retrospectiva</Template>
  <TotalTime>578</TotalTime>
  <Words>2653</Words>
  <Application>Microsoft Macintosh PowerPoint</Application>
  <PresentationFormat>Panorámica</PresentationFormat>
  <Paragraphs>857</Paragraphs>
  <Slides>27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Calibri</vt:lpstr>
      <vt:lpstr>Calibri Light</vt:lpstr>
      <vt:lpstr>Cambria Math</vt:lpstr>
      <vt:lpstr>Mangal</vt:lpstr>
      <vt:lpstr>Times New Roman</vt:lpstr>
      <vt:lpstr>Wingdings</vt:lpstr>
      <vt:lpstr>Arial</vt:lpstr>
      <vt:lpstr>Retrospección</vt:lpstr>
      <vt:lpstr>Modelado matemático del proceso de polimerización en masa de metacrilato de metilo utilizando iniciadores multifuncionales cíclicos </vt:lpstr>
      <vt:lpstr>Índice</vt:lpstr>
      <vt:lpstr>Introducción PMMA</vt:lpstr>
      <vt:lpstr>Introducción PMMA</vt:lpstr>
      <vt:lpstr>Introducción PMMA</vt:lpstr>
      <vt:lpstr>Introducción al PMMA</vt:lpstr>
      <vt:lpstr>Iniciadores multifuncionales</vt:lpstr>
      <vt:lpstr>Datos empíricos</vt:lpstr>
      <vt:lpstr>Datos empíricos – DEKTP</vt:lpstr>
      <vt:lpstr>Datos empíricos – DEKTP </vt:lpstr>
      <vt:lpstr>Datos empíricos – DEKTP </vt:lpstr>
      <vt:lpstr>Datos empíricos – DEKTP </vt:lpstr>
      <vt:lpstr>Datos empíricos – PDP</vt:lpstr>
      <vt:lpstr>Datos empíricos – PDP </vt:lpstr>
      <vt:lpstr>Datos empíricos – PDP</vt:lpstr>
      <vt:lpstr>Datos empíricos – PDP </vt:lpstr>
      <vt:lpstr>Modelado matemático</vt:lpstr>
      <vt:lpstr>Modelado matemático - Balances</vt:lpstr>
      <vt:lpstr>Modelado matemático – Parámetros</vt:lpstr>
      <vt:lpstr>Modelado matemático – Sistema dinámico</vt:lpstr>
      <vt:lpstr>Modelado matemático – Simulación</vt:lpstr>
      <vt:lpstr>Modelado matemático – Simulación</vt:lpstr>
      <vt:lpstr>Modelado matemático – Simulación </vt:lpstr>
      <vt:lpstr>Modelo matemático – Simulación</vt:lpstr>
      <vt:lpstr>Modelado – Ajuste </vt:lpstr>
      <vt:lpstr>Aplicaciones futuras y mejoras</vt:lpstr>
      <vt:lpstr>Conclusiones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matemático del proceso de polimerización en masa de metacrilato de metilo utilizando iniciadores multifuncionales cíclicos </dc:title>
  <dc:creator>Pablo Ruiz Ruiz</dc:creator>
  <cp:lastModifiedBy>Pablo Ruiz Ruiz</cp:lastModifiedBy>
  <cp:revision>129</cp:revision>
  <dcterms:created xsi:type="dcterms:W3CDTF">2017-06-21T21:02:02Z</dcterms:created>
  <dcterms:modified xsi:type="dcterms:W3CDTF">2017-06-26T11:45:47Z</dcterms:modified>
</cp:coreProperties>
</file>