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jpeg" ContentType="image/jpeg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1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57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55.xml" ContentType="application/vnd.openxmlformats-officedocument.presentationml.slide+xml"/>
  <Override PartName="/ppt/slides/slide137.xml" ContentType="application/vnd.openxmlformats-officedocument.presentationml.slide+xml"/>
  <Override PartName="/ppt/slides/slide54.xml" ContentType="application/vnd.openxmlformats-officedocument.presentationml.slide+xml"/>
  <Override PartName="/ppt/slides/slide138.xml" ContentType="application/vnd.openxmlformats-officedocument.presentationml.slide+xml"/>
  <Override PartName="/ppt/slides/slide56.xml" ContentType="application/vnd.openxmlformats-officedocument.presentationml.slide+xml"/>
  <Override PartName="/ppt/slides/slide134.xml" ContentType="application/vnd.openxmlformats-officedocument.presentationml.slide+xml"/>
  <Override PartName="/ppt/slides/slide133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0"/>
  </p:notesMasterIdLst>
  <p:handoutMasterIdLst>
    <p:handoutMasterId r:id="rId141"/>
  </p:handoutMasterIdLst>
  <p:sldIdLst>
    <p:sldId id="256" r:id="rId2"/>
    <p:sldId id="334" r:id="rId3"/>
    <p:sldId id="554" r:id="rId4"/>
    <p:sldId id="335" r:id="rId5"/>
    <p:sldId id="336" r:id="rId6"/>
    <p:sldId id="556" r:id="rId7"/>
    <p:sldId id="555" r:id="rId8"/>
    <p:sldId id="557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401" r:id="rId32"/>
    <p:sldId id="402" r:id="rId33"/>
    <p:sldId id="403" r:id="rId34"/>
    <p:sldId id="404" r:id="rId35"/>
    <p:sldId id="405" r:id="rId36"/>
    <p:sldId id="407" r:id="rId37"/>
    <p:sldId id="360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96" r:id="rId61"/>
    <p:sldId id="397" r:id="rId62"/>
    <p:sldId id="398" r:id="rId63"/>
    <p:sldId id="409" r:id="rId64"/>
    <p:sldId id="410" r:id="rId65"/>
    <p:sldId id="523" r:id="rId66"/>
    <p:sldId id="524" r:id="rId67"/>
    <p:sldId id="525" r:id="rId68"/>
    <p:sldId id="526" r:id="rId69"/>
    <p:sldId id="527" r:id="rId70"/>
    <p:sldId id="528" r:id="rId71"/>
    <p:sldId id="529" r:id="rId72"/>
    <p:sldId id="530" r:id="rId73"/>
    <p:sldId id="531" r:id="rId74"/>
    <p:sldId id="532" r:id="rId75"/>
    <p:sldId id="533" r:id="rId76"/>
    <p:sldId id="534" r:id="rId77"/>
    <p:sldId id="535" r:id="rId78"/>
    <p:sldId id="536" r:id="rId79"/>
    <p:sldId id="537" r:id="rId80"/>
    <p:sldId id="538" r:id="rId81"/>
    <p:sldId id="539" r:id="rId82"/>
    <p:sldId id="540" r:id="rId83"/>
    <p:sldId id="541" r:id="rId84"/>
    <p:sldId id="542" r:id="rId85"/>
    <p:sldId id="543" r:id="rId86"/>
    <p:sldId id="544" r:id="rId87"/>
    <p:sldId id="545" r:id="rId88"/>
    <p:sldId id="546" r:id="rId89"/>
    <p:sldId id="437" r:id="rId90"/>
    <p:sldId id="438" r:id="rId91"/>
    <p:sldId id="439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447" r:id="rId100"/>
    <p:sldId id="448" r:id="rId101"/>
    <p:sldId id="489" r:id="rId102"/>
    <p:sldId id="490" r:id="rId103"/>
    <p:sldId id="491" r:id="rId104"/>
    <p:sldId id="492" r:id="rId105"/>
    <p:sldId id="493" r:id="rId106"/>
    <p:sldId id="494" r:id="rId107"/>
    <p:sldId id="495" r:id="rId108"/>
    <p:sldId id="496" r:id="rId109"/>
    <p:sldId id="497" r:id="rId110"/>
    <p:sldId id="498" r:id="rId111"/>
    <p:sldId id="499" r:id="rId112"/>
    <p:sldId id="502" r:id="rId113"/>
    <p:sldId id="503" r:id="rId114"/>
    <p:sldId id="504" r:id="rId115"/>
    <p:sldId id="505" r:id="rId116"/>
    <p:sldId id="506" r:id="rId117"/>
    <p:sldId id="507" r:id="rId118"/>
    <p:sldId id="508" r:id="rId119"/>
    <p:sldId id="509" r:id="rId120"/>
    <p:sldId id="547" r:id="rId121"/>
    <p:sldId id="548" r:id="rId122"/>
    <p:sldId id="549" r:id="rId123"/>
    <p:sldId id="550" r:id="rId124"/>
    <p:sldId id="551" r:id="rId125"/>
    <p:sldId id="552" r:id="rId126"/>
    <p:sldId id="553" r:id="rId127"/>
    <p:sldId id="510" r:id="rId128"/>
    <p:sldId id="511" r:id="rId129"/>
    <p:sldId id="512" r:id="rId130"/>
    <p:sldId id="513" r:id="rId131"/>
    <p:sldId id="514" r:id="rId132"/>
    <p:sldId id="515" r:id="rId133"/>
    <p:sldId id="516" r:id="rId134"/>
    <p:sldId id="517" r:id="rId135"/>
    <p:sldId id="518" r:id="rId136"/>
    <p:sldId id="519" r:id="rId137"/>
    <p:sldId id="520" r:id="rId138"/>
    <p:sldId id="521" r:id="rId13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66" d="100"/>
          <a:sy n="66" d="100"/>
        </p:scale>
        <p:origin x="-811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94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handoutMaster" Target="handoutMasters/handoutMaster1.xml"/><Relationship Id="rId14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14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195A556-E681-4C6C-8DEE-8B55D892E233}" type="datetimeFigureOut">
              <a:rPr lang="es-AR"/>
              <a:pPr>
                <a:defRPr/>
              </a:pPr>
              <a:t>15/06/2012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CB62AC-7B37-4D1C-A8C9-92FEA481F9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B27F6D-0A78-4AF2-A192-BBBFBC195ADA}" type="datetimeFigureOut">
              <a:rPr lang="es-AR"/>
              <a:pPr>
                <a:defRPr/>
              </a:pPr>
              <a:t>15/06/2012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F5A4EA-C7AC-4623-9A63-189A81AF493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146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6CEF70-325F-4AD6-ADC9-B2C0E3FE12F6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  <p:sp>
        <p:nvSpPr>
          <p:cNvPr id="146437" name="4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7CFA71-16A0-4514-B374-079C234E520D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AR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147461" name="4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B4AF7A-69F5-413B-8A37-77ED3F0F65BD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AR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smtClean="0"/>
          </a:p>
        </p:txBody>
      </p:sp>
      <p:sp>
        <p:nvSpPr>
          <p:cNvPr id="148485" name="4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360FA2-14D0-4414-867B-29338A1207D9}" type="slidenum">
              <a:rPr lang="es-CL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s-CL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_tradnl" smtClean="0"/>
          </a:p>
        </p:txBody>
      </p:sp>
      <p:sp>
        <p:nvSpPr>
          <p:cNvPr id="149509" name="4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0CE95-BCE1-4902-B005-F6A8AC7D274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405CE-71D4-4B0E-B0D2-C814B9354EB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DE629-6EC4-4F9F-B9A1-641EA126763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A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BAA2C-28C4-410D-9EC9-3AD55F93CC8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CEDE9-DA8D-4AD5-8B11-A5CD9F4360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3200" y="114303"/>
            <a:ext cx="8737600" cy="5167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0" y="914401"/>
            <a:ext cx="4318000" cy="5337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521200" y="914401"/>
            <a:ext cx="4318000" cy="5337572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imagen prediseñada</a:t>
            </a:r>
            <a:endParaRPr lang="es-A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63527"/>
            <a:ext cx="8382000" cy="6508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381003" y="1219200"/>
            <a:ext cx="4132263" cy="51054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imagen prediseñada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65664" y="1219200"/>
            <a:ext cx="4133851" cy="5105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2344F-1AEA-43F7-98A1-E5A0FE05ADA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F7EE0-0E70-46A7-A510-8FA242F8B62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4EEB4-7FD0-4730-8F5F-305211658E6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686A-F21A-4913-B9C9-EE9726B4416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D26F-732E-42BF-89A2-76CDB6F5AA0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3745-EE06-450E-B1FF-4DA587C7F0D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6420-512F-4CAC-8663-C4C9C3DBC2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994CE-732C-4448-B388-2347F13498E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52F67B-D5A3-420C-9734-BA80B906EC9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Reingeniería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 smtClean="0"/>
              <a:t>UNLaM</a:t>
            </a:r>
            <a:r>
              <a:rPr lang="es-AR" dirty="0" smtClean="0"/>
              <a:t> 2012</a:t>
            </a:r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12CD20D-90F3-4417-AC10-C984928D90A9}" type="slidenum">
              <a:rPr lang="es-AR"/>
              <a:pPr>
                <a:defRPr/>
              </a:pPr>
              <a:t>1</a:t>
            </a:fld>
            <a:endParaRPr lang="es-AR"/>
          </a:p>
        </p:txBody>
      </p:sp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539750" y="4762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3600" b="1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Construcción de sistemas II</a:t>
            </a:r>
            <a:br>
              <a:rPr lang="es-ES_tradnl" sz="3600" b="1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</a:br>
            <a:r>
              <a:rPr lang="es-ES_tradnl" sz="3600" b="1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 UNLAM – </a:t>
            </a:r>
            <a:r>
              <a:rPr lang="es-ES_tradnl" sz="3600" b="1" dirty="0" smtClean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2012</a:t>
            </a:r>
            <a:endParaRPr lang="es-ES_tradnl" sz="3600" b="1" dirty="0">
              <a:solidFill>
                <a:srgbClr val="FFC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sz="3600" b="1" dirty="0" err="1" smtClean="0">
                <a:solidFill>
                  <a:srgbClr val="FFC000"/>
                </a:solidFill>
              </a:rPr>
              <a:t>Reingeniería</a:t>
            </a:r>
            <a:r>
              <a:rPr lang="en-US" sz="3600" b="1" dirty="0" smtClean="0">
                <a:solidFill>
                  <a:srgbClr val="FFC000"/>
                </a:solidFill>
              </a:rPr>
              <a:t> de </a:t>
            </a:r>
            <a:r>
              <a:rPr lang="en-US" sz="3600" b="1" dirty="0" err="1" smtClean="0">
                <a:solidFill>
                  <a:srgbClr val="FFC000"/>
                </a:solidFill>
              </a:rPr>
              <a:t>procesos</a:t>
            </a:r>
            <a:r>
              <a:rPr lang="en-US" sz="3600" b="1" dirty="0" smtClean="0">
                <a:solidFill>
                  <a:srgbClr val="FFC000"/>
                </a:solidFill>
              </a:rPr>
              <a:t> de </a:t>
            </a:r>
            <a:r>
              <a:rPr lang="en-US" sz="3600" b="1" dirty="0" err="1" smtClean="0">
                <a:solidFill>
                  <a:srgbClr val="FFC000"/>
                </a:solidFill>
              </a:rPr>
              <a:t>negocio</a:t>
            </a:r>
            <a:endParaRPr lang="es-AR" sz="3600" b="1" dirty="0">
              <a:solidFill>
                <a:srgbClr val="FFC000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981200"/>
            <a:ext cx="8435975" cy="4876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Redefinición del negocio. Las metas de negocio se identifican dentro del contexto de cuatro drivers clave: reducción de costos, reducción del tiempo, mejora de calidad, y desarrollo de personal y capacitación. </a:t>
            </a:r>
            <a:endParaRPr lang="en-US" sz="2000" dirty="0" smtClean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Identificación de procesos. Se identifican los procesos que son críticos para alcanzar de las metas definidas en la definición del negocio. </a:t>
            </a:r>
            <a:endParaRPr lang="en-US" sz="2000" dirty="0" smtClean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Evaluación de procesos. Los procesos existentes se analizan y se miden a fondo. </a:t>
            </a:r>
          </a:p>
          <a:p>
            <a:pPr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Especificación y diseño de procesos. De acuerdo con la información obtenida durante las primeras tres actividades del BPR, se preparan los casos de uso (el capítulo 7) para cada proceso que deba </a:t>
            </a: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ser </a:t>
            </a: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rediseñado. </a:t>
            </a:r>
          </a:p>
          <a:p>
            <a:pPr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Creación de un prototipo. Un proceso de negocio rediseñado debe ser </a:t>
            </a:r>
            <a:r>
              <a:rPr lang="es-ES" sz="20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prototipado</a:t>
            </a: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antes de que sea completamente integrado en el negocio. </a:t>
            </a:r>
          </a:p>
          <a:p>
            <a:pPr>
              <a:lnSpc>
                <a:spcPct val="80000"/>
              </a:lnSpc>
              <a:buClr>
                <a:schemeClr val="bg2">
                  <a:lumMod val="40000"/>
                  <a:lumOff val="60000"/>
                </a:schemeClr>
              </a:buClr>
              <a:defRPr/>
            </a:pP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Refinamiento e instanciación. Basado en el </a:t>
            </a:r>
            <a:r>
              <a:rPr lang="es-ES" sz="20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feedback</a:t>
            </a:r>
            <a:r>
              <a:rPr lang="es-E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que produce el uso del prototipo, el proceso de negocio se refina y después se ejemplifica dentro de un sistema empresarial. </a:t>
            </a:r>
            <a:endParaRPr lang="en-US" sz="2000" dirty="0" smtClean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6BCC269F-FED1-4BA2-8346-A0AB52E8F36F}" type="slidenum">
              <a:rPr lang="es-AR"/>
              <a:pPr>
                <a:defRPr/>
              </a:pPr>
              <a:t>10</a:t>
            </a:fld>
            <a:endParaRPr lang="es-AR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671513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 smtClean="0">
                <a:solidFill>
                  <a:srgbClr val="FFC000"/>
                </a:solidFill>
              </a:rPr>
              <a:t>Packaging</a:t>
            </a:r>
            <a:r>
              <a:rPr lang="es-ES_tradnl" dirty="0" smtClean="0"/>
              <a:t> </a:t>
            </a:r>
            <a:endParaRPr lang="es-ES_tradnl" dirty="0"/>
          </a:p>
        </p:txBody>
      </p:sp>
      <p:grpSp>
        <p:nvGrpSpPr>
          <p:cNvPr id="105475" name="Group 207"/>
          <p:cNvGrpSpPr>
            <a:grpSpLocks/>
          </p:cNvGrpSpPr>
          <p:nvPr/>
        </p:nvGrpSpPr>
        <p:grpSpPr bwMode="auto">
          <a:xfrm>
            <a:off x="7086600" y="1106488"/>
            <a:ext cx="1550988" cy="1601787"/>
            <a:chOff x="3936" y="336"/>
            <a:chExt cx="1009" cy="653"/>
          </a:xfrm>
        </p:grpSpPr>
        <p:grpSp>
          <p:nvGrpSpPr>
            <p:cNvPr id="105537" name="Group 208"/>
            <p:cNvGrpSpPr>
              <a:grpSpLocks/>
            </p:cNvGrpSpPr>
            <p:nvPr/>
          </p:nvGrpSpPr>
          <p:grpSpPr bwMode="auto">
            <a:xfrm>
              <a:off x="3936" y="336"/>
              <a:ext cx="1009" cy="318"/>
              <a:chOff x="480" y="912"/>
              <a:chExt cx="4800" cy="1296"/>
            </a:xfrm>
          </p:grpSpPr>
          <p:sp>
            <p:nvSpPr>
              <p:cNvPr id="105546" name="Freeform 209"/>
              <p:cNvSpPr>
                <a:spLocks/>
              </p:cNvSpPr>
              <p:nvPr/>
            </p:nvSpPr>
            <p:spPr bwMode="auto">
              <a:xfrm>
                <a:off x="4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5547" name="Freeform 210"/>
              <p:cNvSpPr>
                <a:spLocks/>
              </p:cNvSpPr>
              <p:nvPr/>
            </p:nvSpPr>
            <p:spPr bwMode="auto">
              <a:xfrm flipH="1">
                <a:off x="28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5538" name="Group 211"/>
            <p:cNvGrpSpPr>
              <a:grpSpLocks/>
            </p:cNvGrpSpPr>
            <p:nvPr/>
          </p:nvGrpSpPr>
          <p:grpSpPr bwMode="auto">
            <a:xfrm flipV="1">
              <a:off x="3936" y="665"/>
              <a:ext cx="1009" cy="286"/>
              <a:chOff x="480" y="912"/>
              <a:chExt cx="4800" cy="1296"/>
            </a:xfrm>
          </p:grpSpPr>
          <p:sp>
            <p:nvSpPr>
              <p:cNvPr id="105544" name="Freeform 212"/>
              <p:cNvSpPr>
                <a:spLocks/>
              </p:cNvSpPr>
              <p:nvPr/>
            </p:nvSpPr>
            <p:spPr bwMode="auto">
              <a:xfrm>
                <a:off x="4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5545" name="Freeform 213"/>
              <p:cNvSpPr>
                <a:spLocks/>
              </p:cNvSpPr>
              <p:nvPr/>
            </p:nvSpPr>
            <p:spPr bwMode="auto">
              <a:xfrm flipH="1">
                <a:off x="28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5539" name="Rectangle 214"/>
            <p:cNvSpPr>
              <a:spLocks noChangeArrowheads="1"/>
            </p:cNvSpPr>
            <p:nvPr/>
          </p:nvSpPr>
          <p:spPr bwMode="auto">
            <a:xfrm>
              <a:off x="4128" y="768"/>
              <a:ext cx="624" cy="192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05540" name="Group 215"/>
            <p:cNvGrpSpPr>
              <a:grpSpLocks/>
            </p:cNvGrpSpPr>
            <p:nvPr/>
          </p:nvGrpSpPr>
          <p:grpSpPr bwMode="auto">
            <a:xfrm>
              <a:off x="4109" y="807"/>
              <a:ext cx="673" cy="182"/>
              <a:chOff x="1008" y="2832"/>
              <a:chExt cx="3024" cy="864"/>
            </a:xfrm>
          </p:grpSpPr>
          <p:sp>
            <p:nvSpPr>
              <p:cNvPr id="105541" name="Line 216"/>
              <p:cNvSpPr>
                <a:spLocks noChangeShapeType="1"/>
              </p:cNvSpPr>
              <p:nvPr/>
            </p:nvSpPr>
            <p:spPr bwMode="auto">
              <a:xfrm>
                <a:off x="1152" y="3648"/>
                <a:ext cx="2736" cy="1"/>
              </a:xfrm>
              <a:prstGeom prst="line">
                <a:avLst/>
              </a:prstGeom>
              <a:noFill/>
              <a:ln w="9525">
                <a:solidFill>
                  <a:srgbClr val="9933FF"/>
                </a:solidFill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5542" name="Line 217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144" cy="864"/>
              </a:xfrm>
              <a:prstGeom prst="line">
                <a:avLst/>
              </a:prstGeom>
              <a:noFill/>
              <a:ln w="9525">
                <a:solidFill>
                  <a:srgbClr val="9933FF"/>
                </a:solidFill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5543" name="Line 218"/>
              <p:cNvSpPr>
                <a:spLocks noChangeShapeType="1"/>
              </p:cNvSpPr>
              <p:nvPr/>
            </p:nvSpPr>
            <p:spPr bwMode="auto">
              <a:xfrm flipH="1">
                <a:off x="3888" y="2832"/>
                <a:ext cx="144" cy="816"/>
              </a:xfrm>
              <a:prstGeom prst="line">
                <a:avLst/>
              </a:prstGeom>
              <a:noFill/>
              <a:ln w="9525">
                <a:solidFill>
                  <a:srgbClr val="9933FF"/>
                </a:solidFill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105476" name="Group 219"/>
          <p:cNvGrpSpPr>
            <a:grpSpLocks/>
          </p:cNvGrpSpPr>
          <p:nvPr/>
        </p:nvGrpSpPr>
        <p:grpSpPr bwMode="auto">
          <a:xfrm>
            <a:off x="474663" y="1557338"/>
            <a:ext cx="8193087" cy="4937125"/>
            <a:chOff x="263" y="730"/>
            <a:chExt cx="5161" cy="3110"/>
          </a:xfrm>
        </p:grpSpPr>
        <p:sp>
          <p:nvSpPr>
            <p:cNvPr id="105479" name="Freeform 220"/>
            <p:cNvSpPr>
              <a:spLocks/>
            </p:cNvSpPr>
            <p:nvPr/>
          </p:nvSpPr>
          <p:spPr bwMode="auto">
            <a:xfrm>
              <a:off x="3504" y="2933"/>
              <a:ext cx="1872" cy="907"/>
            </a:xfrm>
            <a:custGeom>
              <a:avLst/>
              <a:gdLst>
                <a:gd name="T0" fmla="*/ 1872 w 1872"/>
                <a:gd name="T1" fmla="*/ 0 h 1008"/>
                <a:gd name="T2" fmla="*/ 1728 w 1872"/>
                <a:gd name="T3" fmla="*/ 624 h 1008"/>
                <a:gd name="T4" fmla="*/ 1152 w 1872"/>
                <a:gd name="T5" fmla="*/ 912 h 1008"/>
                <a:gd name="T6" fmla="*/ 624 w 1872"/>
                <a:gd name="T7" fmla="*/ 960 h 1008"/>
                <a:gd name="T8" fmla="*/ 48 w 1872"/>
                <a:gd name="T9" fmla="*/ 624 h 1008"/>
                <a:gd name="T10" fmla="*/ 336 w 1872"/>
                <a:gd name="T11" fmla="*/ 96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008"/>
                <a:gd name="T20" fmla="*/ 1872 w 1872"/>
                <a:gd name="T21" fmla="*/ 1008 h 1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008">
                  <a:moveTo>
                    <a:pt x="1872" y="0"/>
                  </a:moveTo>
                  <a:cubicBezTo>
                    <a:pt x="1860" y="236"/>
                    <a:pt x="1848" y="472"/>
                    <a:pt x="1728" y="624"/>
                  </a:cubicBezTo>
                  <a:cubicBezTo>
                    <a:pt x="1608" y="776"/>
                    <a:pt x="1336" y="856"/>
                    <a:pt x="1152" y="912"/>
                  </a:cubicBezTo>
                  <a:cubicBezTo>
                    <a:pt x="968" y="968"/>
                    <a:pt x="808" y="1008"/>
                    <a:pt x="624" y="960"/>
                  </a:cubicBezTo>
                  <a:cubicBezTo>
                    <a:pt x="440" y="912"/>
                    <a:pt x="96" y="768"/>
                    <a:pt x="48" y="624"/>
                  </a:cubicBezTo>
                  <a:cubicBezTo>
                    <a:pt x="0" y="480"/>
                    <a:pt x="288" y="184"/>
                    <a:pt x="336" y="96"/>
                  </a:cubicBezTo>
                </a:path>
              </a:pathLst>
            </a:custGeom>
            <a:solidFill>
              <a:srgbClr val="CC99FF">
                <a:alpha val="50195"/>
              </a:srgbClr>
            </a:solidFill>
            <a:ln w="31750" cap="flat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0" name="Freeform 221"/>
            <p:cNvSpPr>
              <a:spLocks/>
            </p:cNvSpPr>
            <p:nvPr/>
          </p:nvSpPr>
          <p:spPr bwMode="auto">
            <a:xfrm>
              <a:off x="1728" y="2803"/>
              <a:ext cx="2112" cy="907"/>
            </a:xfrm>
            <a:custGeom>
              <a:avLst/>
              <a:gdLst>
                <a:gd name="T0" fmla="*/ 0 w 2496"/>
                <a:gd name="T1" fmla="*/ 432 h 912"/>
                <a:gd name="T2" fmla="*/ 432 w 2496"/>
                <a:gd name="T3" fmla="*/ 720 h 912"/>
                <a:gd name="T4" fmla="*/ 1296 w 2496"/>
                <a:gd name="T5" fmla="*/ 864 h 912"/>
                <a:gd name="T6" fmla="*/ 1584 w 2496"/>
                <a:gd name="T7" fmla="*/ 864 h 912"/>
                <a:gd name="T8" fmla="*/ 2256 w 2496"/>
                <a:gd name="T9" fmla="*/ 576 h 912"/>
                <a:gd name="T10" fmla="*/ 2496 w 2496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6"/>
                <a:gd name="T19" fmla="*/ 0 h 912"/>
                <a:gd name="T20" fmla="*/ 2496 w 2496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6" h="912">
                  <a:moveTo>
                    <a:pt x="0" y="432"/>
                  </a:moveTo>
                  <a:cubicBezTo>
                    <a:pt x="108" y="540"/>
                    <a:pt x="216" y="648"/>
                    <a:pt x="432" y="720"/>
                  </a:cubicBezTo>
                  <a:cubicBezTo>
                    <a:pt x="648" y="792"/>
                    <a:pt x="1104" y="840"/>
                    <a:pt x="1296" y="864"/>
                  </a:cubicBezTo>
                  <a:cubicBezTo>
                    <a:pt x="1488" y="888"/>
                    <a:pt x="1424" y="912"/>
                    <a:pt x="1584" y="864"/>
                  </a:cubicBezTo>
                  <a:cubicBezTo>
                    <a:pt x="1744" y="816"/>
                    <a:pt x="2104" y="720"/>
                    <a:pt x="2256" y="576"/>
                  </a:cubicBezTo>
                  <a:cubicBezTo>
                    <a:pt x="2408" y="432"/>
                    <a:pt x="2452" y="216"/>
                    <a:pt x="2496" y="0"/>
                  </a:cubicBezTo>
                </a:path>
              </a:pathLst>
            </a:custGeom>
            <a:solidFill>
              <a:srgbClr val="FFCC99">
                <a:alpha val="50195"/>
              </a:srgbClr>
            </a:solidFill>
            <a:ln w="31750" cap="flat">
              <a:solidFill>
                <a:srgbClr val="FF66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1" name="Freeform 222"/>
            <p:cNvSpPr>
              <a:spLocks/>
            </p:cNvSpPr>
            <p:nvPr/>
          </p:nvSpPr>
          <p:spPr bwMode="auto">
            <a:xfrm>
              <a:off x="720" y="2890"/>
              <a:ext cx="1920" cy="820"/>
            </a:xfrm>
            <a:custGeom>
              <a:avLst/>
              <a:gdLst>
                <a:gd name="T0" fmla="*/ 0 w 1920"/>
                <a:gd name="T1" fmla="*/ 144 h 744"/>
                <a:gd name="T2" fmla="*/ 528 w 1920"/>
                <a:gd name="T3" fmla="*/ 720 h 744"/>
                <a:gd name="T4" fmla="*/ 1920 w 1920"/>
                <a:gd name="T5" fmla="*/ 0 h 744"/>
                <a:gd name="T6" fmla="*/ 0 60000 65536"/>
                <a:gd name="T7" fmla="*/ 0 60000 65536"/>
                <a:gd name="T8" fmla="*/ 0 60000 65536"/>
                <a:gd name="T9" fmla="*/ 0 w 1920"/>
                <a:gd name="T10" fmla="*/ 0 h 744"/>
                <a:gd name="T11" fmla="*/ 1920 w 192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744">
                  <a:moveTo>
                    <a:pt x="0" y="144"/>
                  </a:moveTo>
                  <a:cubicBezTo>
                    <a:pt x="104" y="444"/>
                    <a:pt x="208" y="744"/>
                    <a:pt x="528" y="720"/>
                  </a:cubicBezTo>
                  <a:cubicBezTo>
                    <a:pt x="848" y="696"/>
                    <a:pt x="1696" y="104"/>
                    <a:pt x="1920" y="0"/>
                  </a:cubicBezTo>
                </a:path>
              </a:pathLst>
            </a:custGeom>
            <a:solidFill>
              <a:srgbClr val="FFCCFF">
                <a:alpha val="50195"/>
              </a:srgbClr>
            </a:solidFill>
            <a:ln w="31750" cap="flat">
              <a:solidFill>
                <a:srgbClr val="FF66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2" name="Freeform 223"/>
            <p:cNvSpPr>
              <a:spLocks/>
            </p:cNvSpPr>
            <p:nvPr/>
          </p:nvSpPr>
          <p:spPr bwMode="auto">
            <a:xfrm>
              <a:off x="1008" y="730"/>
              <a:ext cx="2696" cy="778"/>
            </a:xfrm>
            <a:custGeom>
              <a:avLst/>
              <a:gdLst>
                <a:gd name="T0" fmla="*/ 8 w 2360"/>
                <a:gd name="T1" fmla="*/ 848 h 848"/>
                <a:gd name="T2" fmla="*/ 56 w 2360"/>
                <a:gd name="T3" fmla="*/ 704 h 848"/>
                <a:gd name="T4" fmla="*/ 344 w 2360"/>
                <a:gd name="T5" fmla="*/ 320 h 848"/>
                <a:gd name="T6" fmla="*/ 1304 w 2360"/>
                <a:gd name="T7" fmla="*/ 80 h 848"/>
                <a:gd name="T8" fmla="*/ 2360 w 2360"/>
                <a:gd name="T9" fmla="*/ 800 h 8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0"/>
                <a:gd name="T16" fmla="*/ 0 h 848"/>
                <a:gd name="T17" fmla="*/ 2360 w 2360"/>
                <a:gd name="T18" fmla="*/ 848 h 8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0" h="848">
                  <a:moveTo>
                    <a:pt x="8" y="848"/>
                  </a:moveTo>
                  <a:cubicBezTo>
                    <a:pt x="4" y="820"/>
                    <a:pt x="0" y="792"/>
                    <a:pt x="56" y="704"/>
                  </a:cubicBezTo>
                  <a:cubicBezTo>
                    <a:pt x="112" y="616"/>
                    <a:pt x="136" y="424"/>
                    <a:pt x="344" y="320"/>
                  </a:cubicBezTo>
                  <a:cubicBezTo>
                    <a:pt x="552" y="216"/>
                    <a:pt x="968" y="0"/>
                    <a:pt x="1304" y="80"/>
                  </a:cubicBezTo>
                  <a:cubicBezTo>
                    <a:pt x="1640" y="160"/>
                    <a:pt x="2184" y="680"/>
                    <a:pt x="2360" y="800"/>
                  </a:cubicBezTo>
                </a:path>
              </a:pathLst>
            </a:custGeom>
            <a:solidFill>
              <a:srgbClr val="CCFF33">
                <a:alpha val="50195"/>
              </a:srgbClr>
            </a:solidFill>
            <a:ln w="38100" cap="flat">
              <a:solidFill>
                <a:srgbClr val="99CC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3" name="Freeform 224"/>
            <p:cNvSpPr>
              <a:spLocks/>
            </p:cNvSpPr>
            <p:nvPr/>
          </p:nvSpPr>
          <p:spPr bwMode="auto">
            <a:xfrm>
              <a:off x="2784" y="1198"/>
              <a:ext cx="2640" cy="2203"/>
            </a:xfrm>
            <a:custGeom>
              <a:avLst/>
              <a:gdLst>
                <a:gd name="T0" fmla="*/ 0 w 2640"/>
                <a:gd name="T1" fmla="*/ 416 h 2448"/>
                <a:gd name="T2" fmla="*/ 528 w 2640"/>
                <a:gd name="T3" fmla="*/ 32 h 2448"/>
                <a:gd name="T4" fmla="*/ 1584 w 2640"/>
                <a:gd name="T5" fmla="*/ 224 h 2448"/>
                <a:gd name="T6" fmla="*/ 2400 w 2640"/>
                <a:gd name="T7" fmla="*/ 992 h 2448"/>
                <a:gd name="T8" fmla="*/ 2592 w 2640"/>
                <a:gd name="T9" fmla="*/ 1952 h 2448"/>
                <a:gd name="T10" fmla="*/ 2112 w 2640"/>
                <a:gd name="T11" fmla="*/ 2432 h 2448"/>
                <a:gd name="T12" fmla="*/ 1152 w 2640"/>
                <a:gd name="T13" fmla="*/ 2048 h 2448"/>
                <a:gd name="T14" fmla="*/ 192 w 2640"/>
                <a:gd name="T15" fmla="*/ 1904 h 2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40"/>
                <a:gd name="T25" fmla="*/ 0 h 2448"/>
                <a:gd name="T26" fmla="*/ 2640 w 2640"/>
                <a:gd name="T27" fmla="*/ 2448 h 24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40" h="2448">
                  <a:moveTo>
                    <a:pt x="0" y="416"/>
                  </a:moveTo>
                  <a:cubicBezTo>
                    <a:pt x="132" y="240"/>
                    <a:pt x="264" y="64"/>
                    <a:pt x="528" y="32"/>
                  </a:cubicBezTo>
                  <a:cubicBezTo>
                    <a:pt x="792" y="0"/>
                    <a:pt x="1272" y="64"/>
                    <a:pt x="1584" y="224"/>
                  </a:cubicBezTo>
                  <a:cubicBezTo>
                    <a:pt x="1896" y="384"/>
                    <a:pt x="2232" y="704"/>
                    <a:pt x="2400" y="992"/>
                  </a:cubicBezTo>
                  <a:cubicBezTo>
                    <a:pt x="2568" y="1280"/>
                    <a:pt x="2640" y="1712"/>
                    <a:pt x="2592" y="1952"/>
                  </a:cubicBezTo>
                  <a:cubicBezTo>
                    <a:pt x="2544" y="2192"/>
                    <a:pt x="2352" y="2416"/>
                    <a:pt x="2112" y="2432"/>
                  </a:cubicBezTo>
                  <a:cubicBezTo>
                    <a:pt x="1872" y="2448"/>
                    <a:pt x="1472" y="2136"/>
                    <a:pt x="1152" y="2048"/>
                  </a:cubicBezTo>
                  <a:cubicBezTo>
                    <a:pt x="832" y="1960"/>
                    <a:pt x="352" y="1928"/>
                    <a:pt x="192" y="1904"/>
                  </a:cubicBezTo>
                </a:path>
              </a:pathLst>
            </a:custGeom>
            <a:solidFill>
              <a:srgbClr val="C0C0C0">
                <a:alpha val="50195"/>
              </a:srgbClr>
            </a:solidFill>
            <a:ln w="31750" cap="flat">
              <a:solidFill>
                <a:srgbClr val="33CCC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4" name="Freeform 225"/>
            <p:cNvSpPr>
              <a:spLocks/>
            </p:cNvSpPr>
            <p:nvPr/>
          </p:nvSpPr>
          <p:spPr bwMode="auto">
            <a:xfrm>
              <a:off x="1344" y="1356"/>
              <a:ext cx="1872" cy="1882"/>
            </a:xfrm>
            <a:custGeom>
              <a:avLst/>
              <a:gdLst>
                <a:gd name="T0" fmla="*/ 391 w 1863"/>
                <a:gd name="T1" fmla="*/ 123 h 2048"/>
                <a:gd name="T2" fmla="*/ 473 w 1863"/>
                <a:gd name="T3" fmla="*/ 82 h 2048"/>
                <a:gd name="T4" fmla="*/ 555 w 1863"/>
                <a:gd name="T5" fmla="*/ 20 h 2048"/>
                <a:gd name="T6" fmla="*/ 761 w 1863"/>
                <a:gd name="T7" fmla="*/ 0 h 2048"/>
                <a:gd name="T8" fmla="*/ 1111 w 1863"/>
                <a:gd name="T9" fmla="*/ 20 h 2048"/>
                <a:gd name="T10" fmla="*/ 1234 w 1863"/>
                <a:gd name="T11" fmla="*/ 123 h 2048"/>
                <a:gd name="T12" fmla="*/ 1317 w 1863"/>
                <a:gd name="T13" fmla="*/ 164 h 2048"/>
                <a:gd name="T14" fmla="*/ 1584 w 1863"/>
                <a:gd name="T15" fmla="*/ 308 h 2048"/>
                <a:gd name="T16" fmla="*/ 1687 w 1863"/>
                <a:gd name="T17" fmla="*/ 411 h 2048"/>
                <a:gd name="T18" fmla="*/ 1728 w 1863"/>
                <a:gd name="T19" fmla="*/ 658 h 2048"/>
                <a:gd name="T20" fmla="*/ 1522 w 1863"/>
                <a:gd name="T21" fmla="*/ 1851 h 2048"/>
                <a:gd name="T22" fmla="*/ 1234 w 1863"/>
                <a:gd name="T23" fmla="*/ 1933 h 2048"/>
                <a:gd name="T24" fmla="*/ 185 w 1863"/>
                <a:gd name="T25" fmla="*/ 1872 h 2048"/>
                <a:gd name="T26" fmla="*/ 103 w 1863"/>
                <a:gd name="T27" fmla="*/ 1810 h 2048"/>
                <a:gd name="T28" fmla="*/ 41 w 1863"/>
                <a:gd name="T29" fmla="*/ 1625 h 2048"/>
                <a:gd name="T30" fmla="*/ 21 w 1863"/>
                <a:gd name="T31" fmla="*/ 1563 h 2048"/>
                <a:gd name="T32" fmla="*/ 0 w 1863"/>
                <a:gd name="T33" fmla="*/ 1501 h 20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3"/>
                <a:gd name="T52" fmla="*/ 0 h 2048"/>
                <a:gd name="T53" fmla="*/ 1863 w 1863"/>
                <a:gd name="T54" fmla="*/ 2048 h 20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3" h="2048">
                  <a:moveTo>
                    <a:pt x="391" y="123"/>
                  </a:moveTo>
                  <a:cubicBezTo>
                    <a:pt x="418" y="109"/>
                    <a:pt x="447" y="98"/>
                    <a:pt x="473" y="82"/>
                  </a:cubicBezTo>
                  <a:cubicBezTo>
                    <a:pt x="502" y="64"/>
                    <a:pt x="522" y="29"/>
                    <a:pt x="555" y="20"/>
                  </a:cubicBezTo>
                  <a:cubicBezTo>
                    <a:pt x="621" y="1"/>
                    <a:pt x="692" y="7"/>
                    <a:pt x="761" y="0"/>
                  </a:cubicBezTo>
                  <a:cubicBezTo>
                    <a:pt x="878" y="7"/>
                    <a:pt x="995" y="4"/>
                    <a:pt x="1111" y="20"/>
                  </a:cubicBezTo>
                  <a:cubicBezTo>
                    <a:pt x="1231" y="37"/>
                    <a:pt x="1163" y="64"/>
                    <a:pt x="1234" y="123"/>
                  </a:cubicBezTo>
                  <a:cubicBezTo>
                    <a:pt x="1258" y="143"/>
                    <a:pt x="1289" y="150"/>
                    <a:pt x="1317" y="164"/>
                  </a:cubicBezTo>
                  <a:cubicBezTo>
                    <a:pt x="1403" y="294"/>
                    <a:pt x="1427" y="286"/>
                    <a:pt x="1584" y="308"/>
                  </a:cubicBezTo>
                  <a:cubicBezTo>
                    <a:pt x="1666" y="349"/>
                    <a:pt x="1670" y="327"/>
                    <a:pt x="1687" y="411"/>
                  </a:cubicBezTo>
                  <a:cubicBezTo>
                    <a:pt x="1703" y="493"/>
                    <a:pt x="1728" y="658"/>
                    <a:pt x="1728" y="658"/>
                  </a:cubicBezTo>
                  <a:cubicBezTo>
                    <a:pt x="1722" y="899"/>
                    <a:pt x="1863" y="1607"/>
                    <a:pt x="1522" y="1851"/>
                  </a:cubicBezTo>
                  <a:cubicBezTo>
                    <a:pt x="1439" y="1910"/>
                    <a:pt x="1330" y="1918"/>
                    <a:pt x="1234" y="1933"/>
                  </a:cubicBezTo>
                  <a:cubicBezTo>
                    <a:pt x="888" y="2048"/>
                    <a:pt x="531" y="1929"/>
                    <a:pt x="185" y="1872"/>
                  </a:cubicBezTo>
                  <a:cubicBezTo>
                    <a:pt x="158" y="1851"/>
                    <a:pt x="122" y="1839"/>
                    <a:pt x="103" y="1810"/>
                  </a:cubicBezTo>
                  <a:cubicBezTo>
                    <a:pt x="67" y="1756"/>
                    <a:pt x="62" y="1687"/>
                    <a:pt x="41" y="1625"/>
                  </a:cubicBezTo>
                  <a:cubicBezTo>
                    <a:pt x="34" y="1604"/>
                    <a:pt x="28" y="1584"/>
                    <a:pt x="21" y="1563"/>
                  </a:cubicBezTo>
                  <a:cubicBezTo>
                    <a:pt x="14" y="1542"/>
                    <a:pt x="0" y="1501"/>
                    <a:pt x="0" y="1501"/>
                  </a:cubicBezTo>
                </a:path>
              </a:pathLst>
            </a:custGeom>
            <a:solidFill>
              <a:srgbClr val="CCFFFF">
                <a:alpha val="50195"/>
              </a:srgbClr>
            </a:solidFill>
            <a:ln w="31750" cap="flat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5" name="Freeform 226"/>
            <p:cNvSpPr>
              <a:spLocks/>
            </p:cNvSpPr>
            <p:nvPr/>
          </p:nvSpPr>
          <p:spPr bwMode="auto">
            <a:xfrm>
              <a:off x="263" y="1299"/>
              <a:ext cx="1524" cy="1982"/>
            </a:xfrm>
            <a:custGeom>
              <a:avLst/>
              <a:gdLst>
                <a:gd name="T0" fmla="*/ 238 w 1524"/>
                <a:gd name="T1" fmla="*/ 2203 h 2203"/>
                <a:gd name="T2" fmla="*/ 155 w 1524"/>
                <a:gd name="T3" fmla="*/ 2183 h 2203"/>
                <a:gd name="T4" fmla="*/ 114 w 1524"/>
                <a:gd name="T5" fmla="*/ 2101 h 2203"/>
                <a:gd name="T6" fmla="*/ 73 w 1524"/>
                <a:gd name="T7" fmla="*/ 2039 h 2203"/>
                <a:gd name="T8" fmla="*/ 52 w 1524"/>
                <a:gd name="T9" fmla="*/ 1031 h 2203"/>
                <a:gd name="T10" fmla="*/ 135 w 1524"/>
                <a:gd name="T11" fmla="*/ 784 h 2203"/>
                <a:gd name="T12" fmla="*/ 217 w 1524"/>
                <a:gd name="T13" fmla="*/ 537 h 2203"/>
                <a:gd name="T14" fmla="*/ 443 w 1524"/>
                <a:gd name="T15" fmla="*/ 373 h 2203"/>
                <a:gd name="T16" fmla="*/ 670 w 1524"/>
                <a:gd name="T17" fmla="*/ 146 h 2203"/>
                <a:gd name="T18" fmla="*/ 752 w 1524"/>
                <a:gd name="T19" fmla="*/ 43 h 2203"/>
                <a:gd name="T20" fmla="*/ 1060 w 1524"/>
                <a:gd name="T21" fmla="*/ 2 h 2203"/>
                <a:gd name="T22" fmla="*/ 1328 w 1524"/>
                <a:gd name="T23" fmla="*/ 23 h 2203"/>
                <a:gd name="T24" fmla="*/ 1369 w 1524"/>
                <a:gd name="T25" fmla="*/ 85 h 2203"/>
                <a:gd name="T26" fmla="*/ 1472 w 1524"/>
                <a:gd name="T27" fmla="*/ 208 h 2203"/>
                <a:gd name="T28" fmla="*/ 1390 w 1524"/>
                <a:gd name="T29" fmla="*/ 558 h 2203"/>
                <a:gd name="T30" fmla="*/ 1348 w 1524"/>
                <a:gd name="T31" fmla="*/ 681 h 2203"/>
                <a:gd name="T32" fmla="*/ 1328 w 1524"/>
                <a:gd name="T33" fmla="*/ 743 h 2203"/>
                <a:gd name="T34" fmla="*/ 1287 w 1524"/>
                <a:gd name="T35" fmla="*/ 1339 h 2203"/>
                <a:gd name="T36" fmla="*/ 1246 w 1524"/>
                <a:gd name="T37" fmla="*/ 1401 h 2203"/>
                <a:gd name="T38" fmla="*/ 1225 w 1524"/>
                <a:gd name="T39" fmla="*/ 1463 h 2203"/>
                <a:gd name="T40" fmla="*/ 1163 w 1524"/>
                <a:gd name="T41" fmla="*/ 1504 h 2203"/>
                <a:gd name="T42" fmla="*/ 999 w 1524"/>
                <a:gd name="T43" fmla="*/ 1669 h 2203"/>
                <a:gd name="T44" fmla="*/ 916 w 1524"/>
                <a:gd name="T45" fmla="*/ 1854 h 2203"/>
                <a:gd name="T46" fmla="*/ 546 w 1524"/>
                <a:gd name="T47" fmla="*/ 1998 h 2203"/>
                <a:gd name="T48" fmla="*/ 443 w 1524"/>
                <a:gd name="T49" fmla="*/ 2101 h 2203"/>
                <a:gd name="T50" fmla="*/ 402 w 1524"/>
                <a:gd name="T51" fmla="*/ 2183 h 2203"/>
                <a:gd name="T52" fmla="*/ 340 w 1524"/>
                <a:gd name="T53" fmla="*/ 2203 h 2203"/>
                <a:gd name="T54" fmla="*/ 238 w 1524"/>
                <a:gd name="T55" fmla="*/ 2203 h 22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24"/>
                <a:gd name="T85" fmla="*/ 0 h 2203"/>
                <a:gd name="T86" fmla="*/ 1524 w 1524"/>
                <a:gd name="T87" fmla="*/ 2203 h 22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24" h="2203">
                  <a:moveTo>
                    <a:pt x="238" y="2203"/>
                  </a:moveTo>
                  <a:cubicBezTo>
                    <a:pt x="210" y="2196"/>
                    <a:pt x="177" y="2201"/>
                    <a:pt x="155" y="2183"/>
                  </a:cubicBezTo>
                  <a:cubicBezTo>
                    <a:pt x="131" y="2164"/>
                    <a:pt x="129" y="2128"/>
                    <a:pt x="114" y="2101"/>
                  </a:cubicBezTo>
                  <a:cubicBezTo>
                    <a:pt x="102" y="2079"/>
                    <a:pt x="87" y="2060"/>
                    <a:pt x="73" y="2039"/>
                  </a:cubicBezTo>
                  <a:cubicBezTo>
                    <a:pt x="0" y="1561"/>
                    <a:pt x="15" y="1768"/>
                    <a:pt x="52" y="1031"/>
                  </a:cubicBezTo>
                  <a:cubicBezTo>
                    <a:pt x="55" y="979"/>
                    <a:pt x="132" y="794"/>
                    <a:pt x="135" y="784"/>
                  </a:cubicBezTo>
                  <a:cubicBezTo>
                    <a:pt x="161" y="702"/>
                    <a:pt x="163" y="609"/>
                    <a:pt x="217" y="537"/>
                  </a:cubicBezTo>
                  <a:cubicBezTo>
                    <a:pt x="310" y="412"/>
                    <a:pt x="305" y="479"/>
                    <a:pt x="443" y="373"/>
                  </a:cubicBezTo>
                  <a:cubicBezTo>
                    <a:pt x="523" y="311"/>
                    <a:pt x="596" y="218"/>
                    <a:pt x="670" y="146"/>
                  </a:cubicBezTo>
                  <a:cubicBezTo>
                    <a:pt x="680" y="136"/>
                    <a:pt x="727" y="49"/>
                    <a:pt x="752" y="43"/>
                  </a:cubicBezTo>
                  <a:cubicBezTo>
                    <a:pt x="853" y="19"/>
                    <a:pt x="1060" y="2"/>
                    <a:pt x="1060" y="2"/>
                  </a:cubicBezTo>
                  <a:cubicBezTo>
                    <a:pt x="1149" y="9"/>
                    <a:pt x="1241" y="0"/>
                    <a:pt x="1328" y="23"/>
                  </a:cubicBezTo>
                  <a:cubicBezTo>
                    <a:pt x="1352" y="29"/>
                    <a:pt x="1353" y="66"/>
                    <a:pt x="1369" y="85"/>
                  </a:cubicBezTo>
                  <a:cubicBezTo>
                    <a:pt x="1501" y="243"/>
                    <a:pt x="1370" y="54"/>
                    <a:pt x="1472" y="208"/>
                  </a:cubicBezTo>
                  <a:cubicBezTo>
                    <a:pt x="1524" y="368"/>
                    <a:pt x="1475" y="430"/>
                    <a:pt x="1390" y="558"/>
                  </a:cubicBezTo>
                  <a:cubicBezTo>
                    <a:pt x="1366" y="594"/>
                    <a:pt x="1362" y="640"/>
                    <a:pt x="1348" y="681"/>
                  </a:cubicBezTo>
                  <a:cubicBezTo>
                    <a:pt x="1341" y="702"/>
                    <a:pt x="1328" y="743"/>
                    <a:pt x="1328" y="743"/>
                  </a:cubicBezTo>
                  <a:cubicBezTo>
                    <a:pt x="1311" y="941"/>
                    <a:pt x="1316" y="1142"/>
                    <a:pt x="1287" y="1339"/>
                  </a:cubicBezTo>
                  <a:cubicBezTo>
                    <a:pt x="1283" y="1364"/>
                    <a:pt x="1257" y="1379"/>
                    <a:pt x="1246" y="1401"/>
                  </a:cubicBezTo>
                  <a:cubicBezTo>
                    <a:pt x="1236" y="1421"/>
                    <a:pt x="1239" y="1446"/>
                    <a:pt x="1225" y="1463"/>
                  </a:cubicBezTo>
                  <a:cubicBezTo>
                    <a:pt x="1209" y="1482"/>
                    <a:pt x="1181" y="1487"/>
                    <a:pt x="1163" y="1504"/>
                  </a:cubicBezTo>
                  <a:cubicBezTo>
                    <a:pt x="1106" y="1556"/>
                    <a:pt x="1051" y="1612"/>
                    <a:pt x="999" y="1669"/>
                  </a:cubicBezTo>
                  <a:cubicBezTo>
                    <a:pt x="914" y="1763"/>
                    <a:pt x="1001" y="1713"/>
                    <a:pt x="916" y="1854"/>
                  </a:cubicBezTo>
                  <a:cubicBezTo>
                    <a:pt x="839" y="1981"/>
                    <a:pt x="675" y="1976"/>
                    <a:pt x="546" y="1998"/>
                  </a:cubicBezTo>
                  <a:cubicBezTo>
                    <a:pt x="476" y="2045"/>
                    <a:pt x="485" y="2026"/>
                    <a:pt x="443" y="2101"/>
                  </a:cubicBezTo>
                  <a:cubicBezTo>
                    <a:pt x="428" y="2128"/>
                    <a:pt x="424" y="2161"/>
                    <a:pt x="402" y="2183"/>
                  </a:cubicBezTo>
                  <a:cubicBezTo>
                    <a:pt x="387" y="2198"/>
                    <a:pt x="361" y="2196"/>
                    <a:pt x="340" y="2203"/>
                  </a:cubicBezTo>
                  <a:cubicBezTo>
                    <a:pt x="181" y="2181"/>
                    <a:pt x="152" y="2162"/>
                    <a:pt x="238" y="2203"/>
                  </a:cubicBezTo>
                  <a:close/>
                </a:path>
              </a:pathLst>
            </a:custGeom>
            <a:solidFill>
              <a:srgbClr val="FFFF99">
                <a:alpha val="50195"/>
              </a:srgbClr>
            </a:solidFill>
            <a:ln w="31750" cap="flat">
              <a:solidFill>
                <a:srgbClr val="9900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5486" name="Rectangle 227"/>
            <p:cNvSpPr>
              <a:spLocks noChangeArrowheads="1"/>
            </p:cNvSpPr>
            <p:nvPr/>
          </p:nvSpPr>
          <p:spPr bwMode="auto">
            <a:xfrm>
              <a:off x="2136" y="881"/>
              <a:ext cx="288" cy="25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87" name="Rectangle 228"/>
            <p:cNvSpPr>
              <a:spLocks noChangeArrowheads="1"/>
            </p:cNvSpPr>
            <p:nvPr/>
          </p:nvSpPr>
          <p:spPr bwMode="auto">
            <a:xfrm flipH="1">
              <a:off x="1008" y="1443"/>
              <a:ext cx="288" cy="25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88" name="Rectangle 229"/>
            <p:cNvSpPr>
              <a:spLocks noChangeArrowheads="1"/>
            </p:cNvSpPr>
            <p:nvPr/>
          </p:nvSpPr>
          <p:spPr bwMode="auto">
            <a:xfrm flipH="1">
              <a:off x="2136" y="1443"/>
              <a:ext cx="288" cy="25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89" name="Rectangle 230"/>
            <p:cNvSpPr>
              <a:spLocks noChangeArrowheads="1"/>
            </p:cNvSpPr>
            <p:nvPr/>
          </p:nvSpPr>
          <p:spPr bwMode="auto">
            <a:xfrm flipH="1">
              <a:off x="3456" y="1443"/>
              <a:ext cx="288" cy="25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0" name="Rectangle 231"/>
            <p:cNvSpPr>
              <a:spLocks noChangeArrowheads="1"/>
            </p:cNvSpPr>
            <p:nvPr/>
          </p:nvSpPr>
          <p:spPr bwMode="auto">
            <a:xfrm>
              <a:off x="3984" y="3343"/>
              <a:ext cx="288" cy="259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1" name="Rectangle 232"/>
            <p:cNvSpPr>
              <a:spLocks noChangeArrowheads="1"/>
            </p:cNvSpPr>
            <p:nvPr/>
          </p:nvSpPr>
          <p:spPr bwMode="auto">
            <a:xfrm>
              <a:off x="1056" y="3300"/>
              <a:ext cx="288" cy="259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2" name="Rectangle 233"/>
            <p:cNvSpPr>
              <a:spLocks noChangeArrowheads="1"/>
            </p:cNvSpPr>
            <p:nvPr/>
          </p:nvSpPr>
          <p:spPr bwMode="auto">
            <a:xfrm>
              <a:off x="2832" y="3300"/>
              <a:ext cx="288" cy="259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3" name="Rectangle 234"/>
            <p:cNvSpPr>
              <a:spLocks noChangeArrowheads="1"/>
            </p:cNvSpPr>
            <p:nvPr/>
          </p:nvSpPr>
          <p:spPr bwMode="auto">
            <a:xfrm>
              <a:off x="2136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4" name="Rectangle 235"/>
            <p:cNvSpPr>
              <a:spLocks noChangeArrowheads="1"/>
            </p:cNvSpPr>
            <p:nvPr/>
          </p:nvSpPr>
          <p:spPr bwMode="auto">
            <a:xfrm>
              <a:off x="1192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5" name="Rectangle 236"/>
            <p:cNvSpPr>
              <a:spLocks noChangeArrowheads="1"/>
            </p:cNvSpPr>
            <p:nvPr/>
          </p:nvSpPr>
          <p:spPr bwMode="auto">
            <a:xfrm>
              <a:off x="1664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6" name="Rectangle 237"/>
            <p:cNvSpPr>
              <a:spLocks noChangeArrowheads="1"/>
            </p:cNvSpPr>
            <p:nvPr/>
          </p:nvSpPr>
          <p:spPr bwMode="auto">
            <a:xfrm>
              <a:off x="720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7" name="Rectangle 238"/>
            <p:cNvSpPr>
              <a:spLocks noChangeArrowheads="1"/>
            </p:cNvSpPr>
            <p:nvPr/>
          </p:nvSpPr>
          <p:spPr bwMode="auto">
            <a:xfrm>
              <a:off x="2608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8" name="Rectangle 239"/>
            <p:cNvSpPr>
              <a:spLocks noChangeArrowheads="1"/>
            </p:cNvSpPr>
            <p:nvPr/>
          </p:nvSpPr>
          <p:spPr bwMode="auto">
            <a:xfrm>
              <a:off x="3648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499" name="Rectangle 240"/>
            <p:cNvSpPr>
              <a:spLocks noChangeArrowheads="1"/>
            </p:cNvSpPr>
            <p:nvPr/>
          </p:nvSpPr>
          <p:spPr bwMode="auto">
            <a:xfrm>
              <a:off x="4416" y="2004"/>
              <a:ext cx="288" cy="259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0" name="Rectangle 241"/>
            <p:cNvSpPr>
              <a:spLocks noChangeArrowheads="1"/>
            </p:cNvSpPr>
            <p:nvPr/>
          </p:nvSpPr>
          <p:spPr bwMode="auto">
            <a:xfrm>
              <a:off x="384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1" name="Rectangle 242"/>
            <p:cNvSpPr>
              <a:spLocks noChangeArrowheads="1"/>
            </p:cNvSpPr>
            <p:nvPr/>
          </p:nvSpPr>
          <p:spPr bwMode="auto">
            <a:xfrm>
              <a:off x="4992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2" name="Rectangle 243"/>
            <p:cNvSpPr>
              <a:spLocks noChangeArrowheads="1"/>
            </p:cNvSpPr>
            <p:nvPr/>
          </p:nvSpPr>
          <p:spPr bwMode="auto">
            <a:xfrm>
              <a:off x="4533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3" name="Rectangle 244"/>
            <p:cNvSpPr>
              <a:spLocks noChangeArrowheads="1"/>
            </p:cNvSpPr>
            <p:nvPr/>
          </p:nvSpPr>
          <p:spPr bwMode="auto">
            <a:xfrm>
              <a:off x="2506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4" name="Rectangle 245"/>
            <p:cNvSpPr>
              <a:spLocks noChangeArrowheads="1"/>
            </p:cNvSpPr>
            <p:nvPr/>
          </p:nvSpPr>
          <p:spPr bwMode="auto">
            <a:xfrm>
              <a:off x="1680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5" name="Rectangle 246"/>
            <p:cNvSpPr>
              <a:spLocks noChangeArrowheads="1"/>
            </p:cNvSpPr>
            <p:nvPr/>
          </p:nvSpPr>
          <p:spPr bwMode="auto">
            <a:xfrm>
              <a:off x="2112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6" name="Rectangle 247"/>
            <p:cNvSpPr>
              <a:spLocks noChangeArrowheads="1"/>
            </p:cNvSpPr>
            <p:nvPr/>
          </p:nvSpPr>
          <p:spPr bwMode="auto">
            <a:xfrm>
              <a:off x="842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7" name="Rectangle 248"/>
            <p:cNvSpPr>
              <a:spLocks noChangeArrowheads="1"/>
            </p:cNvSpPr>
            <p:nvPr/>
          </p:nvSpPr>
          <p:spPr bwMode="auto">
            <a:xfrm>
              <a:off x="3157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8" name="Rectangle 249"/>
            <p:cNvSpPr>
              <a:spLocks noChangeArrowheads="1"/>
            </p:cNvSpPr>
            <p:nvPr/>
          </p:nvSpPr>
          <p:spPr bwMode="auto">
            <a:xfrm>
              <a:off x="3616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5509" name="Rectangle 250"/>
            <p:cNvSpPr>
              <a:spLocks noChangeArrowheads="1"/>
            </p:cNvSpPr>
            <p:nvPr/>
          </p:nvSpPr>
          <p:spPr bwMode="auto">
            <a:xfrm>
              <a:off x="4074" y="2609"/>
              <a:ext cx="288" cy="259"/>
            </a:xfrm>
            <a:prstGeom prst="rect">
              <a:avLst/>
            </a:prstGeom>
            <a:solidFill>
              <a:srgbClr val="FF8D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cxnSp>
          <p:nvCxnSpPr>
            <p:cNvPr id="105510" name="AutoShape 251"/>
            <p:cNvCxnSpPr>
              <a:cxnSpLocks noChangeShapeType="1"/>
              <a:stCxn id="105487" idx="2"/>
              <a:endCxn id="105496" idx="0"/>
            </p:cNvCxnSpPr>
            <p:nvPr/>
          </p:nvCxnSpPr>
          <p:spPr bwMode="auto">
            <a:xfrm flipH="1">
              <a:off x="864" y="1701"/>
              <a:ext cx="288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1" name="AutoShape 252"/>
            <p:cNvCxnSpPr>
              <a:cxnSpLocks noChangeShapeType="1"/>
              <a:stCxn id="105487" idx="2"/>
              <a:endCxn id="105494" idx="0"/>
            </p:cNvCxnSpPr>
            <p:nvPr/>
          </p:nvCxnSpPr>
          <p:spPr bwMode="auto">
            <a:xfrm>
              <a:off x="1152" y="1701"/>
              <a:ext cx="184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12" name="AutoShape 253"/>
            <p:cNvCxnSpPr>
              <a:cxnSpLocks noChangeShapeType="1"/>
              <a:stCxn id="105487" idx="2"/>
              <a:endCxn id="105495" idx="0"/>
            </p:cNvCxnSpPr>
            <p:nvPr/>
          </p:nvCxnSpPr>
          <p:spPr bwMode="auto">
            <a:xfrm>
              <a:off x="1152" y="1701"/>
              <a:ext cx="656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3" name="AutoShape 254"/>
            <p:cNvCxnSpPr>
              <a:cxnSpLocks noChangeShapeType="1"/>
              <a:stCxn id="105488" idx="2"/>
              <a:endCxn id="105493" idx="0"/>
            </p:cNvCxnSpPr>
            <p:nvPr/>
          </p:nvCxnSpPr>
          <p:spPr bwMode="auto">
            <a:xfrm>
              <a:off x="2280" y="1701"/>
              <a:ext cx="0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4" name="AutoShape 255"/>
            <p:cNvCxnSpPr>
              <a:cxnSpLocks noChangeShapeType="1"/>
              <a:stCxn id="105488" idx="2"/>
              <a:endCxn id="105497" idx="0"/>
            </p:cNvCxnSpPr>
            <p:nvPr/>
          </p:nvCxnSpPr>
          <p:spPr bwMode="auto">
            <a:xfrm>
              <a:off x="2280" y="1701"/>
              <a:ext cx="472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5" name="AutoShape 256"/>
            <p:cNvCxnSpPr>
              <a:cxnSpLocks noChangeShapeType="1"/>
              <a:stCxn id="105489" idx="2"/>
              <a:endCxn id="105498" idx="0"/>
            </p:cNvCxnSpPr>
            <p:nvPr/>
          </p:nvCxnSpPr>
          <p:spPr bwMode="auto">
            <a:xfrm>
              <a:off x="3600" y="1701"/>
              <a:ext cx="192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6" name="AutoShape 257"/>
            <p:cNvCxnSpPr>
              <a:cxnSpLocks noChangeShapeType="1"/>
              <a:stCxn id="105489" idx="2"/>
              <a:endCxn id="105499" idx="0"/>
            </p:cNvCxnSpPr>
            <p:nvPr/>
          </p:nvCxnSpPr>
          <p:spPr bwMode="auto">
            <a:xfrm>
              <a:off x="3600" y="1701"/>
              <a:ext cx="960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7" name="AutoShape 258"/>
            <p:cNvCxnSpPr>
              <a:cxnSpLocks noChangeShapeType="1"/>
              <a:stCxn id="105496" idx="2"/>
              <a:endCxn id="105500" idx="0"/>
            </p:cNvCxnSpPr>
            <p:nvPr/>
          </p:nvCxnSpPr>
          <p:spPr bwMode="auto">
            <a:xfrm flipH="1">
              <a:off x="528" y="2263"/>
              <a:ext cx="33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8" name="AutoShape 259"/>
            <p:cNvCxnSpPr>
              <a:cxnSpLocks noChangeShapeType="1"/>
              <a:stCxn id="105496" idx="2"/>
              <a:endCxn id="105506" idx="0"/>
            </p:cNvCxnSpPr>
            <p:nvPr/>
          </p:nvCxnSpPr>
          <p:spPr bwMode="auto">
            <a:xfrm>
              <a:off x="864" y="2263"/>
              <a:ext cx="122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19" name="AutoShape 260"/>
            <p:cNvCxnSpPr>
              <a:cxnSpLocks noChangeShapeType="1"/>
              <a:stCxn id="105495" idx="2"/>
              <a:endCxn id="105504" idx="0"/>
            </p:cNvCxnSpPr>
            <p:nvPr/>
          </p:nvCxnSpPr>
          <p:spPr bwMode="auto">
            <a:xfrm>
              <a:off x="1808" y="2263"/>
              <a:ext cx="1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0" name="AutoShape 261"/>
            <p:cNvCxnSpPr>
              <a:cxnSpLocks noChangeShapeType="1"/>
              <a:stCxn id="105493" idx="2"/>
              <a:endCxn id="105505" idx="0"/>
            </p:cNvCxnSpPr>
            <p:nvPr/>
          </p:nvCxnSpPr>
          <p:spPr bwMode="auto">
            <a:xfrm flipH="1">
              <a:off x="2256" y="2263"/>
              <a:ext cx="24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1" name="AutoShape 262"/>
            <p:cNvCxnSpPr>
              <a:cxnSpLocks noChangeShapeType="1"/>
              <a:stCxn id="105493" idx="2"/>
              <a:endCxn id="105503" idx="0"/>
            </p:cNvCxnSpPr>
            <p:nvPr/>
          </p:nvCxnSpPr>
          <p:spPr bwMode="auto">
            <a:xfrm>
              <a:off x="2280" y="2263"/>
              <a:ext cx="3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2" name="AutoShape 263"/>
            <p:cNvCxnSpPr>
              <a:cxnSpLocks noChangeShapeType="1"/>
              <a:stCxn id="105498" idx="2"/>
              <a:endCxn id="105507" idx="0"/>
            </p:cNvCxnSpPr>
            <p:nvPr/>
          </p:nvCxnSpPr>
          <p:spPr bwMode="auto">
            <a:xfrm flipH="1">
              <a:off x="3301" y="2263"/>
              <a:ext cx="49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3" name="AutoShape 264"/>
            <p:cNvCxnSpPr>
              <a:cxnSpLocks noChangeShapeType="1"/>
              <a:stCxn id="105498" idx="2"/>
              <a:endCxn id="105508" idx="0"/>
            </p:cNvCxnSpPr>
            <p:nvPr/>
          </p:nvCxnSpPr>
          <p:spPr bwMode="auto">
            <a:xfrm flipH="1">
              <a:off x="3760" y="2263"/>
              <a:ext cx="32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4" name="AutoShape 265"/>
            <p:cNvCxnSpPr>
              <a:cxnSpLocks noChangeShapeType="1"/>
              <a:stCxn id="105498" idx="2"/>
              <a:endCxn id="105509" idx="0"/>
            </p:cNvCxnSpPr>
            <p:nvPr/>
          </p:nvCxnSpPr>
          <p:spPr bwMode="auto">
            <a:xfrm>
              <a:off x="3792" y="2263"/>
              <a:ext cx="42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5" name="AutoShape 266"/>
            <p:cNvCxnSpPr>
              <a:cxnSpLocks noChangeShapeType="1"/>
              <a:stCxn id="105499" idx="2"/>
              <a:endCxn id="105502" idx="0"/>
            </p:cNvCxnSpPr>
            <p:nvPr/>
          </p:nvCxnSpPr>
          <p:spPr bwMode="auto">
            <a:xfrm>
              <a:off x="4560" y="2263"/>
              <a:ext cx="11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6" name="AutoShape 267"/>
            <p:cNvCxnSpPr>
              <a:cxnSpLocks noChangeShapeType="1"/>
              <a:stCxn id="105499" idx="2"/>
              <a:endCxn id="105501" idx="0"/>
            </p:cNvCxnSpPr>
            <p:nvPr/>
          </p:nvCxnSpPr>
          <p:spPr bwMode="auto">
            <a:xfrm>
              <a:off x="4560" y="2263"/>
              <a:ext cx="57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7" name="AutoShape 268"/>
            <p:cNvCxnSpPr>
              <a:cxnSpLocks noChangeShapeType="1"/>
              <a:stCxn id="105506" idx="2"/>
              <a:endCxn id="105491" idx="0"/>
            </p:cNvCxnSpPr>
            <p:nvPr/>
          </p:nvCxnSpPr>
          <p:spPr bwMode="auto">
            <a:xfrm>
              <a:off x="986" y="2868"/>
              <a:ext cx="21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8" name="AutoShape 269"/>
            <p:cNvCxnSpPr>
              <a:cxnSpLocks noChangeShapeType="1"/>
              <a:stCxn id="105494" idx="2"/>
              <a:endCxn id="105491" idx="0"/>
            </p:cNvCxnSpPr>
            <p:nvPr/>
          </p:nvCxnSpPr>
          <p:spPr bwMode="auto">
            <a:xfrm flipH="1">
              <a:off x="1200" y="2263"/>
              <a:ext cx="136" cy="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29" name="AutoShape 270"/>
            <p:cNvCxnSpPr>
              <a:cxnSpLocks noChangeShapeType="1"/>
              <a:stCxn id="105495" idx="2"/>
              <a:endCxn id="105491" idx="0"/>
            </p:cNvCxnSpPr>
            <p:nvPr/>
          </p:nvCxnSpPr>
          <p:spPr bwMode="auto">
            <a:xfrm flipH="1">
              <a:off x="1200" y="2263"/>
              <a:ext cx="608" cy="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0" name="AutoShape 271"/>
            <p:cNvCxnSpPr>
              <a:cxnSpLocks noChangeShapeType="1"/>
              <a:stCxn id="105497" idx="2"/>
              <a:endCxn id="105492" idx="0"/>
            </p:cNvCxnSpPr>
            <p:nvPr/>
          </p:nvCxnSpPr>
          <p:spPr bwMode="auto">
            <a:xfrm>
              <a:off x="2752" y="2263"/>
              <a:ext cx="224" cy="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1" name="AutoShape 272"/>
            <p:cNvCxnSpPr>
              <a:cxnSpLocks noChangeShapeType="1"/>
              <a:stCxn id="105507" idx="2"/>
              <a:endCxn id="105492" idx="0"/>
            </p:cNvCxnSpPr>
            <p:nvPr/>
          </p:nvCxnSpPr>
          <p:spPr bwMode="auto">
            <a:xfrm flipH="1">
              <a:off x="2976" y="2868"/>
              <a:ext cx="325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2" name="AutoShape 273"/>
            <p:cNvCxnSpPr>
              <a:cxnSpLocks noChangeShapeType="1"/>
              <a:stCxn id="105508" idx="2"/>
              <a:endCxn id="105490" idx="0"/>
            </p:cNvCxnSpPr>
            <p:nvPr/>
          </p:nvCxnSpPr>
          <p:spPr bwMode="auto">
            <a:xfrm>
              <a:off x="3760" y="2868"/>
              <a:ext cx="368" cy="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3" name="AutoShape 274"/>
            <p:cNvCxnSpPr>
              <a:cxnSpLocks noChangeShapeType="1"/>
              <a:stCxn id="105501" idx="2"/>
              <a:endCxn id="105490" idx="0"/>
            </p:cNvCxnSpPr>
            <p:nvPr/>
          </p:nvCxnSpPr>
          <p:spPr bwMode="auto">
            <a:xfrm flipH="1">
              <a:off x="4128" y="2868"/>
              <a:ext cx="1008" cy="4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4" name="AutoShape 275"/>
            <p:cNvCxnSpPr>
              <a:cxnSpLocks noChangeShapeType="1"/>
              <a:stCxn id="105486" idx="2"/>
              <a:endCxn id="105487" idx="0"/>
            </p:cNvCxnSpPr>
            <p:nvPr/>
          </p:nvCxnSpPr>
          <p:spPr bwMode="auto">
            <a:xfrm flipH="1">
              <a:off x="1152" y="1140"/>
              <a:ext cx="1128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5" name="AutoShape 276"/>
            <p:cNvCxnSpPr>
              <a:cxnSpLocks noChangeShapeType="1"/>
              <a:stCxn id="105486" idx="2"/>
              <a:endCxn id="105488" idx="0"/>
            </p:cNvCxnSpPr>
            <p:nvPr/>
          </p:nvCxnSpPr>
          <p:spPr bwMode="auto">
            <a:xfrm>
              <a:off x="2280" y="1140"/>
              <a:ext cx="0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5536" name="AutoShape 277"/>
            <p:cNvCxnSpPr>
              <a:cxnSpLocks noChangeShapeType="1"/>
              <a:stCxn id="105486" idx="2"/>
              <a:endCxn id="105489" idx="0"/>
            </p:cNvCxnSpPr>
            <p:nvPr/>
          </p:nvCxnSpPr>
          <p:spPr bwMode="auto">
            <a:xfrm>
              <a:off x="2280" y="1140"/>
              <a:ext cx="1320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4" name="7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2F0C7-0AF5-4716-9BAC-99EB4CD95D0C}" type="slidenum">
              <a:rPr lang="es-AR"/>
              <a:pPr>
                <a:defRPr/>
              </a:pPr>
              <a:t>100</a:t>
            </a:fld>
            <a:endParaRPr lang="es-AR"/>
          </a:p>
        </p:txBody>
      </p:sp>
      <p:sp>
        <p:nvSpPr>
          <p:cNvPr id="75" name="7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Heurísticas de la carta estructurada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725613"/>
            <a:ext cx="2743200" cy="2514600"/>
          </a:xfrm>
        </p:spPr>
        <p:txBody>
          <a:bodyPr/>
          <a:lstStyle/>
          <a:p>
            <a:pPr>
              <a:defRPr/>
            </a:pPr>
            <a:r>
              <a:rPr lang="es-ES_tradnl" dirty="0"/>
              <a:t>Cohesión</a:t>
            </a:r>
          </a:p>
          <a:p>
            <a:pPr>
              <a:defRPr/>
            </a:pPr>
            <a:r>
              <a:rPr lang="es-ES_tradnl" dirty="0"/>
              <a:t>Acoplamiento</a:t>
            </a:r>
          </a:p>
          <a:p>
            <a:pPr>
              <a:defRPr/>
            </a:pPr>
            <a:r>
              <a:rPr lang="es-ES_tradnl" dirty="0"/>
              <a:t>Mezquita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161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10000" y="1528763"/>
            <a:ext cx="5029200" cy="3124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Alcances efecto y control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Tamaño de Módulos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Ancho y profundidad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 err="1"/>
              <a:t>Fan_In</a:t>
            </a:r>
            <a:r>
              <a:rPr lang="es-ES_tradnl" dirty="0"/>
              <a:t> / </a:t>
            </a:r>
            <a:r>
              <a:rPr lang="es-ES_tradnl" dirty="0" err="1"/>
              <a:t>Fan_Out</a:t>
            </a:r>
            <a:r>
              <a:rPr lang="es-ES_tradnl" dirty="0"/>
              <a:t> (Abanicos de entrada y de salida)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Desbalances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Trampolines de datos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106501" name="Text Box 6"/>
          <p:cNvSpPr txBox="1">
            <a:spLocks noChangeArrowheads="1"/>
          </p:cNvSpPr>
          <p:nvPr/>
        </p:nvSpPr>
        <p:spPr bwMode="auto">
          <a:xfrm>
            <a:off x="393700" y="5300663"/>
            <a:ext cx="8750300" cy="923925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Cohesión y  acoplamiento son las heurísticas principales. Estos son los atributos que determinan la “modularidad” efectiva de la solución.  Las restantes heurísticas </a:t>
            </a:r>
          </a:p>
          <a:p>
            <a:r>
              <a:rPr lang="es-ES_tradnl">
                <a:latin typeface="Tahoma" pitchFamily="34" charset="0"/>
              </a:rPr>
              <a:t>complementan y permiten perfeccionar la solución obtenida. </a:t>
            </a:r>
          </a:p>
        </p:txBody>
      </p:sp>
      <p:sp>
        <p:nvSpPr>
          <p:cNvPr id="106502" name="AutoShape 7"/>
          <p:cNvSpPr>
            <a:spLocks noChangeArrowheads="1"/>
          </p:cNvSpPr>
          <p:nvPr/>
        </p:nvSpPr>
        <p:spPr bwMode="auto">
          <a:xfrm>
            <a:off x="138113" y="4997450"/>
            <a:ext cx="8763000" cy="1600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06503" name="AutoShape 8"/>
          <p:cNvSpPr>
            <a:spLocks noChangeArrowheads="1"/>
          </p:cNvSpPr>
          <p:nvPr/>
        </p:nvSpPr>
        <p:spPr bwMode="auto">
          <a:xfrm>
            <a:off x="381000" y="1568450"/>
            <a:ext cx="3048000" cy="3200400"/>
          </a:xfrm>
          <a:prstGeom prst="roundRect">
            <a:avLst>
              <a:gd name="adj" fmla="val 11606"/>
            </a:avLst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06504" name="AutoShape 9"/>
          <p:cNvSpPr>
            <a:spLocks noChangeArrowheads="1"/>
          </p:cNvSpPr>
          <p:nvPr/>
        </p:nvSpPr>
        <p:spPr bwMode="auto">
          <a:xfrm>
            <a:off x="3657600" y="1568450"/>
            <a:ext cx="5181600" cy="3200400"/>
          </a:xfrm>
          <a:prstGeom prst="roundRect">
            <a:avLst>
              <a:gd name="adj" fmla="val 10565"/>
            </a:avLst>
          </a:prstGeom>
          <a:noFill/>
          <a:ln w="28575">
            <a:solidFill>
              <a:srgbClr val="FF66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16230-1B36-4E2B-B2B6-07017CBC1936}" type="slidenum">
              <a:rPr lang="es-AR"/>
              <a:pPr>
                <a:defRPr/>
              </a:pPr>
              <a:t>101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033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Cohesión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060575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La cohesión mide el grado de unicidad funcional de un módulo</a:t>
            </a:r>
          </a:p>
          <a:p>
            <a:pPr>
              <a:defRPr/>
            </a:pPr>
            <a:r>
              <a:rPr lang="es-ES_tradnl" sz="2400" dirty="0"/>
              <a:t>Es deseable trabajar con altos niveles de cohesión</a:t>
            </a:r>
          </a:p>
          <a:p>
            <a:pPr>
              <a:defRPr/>
            </a:pPr>
            <a:r>
              <a:rPr lang="es-ES_tradnl" sz="2400" dirty="0"/>
              <a:t>Un módulo poco cohesivo realiza varias funciones lo que conspira contra la comprensibilidad evaluada en cuanto a facilidad de mantenimiento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EFC62-23FA-48D1-9BA5-B860D5CA574B}" type="slidenum">
              <a:rPr lang="es-AR"/>
              <a:pPr>
                <a:defRPr/>
              </a:pPr>
              <a:t>102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9588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Cohesión: Grados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512888"/>
            <a:ext cx="4132263" cy="44196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COINCIDENTAL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LOGICA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TEMPORAL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PROCEDURAL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endParaRPr lang="es-ES_tradnl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COMUNICACIONAL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SECUENCIAL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s-ES_tradnl" dirty="0"/>
              <a:t>FUNCIONAL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65663" y="1512888"/>
            <a:ext cx="4133850" cy="4724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/>
              <a:t>Niveles </a:t>
            </a:r>
            <a:r>
              <a:rPr lang="es-ES_tradnl" b="1" i="1">
                <a:solidFill>
                  <a:srgbClr val="FF0066"/>
                </a:solidFill>
              </a:rPr>
              <a:t>inaceptables</a:t>
            </a:r>
            <a:r>
              <a:rPr lang="es-ES_tradnl"/>
              <a:t> de cohesión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sz="2400" i="1"/>
              <a:t>Generalmente conducen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sz="2400" i="1"/>
              <a:t>a diseños costosos 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sz="2400" i="1"/>
              <a:t>Ineficientes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s-ES_tradnl" sz="2400" i="1"/>
          </a:p>
          <a:p>
            <a:pPr>
              <a:lnSpc>
                <a:spcPct val="90000"/>
              </a:lnSpc>
              <a:defRPr/>
            </a:pPr>
            <a:r>
              <a:rPr lang="es-ES_tradnl"/>
              <a:t>Niveles </a:t>
            </a:r>
            <a:r>
              <a:rPr lang="es-ES_tradnl" b="1" i="1">
                <a:solidFill>
                  <a:schemeClr val="accent2"/>
                </a:solidFill>
              </a:rPr>
              <a:t>aceptables</a:t>
            </a:r>
            <a:r>
              <a:rPr lang="es-ES_tradnl"/>
              <a:t> de cohesión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sz="2400" i="1"/>
              <a:t>Conducen a un diseño más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sz="2400" i="1"/>
              <a:t>acorde con el problema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_tradnl" sz="2400" i="1"/>
              <a:t>a tratar</a:t>
            </a: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3657600" y="1635125"/>
            <a:ext cx="1066800" cy="3962400"/>
          </a:xfrm>
          <a:prstGeom prst="downArrow">
            <a:avLst>
              <a:gd name="adj1" fmla="val 35759"/>
              <a:gd name="adj2" fmla="val 78361"/>
            </a:avLst>
          </a:prstGeom>
          <a:gradFill rotWithShape="0">
            <a:gsLst>
              <a:gs pos="0">
                <a:srgbClr val="FF7C80"/>
              </a:gs>
              <a:gs pos="100000">
                <a:srgbClr val="99FF66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57B0C-3C28-4EA1-9234-A8B24F7091E6}" type="slidenum">
              <a:rPr lang="es-AR"/>
              <a:pPr>
                <a:defRPr/>
              </a:pPr>
              <a:t>103</a:t>
            </a:fld>
            <a:endParaRPr lang="es-AR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5270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Cohesión de un módulo</a:t>
            </a:r>
          </a:p>
        </p:txBody>
      </p:sp>
      <p:grpSp>
        <p:nvGrpSpPr>
          <p:cNvPr id="109571" name="Group 3"/>
          <p:cNvGrpSpPr>
            <a:grpSpLocks/>
          </p:cNvGrpSpPr>
          <p:nvPr/>
        </p:nvGrpSpPr>
        <p:grpSpPr bwMode="auto">
          <a:xfrm>
            <a:off x="152400" y="1219200"/>
            <a:ext cx="2971800" cy="1143000"/>
            <a:chOff x="576" y="1104"/>
            <a:chExt cx="1872" cy="720"/>
          </a:xfrm>
        </p:grpSpPr>
        <p:sp>
          <p:nvSpPr>
            <p:cNvPr id="109611" name="Text Box 4"/>
            <p:cNvSpPr txBox="1">
              <a:spLocks noChangeArrowheads="1"/>
            </p:cNvSpPr>
            <p:nvPr/>
          </p:nvSpPr>
          <p:spPr bwMode="auto">
            <a:xfrm>
              <a:off x="710" y="1225"/>
              <a:ext cx="125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latin typeface="Tahoma" pitchFamily="34" charset="0"/>
                </a:rPr>
                <a:t>El módulo realiza</a:t>
              </a:r>
            </a:p>
            <a:p>
              <a:r>
                <a:rPr lang="es-ES_tradnl">
                  <a:latin typeface="Tahoma" pitchFamily="34" charset="0"/>
                </a:rPr>
                <a:t>una única función</a:t>
              </a:r>
            </a:p>
          </p:txBody>
        </p:sp>
        <p:sp>
          <p:nvSpPr>
            <p:cNvPr id="109612" name="Oval 5"/>
            <p:cNvSpPr>
              <a:spLocks noChangeArrowheads="1"/>
            </p:cNvSpPr>
            <p:nvPr/>
          </p:nvSpPr>
          <p:spPr bwMode="auto">
            <a:xfrm>
              <a:off x="576" y="1104"/>
              <a:ext cx="1872" cy="720"/>
            </a:xfrm>
            <a:prstGeom prst="ellips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09572" name="Line 6"/>
          <p:cNvSpPr>
            <a:spLocks noChangeShapeType="1"/>
          </p:cNvSpPr>
          <p:nvPr/>
        </p:nvSpPr>
        <p:spPr bwMode="auto">
          <a:xfrm>
            <a:off x="3048000" y="1524000"/>
            <a:ext cx="3124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9573" name="Text Box 7"/>
          <p:cNvSpPr txBox="1">
            <a:spLocks noChangeArrowheads="1"/>
          </p:cNvSpPr>
          <p:nvPr/>
        </p:nvSpPr>
        <p:spPr bwMode="auto">
          <a:xfrm>
            <a:off x="6607175" y="1319213"/>
            <a:ext cx="18891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200" b="1">
                <a:latin typeface="Tahoma" pitchFamily="34" charset="0"/>
              </a:rPr>
              <a:t>FUNCIONAL</a:t>
            </a:r>
          </a:p>
        </p:txBody>
      </p:sp>
      <p:sp>
        <p:nvSpPr>
          <p:cNvPr id="109574" name="Text Box 8"/>
          <p:cNvSpPr txBox="1">
            <a:spLocks noChangeArrowheads="1"/>
          </p:cNvSpPr>
          <p:nvPr/>
        </p:nvSpPr>
        <p:spPr bwMode="auto">
          <a:xfrm>
            <a:off x="6510338" y="2193925"/>
            <a:ext cx="1836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>
                <a:latin typeface="Tahoma" pitchFamily="34" charset="0"/>
              </a:rPr>
              <a:t>SECUENCIAL</a:t>
            </a:r>
          </a:p>
        </p:txBody>
      </p:sp>
      <p:sp>
        <p:nvSpPr>
          <p:cNvPr id="109575" name="Text Box 9"/>
          <p:cNvSpPr txBox="1">
            <a:spLocks noChangeArrowheads="1"/>
          </p:cNvSpPr>
          <p:nvPr/>
        </p:nvSpPr>
        <p:spPr bwMode="auto">
          <a:xfrm>
            <a:off x="6510338" y="2830513"/>
            <a:ext cx="2408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COMUNICACIONAL</a:t>
            </a:r>
          </a:p>
        </p:txBody>
      </p:sp>
      <p:sp>
        <p:nvSpPr>
          <p:cNvPr id="109576" name="Text Box 10"/>
          <p:cNvSpPr txBox="1">
            <a:spLocks noChangeArrowheads="1"/>
          </p:cNvSpPr>
          <p:nvPr/>
        </p:nvSpPr>
        <p:spPr bwMode="auto">
          <a:xfrm>
            <a:off x="6510338" y="3489325"/>
            <a:ext cx="1957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>
                <a:latin typeface="Tahoma" pitchFamily="34" charset="0"/>
              </a:rPr>
              <a:t>PROCEDURAL</a:t>
            </a:r>
          </a:p>
        </p:txBody>
      </p:sp>
      <p:sp>
        <p:nvSpPr>
          <p:cNvPr id="109577" name="Text Box 11"/>
          <p:cNvSpPr txBox="1">
            <a:spLocks noChangeArrowheads="1"/>
          </p:cNvSpPr>
          <p:nvPr/>
        </p:nvSpPr>
        <p:spPr bwMode="auto">
          <a:xfrm>
            <a:off x="6510338" y="4114800"/>
            <a:ext cx="160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>
                <a:latin typeface="Tahoma" pitchFamily="34" charset="0"/>
              </a:rPr>
              <a:t>TEMPORAL</a:t>
            </a:r>
          </a:p>
        </p:txBody>
      </p:sp>
      <p:sp>
        <p:nvSpPr>
          <p:cNvPr id="109578" name="Text Box 12"/>
          <p:cNvSpPr txBox="1">
            <a:spLocks noChangeArrowheads="1"/>
          </p:cNvSpPr>
          <p:nvPr/>
        </p:nvSpPr>
        <p:spPr bwMode="auto">
          <a:xfrm>
            <a:off x="6510338" y="5013325"/>
            <a:ext cx="1190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>
                <a:latin typeface="Tahoma" pitchFamily="34" charset="0"/>
              </a:rPr>
              <a:t>LOGICA</a:t>
            </a:r>
          </a:p>
        </p:txBody>
      </p:sp>
      <p:sp>
        <p:nvSpPr>
          <p:cNvPr id="109579" name="Text Box 13"/>
          <p:cNvSpPr txBox="1">
            <a:spLocks noChangeArrowheads="1"/>
          </p:cNvSpPr>
          <p:nvPr/>
        </p:nvSpPr>
        <p:spPr bwMode="auto">
          <a:xfrm>
            <a:off x="6510338" y="5562600"/>
            <a:ext cx="2198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 b="1">
                <a:latin typeface="Tahoma" pitchFamily="34" charset="0"/>
              </a:rPr>
              <a:t>COINCIDENTAL</a:t>
            </a:r>
          </a:p>
        </p:txBody>
      </p:sp>
      <p:sp>
        <p:nvSpPr>
          <p:cNvPr id="109580" name="Text Box 14"/>
          <p:cNvSpPr txBox="1">
            <a:spLocks noChangeArrowheads="1"/>
          </p:cNvSpPr>
          <p:nvPr/>
        </p:nvSpPr>
        <p:spPr bwMode="auto">
          <a:xfrm>
            <a:off x="4419600" y="1143000"/>
            <a:ext cx="400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SI</a:t>
            </a:r>
          </a:p>
        </p:txBody>
      </p:sp>
      <p:sp>
        <p:nvSpPr>
          <p:cNvPr id="109581" name="Text Box 15"/>
          <p:cNvSpPr txBox="1">
            <a:spLocks noChangeArrowheads="1"/>
          </p:cNvSpPr>
          <p:nvPr/>
        </p:nvSpPr>
        <p:spPr bwMode="auto">
          <a:xfrm>
            <a:off x="700088" y="3200400"/>
            <a:ext cx="1682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Las tareas </a:t>
            </a:r>
          </a:p>
          <a:p>
            <a:pPr algn="ctr"/>
            <a:r>
              <a:rPr lang="es-ES_tradnl">
                <a:latin typeface="Tahoma" pitchFamily="34" charset="0"/>
              </a:rPr>
              <a:t>dentro</a:t>
            </a:r>
          </a:p>
          <a:p>
            <a:pPr algn="ctr"/>
            <a:r>
              <a:rPr lang="es-ES_tradnl">
                <a:latin typeface="Tahoma" pitchFamily="34" charset="0"/>
              </a:rPr>
              <a:t>del módulo se </a:t>
            </a:r>
          </a:p>
          <a:p>
            <a:pPr algn="ctr"/>
            <a:r>
              <a:rPr lang="es-ES_tradnl">
                <a:latin typeface="Tahoma" pitchFamily="34" charset="0"/>
              </a:rPr>
              <a:t>relacionan por</a:t>
            </a:r>
          </a:p>
        </p:txBody>
      </p:sp>
      <p:sp>
        <p:nvSpPr>
          <p:cNvPr id="109582" name="Oval 16"/>
          <p:cNvSpPr>
            <a:spLocks noChangeArrowheads="1"/>
          </p:cNvSpPr>
          <p:nvPr/>
        </p:nvSpPr>
        <p:spPr bwMode="auto">
          <a:xfrm>
            <a:off x="152400" y="3124200"/>
            <a:ext cx="2590800" cy="1828800"/>
          </a:xfrm>
          <a:prstGeom prst="ellipse">
            <a:avLst/>
          </a:prstGeom>
          <a:noFill/>
          <a:ln w="317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09583" name="Text Box 17"/>
          <p:cNvSpPr txBox="1">
            <a:spLocks noChangeArrowheads="1"/>
          </p:cNvSpPr>
          <p:nvPr/>
        </p:nvSpPr>
        <p:spPr bwMode="auto">
          <a:xfrm>
            <a:off x="2133600" y="28194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DATOS</a:t>
            </a:r>
          </a:p>
        </p:txBody>
      </p:sp>
      <p:sp>
        <p:nvSpPr>
          <p:cNvPr id="109584" name="Text Box 18"/>
          <p:cNvSpPr txBox="1">
            <a:spLocks noChangeArrowheads="1"/>
          </p:cNvSpPr>
          <p:nvPr/>
        </p:nvSpPr>
        <p:spPr bwMode="auto">
          <a:xfrm>
            <a:off x="2668588" y="3505200"/>
            <a:ext cx="1195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CONTROL</a:t>
            </a:r>
          </a:p>
        </p:txBody>
      </p:sp>
      <p:sp>
        <p:nvSpPr>
          <p:cNvPr id="109585" name="Text Box 19"/>
          <p:cNvSpPr txBox="1">
            <a:spLocks noChangeArrowheads="1"/>
          </p:cNvSpPr>
          <p:nvPr/>
        </p:nvSpPr>
        <p:spPr bwMode="auto">
          <a:xfrm>
            <a:off x="1974850" y="4816475"/>
            <a:ext cx="1508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NI DATOS</a:t>
            </a:r>
          </a:p>
          <a:p>
            <a:r>
              <a:rPr lang="es-ES_tradnl">
                <a:latin typeface="Tahoma" pitchFamily="34" charset="0"/>
              </a:rPr>
              <a:t>NI CONTROL</a:t>
            </a:r>
          </a:p>
        </p:txBody>
      </p:sp>
      <p:sp>
        <p:nvSpPr>
          <p:cNvPr id="109586" name="Text Box 20"/>
          <p:cNvSpPr txBox="1">
            <a:spLocks noChangeArrowheads="1"/>
          </p:cNvSpPr>
          <p:nvPr/>
        </p:nvSpPr>
        <p:spPr bwMode="auto">
          <a:xfrm>
            <a:off x="4271963" y="2233613"/>
            <a:ext cx="139541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200">
                <a:latin typeface="Tahoma" pitchFamily="34" charset="0"/>
              </a:rPr>
              <a:t>Importa </a:t>
            </a:r>
          </a:p>
          <a:p>
            <a:pPr algn="ctr"/>
            <a:r>
              <a:rPr lang="es-ES_tradnl" sz="2200">
                <a:latin typeface="Tahoma" pitchFamily="34" charset="0"/>
              </a:rPr>
              <a:t>secuencia</a:t>
            </a:r>
          </a:p>
        </p:txBody>
      </p:sp>
      <p:sp>
        <p:nvSpPr>
          <p:cNvPr id="109587" name="Text Box 21"/>
          <p:cNvSpPr txBox="1">
            <a:spLocks noChangeArrowheads="1"/>
          </p:cNvSpPr>
          <p:nvPr/>
        </p:nvSpPr>
        <p:spPr bwMode="auto">
          <a:xfrm>
            <a:off x="4271963" y="3657600"/>
            <a:ext cx="13954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200">
                <a:latin typeface="Tahoma" pitchFamily="34" charset="0"/>
              </a:rPr>
              <a:t>Importa</a:t>
            </a:r>
          </a:p>
          <a:p>
            <a:pPr algn="ctr"/>
            <a:r>
              <a:rPr lang="es-ES_tradnl" sz="2200">
                <a:latin typeface="Tahoma" pitchFamily="34" charset="0"/>
              </a:rPr>
              <a:t>secuencia</a:t>
            </a:r>
          </a:p>
        </p:txBody>
      </p:sp>
      <p:sp>
        <p:nvSpPr>
          <p:cNvPr id="109588" name="Line 22"/>
          <p:cNvSpPr>
            <a:spLocks noChangeShapeType="1"/>
          </p:cNvSpPr>
          <p:nvPr/>
        </p:nvSpPr>
        <p:spPr bwMode="auto">
          <a:xfrm>
            <a:off x="2743200" y="3962400"/>
            <a:ext cx="1447800" cy="0"/>
          </a:xfrm>
          <a:prstGeom prst="line">
            <a:avLst/>
          </a:prstGeom>
          <a:noFill/>
          <a:ln w="31750">
            <a:solidFill>
              <a:srgbClr val="FF0066"/>
            </a:solidFill>
            <a:round/>
            <a:headEnd/>
            <a:tailEnd type="diamond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9589" name="Line 23"/>
          <p:cNvSpPr>
            <a:spLocks noChangeShapeType="1"/>
          </p:cNvSpPr>
          <p:nvPr/>
        </p:nvSpPr>
        <p:spPr bwMode="auto">
          <a:xfrm flipV="1">
            <a:off x="2438400" y="2667000"/>
            <a:ext cx="1905000" cy="7620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diamond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9590" name="Line 24"/>
          <p:cNvSpPr>
            <a:spLocks noChangeShapeType="1"/>
          </p:cNvSpPr>
          <p:nvPr/>
        </p:nvSpPr>
        <p:spPr bwMode="auto">
          <a:xfrm>
            <a:off x="2514600" y="4495800"/>
            <a:ext cx="1905000" cy="1066800"/>
          </a:xfrm>
          <a:prstGeom prst="line">
            <a:avLst/>
          </a:prstGeom>
          <a:noFill/>
          <a:ln w="31750">
            <a:solidFill>
              <a:srgbClr val="FF0066"/>
            </a:solidFill>
            <a:round/>
            <a:headEnd/>
            <a:tailEnd type="diamond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9591" name="Text Box 25"/>
          <p:cNvSpPr txBox="1">
            <a:spLocks noChangeArrowheads="1"/>
          </p:cNvSpPr>
          <p:nvPr/>
        </p:nvSpPr>
        <p:spPr bwMode="auto">
          <a:xfrm>
            <a:off x="4279900" y="5008563"/>
            <a:ext cx="13811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200">
                <a:latin typeface="Tahoma" pitchFamily="34" charset="0"/>
              </a:rPr>
              <a:t>Tareas de</a:t>
            </a:r>
          </a:p>
          <a:p>
            <a:pPr algn="ctr"/>
            <a:r>
              <a:rPr lang="es-ES_tradnl" sz="2200">
                <a:latin typeface="Tahoma" pitchFamily="34" charset="0"/>
              </a:rPr>
              <a:t>igual</a:t>
            </a:r>
          </a:p>
          <a:p>
            <a:pPr algn="ctr"/>
            <a:r>
              <a:rPr lang="es-ES_tradnl" sz="2200">
                <a:latin typeface="Tahoma" pitchFamily="34" charset="0"/>
              </a:rPr>
              <a:t>categoría</a:t>
            </a:r>
          </a:p>
        </p:txBody>
      </p:sp>
      <p:grpSp>
        <p:nvGrpSpPr>
          <p:cNvPr id="109592" name="Group 26"/>
          <p:cNvGrpSpPr>
            <a:grpSpLocks/>
          </p:cNvGrpSpPr>
          <p:nvPr/>
        </p:nvGrpSpPr>
        <p:grpSpPr bwMode="auto">
          <a:xfrm>
            <a:off x="5562600" y="2362200"/>
            <a:ext cx="539750" cy="647700"/>
            <a:chOff x="240" y="3312"/>
            <a:chExt cx="240" cy="528"/>
          </a:xfrm>
        </p:grpSpPr>
        <p:sp>
          <p:nvSpPr>
            <p:cNvPr id="109609" name="Line 27"/>
            <p:cNvSpPr>
              <a:spLocks noChangeShapeType="1"/>
            </p:cNvSpPr>
            <p:nvPr/>
          </p:nvSpPr>
          <p:spPr bwMode="auto">
            <a:xfrm flipV="1">
              <a:off x="240" y="3312"/>
              <a:ext cx="240" cy="288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9610" name="Line 28"/>
            <p:cNvSpPr>
              <a:spLocks noChangeShapeType="1"/>
            </p:cNvSpPr>
            <p:nvPr/>
          </p:nvSpPr>
          <p:spPr bwMode="auto">
            <a:xfrm>
              <a:off x="240" y="3552"/>
              <a:ext cx="240" cy="288"/>
            </a:xfrm>
            <a:prstGeom prst="line">
              <a:avLst/>
            </a:prstGeom>
            <a:noFill/>
            <a:ln w="31750">
              <a:solidFill>
                <a:srgbClr val="99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9593" name="Group 29"/>
          <p:cNvGrpSpPr>
            <a:grpSpLocks/>
          </p:cNvGrpSpPr>
          <p:nvPr/>
        </p:nvGrpSpPr>
        <p:grpSpPr bwMode="auto">
          <a:xfrm>
            <a:off x="5562600" y="3657600"/>
            <a:ext cx="539750" cy="647700"/>
            <a:chOff x="240" y="3312"/>
            <a:chExt cx="240" cy="528"/>
          </a:xfrm>
        </p:grpSpPr>
        <p:sp>
          <p:nvSpPr>
            <p:cNvPr id="109607" name="Line 30"/>
            <p:cNvSpPr>
              <a:spLocks noChangeShapeType="1"/>
            </p:cNvSpPr>
            <p:nvPr/>
          </p:nvSpPr>
          <p:spPr bwMode="auto">
            <a:xfrm flipV="1">
              <a:off x="240" y="3312"/>
              <a:ext cx="240" cy="288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9608" name="Line 31"/>
            <p:cNvSpPr>
              <a:spLocks noChangeShapeType="1"/>
            </p:cNvSpPr>
            <p:nvPr/>
          </p:nvSpPr>
          <p:spPr bwMode="auto">
            <a:xfrm>
              <a:off x="240" y="3552"/>
              <a:ext cx="240" cy="288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9594" name="Group 32"/>
          <p:cNvGrpSpPr>
            <a:grpSpLocks/>
          </p:cNvGrpSpPr>
          <p:nvPr/>
        </p:nvGrpSpPr>
        <p:grpSpPr bwMode="auto">
          <a:xfrm>
            <a:off x="5562600" y="5181600"/>
            <a:ext cx="539750" cy="647700"/>
            <a:chOff x="240" y="3312"/>
            <a:chExt cx="240" cy="528"/>
          </a:xfrm>
        </p:grpSpPr>
        <p:sp>
          <p:nvSpPr>
            <p:cNvPr id="109605" name="Line 33"/>
            <p:cNvSpPr>
              <a:spLocks noChangeShapeType="1"/>
            </p:cNvSpPr>
            <p:nvPr/>
          </p:nvSpPr>
          <p:spPr bwMode="auto">
            <a:xfrm flipV="1">
              <a:off x="240" y="3312"/>
              <a:ext cx="240" cy="288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9606" name="Line 34"/>
            <p:cNvSpPr>
              <a:spLocks noChangeShapeType="1"/>
            </p:cNvSpPr>
            <p:nvPr/>
          </p:nvSpPr>
          <p:spPr bwMode="auto">
            <a:xfrm>
              <a:off x="240" y="3552"/>
              <a:ext cx="240" cy="288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09595" name="Line 35"/>
          <p:cNvSpPr>
            <a:spLocks noChangeShapeType="1"/>
          </p:cNvSpPr>
          <p:nvPr/>
        </p:nvSpPr>
        <p:spPr bwMode="auto">
          <a:xfrm>
            <a:off x="1524000" y="2362200"/>
            <a:ext cx="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9596" name="Text Box 36"/>
          <p:cNvSpPr txBox="1">
            <a:spLocks noChangeArrowheads="1"/>
          </p:cNvSpPr>
          <p:nvPr/>
        </p:nvSpPr>
        <p:spPr bwMode="auto">
          <a:xfrm>
            <a:off x="838200" y="2478088"/>
            <a:ext cx="501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NO</a:t>
            </a:r>
          </a:p>
        </p:txBody>
      </p:sp>
      <p:sp>
        <p:nvSpPr>
          <p:cNvPr id="109597" name="Text Box 37"/>
          <p:cNvSpPr txBox="1">
            <a:spLocks noChangeArrowheads="1"/>
          </p:cNvSpPr>
          <p:nvPr/>
        </p:nvSpPr>
        <p:spPr bwMode="auto">
          <a:xfrm>
            <a:off x="6108700" y="2208213"/>
            <a:ext cx="400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Si</a:t>
            </a:r>
          </a:p>
        </p:txBody>
      </p:sp>
      <p:sp>
        <p:nvSpPr>
          <p:cNvPr id="109598" name="Text Box 38"/>
          <p:cNvSpPr txBox="1">
            <a:spLocks noChangeArrowheads="1"/>
          </p:cNvSpPr>
          <p:nvPr/>
        </p:nvSpPr>
        <p:spPr bwMode="auto">
          <a:xfrm>
            <a:off x="6064250" y="28194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No</a:t>
            </a:r>
          </a:p>
        </p:txBody>
      </p:sp>
      <p:sp>
        <p:nvSpPr>
          <p:cNvPr id="109599" name="Text Box 39"/>
          <p:cNvSpPr txBox="1">
            <a:spLocks noChangeArrowheads="1"/>
          </p:cNvSpPr>
          <p:nvPr/>
        </p:nvSpPr>
        <p:spPr bwMode="auto">
          <a:xfrm>
            <a:off x="6108700" y="3489325"/>
            <a:ext cx="400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Si</a:t>
            </a:r>
          </a:p>
        </p:txBody>
      </p:sp>
      <p:sp>
        <p:nvSpPr>
          <p:cNvPr id="109600" name="Text Box 40"/>
          <p:cNvSpPr txBox="1">
            <a:spLocks noChangeArrowheads="1"/>
          </p:cNvSpPr>
          <p:nvPr/>
        </p:nvSpPr>
        <p:spPr bwMode="auto">
          <a:xfrm>
            <a:off x="6064250" y="41306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No</a:t>
            </a:r>
          </a:p>
        </p:txBody>
      </p:sp>
      <p:sp>
        <p:nvSpPr>
          <p:cNvPr id="109601" name="Text Box 41"/>
          <p:cNvSpPr txBox="1">
            <a:spLocks noChangeArrowheads="1"/>
          </p:cNvSpPr>
          <p:nvPr/>
        </p:nvSpPr>
        <p:spPr bwMode="auto">
          <a:xfrm>
            <a:off x="6108700" y="5027613"/>
            <a:ext cx="400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Si</a:t>
            </a:r>
          </a:p>
        </p:txBody>
      </p:sp>
      <p:sp>
        <p:nvSpPr>
          <p:cNvPr id="109602" name="Text Box 42"/>
          <p:cNvSpPr txBox="1">
            <a:spLocks noChangeArrowheads="1"/>
          </p:cNvSpPr>
          <p:nvPr/>
        </p:nvSpPr>
        <p:spPr bwMode="auto">
          <a:xfrm>
            <a:off x="6064250" y="5592763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latin typeface="Tahoma" pitchFamily="34" charset="0"/>
              </a:rPr>
              <a:t>No</a:t>
            </a:r>
          </a:p>
        </p:txBody>
      </p:sp>
      <p:sp>
        <p:nvSpPr>
          <p:cNvPr id="43" name="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A7A9B-C648-4427-A6A3-0C1BB6EB796F}" type="slidenum">
              <a:rPr lang="es-AR"/>
              <a:pPr>
                <a:defRPr/>
              </a:pPr>
              <a:t>104</a:t>
            </a:fld>
            <a:endParaRPr lang="es-AR"/>
          </a:p>
        </p:txBody>
      </p:sp>
      <p:sp>
        <p:nvSpPr>
          <p:cNvPr id="44" name="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033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Acoplamiento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3495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Es una medida de la interdependencia entre dos módulos</a:t>
            </a:r>
          </a:p>
          <a:p>
            <a:pPr>
              <a:defRPr/>
            </a:pPr>
            <a:r>
              <a:rPr lang="es-ES_tradnl" sz="2400" dirty="0"/>
              <a:t>Expresaría cuanto debe conocerse de uno de los módulos para poder comprender al otro</a:t>
            </a:r>
          </a:p>
          <a:p>
            <a:pPr>
              <a:defRPr/>
            </a:pPr>
            <a:r>
              <a:rPr lang="es-ES_tradnl" sz="2400" dirty="0"/>
              <a:t>Cuando dos módulos están estrechamente acoplados es muy probable que modificar uno de ellos haga necesaria la modificación  del otro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B345-CB1B-4A61-8ADF-B55590EED660}" type="slidenum">
              <a:rPr lang="es-AR"/>
              <a:pPr>
                <a:defRPr/>
              </a:pPr>
              <a:t>105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Acoplamiento</a:t>
            </a:r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idx="1"/>
          </p:nvPr>
        </p:nvSpPr>
        <p:spPr>
          <a:xfrm>
            <a:off x="468313" y="2492375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El acoplamiento tiene que ser lo más bajo posible</a:t>
            </a:r>
          </a:p>
          <a:p>
            <a:pPr>
              <a:defRPr/>
            </a:pPr>
            <a:r>
              <a:rPr lang="es-ES_tradnl" sz="2400" dirty="0"/>
              <a:t>Por regla general el acoplamiento es fuerte cuando los componentes comparten áreas comunes de datos o intercambian información de control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E3026-579F-48E9-82EE-EF2C95021286}" type="slidenum">
              <a:rPr lang="es-AR"/>
              <a:pPr>
                <a:defRPr/>
              </a:pPr>
              <a:t>106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Los 5 principios del acoplamiento</a:t>
            </a:r>
          </a:p>
        </p:txBody>
      </p:sp>
      <p:sp>
        <p:nvSpPr>
          <p:cNvPr id="167939" name="Rectangle 1027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114800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Crear conexiones angostas (en oposición a conexiones anchas)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Crear conexiones directas (en oposición a conexiones indirectas)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Crear conexiones locales (en oposición a conexiones remotas)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Crear conexiones claras y obvias (en oposición a conexiones obscuras)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Crear conexiones flexibles (en oposición a conexiones rígidas)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CE742-1F08-42B0-B6B9-5AD0B507126B}" type="slidenum">
              <a:rPr lang="es-AR"/>
              <a:pPr>
                <a:defRPr/>
              </a:pPr>
              <a:t>107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7429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Grados de Acoplamiento </a:t>
            </a:r>
          </a:p>
        </p:txBody>
      </p:sp>
      <p:sp>
        <p:nvSpPr>
          <p:cNvPr id="113667" name="AutoShape 3"/>
          <p:cNvSpPr>
            <a:spLocks noChangeArrowheads="1"/>
          </p:cNvSpPr>
          <p:nvPr/>
        </p:nvSpPr>
        <p:spPr bwMode="auto">
          <a:xfrm>
            <a:off x="5562600" y="4267200"/>
            <a:ext cx="990600" cy="1981200"/>
          </a:xfrm>
          <a:prstGeom prst="upDownArrow">
            <a:avLst>
              <a:gd name="adj1" fmla="val 48398"/>
              <a:gd name="adj2" fmla="val 26250"/>
            </a:avLst>
          </a:prstGeom>
          <a:gradFill rotWithShape="0">
            <a:gsLst>
              <a:gs pos="0">
                <a:srgbClr val="FFFF00"/>
              </a:gs>
              <a:gs pos="100000">
                <a:srgbClr val="FF505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>
              <a:latin typeface="Tahoma" pitchFamily="34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57200" y="1219200"/>
            <a:ext cx="48768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000" tIns="36000" rIns="36000" bIns="36000"/>
          <a:lstStyle/>
          <a:p>
            <a:pPr marL="295275" indent="-2952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endParaRPr lang="es-ES_tradnl">
              <a:latin typeface="Tahoma" pitchFamily="34" charset="0"/>
            </a:endParaRPr>
          </a:p>
          <a:p>
            <a:pPr marL="295275" indent="-2952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cantidad de información</a:t>
            </a:r>
          </a:p>
          <a:p>
            <a:pPr marL="295275" indent="-2952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complejidad de información</a:t>
            </a:r>
          </a:p>
          <a:p>
            <a:pPr marL="295275" indent="-2952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tipo de información</a:t>
            </a:r>
          </a:p>
          <a:p>
            <a:pPr marL="952500" lvl="1" indent="-2698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Tx/>
              <a:buChar char="•"/>
            </a:pPr>
            <a:r>
              <a:rPr lang="es-ES_tradnl" sz="2000">
                <a:latin typeface="Tahoma" pitchFamily="34" charset="0"/>
              </a:rPr>
              <a:t>Por DATOS</a:t>
            </a:r>
          </a:p>
          <a:p>
            <a:pPr marL="952500" lvl="1" indent="-2698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Tx/>
              <a:buChar char="•"/>
            </a:pPr>
            <a:r>
              <a:rPr lang="es-ES_tradnl" sz="2000">
                <a:latin typeface="Tahoma" pitchFamily="34" charset="0"/>
              </a:rPr>
              <a:t>Por CONTROL</a:t>
            </a:r>
          </a:p>
          <a:p>
            <a:pPr marL="952500" lvl="1" indent="-2698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Tx/>
              <a:buChar char="•"/>
            </a:pPr>
            <a:r>
              <a:rPr lang="es-ES_tradnl" sz="2000">
                <a:latin typeface="Tahoma" pitchFamily="34" charset="0"/>
              </a:rPr>
              <a:t>Híbrido</a:t>
            </a:r>
          </a:p>
          <a:p>
            <a:pPr marL="295275" indent="-2952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Bulto (o coraza)</a:t>
            </a:r>
          </a:p>
          <a:p>
            <a:pPr marL="295275" indent="-295275">
              <a:lnSpc>
                <a:spcPct val="95000"/>
              </a:lnSpc>
              <a:spcBef>
                <a:spcPct val="5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Tipo de llamada</a:t>
            </a:r>
          </a:p>
          <a:p>
            <a:pPr marL="295275" indent="-295275">
              <a:lnSpc>
                <a:spcPct val="95000"/>
              </a:lnSpc>
              <a:spcBef>
                <a:spcPct val="10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endParaRPr lang="es-ES_tradnl">
              <a:latin typeface="Tahoma" pitchFamily="34" charset="0"/>
            </a:endParaRPr>
          </a:p>
          <a:p>
            <a:pPr marL="295275" indent="-295275">
              <a:lnSpc>
                <a:spcPct val="95000"/>
              </a:lnSpc>
              <a:spcBef>
                <a:spcPct val="10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endParaRPr lang="es-ES_tradnl">
              <a:latin typeface="Tahoma" pitchFamily="34" charset="0"/>
            </a:endParaRPr>
          </a:p>
          <a:p>
            <a:pPr marL="295275" indent="-295275">
              <a:lnSpc>
                <a:spcPct val="95000"/>
              </a:lnSpc>
              <a:spcBef>
                <a:spcPct val="10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almacenamiento</a:t>
            </a:r>
          </a:p>
          <a:p>
            <a:pPr marL="295275" indent="-295275">
              <a:lnSpc>
                <a:spcPct val="95000"/>
              </a:lnSpc>
              <a:spcBef>
                <a:spcPct val="10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Por Variable global</a:t>
            </a:r>
          </a:p>
          <a:p>
            <a:pPr marL="295275" indent="-295275">
              <a:lnSpc>
                <a:spcPct val="95000"/>
              </a:lnSpc>
              <a:spcBef>
                <a:spcPct val="10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Lexicográfico</a:t>
            </a:r>
          </a:p>
          <a:p>
            <a:pPr marL="295275" indent="-295275">
              <a:lnSpc>
                <a:spcPct val="95000"/>
              </a:lnSpc>
              <a:spcBef>
                <a:spcPct val="10000"/>
              </a:spcBef>
              <a:buClr>
                <a:srgbClr val="333399"/>
              </a:buClr>
              <a:buFont typeface="Wingdings" pitchFamily="2" charset="2"/>
              <a:buAutoNum type="arabicPeriod"/>
            </a:pPr>
            <a:r>
              <a:rPr lang="es-ES_tradnl" sz="2000">
                <a:latin typeface="Tahoma" pitchFamily="34" charset="0"/>
              </a:rPr>
              <a:t>Temporal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 rot="-5400000">
            <a:off x="4557712" y="2670176"/>
            <a:ext cx="1400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 i="1" u="sng">
                <a:solidFill>
                  <a:srgbClr val="6600CC"/>
                </a:solidFill>
                <a:latin typeface="Tahoma" pitchFamily="34" charset="0"/>
              </a:rPr>
              <a:t>DIRECTOS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 rot="-5400000">
            <a:off x="4106862" y="5184776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 i="1" u="sng">
                <a:solidFill>
                  <a:srgbClr val="CC0099"/>
                </a:solidFill>
                <a:latin typeface="Tahoma" pitchFamily="34" charset="0"/>
              </a:rPr>
              <a:t>INDIRECTOS</a:t>
            </a:r>
          </a:p>
        </p:txBody>
      </p:sp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276225" y="4343400"/>
            <a:ext cx="5319713" cy="1981200"/>
          </a:xfrm>
          <a:prstGeom prst="roundRect">
            <a:avLst>
              <a:gd name="adj" fmla="val 11644"/>
            </a:avLst>
          </a:prstGeom>
          <a:noFill/>
          <a:ln w="28575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13672" name="AutoShape 8"/>
          <p:cNvSpPr>
            <a:spLocks noChangeArrowheads="1"/>
          </p:cNvSpPr>
          <p:nvPr/>
        </p:nvSpPr>
        <p:spPr bwMode="auto">
          <a:xfrm>
            <a:off x="276225" y="1219200"/>
            <a:ext cx="5319713" cy="3048000"/>
          </a:xfrm>
          <a:prstGeom prst="roundRect">
            <a:avLst>
              <a:gd name="adj" fmla="val 11644"/>
            </a:avLst>
          </a:prstGeom>
          <a:noFill/>
          <a:ln w="28575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13673" name="AutoShape 9"/>
          <p:cNvSpPr>
            <a:spLocks noChangeArrowheads="1"/>
          </p:cNvSpPr>
          <p:nvPr/>
        </p:nvSpPr>
        <p:spPr bwMode="auto">
          <a:xfrm rot="10800000" flipV="1">
            <a:off x="5562600" y="1295400"/>
            <a:ext cx="990600" cy="2895600"/>
          </a:xfrm>
          <a:prstGeom prst="upDownArrow">
            <a:avLst>
              <a:gd name="adj1" fmla="val 48398"/>
              <a:gd name="adj2" fmla="val 38365"/>
            </a:avLst>
          </a:prstGeom>
          <a:gradFill rotWithShape="0">
            <a:gsLst>
              <a:gs pos="0">
                <a:srgbClr val="66FF33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>
              <a:latin typeface="Tahoma" pitchFamily="34" charset="0"/>
            </a:endParaRP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7058025" y="1524000"/>
            <a:ext cx="14319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Grados </a:t>
            </a:r>
          </a:p>
          <a:p>
            <a:pPr algn="ctr"/>
            <a:r>
              <a:rPr lang="es-ES_tradnl" b="1" i="1">
                <a:solidFill>
                  <a:srgbClr val="333399"/>
                </a:solidFill>
                <a:latin typeface="Tahoma" pitchFamily="34" charset="0"/>
              </a:rPr>
              <a:t>aceptables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6194425" y="55260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_tradnl">
              <a:latin typeface="Tahoma" pitchFamily="34" charset="0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7092950" y="3444875"/>
            <a:ext cx="1649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 Niveles</a:t>
            </a:r>
          </a:p>
          <a:p>
            <a:pPr algn="ctr"/>
            <a:r>
              <a:rPr lang="es-ES_tradnl" b="1" i="1">
                <a:solidFill>
                  <a:srgbClr val="CC0000"/>
                </a:solidFill>
                <a:latin typeface="Tahoma" pitchFamily="34" charset="0"/>
              </a:rPr>
              <a:t>inaceptables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6378575" y="4495800"/>
            <a:ext cx="2689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Producen sistemas</a:t>
            </a:r>
          </a:p>
          <a:p>
            <a:r>
              <a:rPr lang="es-ES_tradnl">
                <a:latin typeface="Tahoma" pitchFamily="34" charset="0"/>
              </a:rPr>
              <a:t>en que el</a:t>
            </a:r>
          </a:p>
          <a:p>
            <a:r>
              <a:rPr lang="es-ES_tradnl">
                <a:latin typeface="Tahoma" pitchFamily="34" charset="0"/>
              </a:rPr>
              <a:t>mantenimiento es</a:t>
            </a:r>
          </a:p>
          <a:p>
            <a:r>
              <a:rPr lang="es-ES_tradnl">
                <a:latin typeface="Tahoma" pitchFamily="34" charset="0"/>
              </a:rPr>
              <a:t>difícil y costoso</a:t>
            </a: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70E2E-C757-4771-BCBC-0F9C4AB4E465}" type="slidenum">
              <a:rPr lang="es-AR"/>
              <a:pPr>
                <a:defRPr/>
              </a:pPr>
              <a:t>108</a:t>
            </a:fld>
            <a:endParaRPr lang="es-AR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429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Acoplamiento NORMAL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24000"/>
            <a:ext cx="8418512" cy="5334000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Dos módulos, A y B están normalmente acoplados cuando: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/>
              <a:t>A llama a B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/>
              <a:t>B retorna a </a:t>
            </a:r>
            <a:r>
              <a:rPr lang="es-ES_tradnl" dirty="0" err="1"/>
              <a:t>A</a:t>
            </a:r>
            <a:endParaRPr lang="es-ES_tradnl" dirty="0"/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/>
              <a:t>El intercambio de información está limitado al paso de parámetros relativo a la llamada misma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Cuando se relacionan sólo por medio de la llamada, el acoplamiento es “</a:t>
            </a:r>
            <a:r>
              <a:rPr lang="es-ES_tradnl" sz="2400" b="1" dirty="0">
                <a:solidFill>
                  <a:srgbClr val="3333CC"/>
                </a:solidFill>
              </a:rPr>
              <a:t>ideal</a:t>
            </a:r>
            <a:r>
              <a:rPr lang="es-ES_tradnl" sz="2400" dirty="0"/>
              <a:t>”</a:t>
            </a:r>
          </a:p>
          <a:p>
            <a:pPr marL="609600" indent="-609600"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Si hay intercambio de datos, el grado de acoplamiento dependerá de la cantidad y complejidad de la información vinculante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EE23D-8ACF-4D14-A701-A3582BB42D87}" type="slidenum">
              <a:rPr lang="es-AR"/>
              <a:pPr>
                <a:defRPr/>
              </a:pPr>
              <a:t>109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err="1" smtClean="0">
                <a:solidFill>
                  <a:srgbClr val="FFC000"/>
                </a:solidFill>
              </a:rPr>
              <a:t>Reingeniería</a:t>
            </a:r>
            <a:r>
              <a:rPr lang="en-US" sz="3600" b="1" smtClean="0">
                <a:solidFill>
                  <a:srgbClr val="FFC000"/>
                </a:solidFill>
              </a:rPr>
              <a:t> de Software</a:t>
            </a:r>
            <a:endParaRPr lang="es-AR" sz="3600" b="1" smtClean="0">
              <a:solidFill>
                <a:srgbClr val="FFC000"/>
              </a:solidFill>
            </a:endParaRPr>
          </a:p>
        </p:txBody>
      </p:sp>
      <p:sp>
        <p:nvSpPr>
          <p:cNvPr id="30" name="2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EF850-DD1C-438F-8AA0-8FE3CCFEE329}" type="slidenum">
              <a:rPr lang="es-AR"/>
              <a:pPr>
                <a:defRPr/>
              </a:pPr>
              <a:t>11</a:t>
            </a:fld>
            <a:endParaRPr lang="es-AR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 bwMode="auto">
          <a:xfrm>
            <a:off x="457200" y="1981200"/>
            <a:ext cx="8435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s-AR" sz="32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2" name="Group 3"/>
          <p:cNvGrpSpPr>
            <a:grpSpLocks/>
          </p:cNvGrpSpPr>
          <p:nvPr/>
        </p:nvGrpSpPr>
        <p:grpSpPr bwMode="auto">
          <a:xfrm>
            <a:off x="2843213" y="2276475"/>
            <a:ext cx="3416300" cy="3419475"/>
            <a:chOff x="1750" y="891"/>
            <a:chExt cx="2152" cy="2154"/>
          </a:xfrm>
        </p:grpSpPr>
        <p:sp>
          <p:nvSpPr>
            <p:cNvPr id="14349" name="Freeform 4"/>
            <p:cNvSpPr>
              <a:spLocks/>
            </p:cNvSpPr>
            <p:nvPr/>
          </p:nvSpPr>
          <p:spPr bwMode="auto">
            <a:xfrm>
              <a:off x="1946" y="943"/>
              <a:ext cx="782" cy="772"/>
            </a:xfrm>
            <a:custGeom>
              <a:avLst/>
              <a:gdLst>
                <a:gd name="T0" fmla="*/ 0 w 782"/>
                <a:gd name="T1" fmla="*/ 613 h 772"/>
                <a:gd name="T2" fmla="*/ 8 w 782"/>
                <a:gd name="T3" fmla="*/ 597 h 772"/>
                <a:gd name="T4" fmla="*/ 16 w 782"/>
                <a:gd name="T5" fmla="*/ 581 h 772"/>
                <a:gd name="T6" fmla="*/ 24 w 782"/>
                <a:gd name="T7" fmla="*/ 573 h 772"/>
                <a:gd name="T8" fmla="*/ 32 w 782"/>
                <a:gd name="T9" fmla="*/ 557 h 772"/>
                <a:gd name="T10" fmla="*/ 40 w 782"/>
                <a:gd name="T11" fmla="*/ 541 h 772"/>
                <a:gd name="T12" fmla="*/ 47 w 782"/>
                <a:gd name="T13" fmla="*/ 533 h 772"/>
                <a:gd name="T14" fmla="*/ 55 w 782"/>
                <a:gd name="T15" fmla="*/ 517 h 772"/>
                <a:gd name="T16" fmla="*/ 63 w 782"/>
                <a:gd name="T17" fmla="*/ 501 h 772"/>
                <a:gd name="T18" fmla="*/ 71 w 782"/>
                <a:gd name="T19" fmla="*/ 486 h 772"/>
                <a:gd name="T20" fmla="*/ 87 w 782"/>
                <a:gd name="T21" fmla="*/ 470 h 772"/>
                <a:gd name="T22" fmla="*/ 95 w 782"/>
                <a:gd name="T23" fmla="*/ 454 h 772"/>
                <a:gd name="T24" fmla="*/ 103 w 782"/>
                <a:gd name="T25" fmla="*/ 446 h 772"/>
                <a:gd name="T26" fmla="*/ 119 w 782"/>
                <a:gd name="T27" fmla="*/ 430 h 772"/>
                <a:gd name="T28" fmla="*/ 127 w 782"/>
                <a:gd name="T29" fmla="*/ 414 h 772"/>
                <a:gd name="T30" fmla="*/ 143 w 782"/>
                <a:gd name="T31" fmla="*/ 398 h 772"/>
                <a:gd name="T32" fmla="*/ 151 w 782"/>
                <a:gd name="T33" fmla="*/ 382 h 772"/>
                <a:gd name="T34" fmla="*/ 167 w 782"/>
                <a:gd name="T35" fmla="*/ 374 h 772"/>
                <a:gd name="T36" fmla="*/ 183 w 782"/>
                <a:gd name="T37" fmla="*/ 358 h 772"/>
                <a:gd name="T38" fmla="*/ 191 w 782"/>
                <a:gd name="T39" fmla="*/ 342 h 772"/>
                <a:gd name="T40" fmla="*/ 207 w 782"/>
                <a:gd name="T41" fmla="*/ 326 h 772"/>
                <a:gd name="T42" fmla="*/ 223 w 782"/>
                <a:gd name="T43" fmla="*/ 318 h 772"/>
                <a:gd name="T44" fmla="*/ 231 w 782"/>
                <a:gd name="T45" fmla="*/ 302 h 772"/>
                <a:gd name="T46" fmla="*/ 247 w 782"/>
                <a:gd name="T47" fmla="*/ 294 h 772"/>
                <a:gd name="T48" fmla="*/ 263 w 782"/>
                <a:gd name="T49" fmla="*/ 279 h 772"/>
                <a:gd name="T50" fmla="*/ 279 w 782"/>
                <a:gd name="T51" fmla="*/ 271 h 772"/>
                <a:gd name="T52" fmla="*/ 295 w 782"/>
                <a:gd name="T53" fmla="*/ 255 h 772"/>
                <a:gd name="T54" fmla="*/ 311 w 782"/>
                <a:gd name="T55" fmla="*/ 247 h 772"/>
                <a:gd name="T56" fmla="*/ 327 w 782"/>
                <a:gd name="T57" fmla="*/ 231 h 772"/>
                <a:gd name="T58" fmla="*/ 343 w 782"/>
                <a:gd name="T59" fmla="*/ 215 h 772"/>
                <a:gd name="T60" fmla="*/ 367 w 782"/>
                <a:gd name="T61" fmla="*/ 207 h 772"/>
                <a:gd name="T62" fmla="*/ 383 w 782"/>
                <a:gd name="T63" fmla="*/ 191 h 772"/>
                <a:gd name="T64" fmla="*/ 407 w 782"/>
                <a:gd name="T65" fmla="*/ 183 h 772"/>
                <a:gd name="T66" fmla="*/ 423 w 782"/>
                <a:gd name="T67" fmla="*/ 167 h 772"/>
                <a:gd name="T68" fmla="*/ 447 w 782"/>
                <a:gd name="T69" fmla="*/ 159 h 772"/>
                <a:gd name="T70" fmla="*/ 463 w 782"/>
                <a:gd name="T71" fmla="*/ 151 h 772"/>
                <a:gd name="T72" fmla="*/ 479 w 782"/>
                <a:gd name="T73" fmla="*/ 143 h 772"/>
                <a:gd name="T74" fmla="*/ 495 w 782"/>
                <a:gd name="T75" fmla="*/ 135 h 772"/>
                <a:gd name="T76" fmla="*/ 431 w 782"/>
                <a:gd name="T77" fmla="*/ 0 h 772"/>
                <a:gd name="T78" fmla="*/ 782 w 782"/>
                <a:gd name="T79" fmla="*/ 199 h 772"/>
                <a:gd name="T80" fmla="*/ 686 w 782"/>
                <a:gd name="T81" fmla="*/ 605 h 772"/>
                <a:gd name="T82" fmla="*/ 630 w 782"/>
                <a:gd name="T83" fmla="*/ 486 h 772"/>
                <a:gd name="T84" fmla="*/ 614 w 782"/>
                <a:gd name="T85" fmla="*/ 501 h 772"/>
                <a:gd name="T86" fmla="*/ 591 w 782"/>
                <a:gd name="T87" fmla="*/ 509 h 772"/>
                <a:gd name="T88" fmla="*/ 567 w 782"/>
                <a:gd name="T89" fmla="*/ 525 h 772"/>
                <a:gd name="T90" fmla="*/ 543 w 782"/>
                <a:gd name="T91" fmla="*/ 541 h 772"/>
                <a:gd name="T92" fmla="*/ 519 w 782"/>
                <a:gd name="T93" fmla="*/ 557 h 772"/>
                <a:gd name="T94" fmla="*/ 503 w 782"/>
                <a:gd name="T95" fmla="*/ 573 h 772"/>
                <a:gd name="T96" fmla="*/ 479 w 782"/>
                <a:gd name="T97" fmla="*/ 589 h 772"/>
                <a:gd name="T98" fmla="*/ 463 w 782"/>
                <a:gd name="T99" fmla="*/ 605 h 772"/>
                <a:gd name="T100" fmla="*/ 447 w 782"/>
                <a:gd name="T101" fmla="*/ 621 h 772"/>
                <a:gd name="T102" fmla="*/ 431 w 782"/>
                <a:gd name="T103" fmla="*/ 645 h 772"/>
                <a:gd name="T104" fmla="*/ 415 w 782"/>
                <a:gd name="T105" fmla="*/ 661 h 772"/>
                <a:gd name="T106" fmla="*/ 399 w 782"/>
                <a:gd name="T107" fmla="*/ 685 h 772"/>
                <a:gd name="T108" fmla="*/ 383 w 782"/>
                <a:gd name="T109" fmla="*/ 701 h 772"/>
                <a:gd name="T110" fmla="*/ 375 w 782"/>
                <a:gd name="T111" fmla="*/ 724 h 772"/>
                <a:gd name="T112" fmla="*/ 359 w 782"/>
                <a:gd name="T113" fmla="*/ 740 h 772"/>
                <a:gd name="T114" fmla="*/ 351 w 782"/>
                <a:gd name="T115" fmla="*/ 756 h 772"/>
                <a:gd name="T116" fmla="*/ 343 w 782"/>
                <a:gd name="T117" fmla="*/ 772 h 772"/>
                <a:gd name="T118" fmla="*/ 0 w 782"/>
                <a:gd name="T119" fmla="*/ 613 h 7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2"/>
                <a:gd name="T181" fmla="*/ 0 h 772"/>
                <a:gd name="T182" fmla="*/ 782 w 782"/>
                <a:gd name="T183" fmla="*/ 772 h 7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2" h="772">
                  <a:moveTo>
                    <a:pt x="0" y="613"/>
                  </a:moveTo>
                  <a:lnTo>
                    <a:pt x="8" y="597"/>
                  </a:lnTo>
                  <a:lnTo>
                    <a:pt x="16" y="581"/>
                  </a:lnTo>
                  <a:lnTo>
                    <a:pt x="24" y="573"/>
                  </a:lnTo>
                  <a:lnTo>
                    <a:pt x="32" y="557"/>
                  </a:lnTo>
                  <a:lnTo>
                    <a:pt x="40" y="541"/>
                  </a:lnTo>
                  <a:lnTo>
                    <a:pt x="47" y="533"/>
                  </a:lnTo>
                  <a:lnTo>
                    <a:pt x="55" y="517"/>
                  </a:lnTo>
                  <a:lnTo>
                    <a:pt x="63" y="501"/>
                  </a:lnTo>
                  <a:lnTo>
                    <a:pt x="71" y="486"/>
                  </a:lnTo>
                  <a:lnTo>
                    <a:pt x="87" y="470"/>
                  </a:lnTo>
                  <a:lnTo>
                    <a:pt x="95" y="454"/>
                  </a:lnTo>
                  <a:lnTo>
                    <a:pt x="103" y="446"/>
                  </a:lnTo>
                  <a:lnTo>
                    <a:pt x="119" y="430"/>
                  </a:lnTo>
                  <a:lnTo>
                    <a:pt x="127" y="414"/>
                  </a:lnTo>
                  <a:lnTo>
                    <a:pt x="143" y="398"/>
                  </a:lnTo>
                  <a:lnTo>
                    <a:pt x="151" y="382"/>
                  </a:lnTo>
                  <a:lnTo>
                    <a:pt x="167" y="374"/>
                  </a:lnTo>
                  <a:lnTo>
                    <a:pt x="183" y="358"/>
                  </a:lnTo>
                  <a:lnTo>
                    <a:pt x="191" y="342"/>
                  </a:lnTo>
                  <a:lnTo>
                    <a:pt x="207" y="326"/>
                  </a:lnTo>
                  <a:lnTo>
                    <a:pt x="223" y="318"/>
                  </a:lnTo>
                  <a:lnTo>
                    <a:pt x="231" y="302"/>
                  </a:lnTo>
                  <a:lnTo>
                    <a:pt x="247" y="294"/>
                  </a:lnTo>
                  <a:lnTo>
                    <a:pt x="263" y="279"/>
                  </a:lnTo>
                  <a:lnTo>
                    <a:pt x="279" y="271"/>
                  </a:lnTo>
                  <a:lnTo>
                    <a:pt x="295" y="255"/>
                  </a:lnTo>
                  <a:lnTo>
                    <a:pt x="311" y="247"/>
                  </a:lnTo>
                  <a:lnTo>
                    <a:pt x="327" y="231"/>
                  </a:lnTo>
                  <a:lnTo>
                    <a:pt x="343" y="215"/>
                  </a:lnTo>
                  <a:lnTo>
                    <a:pt x="367" y="207"/>
                  </a:lnTo>
                  <a:lnTo>
                    <a:pt x="383" y="191"/>
                  </a:lnTo>
                  <a:lnTo>
                    <a:pt x="407" y="183"/>
                  </a:lnTo>
                  <a:lnTo>
                    <a:pt x="423" y="167"/>
                  </a:lnTo>
                  <a:lnTo>
                    <a:pt x="447" y="159"/>
                  </a:lnTo>
                  <a:lnTo>
                    <a:pt x="463" y="151"/>
                  </a:lnTo>
                  <a:lnTo>
                    <a:pt x="479" y="143"/>
                  </a:lnTo>
                  <a:lnTo>
                    <a:pt x="495" y="135"/>
                  </a:lnTo>
                  <a:lnTo>
                    <a:pt x="431" y="0"/>
                  </a:lnTo>
                  <a:lnTo>
                    <a:pt x="782" y="199"/>
                  </a:lnTo>
                  <a:lnTo>
                    <a:pt x="686" y="605"/>
                  </a:lnTo>
                  <a:lnTo>
                    <a:pt x="630" y="486"/>
                  </a:lnTo>
                  <a:lnTo>
                    <a:pt x="614" y="501"/>
                  </a:lnTo>
                  <a:lnTo>
                    <a:pt x="591" y="509"/>
                  </a:lnTo>
                  <a:lnTo>
                    <a:pt x="567" y="525"/>
                  </a:lnTo>
                  <a:lnTo>
                    <a:pt x="543" y="541"/>
                  </a:lnTo>
                  <a:lnTo>
                    <a:pt x="519" y="557"/>
                  </a:lnTo>
                  <a:lnTo>
                    <a:pt x="503" y="573"/>
                  </a:lnTo>
                  <a:lnTo>
                    <a:pt x="479" y="589"/>
                  </a:lnTo>
                  <a:lnTo>
                    <a:pt x="463" y="605"/>
                  </a:lnTo>
                  <a:lnTo>
                    <a:pt x="447" y="621"/>
                  </a:lnTo>
                  <a:lnTo>
                    <a:pt x="431" y="645"/>
                  </a:lnTo>
                  <a:lnTo>
                    <a:pt x="415" y="661"/>
                  </a:lnTo>
                  <a:lnTo>
                    <a:pt x="399" y="685"/>
                  </a:lnTo>
                  <a:lnTo>
                    <a:pt x="383" y="701"/>
                  </a:lnTo>
                  <a:lnTo>
                    <a:pt x="375" y="724"/>
                  </a:lnTo>
                  <a:lnTo>
                    <a:pt x="359" y="740"/>
                  </a:lnTo>
                  <a:lnTo>
                    <a:pt x="351" y="756"/>
                  </a:lnTo>
                  <a:lnTo>
                    <a:pt x="343" y="772"/>
                  </a:lnTo>
                  <a:lnTo>
                    <a:pt x="0" y="61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0" name="Freeform 5"/>
            <p:cNvSpPr>
              <a:spLocks/>
            </p:cNvSpPr>
            <p:nvPr/>
          </p:nvSpPr>
          <p:spPr bwMode="auto">
            <a:xfrm>
              <a:off x="1754" y="1492"/>
              <a:ext cx="687" cy="860"/>
            </a:xfrm>
            <a:custGeom>
              <a:avLst/>
              <a:gdLst>
                <a:gd name="T0" fmla="*/ 687 w 687"/>
                <a:gd name="T1" fmla="*/ 351 h 860"/>
                <a:gd name="T2" fmla="*/ 511 w 687"/>
                <a:gd name="T3" fmla="*/ 279 h 860"/>
                <a:gd name="T4" fmla="*/ 503 w 687"/>
                <a:gd name="T5" fmla="*/ 295 h 860"/>
                <a:gd name="T6" fmla="*/ 503 w 687"/>
                <a:gd name="T7" fmla="*/ 311 h 860"/>
                <a:gd name="T8" fmla="*/ 495 w 687"/>
                <a:gd name="T9" fmla="*/ 335 h 860"/>
                <a:gd name="T10" fmla="*/ 495 w 687"/>
                <a:gd name="T11" fmla="*/ 351 h 860"/>
                <a:gd name="T12" fmla="*/ 487 w 687"/>
                <a:gd name="T13" fmla="*/ 374 h 860"/>
                <a:gd name="T14" fmla="*/ 487 w 687"/>
                <a:gd name="T15" fmla="*/ 390 h 860"/>
                <a:gd name="T16" fmla="*/ 479 w 687"/>
                <a:gd name="T17" fmla="*/ 414 h 860"/>
                <a:gd name="T18" fmla="*/ 479 w 687"/>
                <a:gd name="T19" fmla="*/ 438 h 860"/>
                <a:gd name="T20" fmla="*/ 479 w 687"/>
                <a:gd name="T21" fmla="*/ 462 h 860"/>
                <a:gd name="T22" fmla="*/ 479 w 687"/>
                <a:gd name="T23" fmla="*/ 502 h 860"/>
                <a:gd name="T24" fmla="*/ 479 w 687"/>
                <a:gd name="T25" fmla="*/ 526 h 860"/>
                <a:gd name="T26" fmla="*/ 479 w 687"/>
                <a:gd name="T27" fmla="*/ 542 h 860"/>
                <a:gd name="T28" fmla="*/ 479 w 687"/>
                <a:gd name="T29" fmla="*/ 566 h 860"/>
                <a:gd name="T30" fmla="*/ 487 w 687"/>
                <a:gd name="T31" fmla="*/ 589 h 860"/>
                <a:gd name="T32" fmla="*/ 487 w 687"/>
                <a:gd name="T33" fmla="*/ 605 h 860"/>
                <a:gd name="T34" fmla="*/ 495 w 687"/>
                <a:gd name="T35" fmla="*/ 629 h 860"/>
                <a:gd name="T36" fmla="*/ 503 w 687"/>
                <a:gd name="T37" fmla="*/ 653 h 860"/>
                <a:gd name="T38" fmla="*/ 176 w 687"/>
                <a:gd name="T39" fmla="*/ 860 h 860"/>
                <a:gd name="T40" fmla="*/ 168 w 687"/>
                <a:gd name="T41" fmla="*/ 836 h 860"/>
                <a:gd name="T42" fmla="*/ 160 w 687"/>
                <a:gd name="T43" fmla="*/ 820 h 860"/>
                <a:gd name="T44" fmla="*/ 152 w 687"/>
                <a:gd name="T45" fmla="*/ 804 h 860"/>
                <a:gd name="T46" fmla="*/ 152 w 687"/>
                <a:gd name="T47" fmla="*/ 781 h 860"/>
                <a:gd name="T48" fmla="*/ 144 w 687"/>
                <a:gd name="T49" fmla="*/ 765 h 860"/>
                <a:gd name="T50" fmla="*/ 136 w 687"/>
                <a:gd name="T51" fmla="*/ 749 h 860"/>
                <a:gd name="T52" fmla="*/ 136 w 687"/>
                <a:gd name="T53" fmla="*/ 733 h 860"/>
                <a:gd name="T54" fmla="*/ 128 w 687"/>
                <a:gd name="T55" fmla="*/ 717 h 860"/>
                <a:gd name="T56" fmla="*/ 128 w 687"/>
                <a:gd name="T57" fmla="*/ 701 h 860"/>
                <a:gd name="T58" fmla="*/ 120 w 687"/>
                <a:gd name="T59" fmla="*/ 677 h 860"/>
                <a:gd name="T60" fmla="*/ 120 w 687"/>
                <a:gd name="T61" fmla="*/ 661 h 860"/>
                <a:gd name="T62" fmla="*/ 112 w 687"/>
                <a:gd name="T63" fmla="*/ 637 h 860"/>
                <a:gd name="T64" fmla="*/ 112 w 687"/>
                <a:gd name="T65" fmla="*/ 621 h 860"/>
                <a:gd name="T66" fmla="*/ 104 w 687"/>
                <a:gd name="T67" fmla="*/ 597 h 860"/>
                <a:gd name="T68" fmla="*/ 104 w 687"/>
                <a:gd name="T69" fmla="*/ 573 h 860"/>
                <a:gd name="T70" fmla="*/ 104 w 687"/>
                <a:gd name="T71" fmla="*/ 550 h 860"/>
                <a:gd name="T72" fmla="*/ 104 w 687"/>
                <a:gd name="T73" fmla="*/ 534 h 860"/>
                <a:gd name="T74" fmla="*/ 104 w 687"/>
                <a:gd name="T75" fmla="*/ 510 h 860"/>
                <a:gd name="T76" fmla="*/ 104 w 687"/>
                <a:gd name="T77" fmla="*/ 486 h 860"/>
                <a:gd name="T78" fmla="*/ 104 w 687"/>
                <a:gd name="T79" fmla="*/ 454 h 860"/>
                <a:gd name="T80" fmla="*/ 104 w 687"/>
                <a:gd name="T81" fmla="*/ 430 h 860"/>
                <a:gd name="T82" fmla="*/ 104 w 687"/>
                <a:gd name="T83" fmla="*/ 406 h 860"/>
                <a:gd name="T84" fmla="*/ 104 w 687"/>
                <a:gd name="T85" fmla="*/ 390 h 860"/>
                <a:gd name="T86" fmla="*/ 104 w 687"/>
                <a:gd name="T87" fmla="*/ 366 h 860"/>
                <a:gd name="T88" fmla="*/ 112 w 687"/>
                <a:gd name="T89" fmla="*/ 343 h 860"/>
                <a:gd name="T90" fmla="*/ 112 w 687"/>
                <a:gd name="T91" fmla="*/ 319 h 860"/>
                <a:gd name="T92" fmla="*/ 120 w 687"/>
                <a:gd name="T93" fmla="*/ 303 h 860"/>
                <a:gd name="T94" fmla="*/ 120 w 687"/>
                <a:gd name="T95" fmla="*/ 271 h 860"/>
                <a:gd name="T96" fmla="*/ 128 w 687"/>
                <a:gd name="T97" fmla="*/ 255 h 860"/>
                <a:gd name="T98" fmla="*/ 136 w 687"/>
                <a:gd name="T99" fmla="*/ 231 h 860"/>
                <a:gd name="T100" fmla="*/ 136 w 687"/>
                <a:gd name="T101" fmla="*/ 207 h 860"/>
                <a:gd name="T102" fmla="*/ 144 w 687"/>
                <a:gd name="T103" fmla="*/ 191 h 860"/>
                <a:gd name="T104" fmla="*/ 152 w 687"/>
                <a:gd name="T105" fmla="*/ 167 h 860"/>
                <a:gd name="T106" fmla="*/ 160 w 687"/>
                <a:gd name="T107" fmla="*/ 136 h 860"/>
                <a:gd name="T108" fmla="*/ 0 w 687"/>
                <a:gd name="T109" fmla="*/ 72 h 860"/>
                <a:gd name="T110" fmla="*/ 431 w 687"/>
                <a:gd name="T111" fmla="*/ 0 h 860"/>
                <a:gd name="T112" fmla="*/ 687 w 687"/>
                <a:gd name="T113" fmla="*/ 351 h 8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87"/>
                <a:gd name="T172" fmla="*/ 0 h 860"/>
                <a:gd name="T173" fmla="*/ 687 w 687"/>
                <a:gd name="T174" fmla="*/ 860 h 8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87" h="860">
                  <a:moveTo>
                    <a:pt x="687" y="351"/>
                  </a:moveTo>
                  <a:lnTo>
                    <a:pt x="511" y="279"/>
                  </a:lnTo>
                  <a:lnTo>
                    <a:pt x="503" y="295"/>
                  </a:lnTo>
                  <a:lnTo>
                    <a:pt x="503" y="311"/>
                  </a:lnTo>
                  <a:lnTo>
                    <a:pt x="495" y="335"/>
                  </a:lnTo>
                  <a:lnTo>
                    <a:pt x="495" y="351"/>
                  </a:lnTo>
                  <a:lnTo>
                    <a:pt x="487" y="374"/>
                  </a:lnTo>
                  <a:lnTo>
                    <a:pt x="487" y="390"/>
                  </a:lnTo>
                  <a:lnTo>
                    <a:pt x="479" y="414"/>
                  </a:lnTo>
                  <a:lnTo>
                    <a:pt x="479" y="438"/>
                  </a:lnTo>
                  <a:lnTo>
                    <a:pt x="479" y="462"/>
                  </a:lnTo>
                  <a:lnTo>
                    <a:pt x="479" y="502"/>
                  </a:lnTo>
                  <a:lnTo>
                    <a:pt x="479" y="526"/>
                  </a:lnTo>
                  <a:lnTo>
                    <a:pt x="479" y="542"/>
                  </a:lnTo>
                  <a:lnTo>
                    <a:pt x="479" y="566"/>
                  </a:lnTo>
                  <a:lnTo>
                    <a:pt x="487" y="589"/>
                  </a:lnTo>
                  <a:lnTo>
                    <a:pt x="487" y="605"/>
                  </a:lnTo>
                  <a:lnTo>
                    <a:pt x="495" y="629"/>
                  </a:lnTo>
                  <a:lnTo>
                    <a:pt x="503" y="653"/>
                  </a:lnTo>
                  <a:lnTo>
                    <a:pt x="176" y="860"/>
                  </a:lnTo>
                  <a:lnTo>
                    <a:pt x="168" y="836"/>
                  </a:lnTo>
                  <a:lnTo>
                    <a:pt x="160" y="820"/>
                  </a:lnTo>
                  <a:lnTo>
                    <a:pt x="152" y="804"/>
                  </a:lnTo>
                  <a:lnTo>
                    <a:pt x="152" y="781"/>
                  </a:lnTo>
                  <a:lnTo>
                    <a:pt x="144" y="765"/>
                  </a:lnTo>
                  <a:lnTo>
                    <a:pt x="136" y="749"/>
                  </a:lnTo>
                  <a:lnTo>
                    <a:pt x="136" y="733"/>
                  </a:lnTo>
                  <a:lnTo>
                    <a:pt x="128" y="717"/>
                  </a:lnTo>
                  <a:lnTo>
                    <a:pt x="128" y="701"/>
                  </a:lnTo>
                  <a:lnTo>
                    <a:pt x="120" y="677"/>
                  </a:lnTo>
                  <a:lnTo>
                    <a:pt x="120" y="661"/>
                  </a:lnTo>
                  <a:lnTo>
                    <a:pt x="112" y="637"/>
                  </a:lnTo>
                  <a:lnTo>
                    <a:pt x="112" y="621"/>
                  </a:lnTo>
                  <a:lnTo>
                    <a:pt x="104" y="597"/>
                  </a:lnTo>
                  <a:lnTo>
                    <a:pt x="104" y="573"/>
                  </a:lnTo>
                  <a:lnTo>
                    <a:pt x="104" y="550"/>
                  </a:lnTo>
                  <a:lnTo>
                    <a:pt x="104" y="534"/>
                  </a:lnTo>
                  <a:lnTo>
                    <a:pt x="104" y="510"/>
                  </a:lnTo>
                  <a:lnTo>
                    <a:pt x="104" y="486"/>
                  </a:lnTo>
                  <a:lnTo>
                    <a:pt x="104" y="454"/>
                  </a:lnTo>
                  <a:lnTo>
                    <a:pt x="104" y="430"/>
                  </a:lnTo>
                  <a:lnTo>
                    <a:pt x="104" y="406"/>
                  </a:lnTo>
                  <a:lnTo>
                    <a:pt x="104" y="390"/>
                  </a:lnTo>
                  <a:lnTo>
                    <a:pt x="104" y="366"/>
                  </a:lnTo>
                  <a:lnTo>
                    <a:pt x="112" y="343"/>
                  </a:lnTo>
                  <a:lnTo>
                    <a:pt x="112" y="319"/>
                  </a:lnTo>
                  <a:lnTo>
                    <a:pt x="120" y="303"/>
                  </a:lnTo>
                  <a:lnTo>
                    <a:pt x="120" y="271"/>
                  </a:lnTo>
                  <a:lnTo>
                    <a:pt x="128" y="255"/>
                  </a:lnTo>
                  <a:lnTo>
                    <a:pt x="136" y="231"/>
                  </a:lnTo>
                  <a:lnTo>
                    <a:pt x="136" y="207"/>
                  </a:lnTo>
                  <a:lnTo>
                    <a:pt x="144" y="191"/>
                  </a:lnTo>
                  <a:lnTo>
                    <a:pt x="152" y="167"/>
                  </a:lnTo>
                  <a:lnTo>
                    <a:pt x="160" y="136"/>
                  </a:lnTo>
                  <a:lnTo>
                    <a:pt x="0" y="72"/>
                  </a:lnTo>
                  <a:lnTo>
                    <a:pt x="431" y="0"/>
                  </a:lnTo>
                  <a:lnTo>
                    <a:pt x="687" y="351"/>
                  </a:lnTo>
                  <a:close/>
                </a:path>
              </a:pathLst>
            </a:cu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1" name="Freeform 6"/>
            <p:cNvSpPr>
              <a:spLocks/>
            </p:cNvSpPr>
            <p:nvPr/>
          </p:nvSpPr>
          <p:spPr bwMode="auto">
            <a:xfrm>
              <a:off x="1942" y="939"/>
              <a:ext cx="782" cy="772"/>
            </a:xfrm>
            <a:custGeom>
              <a:avLst/>
              <a:gdLst>
                <a:gd name="T0" fmla="*/ 0 w 782"/>
                <a:gd name="T1" fmla="*/ 613 h 772"/>
                <a:gd name="T2" fmla="*/ 8 w 782"/>
                <a:gd name="T3" fmla="*/ 597 h 772"/>
                <a:gd name="T4" fmla="*/ 16 w 782"/>
                <a:gd name="T5" fmla="*/ 581 h 772"/>
                <a:gd name="T6" fmla="*/ 24 w 782"/>
                <a:gd name="T7" fmla="*/ 573 h 772"/>
                <a:gd name="T8" fmla="*/ 32 w 782"/>
                <a:gd name="T9" fmla="*/ 557 h 772"/>
                <a:gd name="T10" fmla="*/ 40 w 782"/>
                <a:gd name="T11" fmla="*/ 541 h 772"/>
                <a:gd name="T12" fmla="*/ 48 w 782"/>
                <a:gd name="T13" fmla="*/ 533 h 772"/>
                <a:gd name="T14" fmla="*/ 55 w 782"/>
                <a:gd name="T15" fmla="*/ 517 h 772"/>
                <a:gd name="T16" fmla="*/ 63 w 782"/>
                <a:gd name="T17" fmla="*/ 501 h 772"/>
                <a:gd name="T18" fmla="*/ 71 w 782"/>
                <a:gd name="T19" fmla="*/ 486 h 772"/>
                <a:gd name="T20" fmla="*/ 87 w 782"/>
                <a:gd name="T21" fmla="*/ 470 h 772"/>
                <a:gd name="T22" fmla="*/ 95 w 782"/>
                <a:gd name="T23" fmla="*/ 454 h 772"/>
                <a:gd name="T24" fmla="*/ 103 w 782"/>
                <a:gd name="T25" fmla="*/ 446 h 772"/>
                <a:gd name="T26" fmla="*/ 119 w 782"/>
                <a:gd name="T27" fmla="*/ 430 h 772"/>
                <a:gd name="T28" fmla="*/ 127 w 782"/>
                <a:gd name="T29" fmla="*/ 414 h 772"/>
                <a:gd name="T30" fmla="*/ 143 w 782"/>
                <a:gd name="T31" fmla="*/ 398 h 772"/>
                <a:gd name="T32" fmla="*/ 151 w 782"/>
                <a:gd name="T33" fmla="*/ 382 h 772"/>
                <a:gd name="T34" fmla="*/ 167 w 782"/>
                <a:gd name="T35" fmla="*/ 374 h 772"/>
                <a:gd name="T36" fmla="*/ 183 w 782"/>
                <a:gd name="T37" fmla="*/ 358 h 772"/>
                <a:gd name="T38" fmla="*/ 191 w 782"/>
                <a:gd name="T39" fmla="*/ 342 h 772"/>
                <a:gd name="T40" fmla="*/ 207 w 782"/>
                <a:gd name="T41" fmla="*/ 326 h 772"/>
                <a:gd name="T42" fmla="*/ 223 w 782"/>
                <a:gd name="T43" fmla="*/ 318 h 772"/>
                <a:gd name="T44" fmla="*/ 231 w 782"/>
                <a:gd name="T45" fmla="*/ 302 h 772"/>
                <a:gd name="T46" fmla="*/ 247 w 782"/>
                <a:gd name="T47" fmla="*/ 294 h 772"/>
                <a:gd name="T48" fmla="*/ 263 w 782"/>
                <a:gd name="T49" fmla="*/ 279 h 772"/>
                <a:gd name="T50" fmla="*/ 279 w 782"/>
                <a:gd name="T51" fmla="*/ 271 h 772"/>
                <a:gd name="T52" fmla="*/ 295 w 782"/>
                <a:gd name="T53" fmla="*/ 255 h 772"/>
                <a:gd name="T54" fmla="*/ 311 w 782"/>
                <a:gd name="T55" fmla="*/ 247 h 772"/>
                <a:gd name="T56" fmla="*/ 327 w 782"/>
                <a:gd name="T57" fmla="*/ 231 h 772"/>
                <a:gd name="T58" fmla="*/ 343 w 782"/>
                <a:gd name="T59" fmla="*/ 215 h 772"/>
                <a:gd name="T60" fmla="*/ 367 w 782"/>
                <a:gd name="T61" fmla="*/ 207 h 772"/>
                <a:gd name="T62" fmla="*/ 383 w 782"/>
                <a:gd name="T63" fmla="*/ 191 h 772"/>
                <a:gd name="T64" fmla="*/ 407 w 782"/>
                <a:gd name="T65" fmla="*/ 183 h 772"/>
                <a:gd name="T66" fmla="*/ 423 w 782"/>
                <a:gd name="T67" fmla="*/ 167 h 772"/>
                <a:gd name="T68" fmla="*/ 447 w 782"/>
                <a:gd name="T69" fmla="*/ 159 h 772"/>
                <a:gd name="T70" fmla="*/ 463 w 782"/>
                <a:gd name="T71" fmla="*/ 151 h 772"/>
                <a:gd name="T72" fmla="*/ 479 w 782"/>
                <a:gd name="T73" fmla="*/ 143 h 772"/>
                <a:gd name="T74" fmla="*/ 495 w 782"/>
                <a:gd name="T75" fmla="*/ 135 h 772"/>
                <a:gd name="T76" fmla="*/ 431 w 782"/>
                <a:gd name="T77" fmla="*/ 0 h 772"/>
                <a:gd name="T78" fmla="*/ 782 w 782"/>
                <a:gd name="T79" fmla="*/ 199 h 772"/>
                <a:gd name="T80" fmla="*/ 686 w 782"/>
                <a:gd name="T81" fmla="*/ 605 h 772"/>
                <a:gd name="T82" fmla="*/ 630 w 782"/>
                <a:gd name="T83" fmla="*/ 486 h 772"/>
                <a:gd name="T84" fmla="*/ 614 w 782"/>
                <a:gd name="T85" fmla="*/ 501 h 772"/>
                <a:gd name="T86" fmla="*/ 591 w 782"/>
                <a:gd name="T87" fmla="*/ 509 h 772"/>
                <a:gd name="T88" fmla="*/ 567 w 782"/>
                <a:gd name="T89" fmla="*/ 525 h 772"/>
                <a:gd name="T90" fmla="*/ 543 w 782"/>
                <a:gd name="T91" fmla="*/ 541 h 772"/>
                <a:gd name="T92" fmla="*/ 519 w 782"/>
                <a:gd name="T93" fmla="*/ 557 h 772"/>
                <a:gd name="T94" fmla="*/ 503 w 782"/>
                <a:gd name="T95" fmla="*/ 573 h 772"/>
                <a:gd name="T96" fmla="*/ 479 w 782"/>
                <a:gd name="T97" fmla="*/ 589 h 772"/>
                <a:gd name="T98" fmla="*/ 463 w 782"/>
                <a:gd name="T99" fmla="*/ 605 h 772"/>
                <a:gd name="T100" fmla="*/ 447 w 782"/>
                <a:gd name="T101" fmla="*/ 621 h 772"/>
                <a:gd name="T102" fmla="*/ 431 w 782"/>
                <a:gd name="T103" fmla="*/ 645 h 772"/>
                <a:gd name="T104" fmla="*/ 415 w 782"/>
                <a:gd name="T105" fmla="*/ 661 h 772"/>
                <a:gd name="T106" fmla="*/ 399 w 782"/>
                <a:gd name="T107" fmla="*/ 685 h 772"/>
                <a:gd name="T108" fmla="*/ 383 w 782"/>
                <a:gd name="T109" fmla="*/ 701 h 772"/>
                <a:gd name="T110" fmla="*/ 375 w 782"/>
                <a:gd name="T111" fmla="*/ 724 h 772"/>
                <a:gd name="T112" fmla="*/ 359 w 782"/>
                <a:gd name="T113" fmla="*/ 740 h 772"/>
                <a:gd name="T114" fmla="*/ 351 w 782"/>
                <a:gd name="T115" fmla="*/ 756 h 772"/>
                <a:gd name="T116" fmla="*/ 343 w 782"/>
                <a:gd name="T117" fmla="*/ 772 h 772"/>
                <a:gd name="T118" fmla="*/ 0 w 782"/>
                <a:gd name="T119" fmla="*/ 613 h 7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2"/>
                <a:gd name="T181" fmla="*/ 0 h 772"/>
                <a:gd name="T182" fmla="*/ 782 w 782"/>
                <a:gd name="T183" fmla="*/ 772 h 7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2" h="772">
                  <a:moveTo>
                    <a:pt x="0" y="613"/>
                  </a:moveTo>
                  <a:lnTo>
                    <a:pt x="8" y="597"/>
                  </a:lnTo>
                  <a:lnTo>
                    <a:pt x="16" y="581"/>
                  </a:lnTo>
                  <a:lnTo>
                    <a:pt x="24" y="573"/>
                  </a:lnTo>
                  <a:lnTo>
                    <a:pt x="32" y="557"/>
                  </a:lnTo>
                  <a:lnTo>
                    <a:pt x="40" y="541"/>
                  </a:lnTo>
                  <a:lnTo>
                    <a:pt x="48" y="533"/>
                  </a:lnTo>
                  <a:lnTo>
                    <a:pt x="55" y="517"/>
                  </a:lnTo>
                  <a:lnTo>
                    <a:pt x="63" y="501"/>
                  </a:lnTo>
                  <a:lnTo>
                    <a:pt x="71" y="486"/>
                  </a:lnTo>
                  <a:lnTo>
                    <a:pt x="87" y="470"/>
                  </a:lnTo>
                  <a:lnTo>
                    <a:pt x="95" y="454"/>
                  </a:lnTo>
                  <a:lnTo>
                    <a:pt x="103" y="446"/>
                  </a:lnTo>
                  <a:lnTo>
                    <a:pt x="119" y="430"/>
                  </a:lnTo>
                  <a:lnTo>
                    <a:pt x="127" y="414"/>
                  </a:lnTo>
                  <a:lnTo>
                    <a:pt x="143" y="398"/>
                  </a:lnTo>
                  <a:lnTo>
                    <a:pt x="151" y="382"/>
                  </a:lnTo>
                  <a:lnTo>
                    <a:pt x="167" y="374"/>
                  </a:lnTo>
                  <a:lnTo>
                    <a:pt x="183" y="358"/>
                  </a:lnTo>
                  <a:lnTo>
                    <a:pt x="191" y="342"/>
                  </a:lnTo>
                  <a:lnTo>
                    <a:pt x="207" y="326"/>
                  </a:lnTo>
                  <a:lnTo>
                    <a:pt x="223" y="318"/>
                  </a:lnTo>
                  <a:lnTo>
                    <a:pt x="231" y="302"/>
                  </a:lnTo>
                  <a:lnTo>
                    <a:pt x="247" y="294"/>
                  </a:lnTo>
                  <a:lnTo>
                    <a:pt x="263" y="279"/>
                  </a:lnTo>
                  <a:lnTo>
                    <a:pt x="279" y="271"/>
                  </a:lnTo>
                  <a:lnTo>
                    <a:pt x="295" y="255"/>
                  </a:lnTo>
                  <a:lnTo>
                    <a:pt x="311" y="247"/>
                  </a:lnTo>
                  <a:lnTo>
                    <a:pt x="327" y="231"/>
                  </a:lnTo>
                  <a:lnTo>
                    <a:pt x="343" y="215"/>
                  </a:lnTo>
                  <a:lnTo>
                    <a:pt x="367" y="207"/>
                  </a:lnTo>
                  <a:lnTo>
                    <a:pt x="383" y="191"/>
                  </a:lnTo>
                  <a:lnTo>
                    <a:pt x="407" y="183"/>
                  </a:lnTo>
                  <a:lnTo>
                    <a:pt x="423" y="167"/>
                  </a:lnTo>
                  <a:lnTo>
                    <a:pt x="447" y="159"/>
                  </a:lnTo>
                  <a:lnTo>
                    <a:pt x="463" y="151"/>
                  </a:lnTo>
                  <a:lnTo>
                    <a:pt x="479" y="143"/>
                  </a:lnTo>
                  <a:lnTo>
                    <a:pt x="495" y="135"/>
                  </a:lnTo>
                  <a:lnTo>
                    <a:pt x="431" y="0"/>
                  </a:lnTo>
                  <a:lnTo>
                    <a:pt x="782" y="199"/>
                  </a:lnTo>
                  <a:lnTo>
                    <a:pt x="686" y="605"/>
                  </a:lnTo>
                  <a:lnTo>
                    <a:pt x="630" y="486"/>
                  </a:lnTo>
                  <a:lnTo>
                    <a:pt x="614" y="501"/>
                  </a:lnTo>
                  <a:lnTo>
                    <a:pt x="591" y="509"/>
                  </a:lnTo>
                  <a:lnTo>
                    <a:pt x="567" y="525"/>
                  </a:lnTo>
                  <a:lnTo>
                    <a:pt x="543" y="541"/>
                  </a:lnTo>
                  <a:lnTo>
                    <a:pt x="519" y="557"/>
                  </a:lnTo>
                  <a:lnTo>
                    <a:pt x="503" y="573"/>
                  </a:lnTo>
                  <a:lnTo>
                    <a:pt x="479" y="589"/>
                  </a:lnTo>
                  <a:lnTo>
                    <a:pt x="463" y="605"/>
                  </a:lnTo>
                  <a:lnTo>
                    <a:pt x="447" y="621"/>
                  </a:lnTo>
                  <a:lnTo>
                    <a:pt x="431" y="645"/>
                  </a:lnTo>
                  <a:lnTo>
                    <a:pt x="415" y="661"/>
                  </a:lnTo>
                  <a:lnTo>
                    <a:pt x="399" y="685"/>
                  </a:lnTo>
                  <a:lnTo>
                    <a:pt x="383" y="701"/>
                  </a:lnTo>
                  <a:lnTo>
                    <a:pt x="375" y="724"/>
                  </a:lnTo>
                  <a:lnTo>
                    <a:pt x="359" y="740"/>
                  </a:lnTo>
                  <a:lnTo>
                    <a:pt x="351" y="756"/>
                  </a:lnTo>
                  <a:lnTo>
                    <a:pt x="343" y="772"/>
                  </a:lnTo>
                  <a:lnTo>
                    <a:pt x="0" y="61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2" name="Freeform 7"/>
            <p:cNvSpPr>
              <a:spLocks/>
            </p:cNvSpPr>
            <p:nvPr/>
          </p:nvSpPr>
          <p:spPr bwMode="auto">
            <a:xfrm>
              <a:off x="1750" y="1488"/>
              <a:ext cx="687" cy="860"/>
            </a:xfrm>
            <a:custGeom>
              <a:avLst/>
              <a:gdLst>
                <a:gd name="T0" fmla="*/ 687 w 687"/>
                <a:gd name="T1" fmla="*/ 351 h 860"/>
                <a:gd name="T2" fmla="*/ 511 w 687"/>
                <a:gd name="T3" fmla="*/ 279 h 860"/>
                <a:gd name="T4" fmla="*/ 503 w 687"/>
                <a:gd name="T5" fmla="*/ 295 h 860"/>
                <a:gd name="T6" fmla="*/ 503 w 687"/>
                <a:gd name="T7" fmla="*/ 311 h 860"/>
                <a:gd name="T8" fmla="*/ 495 w 687"/>
                <a:gd name="T9" fmla="*/ 335 h 860"/>
                <a:gd name="T10" fmla="*/ 495 w 687"/>
                <a:gd name="T11" fmla="*/ 351 h 860"/>
                <a:gd name="T12" fmla="*/ 487 w 687"/>
                <a:gd name="T13" fmla="*/ 374 h 860"/>
                <a:gd name="T14" fmla="*/ 487 w 687"/>
                <a:gd name="T15" fmla="*/ 390 h 860"/>
                <a:gd name="T16" fmla="*/ 479 w 687"/>
                <a:gd name="T17" fmla="*/ 414 h 860"/>
                <a:gd name="T18" fmla="*/ 479 w 687"/>
                <a:gd name="T19" fmla="*/ 438 h 860"/>
                <a:gd name="T20" fmla="*/ 479 w 687"/>
                <a:gd name="T21" fmla="*/ 462 h 860"/>
                <a:gd name="T22" fmla="*/ 479 w 687"/>
                <a:gd name="T23" fmla="*/ 502 h 860"/>
                <a:gd name="T24" fmla="*/ 479 w 687"/>
                <a:gd name="T25" fmla="*/ 526 h 860"/>
                <a:gd name="T26" fmla="*/ 479 w 687"/>
                <a:gd name="T27" fmla="*/ 542 h 860"/>
                <a:gd name="T28" fmla="*/ 479 w 687"/>
                <a:gd name="T29" fmla="*/ 566 h 860"/>
                <a:gd name="T30" fmla="*/ 487 w 687"/>
                <a:gd name="T31" fmla="*/ 589 h 860"/>
                <a:gd name="T32" fmla="*/ 487 w 687"/>
                <a:gd name="T33" fmla="*/ 605 h 860"/>
                <a:gd name="T34" fmla="*/ 495 w 687"/>
                <a:gd name="T35" fmla="*/ 629 h 860"/>
                <a:gd name="T36" fmla="*/ 503 w 687"/>
                <a:gd name="T37" fmla="*/ 653 h 860"/>
                <a:gd name="T38" fmla="*/ 176 w 687"/>
                <a:gd name="T39" fmla="*/ 860 h 860"/>
                <a:gd name="T40" fmla="*/ 168 w 687"/>
                <a:gd name="T41" fmla="*/ 836 h 860"/>
                <a:gd name="T42" fmla="*/ 160 w 687"/>
                <a:gd name="T43" fmla="*/ 820 h 860"/>
                <a:gd name="T44" fmla="*/ 152 w 687"/>
                <a:gd name="T45" fmla="*/ 804 h 860"/>
                <a:gd name="T46" fmla="*/ 152 w 687"/>
                <a:gd name="T47" fmla="*/ 781 h 860"/>
                <a:gd name="T48" fmla="*/ 144 w 687"/>
                <a:gd name="T49" fmla="*/ 765 h 860"/>
                <a:gd name="T50" fmla="*/ 136 w 687"/>
                <a:gd name="T51" fmla="*/ 749 h 860"/>
                <a:gd name="T52" fmla="*/ 136 w 687"/>
                <a:gd name="T53" fmla="*/ 733 h 860"/>
                <a:gd name="T54" fmla="*/ 128 w 687"/>
                <a:gd name="T55" fmla="*/ 717 h 860"/>
                <a:gd name="T56" fmla="*/ 128 w 687"/>
                <a:gd name="T57" fmla="*/ 701 h 860"/>
                <a:gd name="T58" fmla="*/ 120 w 687"/>
                <a:gd name="T59" fmla="*/ 677 h 860"/>
                <a:gd name="T60" fmla="*/ 120 w 687"/>
                <a:gd name="T61" fmla="*/ 661 h 860"/>
                <a:gd name="T62" fmla="*/ 112 w 687"/>
                <a:gd name="T63" fmla="*/ 637 h 860"/>
                <a:gd name="T64" fmla="*/ 112 w 687"/>
                <a:gd name="T65" fmla="*/ 621 h 860"/>
                <a:gd name="T66" fmla="*/ 104 w 687"/>
                <a:gd name="T67" fmla="*/ 597 h 860"/>
                <a:gd name="T68" fmla="*/ 104 w 687"/>
                <a:gd name="T69" fmla="*/ 574 h 860"/>
                <a:gd name="T70" fmla="*/ 104 w 687"/>
                <a:gd name="T71" fmla="*/ 550 h 860"/>
                <a:gd name="T72" fmla="*/ 104 w 687"/>
                <a:gd name="T73" fmla="*/ 534 h 860"/>
                <a:gd name="T74" fmla="*/ 104 w 687"/>
                <a:gd name="T75" fmla="*/ 510 h 860"/>
                <a:gd name="T76" fmla="*/ 104 w 687"/>
                <a:gd name="T77" fmla="*/ 486 h 860"/>
                <a:gd name="T78" fmla="*/ 104 w 687"/>
                <a:gd name="T79" fmla="*/ 454 h 860"/>
                <a:gd name="T80" fmla="*/ 104 w 687"/>
                <a:gd name="T81" fmla="*/ 430 h 860"/>
                <a:gd name="T82" fmla="*/ 104 w 687"/>
                <a:gd name="T83" fmla="*/ 406 h 860"/>
                <a:gd name="T84" fmla="*/ 104 w 687"/>
                <a:gd name="T85" fmla="*/ 390 h 860"/>
                <a:gd name="T86" fmla="*/ 104 w 687"/>
                <a:gd name="T87" fmla="*/ 367 h 860"/>
                <a:gd name="T88" fmla="*/ 112 w 687"/>
                <a:gd name="T89" fmla="*/ 343 h 860"/>
                <a:gd name="T90" fmla="*/ 112 w 687"/>
                <a:gd name="T91" fmla="*/ 319 h 860"/>
                <a:gd name="T92" fmla="*/ 120 w 687"/>
                <a:gd name="T93" fmla="*/ 303 h 860"/>
                <a:gd name="T94" fmla="*/ 120 w 687"/>
                <a:gd name="T95" fmla="*/ 271 h 860"/>
                <a:gd name="T96" fmla="*/ 128 w 687"/>
                <a:gd name="T97" fmla="*/ 255 h 860"/>
                <a:gd name="T98" fmla="*/ 136 w 687"/>
                <a:gd name="T99" fmla="*/ 231 h 860"/>
                <a:gd name="T100" fmla="*/ 136 w 687"/>
                <a:gd name="T101" fmla="*/ 207 h 860"/>
                <a:gd name="T102" fmla="*/ 144 w 687"/>
                <a:gd name="T103" fmla="*/ 191 h 860"/>
                <a:gd name="T104" fmla="*/ 152 w 687"/>
                <a:gd name="T105" fmla="*/ 167 h 860"/>
                <a:gd name="T106" fmla="*/ 160 w 687"/>
                <a:gd name="T107" fmla="*/ 136 h 860"/>
                <a:gd name="T108" fmla="*/ 0 w 687"/>
                <a:gd name="T109" fmla="*/ 72 h 860"/>
                <a:gd name="T110" fmla="*/ 431 w 687"/>
                <a:gd name="T111" fmla="*/ 0 h 860"/>
                <a:gd name="T112" fmla="*/ 687 w 687"/>
                <a:gd name="T113" fmla="*/ 351 h 8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87"/>
                <a:gd name="T172" fmla="*/ 0 h 860"/>
                <a:gd name="T173" fmla="*/ 687 w 687"/>
                <a:gd name="T174" fmla="*/ 860 h 8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87" h="860">
                  <a:moveTo>
                    <a:pt x="687" y="351"/>
                  </a:moveTo>
                  <a:lnTo>
                    <a:pt x="511" y="279"/>
                  </a:lnTo>
                  <a:lnTo>
                    <a:pt x="503" y="295"/>
                  </a:lnTo>
                  <a:lnTo>
                    <a:pt x="503" y="311"/>
                  </a:lnTo>
                  <a:lnTo>
                    <a:pt x="495" y="335"/>
                  </a:lnTo>
                  <a:lnTo>
                    <a:pt x="495" y="351"/>
                  </a:lnTo>
                  <a:lnTo>
                    <a:pt x="487" y="374"/>
                  </a:lnTo>
                  <a:lnTo>
                    <a:pt x="487" y="390"/>
                  </a:lnTo>
                  <a:lnTo>
                    <a:pt x="479" y="414"/>
                  </a:lnTo>
                  <a:lnTo>
                    <a:pt x="479" y="438"/>
                  </a:lnTo>
                  <a:lnTo>
                    <a:pt x="479" y="462"/>
                  </a:lnTo>
                  <a:lnTo>
                    <a:pt x="479" y="502"/>
                  </a:lnTo>
                  <a:lnTo>
                    <a:pt x="479" y="526"/>
                  </a:lnTo>
                  <a:lnTo>
                    <a:pt x="479" y="542"/>
                  </a:lnTo>
                  <a:lnTo>
                    <a:pt x="479" y="566"/>
                  </a:lnTo>
                  <a:lnTo>
                    <a:pt x="487" y="589"/>
                  </a:lnTo>
                  <a:lnTo>
                    <a:pt x="487" y="605"/>
                  </a:lnTo>
                  <a:lnTo>
                    <a:pt x="495" y="629"/>
                  </a:lnTo>
                  <a:lnTo>
                    <a:pt x="503" y="653"/>
                  </a:lnTo>
                  <a:lnTo>
                    <a:pt x="176" y="860"/>
                  </a:lnTo>
                  <a:lnTo>
                    <a:pt x="168" y="836"/>
                  </a:lnTo>
                  <a:lnTo>
                    <a:pt x="160" y="820"/>
                  </a:lnTo>
                  <a:lnTo>
                    <a:pt x="152" y="804"/>
                  </a:lnTo>
                  <a:lnTo>
                    <a:pt x="152" y="781"/>
                  </a:lnTo>
                  <a:lnTo>
                    <a:pt x="144" y="765"/>
                  </a:lnTo>
                  <a:lnTo>
                    <a:pt x="136" y="749"/>
                  </a:lnTo>
                  <a:lnTo>
                    <a:pt x="136" y="733"/>
                  </a:lnTo>
                  <a:lnTo>
                    <a:pt x="128" y="717"/>
                  </a:lnTo>
                  <a:lnTo>
                    <a:pt x="128" y="701"/>
                  </a:lnTo>
                  <a:lnTo>
                    <a:pt x="120" y="677"/>
                  </a:lnTo>
                  <a:lnTo>
                    <a:pt x="120" y="661"/>
                  </a:lnTo>
                  <a:lnTo>
                    <a:pt x="112" y="637"/>
                  </a:lnTo>
                  <a:lnTo>
                    <a:pt x="112" y="621"/>
                  </a:lnTo>
                  <a:lnTo>
                    <a:pt x="104" y="597"/>
                  </a:lnTo>
                  <a:lnTo>
                    <a:pt x="104" y="574"/>
                  </a:lnTo>
                  <a:lnTo>
                    <a:pt x="104" y="550"/>
                  </a:lnTo>
                  <a:lnTo>
                    <a:pt x="104" y="534"/>
                  </a:lnTo>
                  <a:lnTo>
                    <a:pt x="104" y="510"/>
                  </a:lnTo>
                  <a:lnTo>
                    <a:pt x="104" y="486"/>
                  </a:lnTo>
                  <a:lnTo>
                    <a:pt x="104" y="454"/>
                  </a:lnTo>
                  <a:lnTo>
                    <a:pt x="104" y="430"/>
                  </a:lnTo>
                  <a:lnTo>
                    <a:pt x="104" y="406"/>
                  </a:lnTo>
                  <a:lnTo>
                    <a:pt x="104" y="390"/>
                  </a:lnTo>
                  <a:lnTo>
                    <a:pt x="104" y="367"/>
                  </a:lnTo>
                  <a:lnTo>
                    <a:pt x="112" y="343"/>
                  </a:lnTo>
                  <a:lnTo>
                    <a:pt x="112" y="319"/>
                  </a:lnTo>
                  <a:lnTo>
                    <a:pt x="120" y="303"/>
                  </a:lnTo>
                  <a:lnTo>
                    <a:pt x="120" y="271"/>
                  </a:lnTo>
                  <a:lnTo>
                    <a:pt x="128" y="255"/>
                  </a:lnTo>
                  <a:lnTo>
                    <a:pt x="136" y="231"/>
                  </a:lnTo>
                  <a:lnTo>
                    <a:pt x="136" y="207"/>
                  </a:lnTo>
                  <a:lnTo>
                    <a:pt x="144" y="191"/>
                  </a:lnTo>
                  <a:lnTo>
                    <a:pt x="152" y="167"/>
                  </a:lnTo>
                  <a:lnTo>
                    <a:pt x="160" y="136"/>
                  </a:lnTo>
                  <a:lnTo>
                    <a:pt x="0" y="72"/>
                  </a:lnTo>
                  <a:lnTo>
                    <a:pt x="431" y="0"/>
                  </a:lnTo>
                  <a:lnTo>
                    <a:pt x="687" y="35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3" name="Freeform 8"/>
            <p:cNvSpPr>
              <a:spLocks/>
            </p:cNvSpPr>
            <p:nvPr/>
          </p:nvSpPr>
          <p:spPr bwMode="auto">
            <a:xfrm>
              <a:off x="1786" y="2113"/>
              <a:ext cx="782" cy="733"/>
            </a:xfrm>
            <a:custGeom>
              <a:avLst/>
              <a:gdLst>
                <a:gd name="T0" fmla="*/ 623 w 782"/>
                <a:gd name="T1" fmla="*/ 733 h 733"/>
                <a:gd name="T2" fmla="*/ 607 w 782"/>
                <a:gd name="T3" fmla="*/ 725 h 733"/>
                <a:gd name="T4" fmla="*/ 591 w 782"/>
                <a:gd name="T5" fmla="*/ 725 h 733"/>
                <a:gd name="T6" fmla="*/ 575 w 782"/>
                <a:gd name="T7" fmla="*/ 717 h 733"/>
                <a:gd name="T8" fmla="*/ 567 w 782"/>
                <a:gd name="T9" fmla="*/ 709 h 733"/>
                <a:gd name="T10" fmla="*/ 551 w 782"/>
                <a:gd name="T11" fmla="*/ 701 h 733"/>
                <a:gd name="T12" fmla="*/ 535 w 782"/>
                <a:gd name="T13" fmla="*/ 693 h 733"/>
                <a:gd name="T14" fmla="*/ 519 w 782"/>
                <a:gd name="T15" fmla="*/ 685 h 733"/>
                <a:gd name="T16" fmla="*/ 511 w 782"/>
                <a:gd name="T17" fmla="*/ 677 h 733"/>
                <a:gd name="T18" fmla="*/ 495 w 782"/>
                <a:gd name="T19" fmla="*/ 661 h 733"/>
                <a:gd name="T20" fmla="*/ 471 w 782"/>
                <a:gd name="T21" fmla="*/ 653 h 733"/>
                <a:gd name="T22" fmla="*/ 463 w 782"/>
                <a:gd name="T23" fmla="*/ 645 h 733"/>
                <a:gd name="T24" fmla="*/ 447 w 782"/>
                <a:gd name="T25" fmla="*/ 629 h 733"/>
                <a:gd name="T26" fmla="*/ 431 w 782"/>
                <a:gd name="T27" fmla="*/ 621 h 733"/>
                <a:gd name="T28" fmla="*/ 415 w 782"/>
                <a:gd name="T29" fmla="*/ 605 h 733"/>
                <a:gd name="T30" fmla="*/ 407 w 782"/>
                <a:gd name="T31" fmla="*/ 597 h 733"/>
                <a:gd name="T32" fmla="*/ 391 w 782"/>
                <a:gd name="T33" fmla="*/ 581 h 733"/>
                <a:gd name="T34" fmla="*/ 375 w 782"/>
                <a:gd name="T35" fmla="*/ 574 h 733"/>
                <a:gd name="T36" fmla="*/ 359 w 782"/>
                <a:gd name="T37" fmla="*/ 558 h 733"/>
                <a:gd name="T38" fmla="*/ 343 w 782"/>
                <a:gd name="T39" fmla="*/ 542 h 733"/>
                <a:gd name="T40" fmla="*/ 335 w 782"/>
                <a:gd name="T41" fmla="*/ 534 h 733"/>
                <a:gd name="T42" fmla="*/ 319 w 782"/>
                <a:gd name="T43" fmla="*/ 518 h 733"/>
                <a:gd name="T44" fmla="*/ 311 w 782"/>
                <a:gd name="T45" fmla="*/ 502 h 733"/>
                <a:gd name="T46" fmla="*/ 295 w 782"/>
                <a:gd name="T47" fmla="*/ 494 h 733"/>
                <a:gd name="T48" fmla="*/ 287 w 782"/>
                <a:gd name="T49" fmla="*/ 478 h 733"/>
                <a:gd name="T50" fmla="*/ 271 w 782"/>
                <a:gd name="T51" fmla="*/ 462 h 733"/>
                <a:gd name="T52" fmla="*/ 263 w 782"/>
                <a:gd name="T53" fmla="*/ 446 h 733"/>
                <a:gd name="T54" fmla="*/ 247 w 782"/>
                <a:gd name="T55" fmla="*/ 430 h 733"/>
                <a:gd name="T56" fmla="*/ 231 w 782"/>
                <a:gd name="T57" fmla="*/ 414 h 733"/>
                <a:gd name="T58" fmla="*/ 223 w 782"/>
                <a:gd name="T59" fmla="*/ 390 h 733"/>
                <a:gd name="T60" fmla="*/ 207 w 782"/>
                <a:gd name="T61" fmla="*/ 374 h 733"/>
                <a:gd name="T62" fmla="*/ 200 w 782"/>
                <a:gd name="T63" fmla="*/ 359 h 733"/>
                <a:gd name="T64" fmla="*/ 184 w 782"/>
                <a:gd name="T65" fmla="*/ 335 h 733"/>
                <a:gd name="T66" fmla="*/ 176 w 782"/>
                <a:gd name="T67" fmla="*/ 311 h 733"/>
                <a:gd name="T68" fmla="*/ 168 w 782"/>
                <a:gd name="T69" fmla="*/ 295 h 733"/>
                <a:gd name="T70" fmla="*/ 160 w 782"/>
                <a:gd name="T71" fmla="*/ 279 h 733"/>
                <a:gd name="T72" fmla="*/ 152 w 782"/>
                <a:gd name="T73" fmla="*/ 263 h 733"/>
                <a:gd name="T74" fmla="*/ 0 w 782"/>
                <a:gd name="T75" fmla="*/ 327 h 733"/>
                <a:gd name="T76" fmla="*/ 247 w 782"/>
                <a:gd name="T77" fmla="*/ 0 h 733"/>
                <a:gd name="T78" fmla="*/ 663 w 782"/>
                <a:gd name="T79" fmla="*/ 32 h 733"/>
                <a:gd name="T80" fmla="*/ 495 w 782"/>
                <a:gd name="T81" fmla="*/ 112 h 733"/>
                <a:gd name="T82" fmla="*/ 503 w 782"/>
                <a:gd name="T83" fmla="*/ 128 h 733"/>
                <a:gd name="T84" fmla="*/ 519 w 782"/>
                <a:gd name="T85" fmla="*/ 152 h 733"/>
                <a:gd name="T86" fmla="*/ 527 w 782"/>
                <a:gd name="T87" fmla="*/ 175 h 733"/>
                <a:gd name="T88" fmla="*/ 551 w 782"/>
                <a:gd name="T89" fmla="*/ 199 h 733"/>
                <a:gd name="T90" fmla="*/ 559 w 782"/>
                <a:gd name="T91" fmla="*/ 223 h 733"/>
                <a:gd name="T92" fmla="*/ 583 w 782"/>
                <a:gd name="T93" fmla="*/ 239 h 733"/>
                <a:gd name="T94" fmla="*/ 599 w 782"/>
                <a:gd name="T95" fmla="*/ 263 h 733"/>
                <a:gd name="T96" fmla="*/ 615 w 782"/>
                <a:gd name="T97" fmla="*/ 279 h 733"/>
                <a:gd name="T98" fmla="*/ 631 w 782"/>
                <a:gd name="T99" fmla="*/ 295 h 733"/>
                <a:gd name="T100" fmla="*/ 647 w 782"/>
                <a:gd name="T101" fmla="*/ 311 h 733"/>
                <a:gd name="T102" fmla="*/ 671 w 782"/>
                <a:gd name="T103" fmla="*/ 327 h 733"/>
                <a:gd name="T104" fmla="*/ 687 w 782"/>
                <a:gd name="T105" fmla="*/ 343 h 733"/>
                <a:gd name="T106" fmla="*/ 703 w 782"/>
                <a:gd name="T107" fmla="*/ 351 h 733"/>
                <a:gd name="T108" fmla="*/ 727 w 782"/>
                <a:gd name="T109" fmla="*/ 367 h 733"/>
                <a:gd name="T110" fmla="*/ 751 w 782"/>
                <a:gd name="T111" fmla="*/ 382 h 733"/>
                <a:gd name="T112" fmla="*/ 766 w 782"/>
                <a:gd name="T113" fmla="*/ 390 h 733"/>
                <a:gd name="T114" fmla="*/ 782 w 782"/>
                <a:gd name="T115" fmla="*/ 398 h 733"/>
                <a:gd name="T116" fmla="*/ 623 w 782"/>
                <a:gd name="T117" fmla="*/ 733 h 7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82"/>
                <a:gd name="T178" fmla="*/ 0 h 733"/>
                <a:gd name="T179" fmla="*/ 782 w 782"/>
                <a:gd name="T180" fmla="*/ 733 h 7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82" h="733">
                  <a:moveTo>
                    <a:pt x="623" y="733"/>
                  </a:moveTo>
                  <a:lnTo>
                    <a:pt x="607" y="725"/>
                  </a:lnTo>
                  <a:lnTo>
                    <a:pt x="591" y="725"/>
                  </a:lnTo>
                  <a:lnTo>
                    <a:pt x="575" y="717"/>
                  </a:lnTo>
                  <a:lnTo>
                    <a:pt x="567" y="709"/>
                  </a:lnTo>
                  <a:lnTo>
                    <a:pt x="551" y="701"/>
                  </a:lnTo>
                  <a:lnTo>
                    <a:pt x="535" y="693"/>
                  </a:lnTo>
                  <a:lnTo>
                    <a:pt x="519" y="685"/>
                  </a:lnTo>
                  <a:lnTo>
                    <a:pt x="511" y="677"/>
                  </a:lnTo>
                  <a:lnTo>
                    <a:pt x="495" y="661"/>
                  </a:lnTo>
                  <a:lnTo>
                    <a:pt x="471" y="653"/>
                  </a:lnTo>
                  <a:lnTo>
                    <a:pt x="463" y="645"/>
                  </a:lnTo>
                  <a:lnTo>
                    <a:pt x="447" y="629"/>
                  </a:lnTo>
                  <a:lnTo>
                    <a:pt x="431" y="621"/>
                  </a:lnTo>
                  <a:lnTo>
                    <a:pt x="415" y="605"/>
                  </a:lnTo>
                  <a:lnTo>
                    <a:pt x="407" y="597"/>
                  </a:lnTo>
                  <a:lnTo>
                    <a:pt x="391" y="581"/>
                  </a:lnTo>
                  <a:lnTo>
                    <a:pt x="375" y="574"/>
                  </a:lnTo>
                  <a:lnTo>
                    <a:pt x="359" y="558"/>
                  </a:lnTo>
                  <a:lnTo>
                    <a:pt x="343" y="542"/>
                  </a:lnTo>
                  <a:lnTo>
                    <a:pt x="335" y="534"/>
                  </a:lnTo>
                  <a:lnTo>
                    <a:pt x="319" y="518"/>
                  </a:lnTo>
                  <a:lnTo>
                    <a:pt x="311" y="502"/>
                  </a:lnTo>
                  <a:lnTo>
                    <a:pt x="295" y="494"/>
                  </a:lnTo>
                  <a:lnTo>
                    <a:pt x="287" y="478"/>
                  </a:lnTo>
                  <a:lnTo>
                    <a:pt x="271" y="462"/>
                  </a:lnTo>
                  <a:lnTo>
                    <a:pt x="263" y="446"/>
                  </a:lnTo>
                  <a:lnTo>
                    <a:pt x="247" y="430"/>
                  </a:lnTo>
                  <a:lnTo>
                    <a:pt x="231" y="414"/>
                  </a:lnTo>
                  <a:lnTo>
                    <a:pt x="223" y="390"/>
                  </a:lnTo>
                  <a:lnTo>
                    <a:pt x="207" y="374"/>
                  </a:lnTo>
                  <a:lnTo>
                    <a:pt x="200" y="359"/>
                  </a:lnTo>
                  <a:lnTo>
                    <a:pt x="184" y="335"/>
                  </a:lnTo>
                  <a:lnTo>
                    <a:pt x="176" y="311"/>
                  </a:lnTo>
                  <a:lnTo>
                    <a:pt x="168" y="295"/>
                  </a:lnTo>
                  <a:lnTo>
                    <a:pt x="160" y="279"/>
                  </a:lnTo>
                  <a:lnTo>
                    <a:pt x="152" y="263"/>
                  </a:lnTo>
                  <a:lnTo>
                    <a:pt x="0" y="327"/>
                  </a:lnTo>
                  <a:lnTo>
                    <a:pt x="247" y="0"/>
                  </a:lnTo>
                  <a:lnTo>
                    <a:pt x="663" y="32"/>
                  </a:lnTo>
                  <a:lnTo>
                    <a:pt x="495" y="112"/>
                  </a:lnTo>
                  <a:lnTo>
                    <a:pt x="503" y="128"/>
                  </a:lnTo>
                  <a:lnTo>
                    <a:pt x="519" y="152"/>
                  </a:lnTo>
                  <a:lnTo>
                    <a:pt x="527" y="175"/>
                  </a:lnTo>
                  <a:lnTo>
                    <a:pt x="551" y="199"/>
                  </a:lnTo>
                  <a:lnTo>
                    <a:pt x="559" y="223"/>
                  </a:lnTo>
                  <a:lnTo>
                    <a:pt x="583" y="239"/>
                  </a:lnTo>
                  <a:lnTo>
                    <a:pt x="599" y="263"/>
                  </a:lnTo>
                  <a:lnTo>
                    <a:pt x="615" y="279"/>
                  </a:lnTo>
                  <a:lnTo>
                    <a:pt x="631" y="295"/>
                  </a:lnTo>
                  <a:lnTo>
                    <a:pt x="647" y="311"/>
                  </a:lnTo>
                  <a:lnTo>
                    <a:pt x="671" y="327"/>
                  </a:lnTo>
                  <a:lnTo>
                    <a:pt x="687" y="343"/>
                  </a:lnTo>
                  <a:lnTo>
                    <a:pt x="703" y="351"/>
                  </a:lnTo>
                  <a:lnTo>
                    <a:pt x="727" y="367"/>
                  </a:lnTo>
                  <a:lnTo>
                    <a:pt x="751" y="382"/>
                  </a:lnTo>
                  <a:lnTo>
                    <a:pt x="766" y="390"/>
                  </a:lnTo>
                  <a:lnTo>
                    <a:pt x="782" y="398"/>
                  </a:lnTo>
                  <a:lnTo>
                    <a:pt x="623" y="733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4" name="Freeform 9"/>
            <p:cNvSpPr>
              <a:spLocks/>
            </p:cNvSpPr>
            <p:nvPr/>
          </p:nvSpPr>
          <p:spPr bwMode="auto">
            <a:xfrm>
              <a:off x="2377" y="2368"/>
              <a:ext cx="838" cy="677"/>
            </a:xfrm>
            <a:custGeom>
              <a:avLst/>
              <a:gdLst>
                <a:gd name="T0" fmla="*/ 335 w 838"/>
                <a:gd name="T1" fmla="*/ 0 h 677"/>
                <a:gd name="T2" fmla="*/ 263 w 838"/>
                <a:gd name="T3" fmla="*/ 175 h 677"/>
                <a:gd name="T4" fmla="*/ 279 w 838"/>
                <a:gd name="T5" fmla="*/ 183 h 677"/>
                <a:gd name="T6" fmla="*/ 295 w 838"/>
                <a:gd name="T7" fmla="*/ 183 h 677"/>
                <a:gd name="T8" fmla="*/ 311 w 838"/>
                <a:gd name="T9" fmla="*/ 191 h 677"/>
                <a:gd name="T10" fmla="*/ 335 w 838"/>
                <a:gd name="T11" fmla="*/ 199 h 677"/>
                <a:gd name="T12" fmla="*/ 351 w 838"/>
                <a:gd name="T13" fmla="*/ 199 h 677"/>
                <a:gd name="T14" fmla="*/ 375 w 838"/>
                <a:gd name="T15" fmla="*/ 207 h 677"/>
                <a:gd name="T16" fmla="*/ 391 w 838"/>
                <a:gd name="T17" fmla="*/ 207 h 677"/>
                <a:gd name="T18" fmla="*/ 415 w 838"/>
                <a:gd name="T19" fmla="*/ 207 h 677"/>
                <a:gd name="T20" fmla="*/ 439 w 838"/>
                <a:gd name="T21" fmla="*/ 215 h 677"/>
                <a:gd name="T22" fmla="*/ 487 w 838"/>
                <a:gd name="T23" fmla="*/ 215 h 677"/>
                <a:gd name="T24" fmla="*/ 503 w 838"/>
                <a:gd name="T25" fmla="*/ 207 h 677"/>
                <a:gd name="T26" fmla="*/ 527 w 838"/>
                <a:gd name="T27" fmla="*/ 207 h 677"/>
                <a:gd name="T28" fmla="*/ 551 w 838"/>
                <a:gd name="T29" fmla="*/ 207 h 677"/>
                <a:gd name="T30" fmla="*/ 567 w 838"/>
                <a:gd name="T31" fmla="*/ 199 h 677"/>
                <a:gd name="T32" fmla="*/ 591 w 838"/>
                <a:gd name="T33" fmla="*/ 199 h 677"/>
                <a:gd name="T34" fmla="*/ 615 w 838"/>
                <a:gd name="T35" fmla="*/ 191 h 677"/>
                <a:gd name="T36" fmla="*/ 639 w 838"/>
                <a:gd name="T37" fmla="*/ 183 h 677"/>
                <a:gd name="T38" fmla="*/ 838 w 838"/>
                <a:gd name="T39" fmla="*/ 510 h 677"/>
                <a:gd name="T40" fmla="*/ 822 w 838"/>
                <a:gd name="T41" fmla="*/ 518 h 677"/>
                <a:gd name="T42" fmla="*/ 798 w 838"/>
                <a:gd name="T43" fmla="*/ 526 h 677"/>
                <a:gd name="T44" fmla="*/ 782 w 838"/>
                <a:gd name="T45" fmla="*/ 534 h 677"/>
                <a:gd name="T46" fmla="*/ 766 w 838"/>
                <a:gd name="T47" fmla="*/ 541 h 677"/>
                <a:gd name="T48" fmla="*/ 750 w 838"/>
                <a:gd name="T49" fmla="*/ 541 h 677"/>
                <a:gd name="T50" fmla="*/ 734 w 838"/>
                <a:gd name="T51" fmla="*/ 549 h 677"/>
                <a:gd name="T52" fmla="*/ 719 w 838"/>
                <a:gd name="T53" fmla="*/ 549 h 677"/>
                <a:gd name="T54" fmla="*/ 703 w 838"/>
                <a:gd name="T55" fmla="*/ 557 h 677"/>
                <a:gd name="T56" fmla="*/ 679 w 838"/>
                <a:gd name="T57" fmla="*/ 557 h 677"/>
                <a:gd name="T58" fmla="*/ 663 w 838"/>
                <a:gd name="T59" fmla="*/ 565 h 677"/>
                <a:gd name="T60" fmla="*/ 639 w 838"/>
                <a:gd name="T61" fmla="*/ 565 h 677"/>
                <a:gd name="T62" fmla="*/ 623 w 838"/>
                <a:gd name="T63" fmla="*/ 573 h 677"/>
                <a:gd name="T64" fmla="*/ 599 w 838"/>
                <a:gd name="T65" fmla="*/ 573 h 677"/>
                <a:gd name="T66" fmla="*/ 583 w 838"/>
                <a:gd name="T67" fmla="*/ 581 h 677"/>
                <a:gd name="T68" fmla="*/ 559 w 838"/>
                <a:gd name="T69" fmla="*/ 581 h 677"/>
                <a:gd name="T70" fmla="*/ 535 w 838"/>
                <a:gd name="T71" fmla="*/ 581 h 677"/>
                <a:gd name="T72" fmla="*/ 511 w 838"/>
                <a:gd name="T73" fmla="*/ 581 h 677"/>
                <a:gd name="T74" fmla="*/ 487 w 838"/>
                <a:gd name="T75" fmla="*/ 581 h 677"/>
                <a:gd name="T76" fmla="*/ 463 w 838"/>
                <a:gd name="T77" fmla="*/ 581 h 677"/>
                <a:gd name="T78" fmla="*/ 439 w 838"/>
                <a:gd name="T79" fmla="*/ 581 h 677"/>
                <a:gd name="T80" fmla="*/ 407 w 838"/>
                <a:gd name="T81" fmla="*/ 581 h 677"/>
                <a:gd name="T82" fmla="*/ 391 w 838"/>
                <a:gd name="T83" fmla="*/ 581 h 677"/>
                <a:gd name="T84" fmla="*/ 367 w 838"/>
                <a:gd name="T85" fmla="*/ 581 h 677"/>
                <a:gd name="T86" fmla="*/ 351 w 838"/>
                <a:gd name="T87" fmla="*/ 581 h 677"/>
                <a:gd name="T88" fmla="*/ 319 w 838"/>
                <a:gd name="T89" fmla="*/ 573 h 677"/>
                <a:gd name="T90" fmla="*/ 303 w 838"/>
                <a:gd name="T91" fmla="*/ 573 h 677"/>
                <a:gd name="T92" fmla="*/ 279 w 838"/>
                <a:gd name="T93" fmla="*/ 565 h 677"/>
                <a:gd name="T94" fmla="*/ 255 w 838"/>
                <a:gd name="T95" fmla="*/ 565 h 677"/>
                <a:gd name="T96" fmla="*/ 239 w 838"/>
                <a:gd name="T97" fmla="*/ 557 h 677"/>
                <a:gd name="T98" fmla="*/ 215 w 838"/>
                <a:gd name="T99" fmla="*/ 549 h 677"/>
                <a:gd name="T100" fmla="*/ 191 w 838"/>
                <a:gd name="T101" fmla="*/ 549 h 677"/>
                <a:gd name="T102" fmla="*/ 168 w 838"/>
                <a:gd name="T103" fmla="*/ 541 h 677"/>
                <a:gd name="T104" fmla="*/ 152 w 838"/>
                <a:gd name="T105" fmla="*/ 534 h 677"/>
                <a:gd name="T106" fmla="*/ 120 w 838"/>
                <a:gd name="T107" fmla="*/ 526 h 677"/>
                <a:gd name="T108" fmla="*/ 56 w 838"/>
                <a:gd name="T109" fmla="*/ 677 h 677"/>
                <a:gd name="T110" fmla="*/ 0 w 838"/>
                <a:gd name="T111" fmla="*/ 247 h 677"/>
                <a:gd name="T112" fmla="*/ 335 w 838"/>
                <a:gd name="T113" fmla="*/ 0 h 6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38"/>
                <a:gd name="T172" fmla="*/ 0 h 677"/>
                <a:gd name="T173" fmla="*/ 838 w 838"/>
                <a:gd name="T174" fmla="*/ 677 h 6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38" h="677">
                  <a:moveTo>
                    <a:pt x="335" y="0"/>
                  </a:moveTo>
                  <a:lnTo>
                    <a:pt x="263" y="175"/>
                  </a:lnTo>
                  <a:lnTo>
                    <a:pt x="279" y="183"/>
                  </a:lnTo>
                  <a:lnTo>
                    <a:pt x="295" y="183"/>
                  </a:lnTo>
                  <a:lnTo>
                    <a:pt x="311" y="191"/>
                  </a:lnTo>
                  <a:lnTo>
                    <a:pt x="335" y="199"/>
                  </a:lnTo>
                  <a:lnTo>
                    <a:pt x="351" y="199"/>
                  </a:lnTo>
                  <a:lnTo>
                    <a:pt x="375" y="207"/>
                  </a:lnTo>
                  <a:lnTo>
                    <a:pt x="391" y="207"/>
                  </a:lnTo>
                  <a:lnTo>
                    <a:pt x="415" y="207"/>
                  </a:lnTo>
                  <a:lnTo>
                    <a:pt x="439" y="215"/>
                  </a:lnTo>
                  <a:lnTo>
                    <a:pt x="487" y="215"/>
                  </a:lnTo>
                  <a:lnTo>
                    <a:pt x="503" y="207"/>
                  </a:lnTo>
                  <a:lnTo>
                    <a:pt x="527" y="207"/>
                  </a:lnTo>
                  <a:lnTo>
                    <a:pt x="551" y="207"/>
                  </a:lnTo>
                  <a:lnTo>
                    <a:pt x="567" y="199"/>
                  </a:lnTo>
                  <a:lnTo>
                    <a:pt x="591" y="199"/>
                  </a:lnTo>
                  <a:lnTo>
                    <a:pt x="615" y="191"/>
                  </a:lnTo>
                  <a:lnTo>
                    <a:pt x="639" y="183"/>
                  </a:lnTo>
                  <a:lnTo>
                    <a:pt x="838" y="510"/>
                  </a:lnTo>
                  <a:lnTo>
                    <a:pt x="822" y="518"/>
                  </a:lnTo>
                  <a:lnTo>
                    <a:pt x="798" y="526"/>
                  </a:lnTo>
                  <a:lnTo>
                    <a:pt x="782" y="534"/>
                  </a:lnTo>
                  <a:lnTo>
                    <a:pt x="766" y="541"/>
                  </a:lnTo>
                  <a:lnTo>
                    <a:pt x="750" y="541"/>
                  </a:lnTo>
                  <a:lnTo>
                    <a:pt x="734" y="549"/>
                  </a:lnTo>
                  <a:lnTo>
                    <a:pt x="719" y="549"/>
                  </a:lnTo>
                  <a:lnTo>
                    <a:pt x="703" y="557"/>
                  </a:lnTo>
                  <a:lnTo>
                    <a:pt x="679" y="557"/>
                  </a:lnTo>
                  <a:lnTo>
                    <a:pt x="663" y="565"/>
                  </a:lnTo>
                  <a:lnTo>
                    <a:pt x="639" y="565"/>
                  </a:lnTo>
                  <a:lnTo>
                    <a:pt x="623" y="573"/>
                  </a:lnTo>
                  <a:lnTo>
                    <a:pt x="599" y="573"/>
                  </a:lnTo>
                  <a:lnTo>
                    <a:pt x="583" y="581"/>
                  </a:lnTo>
                  <a:lnTo>
                    <a:pt x="559" y="581"/>
                  </a:lnTo>
                  <a:lnTo>
                    <a:pt x="535" y="581"/>
                  </a:lnTo>
                  <a:lnTo>
                    <a:pt x="511" y="581"/>
                  </a:lnTo>
                  <a:lnTo>
                    <a:pt x="487" y="581"/>
                  </a:lnTo>
                  <a:lnTo>
                    <a:pt x="463" y="581"/>
                  </a:lnTo>
                  <a:lnTo>
                    <a:pt x="439" y="581"/>
                  </a:lnTo>
                  <a:lnTo>
                    <a:pt x="407" y="581"/>
                  </a:lnTo>
                  <a:lnTo>
                    <a:pt x="391" y="581"/>
                  </a:lnTo>
                  <a:lnTo>
                    <a:pt x="367" y="581"/>
                  </a:lnTo>
                  <a:lnTo>
                    <a:pt x="351" y="581"/>
                  </a:lnTo>
                  <a:lnTo>
                    <a:pt x="319" y="573"/>
                  </a:lnTo>
                  <a:lnTo>
                    <a:pt x="303" y="573"/>
                  </a:lnTo>
                  <a:lnTo>
                    <a:pt x="279" y="565"/>
                  </a:lnTo>
                  <a:lnTo>
                    <a:pt x="255" y="565"/>
                  </a:lnTo>
                  <a:lnTo>
                    <a:pt x="239" y="557"/>
                  </a:lnTo>
                  <a:lnTo>
                    <a:pt x="215" y="549"/>
                  </a:lnTo>
                  <a:lnTo>
                    <a:pt x="191" y="549"/>
                  </a:lnTo>
                  <a:lnTo>
                    <a:pt x="168" y="541"/>
                  </a:lnTo>
                  <a:lnTo>
                    <a:pt x="152" y="534"/>
                  </a:lnTo>
                  <a:lnTo>
                    <a:pt x="120" y="526"/>
                  </a:lnTo>
                  <a:lnTo>
                    <a:pt x="56" y="677"/>
                  </a:lnTo>
                  <a:lnTo>
                    <a:pt x="0" y="2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5" name="Freeform 10"/>
            <p:cNvSpPr>
              <a:spLocks/>
            </p:cNvSpPr>
            <p:nvPr/>
          </p:nvSpPr>
          <p:spPr bwMode="auto">
            <a:xfrm>
              <a:off x="1782" y="2109"/>
              <a:ext cx="782" cy="733"/>
            </a:xfrm>
            <a:custGeom>
              <a:avLst/>
              <a:gdLst>
                <a:gd name="T0" fmla="*/ 623 w 782"/>
                <a:gd name="T1" fmla="*/ 733 h 733"/>
                <a:gd name="T2" fmla="*/ 607 w 782"/>
                <a:gd name="T3" fmla="*/ 725 h 733"/>
                <a:gd name="T4" fmla="*/ 591 w 782"/>
                <a:gd name="T5" fmla="*/ 725 h 733"/>
                <a:gd name="T6" fmla="*/ 575 w 782"/>
                <a:gd name="T7" fmla="*/ 717 h 733"/>
                <a:gd name="T8" fmla="*/ 567 w 782"/>
                <a:gd name="T9" fmla="*/ 709 h 733"/>
                <a:gd name="T10" fmla="*/ 551 w 782"/>
                <a:gd name="T11" fmla="*/ 701 h 733"/>
                <a:gd name="T12" fmla="*/ 535 w 782"/>
                <a:gd name="T13" fmla="*/ 693 h 733"/>
                <a:gd name="T14" fmla="*/ 519 w 782"/>
                <a:gd name="T15" fmla="*/ 685 h 733"/>
                <a:gd name="T16" fmla="*/ 511 w 782"/>
                <a:gd name="T17" fmla="*/ 677 h 733"/>
                <a:gd name="T18" fmla="*/ 495 w 782"/>
                <a:gd name="T19" fmla="*/ 661 h 733"/>
                <a:gd name="T20" fmla="*/ 471 w 782"/>
                <a:gd name="T21" fmla="*/ 653 h 733"/>
                <a:gd name="T22" fmla="*/ 463 w 782"/>
                <a:gd name="T23" fmla="*/ 645 h 733"/>
                <a:gd name="T24" fmla="*/ 447 w 782"/>
                <a:gd name="T25" fmla="*/ 629 h 733"/>
                <a:gd name="T26" fmla="*/ 431 w 782"/>
                <a:gd name="T27" fmla="*/ 621 h 733"/>
                <a:gd name="T28" fmla="*/ 415 w 782"/>
                <a:gd name="T29" fmla="*/ 605 h 733"/>
                <a:gd name="T30" fmla="*/ 407 w 782"/>
                <a:gd name="T31" fmla="*/ 597 h 733"/>
                <a:gd name="T32" fmla="*/ 391 w 782"/>
                <a:gd name="T33" fmla="*/ 582 h 733"/>
                <a:gd name="T34" fmla="*/ 375 w 782"/>
                <a:gd name="T35" fmla="*/ 574 h 733"/>
                <a:gd name="T36" fmla="*/ 359 w 782"/>
                <a:gd name="T37" fmla="*/ 558 h 733"/>
                <a:gd name="T38" fmla="*/ 343 w 782"/>
                <a:gd name="T39" fmla="*/ 542 h 733"/>
                <a:gd name="T40" fmla="*/ 335 w 782"/>
                <a:gd name="T41" fmla="*/ 534 h 733"/>
                <a:gd name="T42" fmla="*/ 319 w 782"/>
                <a:gd name="T43" fmla="*/ 518 h 733"/>
                <a:gd name="T44" fmla="*/ 311 w 782"/>
                <a:gd name="T45" fmla="*/ 502 h 733"/>
                <a:gd name="T46" fmla="*/ 295 w 782"/>
                <a:gd name="T47" fmla="*/ 494 h 733"/>
                <a:gd name="T48" fmla="*/ 287 w 782"/>
                <a:gd name="T49" fmla="*/ 478 h 733"/>
                <a:gd name="T50" fmla="*/ 271 w 782"/>
                <a:gd name="T51" fmla="*/ 462 h 733"/>
                <a:gd name="T52" fmla="*/ 263 w 782"/>
                <a:gd name="T53" fmla="*/ 446 h 733"/>
                <a:gd name="T54" fmla="*/ 247 w 782"/>
                <a:gd name="T55" fmla="*/ 430 h 733"/>
                <a:gd name="T56" fmla="*/ 231 w 782"/>
                <a:gd name="T57" fmla="*/ 414 h 733"/>
                <a:gd name="T58" fmla="*/ 223 w 782"/>
                <a:gd name="T59" fmla="*/ 390 h 733"/>
                <a:gd name="T60" fmla="*/ 208 w 782"/>
                <a:gd name="T61" fmla="*/ 374 h 733"/>
                <a:gd name="T62" fmla="*/ 200 w 782"/>
                <a:gd name="T63" fmla="*/ 359 h 733"/>
                <a:gd name="T64" fmla="*/ 184 w 782"/>
                <a:gd name="T65" fmla="*/ 335 h 733"/>
                <a:gd name="T66" fmla="*/ 176 w 782"/>
                <a:gd name="T67" fmla="*/ 311 h 733"/>
                <a:gd name="T68" fmla="*/ 168 w 782"/>
                <a:gd name="T69" fmla="*/ 295 h 733"/>
                <a:gd name="T70" fmla="*/ 160 w 782"/>
                <a:gd name="T71" fmla="*/ 279 h 733"/>
                <a:gd name="T72" fmla="*/ 152 w 782"/>
                <a:gd name="T73" fmla="*/ 263 h 733"/>
                <a:gd name="T74" fmla="*/ 0 w 782"/>
                <a:gd name="T75" fmla="*/ 327 h 733"/>
                <a:gd name="T76" fmla="*/ 247 w 782"/>
                <a:gd name="T77" fmla="*/ 0 h 733"/>
                <a:gd name="T78" fmla="*/ 663 w 782"/>
                <a:gd name="T79" fmla="*/ 32 h 733"/>
                <a:gd name="T80" fmla="*/ 495 w 782"/>
                <a:gd name="T81" fmla="*/ 112 h 733"/>
                <a:gd name="T82" fmla="*/ 503 w 782"/>
                <a:gd name="T83" fmla="*/ 128 h 733"/>
                <a:gd name="T84" fmla="*/ 519 w 782"/>
                <a:gd name="T85" fmla="*/ 152 h 733"/>
                <a:gd name="T86" fmla="*/ 527 w 782"/>
                <a:gd name="T87" fmla="*/ 175 h 733"/>
                <a:gd name="T88" fmla="*/ 551 w 782"/>
                <a:gd name="T89" fmla="*/ 199 h 733"/>
                <a:gd name="T90" fmla="*/ 559 w 782"/>
                <a:gd name="T91" fmla="*/ 223 h 733"/>
                <a:gd name="T92" fmla="*/ 583 w 782"/>
                <a:gd name="T93" fmla="*/ 239 h 733"/>
                <a:gd name="T94" fmla="*/ 599 w 782"/>
                <a:gd name="T95" fmla="*/ 263 h 733"/>
                <a:gd name="T96" fmla="*/ 615 w 782"/>
                <a:gd name="T97" fmla="*/ 279 h 733"/>
                <a:gd name="T98" fmla="*/ 631 w 782"/>
                <a:gd name="T99" fmla="*/ 295 h 733"/>
                <a:gd name="T100" fmla="*/ 647 w 782"/>
                <a:gd name="T101" fmla="*/ 311 h 733"/>
                <a:gd name="T102" fmla="*/ 671 w 782"/>
                <a:gd name="T103" fmla="*/ 327 h 733"/>
                <a:gd name="T104" fmla="*/ 687 w 782"/>
                <a:gd name="T105" fmla="*/ 343 h 733"/>
                <a:gd name="T106" fmla="*/ 703 w 782"/>
                <a:gd name="T107" fmla="*/ 351 h 733"/>
                <a:gd name="T108" fmla="*/ 727 w 782"/>
                <a:gd name="T109" fmla="*/ 367 h 733"/>
                <a:gd name="T110" fmla="*/ 751 w 782"/>
                <a:gd name="T111" fmla="*/ 382 h 733"/>
                <a:gd name="T112" fmla="*/ 766 w 782"/>
                <a:gd name="T113" fmla="*/ 390 h 733"/>
                <a:gd name="T114" fmla="*/ 782 w 782"/>
                <a:gd name="T115" fmla="*/ 398 h 733"/>
                <a:gd name="T116" fmla="*/ 623 w 782"/>
                <a:gd name="T117" fmla="*/ 733 h 73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82"/>
                <a:gd name="T178" fmla="*/ 0 h 733"/>
                <a:gd name="T179" fmla="*/ 782 w 782"/>
                <a:gd name="T180" fmla="*/ 733 h 73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82" h="733">
                  <a:moveTo>
                    <a:pt x="623" y="733"/>
                  </a:moveTo>
                  <a:lnTo>
                    <a:pt x="607" y="725"/>
                  </a:lnTo>
                  <a:lnTo>
                    <a:pt x="591" y="725"/>
                  </a:lnTo>
                  <a:lnTo>
                    <a:pt x="575" y="717"/>
                  </a:lnTo>
                  <a:lnTo>
                    <a:pt x="567" y="709"/>
                  </a:lnTo>
                  <a:lnTo>
                    <a:pt x="551" y="701"/>
                  </a:lnTo>
                  <a:lnTo>
                    <a:pt x="535" y="693"/>
                  </a:lnTo>
                  <a:lnTo>
                    <a:pt x="519" y="685"/>
                  </a:lnTo>
                  <a:lnTo>
                    <a:pt x="511" y="677"/>
                  </a:lnTo>
                  <a:lnTo>
                    <a:pt x="495" y="661"/>
                  </a:lnTo>
                  <a:lnTo>
                    <a:pt x="471" y="653"/>
                  </a:lnTo>
                  <a:lnTo>
                    <a:pt x="463" y="645"/>
                  </a:lnTo>
                  <a:lnTo>
                    <a:pt x="447" y="629"/>
                  </a:lnTo>
                  <a:lnTo>
                    <a:pt x="431" y="621"/>
                  </a:lnTo>
                  <a:lnTo>
                    <a:pt x="415" y="605"/>
                  </a:lnTo>
                  <a:lnTo>
                    <a:pt x="407" y="597"/>
                  </a:lnTo>
                  <a:lnTo>
                    <a:pt x="391" y="582"/>
                  </a:lnTo>
                  <a:lnTo>
                    <a:pt x="375" y="574"/>
                  </a:lnTo>
                  <a:lnTo>
                    <a:pt x="359" y="558"/>
                  </a:lnTo>
                  <a:lnTo>
                    <a:pt x="343" y="542"/>
                  </a:lnTo>
                  <a:lnTo>
                    <a:pt x="335" y="534"/>
                  </a:lnTo>
                  <a:lnTo>
                    <a:pt x="319" y="518"/>
                  </a:lnTo>
                  <a:lnTo>
                    <a:pt x="311" y="502"/>
                  </a:lnTo>
                  <a:lnTo>
                    <a:pt x="295" y="494"/>
                  </a:lnTo>
                  <a:lnTo>
                    <a:pt x="287" y="478"/>
                  </a:lnTo>
                  <a:lnTo>
                    <a:pt x="271" y="462"/>
                  </a:lnTo>
                  <a:lnTo>
                    <a:pt x="263" y="446"/>
                  </a:lnTo>
                  <a:lnTo>
                    <a:pt x="247" y="430"/>
                  </a:lnTo>
                  <a:lnTo>
                    <a:pt x="231" y="414"/>
                  </a:lnTo>
                  <a:lnTo>
                    <a:pt x="223" y="390"/>
                  </a:lnTo>
                  <a:lnTo>
                    <a:pt x="208" y="374"/>
                  </a:lnTo>
                  <a:lnTo>
                    <a:pt x="200" y="359"/>
                  </a:lnTo>
                  <a:lnTo>
                    <a:pt x="184" y="335"/>
                  </a:lnTo>
                  <a:lnTo>
                    <a:pt x="176" y="311"/>
                  </a:lnTo>
                  <a:lnTo>
                    <a:pt x="168" y="295"/>
                  </a:lnTo>
                  <a:lnTo>
                    <a:pt x="160" y="279"/>
                  </a:lnTo>
                  <a:lnTo>
                    <a:pt x="152" y="263"/>
                  </a:lnTo>
                  <a:lnTo>
                    <a:pt x="0" y="327"/>
                  </a:lnTo>
                  <a:lnTo>
                    <a:pt x="247" y="0"/>
                  </a:lnTo>
                  <a:lnTo>
                    <a:pt x="663" y="32"/>
                  </a:lnTo>
                  <a:lnTo>
                    <a:pt x="495" y="112"/>
                  </a:lnTo>
                  <a:lnTo>
                    <a:pt x="503" y="128"/>
                  </a:lnTo>
                  <a:lnTo>
                    <a:pt x="519" y="152"/>
                  </a:lnTo>
                  <a:lnTo>
                    <a:pt x="527" y="175"/>
                  </a:lnTo>
                  <a:lnTo>
                    <a:pt x="551" y="199"/>
                  </a:lnTo>
                  <a:lnTo>
                    <a:pt x="559" y="223"/>
                  </a:lnTo>
                  <a:lnTo>
                    <a:pt x="583" y="239"/>
                  </a:lnTo>
                  <a:lnTo>
                    <a:pt x="599" y="263"/>
                  </a:lnTo>
                  <a:lnTo>
                    <a:pt x="615" y="279"/>
                  </a:lnTo>
                  <a:lnTo>
                    <a:pt x="631" y="295"/>
                  </a:lnTo>
                  <a:lnTo>
                    <a:pt x="647" y="311"/>
                  </a:lnTo>
                  <a:lnTo>
                    <a:pt x="671" y="327"/>
                  </a:lnTo>
                  <a:lnTo>
                    <a:pt x="687" y="343"/>
                  </a:lnTo>
                  <a:lnTo>
                    <a:pt x="703" y="351"/>
                  </a:lnTo>
                  <a:lnTo>
                    <a:pt x="727" y="367"/>
                  </a:lnTo>
                  <a:lnTo>
                    <a:pt x="751" y="382"/>
                  </a:lnTo>
                  <a:lnTo>
                    <a:pt x="766" y="390"/>
                  </a:lnTo>
                  <a:lnTo>
                    <a:pt x="782" y="398"/>
                  </a:lnTo>
                  <a:lnTo>
                    <a:pt x="623" y="73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6" name="Freeform 11"/>
            <p:cNvSpPr>
              <a:spLocks/>
            </p:cNvSpPr>
            <p:nvPr/>
          </p:nvSpPr>
          <p:spPr bwMode="auto">
            <a:xfrm>
              <a:off x="2373" y="2364"/>
              <a:ext cx="838" cy="677"/>
            </a:xfrm>
            <a:custGeom>
              <a:avLst/>
              <a:gdLst>
                <a:gd name="T0" fmla="*/ 335 w 838"/>
                <a:gd name="T1" fmla="*/ 0 h 677"/>
                <a:gd name="T2" fmla="*/ 263 w 838"/>
                <a:gd name="T3" fmla="*/ 175 h 677"/>
                <a:gd name="T4" fmla="*/ 279 w 838"/>
                <a:gd name="T5" fmla="*/ 183 h 677"/>
                <a:gd name="T6" fmla="*/ 295 w 838"/>
                <a:gd name="T7" fmla="*/ 183 h 677"/>
                <a:gd name="T8" fmla="*/ 311 w 838"/>
                <a:gd name="T9" fmla="*/ 191 h 677"/>
                <a:gd name="T10" fmla="*/ 335 w 838"/>
                <a:gd name="T11" fmla="*/ 199 h 677"/>
                <a:gd name="T12" fmla="*/ 351 w 838"/>
                <a:gd name="T13" fmla="*/ 199 h 677"/>
                <a:gd name="T14" fmla="*/ 375 w 838"/>
                <a:gd name="T15" fmla="*/ 207 h 677"/>
                <a:gd name="T16" fmla="*/ 391 w 838"/>
                <a:gd name="T17" fmla="*/ 207 h 677"/>
                <a:gd name="T18" fmla="*/ 415 w 838"/>
                <a:gd name="T19" fmla="*/ 207 h 677"/>
                <a:gd name="T20" fmla="*/ 439 w 838"/>
                <a:gd name="T21" fmla="*/ 215 h 677"/>
                <a:gd name="T22" fmla="*/ 487 w 838"/>
                <a:gd name="T23" fmla="*/ 215 h 677"/>
                <a:gd name="T24" fmla="*/ 503 w 838"/>
                <a:gd name="T25" fmla="*/ 207 h 677"/>
                <a:gd name="T26" fmla="*/ 527 w 838"/>
                <a:gd name="T27" fmla="*/ 207 h 677"/>
                <a:gd name="T28" fmla="*/ 551 w 838"/>
                <a:gd name="T29" fmla="*/ 207 h 677"/>
                <a:gd name="T30" fmla="*/ 567 w 838"/>
                <a:gd name="T31" fmla="*/ 199 h 677"/>
                <a:gd name="T32" fmla="*/ 591 w 838"/>
                <a:gd name="T33" fmla="*/ 199 h 677"/>
                <a:gd name="T34" fmla="*/ 615 w 838"/>
                <a:gd name="T35" fmla="*/ 191 h 677"/>
                <a:gd name="T36" fmla="*/ 639 w 838"/>
                <a:gd name="T37" fmla="*/ 183 h 677"/>
                <a:gd name="T38" fmla="*/ 838 w 838"/>
                <a:gd name="T39" fmla="*/ 510 h 677"/>
                <a:gd name="T40" fmla="*/ 822 w 838"/>
                <a:gd name="T41" fmla="*/ 518 h 677"/>
                <a:gd name="T42" fmla="*/ 798 w 838"/>
                <a:gd name="T43" fmla="*/ 526 h 677"/>
                <a:gd name="T44" fmla="*/ 782 w 838"/>
                <a:gd name="T45" fmla="*/ 534 h 677"/>
                <a:gd name="T46" fmla="*/ 766 w 838"/>
                <a:gd name="T47" fmla="*/ 541 h 677"/>
                <a:gd name="T48" fmla="*/ 750 w 838"/>
                <a:gd name="T49" fmla="*/ 541 h 677"/>
                <a:gd name="T50" fmla="*/ 734 w 838"/>
                <a:gd name="T51" fmla="*/ 549 h 677"/>
                <a:gd name="T52" fmla="*/ 719 w 838"/>
                <a:gd name="T53" fmla="*/ 549 h 677"/>
                <a:gd name="T54" fmla="*/ 703 w 838"/>
                <a:gd name="T55" fmla="*/ 557 h 677"/>
                <a:gd name="T56" fmla="*/ 679 w 838"/>
                <a:gd name="T57" fmla="*/ 557 h 677"/>
                <a:gd name="T58" fmla="*/ 663 w 838"/>
                <a:gd name="T59" fmla="*/ 565 h 677"/>
                <a:gd name="T60" fmla="*/ 639 w 838"/>
                <a:gd name="T61" fmla="*/ 565 h 677"/>
                <a:gd name="T62" fmla="*/ 623 w 838"/>
                <a:gd name="T63" fmla="*/ 573 h 677"/>
                <a:gd name="T64" fmla="*/ 599 w 838"/>
                <a:gd name="T65" fmla="*/ 573 h 677"/>
                <a:gd name="T66" fmla="*/ 583 w 838"/>
                <a:gd name="T67" fmla="*/ 581 h 677"/>
                <a:gd name="T68" fmla="*/ 559 w 838"/>
                <a:gd name="T69" fmla="*/ 581 h 677"/>
                <a:gd name="T70" fmla="*/ 535 w 838"/>
                <a:gd name="T71" fmla="*/ 581 h 677"/>
                <a:gd name="T72" fmla="*/ 511 w 838"/>
                <a:gd name="T73" fmla="*/ 581 h 677"/>
                <a:gd name="T74" fmla="*/ 487 w 838"/>
                <a:gd name="T75" fmla="*/ 581 h 677"/>
                <a:gd name="T76" fmla="*/ 463 w 838"/>
                <a:gd name="T77" fmla="*/ 581 h 677"/>
                <a:gd name="T78" fmla="*/ 439 w 838"/>
                <a:gd name="T79" fmla="*/ 581 h 677"/>
                <a:gd name="T80" fmla="*/ 407 w 838"/>
                <a:gd name="T81" fmla="*/ 581 h 677"/>
                <a:gd name="T82" fmla="*/ 391 w 838"/>
                <a:gd name="T83" fmla="*/ 581 h 677"/>
                <a:gd name="T84" fmla="*/ 367 w 838"/>
                <a:gd name="T85" fmla="*/ 581 h 677"/>
                <a:gd name="T86" fmla="*/ 351 w 838"/>
                <a:gd name="T87" fmla="*/ 581 h 677"/>
                <a:gd name="T88" fmla="*/ 319 w 838"/>
                <a:gd name="T89" fmla="*/ 573 h 677"/>
                <a:gd name="T90" fmla="*/ 303 w 838"/>
                <a:gd name="T91" fmla="*/ 573 h 677"/>
                <a:gd name="T92" fmla="*/ 279 w 838"/>
                <a:gd name="T93" fmla="*/ 565 h 677"/>
                <a:gd name="T94" fmla="*/ 255 w 838"/>
                <a:gd name="T95" fmla="*/ 565 h 677"/>
                <a:gd name="T96" fmla="*/ 239 w 838"/>
                <a:gd name="T97" fmla="*/ 557 h 677"/>
                <a:gd name="T98" fmla="*/ 215 w 838"/>
                <a:gd name="T99" fmla="*/ 549 h 677"/>
                <a:gd name="T100" fmla="*/ 191 w 838"/>
                <a:gd name="T101" fmla="*/ 549 h 677"/>
                <a:gd name="T102" fmla="*/ 168 w 838"/>
                <a:gd name="T103" fmla="*/ 541 h 677"/>
                <a:gd name="T104" fmla="*/ 152 w 838"/>
                <a:gd name="T105" fmla="*/ 534 h 677"/>
                <a:gd name="T106" fmla="*/ 120 w 838"/>
                <a:gd name="T107" fmla="*/ 526 h 677"/>
                <a:gd name="T108" fmla="*/ 56 w 838"/>
                <a:gd name="T109" fmla="*/ 677 h 677"/>
                <a:gd name="T110" fmla="*/ 0 w 838"/>
                <a:gd name="T111" fmla="*/ 247 h 677"/>
                <a:gd name="T112" fmla="*/ 335 w 838"/>
                <a:gd name="T113" fmla="*/ 0 h 67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38"/>
                <a:gd name="T172" fmla="*/ 0 h 677"/>
                <a:gd name="T173" fmla="*/ 838 w 838"/>
                <a:gd name="T174" fmla="*/ 677 h 67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38" h="677">
                  <a:moveTo>
                    <a:pt x="335" y="0"/>
                  </a:moveTo>
                  <a:lnTo>
                    <a:pt x="263" y="175"/>
                  </a:lnTo>
                  <a:lnTo>
                    <a:pt x="279" y="183"/>
                  </a:lnTo>
                  <a:lnTo>
                    <a:pt x="295" y="183"/>
                  </a:lnTo>
                  <a:lnTo>
                    <a:pt x="311" y="191"/>
                  </a:lnTo>
                  <a:lnTo>
                    <a:pt x="335" y="199"/>
                  </a:lnTo>
                  <a:lnTo>
                    <a:pt x="351" y="199"/>
                  </a:lnTo>
                  <a:lnTo>
                    <a:pt x="375" y="207"/>
                  </a:lnTo>
                  <a:lnTo>
                    <a:pt x="391" y="207"/>
                  </a:lnTo>
                  <a:lnTo>
                    <a:pt x="415" y="207"/>
                  </a:lnTo>
                  <a:lnTo>
                    <a:pt x="439" y="215"/>
                  </a:lnTo>
                  <a:lnTo>
                    <a:pt x="487" y="215"/>
                  </a:lnTo>
                  <a:lnTo>
                    <a:pt x="503" y="207"/>
                  </a:lnTo>
                  <a:lnTo>
                    <a:pt x="527" y="207"/>
                  </a:lnTo>
                  <a:lnTo>
                    <a:pt x="551" y="207"/>
                  </a:lnTo>
                  <a:lnTo>
                    <a:pt x="567" y="199"/>
                  </a:lnTo>
                  <a:lnTo>
                    <a:pt x="591" y="199"/>
                  </a:lnTo>
                  <a:lnTo>
                    <a:pt x="615" y="191"/>
                  </a:lnTo>
                  <a:lnTo>
                    <a:pt x="639" y="183"/>
                  </a:lnTo>
                  <a:lnTo>
                    <a:pt x="838" y="510"/>
                  </a:lnTo>
                  <a:lnTo>
                    <a:pt x="822" y="518"/>
                  </a:lnTo>
                  <a:lnTo>
                    <a:pt x="798" y="526"/>
                  </a:lnTo>
                  <a:lnTo>
                    <a:pt x="782" y="534"/>
                  </a:lnTo>
                  <a:lnTo>
                    <a:pt x="766" y="541"/>
                  </a:lnTo>
                  <a:lnTo>
                    <a:pt x="750" y="541"/>
                  </a:lnTo>
                  <a:lnTo>
                    <a:pt x="734" y="549"/>
                  </a:lnTo>
                  <a:lnTo>
                    <a:pt x="719" y="549"/>
                  </a:lnTo>
                  <a:lnTo>
                    <a:pt x="703" y="557"/>
                  </a:lnTo>
                  <a:lnTo>
                    <a:pt x="679" y="557"/>
                  </a:lnTo>
                  <a:lnTo>
                    <a:pt x="663" y="565"/>
                  </a:lnTo>
                  <a:lnTo>
                    <a:pt x="639" y="565"/>
                  </a:lnTo>
                  <a:lnTo>
                    <a:pt x="623" y="573"/>
                  </a:lnTo>
                  <a:lnTo>
                    <a:pt x="599" y="573"/>
                  </a:lnTo>
                  <a:lnTo>
                    <a:pt x="583" y="581"/>
                  </a:lnTo>
                  <a:lnTo>
                    <a:pt x="559" y="581"/>
                  </a:lnTo>
                  <a:lnTo>
                    <a:pt x="535" y="581"/>
                  </a:lnTo>
                  <a:lnTo>
                    <a:pt x="511" y="581"/>
                  </a:lnTo>
                  <a:lnTo>
                    <a:pt x="487" y="581"/>
                  </a:lnTo>
                  <a:lnTo>
                    <a:pt x="463" y="581"/>
                  </a:lnTo>
                  <a:lnTo>
                    <a:pt x="439" y="581"/>
                  </a:lnTo>
                  <a:lnTo>
                    <a:pt x="407" y="581"/>
                  </a:lnTo>
                  <a:lnTo>
                    <a:pt x="391" y="581"/>
                  </a:lnTo>
                  <a:lnTo>
                    <a:pt x="367" y="581"/>
                  </a:lnTo>
                  <a:lnTo>
                    <a:pt x="351" y="581"/>
                  </a:lnTo>
                  <a:lnTo>
                    <a:pt x="319" y="573"/>
                  </a:lnTo>
                  <a:lnTo>
                    <a:pt x="303" y="573"/>
                  </a:lnTo>
                  <a:lnTo>
                    <a:pt x="279" y="565"/>
                  </a:lnTo>
                  <a:lnTo>
                    <a:pt x="255" y="565"/>
                  </a:lnTo>
                  <a:lnTo>
                    <a:pt x="239" y="557"/>
                  </a:lnTo>
                  <a:lnTo>
                    <a:pt x="215" y="549"/>
                  </a:lnTo>
                  <a:lnTo>
                    <a:pt x="191" y="549"/>
                  </a:lnTo>
                  <a:lnTo>
                    <a:pt x="168" y="541"/>
                  </a:lnTo>
                  <a:lnTo>
                    <a:pt x="152" y="534"/>
                  </a:lnTo>
                  <a:lnTo>
                    <a:pt x="120" y="526"/>
                  </a:lnTo>
                  <a:lnTo>
                    <a:pt x="56" y="677"/>
                  </a:lnTo>
                  <a:lnTo>
                    <a:pt x="0" y="247"/>
                  </a:lnTo>
                  <a:lnTo>
                    <a:pt x="335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7" name="Freeform 12"/>
            <p:cNvSpPr>
              <a:spLocks/>
            </p:cNvSpPr>
            <p:nvPr/>
          </p:nvSpPr>
          <p:spPr bwMode="auto">
            <a:xfrm>
              <a:off x="2984" y="2241"/>
              <a:ext cx="734" cy="732"/>
            </a:xfrm>
            <a:custGeom>
              <a:avLst/>
              <a:gdLst>
                <a:gd name="T0" fmla="*/ 734 w 734"/>
                <a:gd name="T1" fmla="*/ 159 h 732"/>
                <a:gd name="T2" fmla="*/ 726 w 734"/>
                <a:gd name="T3" fmla="*/ 175 h 732"/>
                <a:gd name="T4" fmla="*/ 718 w 734"/>
                <a:gd name="T5" fmla="*/ 183 h 732"/>
                <a:gd name="T6" fmla="*/ 710 w 734"/>
                <a:gd name="T7" fmla="*/ 199 h 732"/>
                <a:gd name="T8" fmla="*/ 702 w 734"/>
                <a:gd name="T9" fmla="*/ 215 h 732"/>
                <a:gd name="T10" fmla="*/ 694 w 734"/>
                <a:gd name="T11" fmla="*/ 223 h 732"/>
                <a:gd name="T12" fmla="*/ 686 w 734"/>
                <a:gd name="T13" fmla="*/ 239 h 732"/>
                <a:gd name="T14" fmla="*/ 678 w 734"/>
                <a:gd name="T15" fmla="*/ 254 h 732"/>
                <a:gd name="T16" fmla="*/ 671 w 734"/>
                <a:gd name="T17" fmla="*/ 270 h 732"/>
                <a:gd name="T18" fmla="*/ 663 w 734"/>
                <a:gd name="T19" fmla="*/ 286 h 732"/>
                <a:gd name="T20" fmla="*/ 647 w 734"/>
                <a:gd name="T21" fmla="*/ 302 h 732"/>
                <a:gd name="T22" fmla="*/ 639 w 734"/>
                <a:gd name="T23" fmla="*/ 310 h 732"/>
                <a:gd name="T24" fmla="*/ 631 w 734"/>
                <a:gd name="T25" fmla="*/ 326 h 732"/>
                <a:gd name="T26" fmla="*/ 615 w 734"/>
                <a:gd name="T27" fmla="*/ 342 h 732"/>
                <a:gd name="T28" fmla="*/ 607 w 734"/>
                <a:gd name="T29" fmla="*/ 358 h 732"/>
                <a:gd name="T30" fmla="*/ 591 w 734"/>
                <a:gd name="T31" fmla="*/ 374 h 732"/>
                <a:gd name="T32" fmla="*/ 583 w 734"/>
                <a:gd name="T33" fmla="*/ 390 h 732"/>
                <a:gd name="T34" fmla="*/ 567 w 734"/>
                <a:gd name="T35" fmla="*/ 398 h 732"/>
                <a:gd name="T36" fmla="*/ 551 w 734"/>
                <a:gd name="T37" fmla="*/ 414 h 732"/>
                <a:gd name="T38" fmla="*/ 543 w 734"/>
                <a:gd name="T39" fmla="*/ 430 h 732"/>
                <a:gd name="T40" fmla="*/ 527 w 734"/>
                <a:gd name="T41" fmla="*/ 438 h 732"/>
                <a:gd name="T42" fmla="*/ 511 w 734"/>
                <a:gd name="T43" fmla="*/ 453 h 732"/>
                <a:gd name="T44" fmla="*/ 503 w 734"/>
                <a:gd name="T45" fmla="*/ 461 h 732"/>
                <a:gd name="T46" fmla="*/ 487 w 734"/>
                <a:gd name="T47" fmla="*/ 477 h 732"/>
                <a:gd name="T48" fmla="*/ 471 w 734"/>
                <a:gd name="T49" fmla="*/ 485 h 732"/>
                <a:gd name="T50" fmla="*/ 455 w 734"/>
                <a:gd name="T51" fmla="*/ 501 h 732"/>
                <a:gd name="T52" fmla="*/ 439 w 734"/>
                <a:gd name="T53" fmla="*/ 509 h 732"/>
                <a:gd name="T54" fmla="*/ 423 w 734"/>
                <a:gd name="T55" fmla="*/ 525 h 732"/>
                <a:gd name="T56" fmla="*/ 407 w 734"/>
                <a:gd name="T57" fmla="*/ 541 h 732"/>
                <a:gd name="T58" fmla="*/ 391 w 734"/>
                <a:gd name="T59" fmla="*/ 549 h 732"/>
                <a:gd name="T60" fmla="*/ 367 w 734"/>
                <a:gd name="T61" fmla="*/ 565 h 732"/>
                <a:gd name="T62" fmla="*/ 351 w 734"/>
                <a:gd name="T63" fmla="*/ 573 h 732"/>
                <a:gd name="T64" fmla="*/ 327 w 734"/>
                <a:gd name="T65" fmla="*/ 589 h 732"/>
                <a:gd name="T66" fmla="*/ 431 w 734"/>
                <a:gd name="T67" fmla="*/ 732 h 732"/>
                <a:gd name="T68" fmla="*/ 32 w 734"/>
                <a:gd name="T69" fmla="*/ 549 h 732"/>
                <a:gd name="T70" fmla="*/ 0 w 734"/>
                <a:gd name="T71" fmla="*/ 191 h 732"/>
                <a:gd name="T72" fmla="*/ 80 w 734"/>
                <a:gd name="T73" fmla="*/ 294 h 732"/>
                <a:gd name="T74" fmla="*/ 104 w 734"/>
                <a:gd name="T75" fmla="*/ 286 h 732"/>
                <a:gd name="T76" fmla="*/ 119 w 734"/>
                <a:gd name="T77" fmla="*/ 270 h 732"/>
                <a:gd name="T78" fmla="*/ 143 w 734"/>
                <a:gd name="T79" fmla="*/ 262 h 732"/>
                <a:gd name="T80" fmla="*/ 167 w 734"/>
                <a:gd name="T81" fmla="*/ 246 h 732"/>
                <a:gd name="T82" fmla="*/ 191 w 734"/>
                <a:gd name="T83" fmla="*/ 231 h 732"/>
                <a:gd name="T84" fmla="*/ 215 w 734"/>
                <a:gd name="T85" fmla="*/ 215 h 732"/>
                <a:gd name="T86" fmla="*/ 239 w 734"/>
                <a:gd name="T87" fmla="*/ 199 h 732"/>
                <a:gd name="T88" fmla="*/ 255 w 734"/>
                <a:gd name="T89" fmla="*/ 183 h 732"/>
                <a:gd name="T90" fmla="*/ 271 w 734"/>
                <a:gd name="T91" fmla="*/ 167 h 732"/>
                <a:gd name="T92" fmla="*/ 287 w 734"/>
                <a:gd name="T93" fmla="*/ 143 h 732"/>
                <a:gd name="T94" fmla="*/ 303 w 734"/>
                <a:gd name="T95" fmla="*/ 127 h 732"/>
                <a:gd name="T96" fmla="*/ 319 w 734"/>
                <a:gd name="T97" fmla="*/ 111 h 732"/>
                <a:gd name="T98" fmla="*/ 335 w 734"/>
                <a:gd name="T99" fmla="*/ 87 h 732"/>
                <a:gd name="T100" fmla="*/ 351 w 734"/>
                <a:gd name="T101" fmla="*/ 71 h 732"/>
                <a:gd name="T102" fmla="*/ 367 w 734"/>
                <a:gd name="T103" fmla="*/ 47 h 732"/>
                <a:gd name="T104" fmla="*/ 375 w 734"/>
                <a:gd name="T105" fmla="*/ 32 h 732"/>
                <a:gd name="T106" fmla="*/ 383 w 734"/>
                <a:gd name="T107" fmla="*/ 16 h 732"/>
                <a:gd name="T108" fmla="*/ 391 w 734"/>
                <a:gd name="T109" fmla="*/ 0 h 732"/>
                <a:gd name="T110" fmla="*/ 734 w 734"/>
                <a:gd name="T111" fmla="*/ 159 h 7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4"/>
                <a:gd name="T169" fmla="*/ 0 h 732"/>
                <a:gd name="T170" fmla="*/ 734 w 734"/>
                <a:gd name="T171" fmla="*/ 732 h 7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4" h="732">
                  <a:moveTo>
                    <a:pt x="734" y="159"/>
                  </a:moveTo>
                  <a:lnTo>
                    <a:pt x="726" y="175"/>
                  </a:lnTo>
                  <a:lnTo>
                    <a:pt x="718" y="183"/>
                  </a:lnTo>
                  <a:lnTo>
                    <a:pt x="710" y="199"/>
                  </a:lnTo>
                  <a:lnTo>
                    <a:pt x="702" y="215"/>
                  </a:lnTo>
                  <a:lnTo>
                    <a:pt x="694" y="223"/>
                  </a:lnTo>
                  <a:lnTo>
                    <a:pt x="686" y="239"/>
                  </a:lnTo>
                  <a:lnTo>
                    <a:pt x="678" y="254"/>
                  </a:lnTo>
                  <a:lnTo>
                    <a:pt x="671" y="270"/>
                  </a:lnTo>
                  <a:lnTo>
                    <a:pt x="663" y="286"/>
                  </a:lnTo>
                  <a:lnTo>
                    <a:pt x="647" y="302"/>
                  </a:lnTo>
                  <a:lnTo>
                    <a:pt x="639" y="310"/>
                  </a:lnTo>
                  <a:lnTo>
                    <a:pt x="631" y="326"/>
                  </a:lnTo>
                  <a:lnTo>
                    <a:pt x="615" y="342"/>
                  </a:lnTo>
                  <a:lnTo>
                    <a:pt x="607" y="358"/>
                  </a:lnTo>
                  <a:lnTo>
                    <a:pt x="591" y="374"/>
                  </a:lnTo>
                  <a:lnTo>
                    <a:pt x="583" y="390"/>
                  </a:lnTo>
                  <a:lnTo>
                    <a:pt x="567" y="398"/>
                  </a:lnTo>
                  <a:lnTo>
                    <a:pt x="551" y="414"/>
                  </a:lnTo>
                  <a:lnTo>
                    <a:pt x="543" y="430"/>
                  </a:lnTo>
                  <a:lnTo>
                    <a:pt x="527" y="438"/>
                  </a:lnTo>
                  <a:lnTo>
                    <a:pt x="511" y="453"/>
                  </a:lnTo>
                  <a:lnTo>
                    <a:pt x="503" y="461"/>
                  </a:lnTo>
                  <a:lnTo>
                    <a:pt x="487" y="477"/>
                  </a:lnTo>
                  <a:lnTo>
                    <a:pt x="471" y="485"/>
                  </a:lnTo>
                  <a:lnTo>
                    <a:pt x="455" y="501"/>
                  </a:lnTo>
                  <a:lnTo>
                    <a:pt x="439" y="509"/>
                  </a:lnTo>
                  <a:lnTo>
                    <a:pt x="423" y="525"/>
                  </a:lnTo>
                  <a:lnTo>
                    <a:pt x="407" y="541"/>
                  </a:lnTo>
                  <a:lnTo>
                    <a:pt x="391" y="549"/>
                  </a:lnTo>
                  <a:lnTo>
                    <a:pt x="367" y="565"/>
                  </a:lnTo>
                  <a:lnTo>
                    <a:pt x="351" y="573"/>
                  </a:lnTo>
                  <a:lnTo>
                    <a:pt x="327" y="589"/>
                  </a:lnTo>
                  <a:lnTo>
                    <a:pt x="431" y="732"/>
                  </a:lnTo>
                  <a:lnTo>
                    <a:pt x="32" y="549"/>
                  </a:lnTo>
                  <a:lnTo>
                    <a:pt x="0" y="191"/>
                  </a:lnTo>
                  <a:lnTo>
                    <a:pt x="80" y="294"/>
                  </a:lnTo>
                  <a:lnTo>
                    <a:pt x="104" y="286"/>
                  </a:lnTo>
                  <a:lnTo>
                    <a:pt x="119" y="270"/>
                  </a:lnTo>
                  <a:lnTo>
                    <a:pt x="143" y="262"/>
                  </a:lnTo>
                  <a:lnTo>
                    <a:pt x="167" y="246"/>
                  </a:lnTo>
                  <a:lnTo>
                    <a:pt x="191" y="231"/>
                  </a:lnTo>
                  <a:lnTo>
                    <a:pt x="215" y="215"/>
                  </a:lnTo>
                  <a:lnTo>
                    <a:pt x="239" y="199"/>
                  </a:lnTo>
                  <a:lnTo>
                    <a:pt x="255" y="183"/>
                  </a:lnTo>
                  <a:lnTo>
                    <a:pt x="271" y="167"/>
                  </a:lnTo>
                  <a:lnTo>
                    <a:pt x="287" y="143"/>
                  </a:lnTo>
                  <a:lnTo>
                    <a:pt x="303" y="127"/>
                  </a:lnTo>
                  <a:lnTo>
                    <a:pt x="319" y="111"/>
                  </a:lnTo>
                  <a:lnTo>
                    <a:pt x="335" y="87"/>
                  </a:lnTo>
                  <a:lnTo>
                    <a:pt x="351" y="71"/>
                  </a:lnTo>
                  <a:lnTo>
                    <a:pt x="367" y="47"/>
                  </a:lnTo>
                  <a:lnTo>
                    <a:pt x="375" y="32"/>
                  </a:lnTo>
                  <a:lnTo>
                    <a:pt x="383" y="16"/>
                  </a:lnTo>
                  <a:lnTo>
                    <a:pt x="391" y="0"/>
                  </a:lnTo>
                  <a:lnTo>
                    <a:pt x="734" y="159"/>
                  </a:lnTo>
                  <a:close/>
                </a:path>
              </a:pathLst>
            </a:custGeom>
            <a:solidFill>
              <a:srgbClr val="0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8" name="Freeform 13"/>
            <p:cNvSpPr>
              <a:spLocks/>
            </p:cNvSpPr>
            <p:nvPr/>
          </p:nvSpPr>
          <p:spPr bwMode="auto">
            <a:xfrm>
              <a:off x="3231" y="1580"/>
              <a:ext cx="671" cy="852"/>
            </a:xfrm>
            <a:custGeom>
              <a:avLst/>
              <a:gdLst>
                <a:gd name="T0" fmla="*/ 0 w 671"/>
                <a:gd name="T1" fmla="*/ 541 h 852"/>
                <a:gd name="T2" fmla="*/ 168 w 671"/>
                <a:gd name="T3" fmla="*/ 605 h 852"/>
                <a:gd name="T4" fmla="*/ 176 w 671"/>
                <a:gd name="T5" fmla="*/ 589 h 852"/>
                <a:gd name="T6" fmla="*/ 184 w 671"/>
                <a:gd name="T7" fmla="*/ 565 h 852"/>
                <a:gd name="T8" fmla="*/ 184 w 671"/>
                <a:gd name="T9" fmla="*/ 549 h 852"/>
                <a:gd name="T10" fmla="*/ 192 w 671"/>
                <a:gd name="T11" fmla="*/ 533 h 852"/>
                <a:gd name="T12" fmla="*/ 200 w 671"/>
                <a:gd name="T13" fmla="*/ 509 h 852"/>
                <a:gd name="T14" fmla="*/ 200 w 671"/>
                <a:gd name="T15" fmla="*/ 485 h 852"/>
                <a:gd name="T16" fmla="*/ 208 w 671"/>
                <a:gd name="T17" fmla="*/ 470 h 852"/>
                <a:gd name="T18" fmla="*/ 208 w 671"/>
                <a:gd name="T19" fmla="*/ 446 h 852"/>
                <a:gd name="T20" fmla="*/ 208 w 671"/>
                <a:gd name="T21" fmla="*/ 430 h 852"/>
                <a:gd name="T22" fmla="*/ 208 w 671"/>
                <a:gd name="T23" fmla="*/ 406 h 852"/>
                <a:gd name="T24" fmla="*/ 208 w 671"/>
                <a:gd name="T25" fmla="*/ 358 h 852"/>
                <a:gd name="T26" fmla="*/ 208 w 671"/>
                <a:gd name="T27" fmla="*/ 334 h 852"/>
                <a:gd name="T28" fmla="*/ 208 w 671"/>
                <a:gd name="T29" fmla="*/ 318 h 852"/>
                <a:gd name="T30" fmla="*/ 208 w 671"/>
                <a:gd name="T31" fmla="*/ 294 h 852"/>
                <a:gd name="T32" fmla="*/ 200 w 671"/>
                <a:gd name="T33" fmla="*/ 271 h 852"/>
                <a:gd name="T34" fmla="*/ 200 w 671"/>
                <a:gd name="T35" fmla="*/ 255 h 852"/>
                <a:gd name="T36" fmla="*/ 192 w 671"/>
                <a:gd name="T37" fmla="*/ 231 h 852"/>
                <a:gd name="T38" fmla="*/ 184 w 671"/>
                <a:gd name="T39" fmla="*/ 207 h 852"/>
                <a:gd name="T40" fmla="*/ 511 w 671"/>
                <a:gd name="T41" fmla="*/ 0 h 852"/>
                <a:gd name="T42" fmla="*/ 519 w 671"/>
                <a:gd name="T43" fmla="*/ 24 h 852"/>
                <a:gd name="T44" fmla="*/ 527 w 671"/>
                <a:gd name="T45" fmla="*/ 40 h 852"/>
                <a:gd name="T46" fmla="*/ 535 w 671"/>
                <a:gd name="T47" fmla="*/ 56 h 852"/>
                <a:gd name="T48" fmla="*/ 543 w 671"/>
                <a:gd name="T49" fmla="*/ 79 h 852"/>
                <a:gd name="T50" fmla="*/ 543 w 671"/>
                <a:gd name="T51" fmla="*/ 95 h 852"/>
                <a:gd name="T52" fmla="*/ 551 w 671"/>
                <a:gd name="T53" fmla="*/ 111 h 852"/>
                <a:gd name="T54" fmla="*/ 551 w 671"/>
                <a:gd name="T55" fmla="*/ 127 h 852"/>
                <a:gd name="T56" fmla="*/ 559 w 671"/>
                <a:gd name="T57" fmla="*/ 143 h 852"/>
                <a:gd name="T58" fmla="*/ 559 w 671"/>
                <a:gd name="T59" fmla="*/ 159 h 852"/>
                <a:gd name="T60" fmla="*/ 567 w 671"/>
                <a:gd name="T61" fmla="*/ 183 h 852"/>
                <a:gd name="T62" fmla="*/ 567 w 671"/>
                <a:gd name="T63" fmla="*/ 199 h 852"/>
                <a:gd name="T64" fmla="*/ 575 w 671"/>
                <a:gd name="T65" fmla="*/ 223 h 852"/>
                <a:gd name="T66" fmla="*/ 575 w 671"/>
                <a:gd name="T67" fmla="*/ 239 h 852"/>
                <a:gd name="T68" fmla="*/ 583 w 671"/>
                <a:gd name="T69" fmla="*/ 263 h 852"/>
                <a:gd name="T70" fmla="*/ 583 w 671"/>
                <a:gd name="T71" fmla="*/ 286 h 852"/>
                <a:gd name="T72" fmla="*/ 583 w 671"/>
                <a:gd name="T73" fmla="*/ 310 h 852"/>
                <a:gd name="T74" fmla="*/ 583 w 671"/>
                <a:gd name="T75" fmla="*/ 334 h 852"/>
                <a:gd name="T76" fmla="*/ 583 w 671"/>
                <a:gd name="T77" fmla="*/ 350 h 852"/>
                <a:gd name="T78" fmla="*/ 583 w 671"/>
                <a:gd name="T79" fmla="*/ 374 h 852"/>
                <a:gd name="T80" fmla="*/ 583 w 671"/>
                <a:gd name="T81" fmla="*/ 406 h 852"/>
                <a:gd name="T82" fmla="*/ 583 w 671"/>
                <a:gd name="T83" fmla="*/ 430 h 852"/>
                <a:gd name="T84" fmla="*/ 583 w 671"/>
                <a:gd name="T85" fmla="*/ 454 h 852"/>
                <a:gd name="T86" fmla="*/ 583 w 671"/>
                <a:gd name="T87" fmla="*/ 470 h 852"/>
                <a:gd name="T88" fmla="*/ 583 w 671"/>
                <a:gd name="T89" fmla="*/ 493 h 852"/>
                <a:gd name="T90" fmla="*/ 575 w 671"/>
                <a:gd name="T91" fmla="*/ 517 h 852"/>
                <a:gd name="T92" fmla="*/ 575 w 671"/>
                <a:gd name="T93" fmla="*/ 541 h 852"/>
                <a:gd name="T94" fmla="*/ 567 w 671"/>
                <a:gd name="T95" fmla="*/ 565 h 852"/>
                <a:gd name="T96" fmla="*/ 567 w 671"/>
                <a:gd name="T97" fmla="*/ 589 h 852"/>
                <a:gd name="T98" fmla="*/ 559 w 671"/>
                <a:gd name="T99" fmla="*/ 605 h 852"/>
                <a:gd name="T100" fmla="*/ 551 w 671"/>
                <a:gd name="T101" fmla="*/ 629 h 852"/>
                <a:gd name="T102" fmla="*/ 551 w 671"/>
                <a:gd name="T103" fmla="*/ 653 h 852"/>
                <a:gd name="T104" fmla="*/ 543 w 671"/>
                <a:gd name="T105" fmla="*/ 669 h 852"/>
                <a:gd name="T106" fmla="*/ 535 w 671"/>
                <a:gd name="T107" fmla="*/ 693 h 852"/>
                <a:gd name="T108" fmla="*/ 527 w 671"/>
                <a:gd name="T109" fmla="*/ 724 h 852"/>
                <a:gd name="T110" fmla="*/ 519 w 671"/>
                <a:gd name="T111" fmla="*/ 748 h 852"/>
                <a:gd name="T112" fmla="*/ 671 w 671"/>
                <a:gd name="T113" fmla="*/ 812 h 852"/>
                <a:gd name="T114" fmla="*/ 272 w 671"/>
                <a:gd name="T115" fmla="*/ 852 h 852"/>
                <a:gd name="T116" fmla="*/ 0 w 671"/>
                <a:gd name="T117" fmla="*/ 541 h 8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71"/>
                <a:gd name="T178" fmla="*/ 0 h 852"/>
                <a:gd name="T179" fmla="*/ 671 w 671"/>
                <a:gd name="T180" fmla="*/ 852 h 8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71" h="852">
                  <a:moveTo>
                    <a:pt x="0" y="541"/>
                  </a:moveTo>
                  <a:lnTo>
                    <a:pt x="168" y="605"/>
                  </a:lnTo>
                  <a:lnTo>
                    <a:pt x="176" y="589"/>
                  </a:lnTo>
                  <a:lnTo>
                    <a:pt x="184" y="565"/>
                  </a:lnTo>
                  <a:lnTo>
                    <a:pt x="184" y="549"/>
                  </a:lnTo>
                  <a:lnTo>
                    <a:pt x="192" y="533"/>
                  </a:lnTo>
                  <a:lnTo>
                    <a:pt x="200" y="509"/>
                  </a:lnTo>
                  <a:lnTo>
                    <a:pt x="200" y="485"/>
                  </a:lnTo>
                  <a:lnTo>
                    <a:pt x="208" y="470"/>
                  </a:lnTo>
                  <a:lnTo>
                    <a:pt x="208" y="446"/>
                  </a:lnTo>
                  <a:lnTo>
                    <a:pt x="208" y="430"/>
                  </a:lnTo>
                  <a:lnTo>
                    <a:pt x="208" y="406"/>
                  </a:lnTo>
                  <a:lnTo>
                    <a:pt x="208" y="358"/>
                  </a:lnTo>
                  <a:lnTo>
                    <a:pt x="208" y="334"/>
                  </a:lnTo>
                  <a:lnTo>
                    <a:pt x="208" y="318"/>
                  </a:lnTo>
                  <a:lnTo>
                    <a:pt x="208" y="294"/>
                  </a:lnTo>
                  <a:lnTo>
                    <a:pt x="200" y="271"/>
                  </a:lnTo>
                  <a:lnTo>
                    <a:pt x="200" y="255"/>
                  </a:lnTo>
                  <a:lnTo>
                    <a:pt x="192" y="231"/>
                  </a:lnTo>
                  <a:lnTo>
                    <a:pt x="184" y="207"/>
                  </a:lnTo>
                  <a:lnTo>
                    <a:pt x="511" y="0"/>
                  </a:lnTo>
                  <a:lnTo>
                    <a:pt x="519" y="24"/>
                  </a:lnTo>
                  <a:lnTo>
                    <a:pt x="527" y="40"/>
                  </a:lnTo>
                  <a:lnTo>
                    <a:pt x="535" y="56"/>
                  </a:lnTo>
                  <a:lnTo>
                    <a:pt x="543" y="79"/>
                  </a:lnTo>
                  <a:lnTo>
                    <a:pt x="543" y="95"/>
                  </a:lnTo>
                  <a:lnTo>
                    <a:pt x="551" y="111"/>
                  </a:lnTo>
                  <a:lnTo>
                    <a:pt x="551" y="127"/>
                  </a:lnTo>
                  <a:lnTo>
                    <a:pt x="559" y="143"/>
                  </a:lnTo>
                  <a:lnTo>
                    <a:pt x="559" y="159"/>
                  </a:lnTo>
                  <a:lnTo>
                    <a:pt x="567" y="183"/>
                  </a:lnTo>
                  <a:lnTo>
                    <a:pt x="567" y="199"/>
                  </a:lnTo>
                  <a:lnTo>
                    <a:pt x="575" y="223"/>
                  </a:lnTo>
                  <a:lnTo>
                    <a:pt x="575" y="239"/>
                  </a:lnTo>
                  <a:lnTo>
                    <a:pt x="583" y="263"/>
                  </a:lnTo>
                  <a:lnTo>
                    <a:pt x="583" y="286"/>
                  </a:lnTo>
                  <a:lnTo>
                    <a:pt x="583" y="310"/>
                  </a:lnTo>
                  <a:lnTo>
                    <a:pt x="583" y="334"/>
                  </a:lnTo>
                  <a:lnTo>
                    <a:pt x="583" y="350"/>
                  </a:lnTo>
                  <a:lnTo>
                    <a:pt x="583" y="374"/>
                  </a:lnTo>
                  <a:lnTo>
                    <a:pt x="583" y="406"/>
                  </a:lnTo>
                  <a:lnTo>
                    <a:pt x="583" y="430"/>
                  </a:lnTo>
                  <a:lnTo>
                    <a:pt x="583" y="454"/>
                  </a:lnTo>
                  <a:lnTo>
                    <a:pt x="583" y="470"/>
                  </a:lnTo>
                  <a:lnTo>
                    <a:pt x="583" y="493"/>
                  </a:lnTo>
                  <a:lnTo>
                    <a:pt x="575" y="517"/>
                  </a:lnTo>
                  <a:lnTo>
                    <a:pt x="575" y="541"/>
                  </a:lnTo>
                  <a:lnTo>
                    <a:pt x="567" y="565"/>
                  </a:lnTo>
                  <a:lnTo>
                    <a:pt x="567" y="589"/>
                  </a:lnTo>
                  <a:lnTo>
                    <a:pt x="559" y="605"/>
                  </a:lnTo>
                  <a:lnTo>
                    <a:pt x="551" y="629"/>
                  </a:lnTo>
                  <a:lnTo>
                    <a:pt x="551" y="653"/>
                  </a:lnTo>
                  <a:lnTo>
                    <a:pt x="543" y="669"/>
                  </a:lnTo>
                  <a:lnTo>
                    <a:pt x="535" y="693"/>
                  </a:lnTo>
                  <a:lnTo>
                    <a:pt x="527" y="724"/>
                  </a:lnTo>
                  <a:lnTo>
                    <a:pt x="519" y="748"/>
                  </a:lnTo>
                  <a:lnTo>
                    <a:pt x="671" y="812"/>
                  </a:lnTo>
                  <a:lnTo>
                    <a:pt x="272" y="852"/>
                  </a:lnTo>
                  <a:lnTo>
                    <a:pt x="0" y="54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59" name="Freeform 14"/>
            <p:cNvSpPr>
              <a:spLocks/>
            </p:cNvSpPr>
            <p:nvPr/>
          </p:nvSpPr>
          <p:spPr bwMode="auto">
            <a:xfrm>
              <a:off x="2980" y="2237"/>
              <a:ext cx="734" cy="732"/>
            </a:xfrm>
            <a:custGeom>
              <a:avLst/>
              <a:gdLst>
                <a:gd name="T0" fmla="*/ 734 w 734"/>
                <a:gd name="T1" fmla="*/ 159 h 732"/>
                <a:gd name="T2" fmla="*/ 726 w 734"/>
                <a:gd name="T3" fmla="*/ 175 h 732"/>
                <a:gd name="T4" fmla="*/ 718 w 734"/>
                <a:gd name="T5" fmla="*/ 183 h 732"/>
                <a:gd name="T6" fmla="*/ 710 w 734"/>
                <a:gd name="T7" fmla="*/ 199 h 732"/>
                <a:gd name="T8" fmla="*/ 702 w 734"/>
                <a:gd name="T9" fmla="*/ 215 h 732"/>
                <a:gd name="T10" fmla="*/ 694 w 734"/>
                <a:gd name="T11" fmla="*/ 223 h 732"/>
                <a:gd name="T12" fmla="*/ 686 w 734"/>
                <a:gd name="T13" fmla="*/ 239 h 732"/>
                <a:gd name="T14" fmla="*/ 678 w 734"/>
                <a:gd name="T15" fmla="*/ 254 h 732"/>
                <a:gd name="T16" fmla="*/ 671 w 734"/>
                <a:gd name="T17" fmla="*/ 270 h 732"/>
                <a:gd name="T18" fmla="*/ 663 w 734"/>
                <a:gd name="T19" fmla="*/ 286 h 732"/>
                <a:gd name="T20" fmla="*/ 647 w 734"/>
                <a:gd name="T21" fmla="*/ 302 h 732"/>
                <a:gd name="T22" fmla="*/ 639 w 734"/>
                <a:gd name="T23" fmla="*/ 310 h 732"/>
                <a:gd name="T24" fmla="*/ 631 w 734"/>
                <a:gd name="T25" fmla="*/ 326 h 732"/>
                <a:gd name="T26" fmla="*/ 615 w 734"/>
                <a:gd name="T27" fmla="*/ 342 h 732"/>
                <a:gd name="T28" fmla="*/ 607 w 734"/>
                <a:gd name="T29" fmla="*/ 358 h 732"/>
                <a:gd name="T30" fmla="*/ 591 w 734"/>
                <a:gd name="T31" fmla="*/ 374 h 732"/>
                <a:gd name="T32" fmla="*/ 583 w 734"/>
                <a:gd name="T33" fmla="*/ 390 h 732"/>
                <a:gd name="T34" fmla="*/ 567 w 734"/>
                <a:gd name="T35" fmla="*/ 398 h 732"/>
                <a:gd name="T36" fmla="*/ 551 w 734"/>
                <a:gd name="T37" fmla="*/ 414 h 732"/>
                <a:gd name="T38" fmla="*/ 543 w 734"/>
                <a:gd name="T39" fmla="*/ 430 h 732"/>
                <a:gd name="T40" fmla="*/ 527 w 734"/>
                <a:gd name="T41" fmla="*/ 438 h 732"/>
                <a:gd name="T42" fmla="*/ 511 w 734"/>
                <a:gd name="T43" fmla="*/ 454 h 732"/>
                <a:gd name="T44" fmla="*/ 503 w 734"/>
                <a:gd name="T45" fmla="*/ 461 h 732"/>
                <a:gd name="T46" fmla="*/ 487 w 734"/>
                <a:gd name="T47" fmla="*/ 477 h 732"/>
                <a:gd name="T48" fmla="*/ 471 w 734"/>
                <a:gd name="T49" fmla="*/ 485 h 732"/>
                <a:gd name="T50" fmla="*/ 455 w 734"/>
                <a:gd name="T51" fmla="*/ 501 h 732"/>
                <a:gd name="T52" fmla="*/ 439 w 734"/>
                <a:gd name="T53" fmla="*/ 509 h 732"/>
                <a:gd name="T54" fmla="*/ 423 w 734"/>
                <a:gd name="T55" fmla="*/ 525 h 732"/>
                <a:gd name="T56" fmla="*/ 407 w 734"/>
                <a:gd name="T57" fmla="*/ 541 h 732"/>
                <a:gd name="T58" fmla="*/ 391 w 734"/>
                <a:gd name="T59" fmla="*/ 549 h 732"/>
                <a:gd name="T60" fmla="*/ 367 w 734"/>
                <a:gd name="T61" fmla="*/ 565 h 732"/>
                <a:gd name="T62" fmla="*/ 351 w 734"/>
                <a:gd name="T63" fmla="*/ 573 h 732"/>
                <a:gd name="T64" fmla="*/ 327 w 734"/>
                <a:gd name="T65" fmla="*/ 589 h 732"/>
                <a:gd name="T66" fmla="*/ 431 w 734"/>
                <a:gd name="T67" fmla="*/ 732 h 732"/>
                <a:gd name="T68" fmla="*/ 32 w 734"/>
                <a:gd name="T69" fmla="*/ 549 h 732"/>
                <a:gd name="T70" fmla="*/ 0 w 734"/>
                <a:gd name="T71" fmla="*/ 191 h 732"/>
                <a:gd name="T72" fmla="*/ 80 w 734"/>
                <a:gd name="T73" fmla="*/ 294 h 732"/>
                <a:gd name="T74" fmla="*/ 104 w 734"/>
                <a:gd name="T75" fmla="*/ 286 h 732"/>
                <a:gd name="T76" fmla="*/ 120 w 734"/>
                <a:gd name="T77" fmla="*/ 270 h 732"/>
                <a:gd name="T78" fmla="*/ 143 w 734"/>
                <a:gd name="T79" fmla="*/ 262 h 732"/>
                <a:gd name="T80" fmla="*/ 167 w 734"/>
                <a:gd name="T81" fmla="*/ 246 h 732"/>
                <a:gd name="T82" fmla="*/ 191 w 734"/>
                <a:gd name="T83" fmla="*/ 231 h 732"/>
                <a:gd name="T84" fmla="*/ 215 w 734"/>
                <a:gd name="T85" fmla="*/ 215 h 732"/>
                <a:gd name="T86" fmla="*/ 239 w 734"/>
                <a:gd name="T87" fmla="*/ 199 h 732"/>
                <a:gd name="T88" fmla="*/ 255 w 734"/>
                <a:gd name="T89" fmla="*/ 183 h 732"/>
                <a:gd name="T90" fmla="*/ 271 w 734"/>
                <a:gd name="T91" fmla="*/ 167 h 732"/>
                <a:gd name="T92" fmla="*/ 287 w 734"/>
                <a:gd name="T93" fmla="*/ 143 h 732"/>
                <a:gd name="T94" fmla="*/ 303 w 734"/>
                <a:gd name="T95" fmla="*/ 127 h 732"/>
                <a:gd name="T96" fmla="*/ 319 w 734"/>
                <a:gd name="T97" fmla="*/ 111 h 732"/>
                <a:gd name="T98" fmla="*/ 335 w 734"/>
                <a:gd name="T99" fmla="*/ 87 h 732"/>
                <a:gd name="T100" fmla="*/ 351 w 734"/>
                <a:gd name="T101" fmla="*/ 71 h 732"/>
                <a:gd name="T102" fmla="*/ 367 w 734"/>
                <a:gd name="T103" fmla="*/ 47 h 732"/>
                <a:gd name="T104" fmla="*/ 375 w 734"/>
                <a:gd name="T105" fmla="*/ 32 h 732"/>
                <a:gd name="T106" fmla="*/ 383 w 734"/>
                <a:gd name="T107" fmla="*/ 16 h 732"/>
                <a:gd name="T108" fmla="*/ 391 w 734"/>
                <a:gd name="T109" fmla="*/ 0 h 732"/>
                <a:gd name="T110" fmla="*/ 734 w 734"/>
                <a:gd name="T111" fmla="*/ 159 h 7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4"/>
                <a:gd name="T169" fmla="*/ 0 h 732"/>
                <a:gd name="T170" fmla="*/ 734 w 734"/>
                <a:gd name="T171" fmla="*/ 732 h 7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4" h="732">
                  <a:moveTo>
                    <a:pt x="734" y="159"/>
                  </a:moveTo>
                  <a:lnTo>
                    <a:pt x="726" y="175"/>
                  </a:lnTo>
                  <a:lnTo>
                    <a:pt x="718" y="183"/>
                  </a:lnTo>
                  <a:lnTo>
                    <a:pt x="710" y="199"/>
                  </a:lnTo>
                  <a:lnTo>
                    <a:pt x="702" y="215"/>
                  </a:lnTo>
                  <a:lnTo>
                    <a:pt x="694" y="223"/>
                  </a:lnTo>
                  <a:lnTo>
                    <a:pt x="686" y="239"/>
                  </a:lnTo>
                  <a:lnTo>
                    <a:pt x="678" y="254"/>
                  </a:lnTo>
                  <a:lnTo>
                    <a:pt x="671" y="270"/>
                  </a:lnTo>
                  <a:lnTo>
                    <a:pt x="663" y="286"/>
                  </a:lnTo>
                  <a:lnTo>
                    <a:pt x="647" y="302"/>
                  </a:lnTo>
                  <a:lnTo>
                    <a:pt x="639" y="310"/>
                  </a:lnTo>
                  <a:lnTo>
                    <a:pt x="631" y="326"/>
                  </a:lnTo>
                  <a:lnTo>
                    <a:pt x="615" y="342"/>
                  </a:lnTo>
                  <a:lnTo>
                    <a:pt x="607" y="358"/>
                  </a:lnTo>
                  <a:lnTo>
                    <a:pt x="591" y="374"/>
                  </a:lnTo>
                  <a:lnTo>
                    <a:pt x="583" y="390"/>
                  </a:lnTo>
                  <a:lnTo>
                    <a:pt x="567" y="398"/>
                  </a:lnTo>
                  <a:lnTo>
                    <a:pt x="551" y="414"/>
                  </a:lnTo>
                  <a:lnTo>
                    <a:pt x="543" y="430"/>
                  </a:lnTo>
                  <a:lnTo>
                    <a:pt x="527" y="438"/>
                  </a:lnTo>
                  <a:lnTo>
                    <a:pt x="511" y="454"/>
                  </a:lnTo>
                  <a:lnTo>
                    <a:pt x="503" y="461"/>
                  </a:lnTo>
                  <a:lnTo>
                    <a:pt x="487" y="477"/>
                  </a:lnTo>
                  <a:lnTo>
                    <a:pt x="471" y="485"/>
                  </a:lnTo>
                  <a:lnTo>
                    <a:pt x="455" y="501"/>
                  </a:lnTo>
                  <a:lnTo>
                    <a:pt x="439" y="509"/>
                  </a:lnTo>
                  <a:lnTo>
                    <a:pt x="423" y="525"/>
                  </a:lnTo>
                  <a:lnTo>
                    <a:pt x="407" y="541"/>
                  </a:lnTo>
                  <a:lnTo>
                    <a:pt x="391" y="549"/>
                  </a:lnTo>
                  <a:lnTo>
                    <a:pt x="367" y="565"/>
                  </a:lnTo>
                  <a:lnTo>
                    <a:pt x="351" y="573"/>
                  </a:lnTo>
                  <a:lnTo>
                    <a:pt x="327" y="589"/>
                  </a:lnTo>
                  <a:lnTo>
                    <a:pt x="431" y="732"/>
                  </a:lnTo>
                  <a:lnTo>
                    <a:pt x="32" y="549"/>
                  </a:lnTo>
                  <a:lnTo>
                    <a:pt x="0" y="191"/>
                  </a:lnTo>
                  <a:lnTo>
                    <a:pt x="80" y="294"/>
                  </a:lnTo>
                  <a:lnTo>
                    <a:pt x="104" y="286"/>
                  </a:lnTo>
                  <a:lnTo>
                    <a:pt x="120" y="270"/>
                  </a:lnTo>
                  <a:lnTo>
                    <a:pt x="143" y="262"/>
                  </a:lnTo>
                  <a:lnTo>
                    <a:pt x="167" y="246"/>
                  </a:lnTo>
                  <a:lnTo>
                    <a:pt x="191" y="231"/>
                  </a:lnTo>
                  <a:lnTo>
                    <a:pt x="215" y="215"/>
                  </a:lnTo>
                  <a:lnTo>
                    <a:pt x="239" y="199"/>
                  </a:lnTo>
                  <a:lnTo>
                    <a:pt x="255" y="183"/>
                  </a:lnTo>
                  <a:lnTo>
                    <a:pt x="271" y="167"/>
                  </a:lnTo>
                  <a:lnTo>
                    <a:pt x="287" y="143"/>
                  </a:lnTo>
                  <a:lnTo>
                    <a:pt x="303" y="127"/>
                  </a:lnTo>
                  <a:lnTo>
                    <a:pt x="319" y="111"/>
                  </a:lnTo>
                  <a:lnTo>
                    <a:pt x="335" y="87"/>
                  </a:lnTo>
                  <a:lnTo>
                    <a:pt x="351" y="71"/>
                  </a:lnTo>
                  <a:lnTo>
                    <a:pt x="367" y="47"/>
                  </a:lnTo>
                  <a:lnTo>
                    <a:pt x="375" y="32"/>
                  </a:lnTo>
                  <a:lnTo>
                    <a:pt x="383" y="16"/>
                  </a:lnTo>
                  <a:lnTo>
                    <a:pt x="391" y="0"/>
                  </a:lnTo>
                  <a:lnTo>
                    <a:pt x="734" y="15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60" name="Freeform 15"/>
            <p:cNvSpPr>
              <a:spLocks/>
            </p:cNvSpPr>
            <p:nvPr/>
          </p:nvSpPr>
          <p:spPr bwMode="auto">
            <a:xfrm>
              <a:off x="3227" y="1576"/>
              <a:ext cx="671" cy="852"/>
            </a:xfrm>
            <a:custGeom>
              <a:avLst/>
              <a:gdLst>
                <a:gd name="T0" fmla="*/ 0 w 671"/>
                <a:gd name="T1" fmla="*/ 541 h 852"/>
                <a:gd name="T2" fmla="*/ 168 w 671"/>
                <a:gd name="T3" fmla="*/ 605 h 852"/>
                <a:gd name="T4" fmla="*/ 176 w 671"/>
                <a:gd name="T5" fmla="*/ 589 h 852"/>
                <a:gd name="T6" fmla="*/ 184 w 671"/>
                <a:gd name="T7" fmla="*/ 565 h 852"/>
                <a:gd name="T8" fmla="*/ 184 w 671"/>
                <a:gd name="T9" fmla="*/ 549 h 852"/>
                <a:gd name="T10" fmla="*/ 192 w 671"/>
                <a:gd name="T11" fmla="*/ 533 h 852"/>
                <a:gd name="T12" fmla="*/ 200 w 671"/>
                <a:gd name="T13" fmla="*/ 509 h 852"/>
                <a:gd name="T14" fmla="*/ 200 w 671"/>
                <a:gd name="T15" fmla="*/ 486 h 852"/>
                <a:gd name="T16" fmla="*/ 208 w 671"/>
                <a:gd name="T17" fmla="*/ 470 h 852"/>
                <a:gd name="T18" fmla="*/ 208 w 671"/>
                <a:gd name="T19" fmla="*/ 446 h 852"/>
                <a:gd name="T20" fmla="*/ 208 w 671"/>
                <a:gd name="T21" fmla="*/ 430 h 852"/>
                <a:gd name="T22" fmla="*/ 208 w 671"/>
                <a:gd name="T23" fmla="*/ 406 h 852"/>
                <a:gd name="T24" fmla="*/ 208 w 671"/>
                <a:gd name="T25" fmla="*/ 358 h 852"/>
                <a:gd name="T26" fmla="*/ 208 w 671"/>
                <a:gd name="T27" fmla="*/ 334 h 852"/>
                <a:gd name="T28" fmla="*/ 208 w 671"/>
                <a:gd name="T29" fmla="*/ 318 h 852"/>
                <a:gd name="T30" fmla="*/ 208 w 671"/>
                <a:gd name="T31" fmla="*/ 294 h 852"/>
                <a:gd name="T32" fmla="*/ 200 w 671"/>
                <a:gd name="T33" fmla="*/ 271 h 852"/>
                <a:gd name="T34" fmla="*/ 200 w 671"/>
                <a:gd name="T35" fmla="*/ 255 h 852"/>
                <a:gd name="T36" fmla="*/ 192 w 671"/>
                <a:gd name="T37" fmla="*/ 231 h 852"/>
                <a:gd name="T38" fmla="*/ 184 w 671"/>
                <a:gd name="T39" fmla="*/ 207 h 852"/>
                <a:gd name="T40" fmla="*/ 511 w 671"/>
                <a:gd name="T41" fmla="*/ 0 h 852"/>
                <a:gd name="T42" fmla="*/ 519 w 671"/>
                <a:gd name="T43" fmla="*/ 24 h 852"/>
                <a:gd name="T44" fmla="*/ 527 w 671"/>
                <a:gd name="T45" fmla="*/ 40 h 852"/>
                <a:gd name="T46" fmla="*/ 535 w 671"/>
                <a:gd name="T47" fmla="*/ 56 h 852"/>
                <a:gd name="T48" fmla="*/ 543 w 671"/>
                <a:gd name="T49" fmla="*/ 79 h 852"/>
                <a:gd name="T50" fmla="*/ 543 w 671"/>
                <a:gd name="T51" fmla="*/ 95 h 852"/>
                <a:gd name="T52" fmla="*/ 551 w 671"/>
                <a:gd name="T53" fmla="*/ 111 h 852"/>
                <a:gd name="T54" fmla="*/ 551 w 671"/>
                <a:gd name="T55" fmla="*/ 127 h 852"/>
                <a:gd name="T56" fmla="*/ 559 w 671"/>
                <a:gd name="T57" fmla="*/ 143 h 852"/>
                <a:gd name="T58" fmla="*/ 559 w 671"/>
                <a:gd name="T59" fmla="*/ 159 h 852"/>
                <a:gd name="T60" fmla="*/ 567 w 671"/>
                <a:gd name="T61" fmla="*/ 183 h 852"/>
                <a:gd name="T62" fmla="*/ 567 w 671"/>
                <a:gd name="T63" fmla="*/ 199 h 852"/>
                <a:gd name="T64" fmla="*/ 575 w 671"/>
                <a:gd name="T65" fmla="*/ 223 h 852"/>
                <a:gd name="T66" fmla="*/ 575 w 671"/>
                <a:gd name="T67" fmla="*/ 239 h 852"/>
                <a:gd name="T68" fmla="*/ 583 w 671"/>
                <a:gd name="T69" fmla="*/ 263 h 852"/>
                <a:gd name="T70" fmla="*/ 583 w 671"/>
                <a:gd name="T71" fmla="*/ 286 h 852"/>
                <a:gd name="T72" fmla="*/ 583 w 671"/>
                <a:gd name="T73" fmla="*/ 310 h 852"/>
                <a:gd name="T74" fmla="*/ 583 w 671"/>
                <a:gd name="T75" fmla="*/ 334 h 852"/>
                <a:gd name="T76" fmla="*/ 583 w 671"/>
                <a:gd name="T77" fmla="*/ 350 h 852"/>
                <a:gd name="T78" fmla="*/ 583 w 671"/>
                <a:gd name="T79" fmla="*/ 374 h 852"/>
                <a:gd name="T80" fmla="*/ 583 w 671"/>
                <a:gd name="T81" fmla="*/ 406 h 852"/>
                <a:gd name="T82" fmla="*/ 583 w 671"/>
                <a:gd name="T83" fmla="*/ 430 h 852"/>
                <a:gd name="T84" fmla="*/ 583 w 671"/>
                <a:gd name="T85" fmla="*/ 454 h 852"/>
                <a:gd name="T86" fmla="*/ 583 w 671"/>
                <a:gd name="T87" fmla="*/ 470 h 852"/>
                <a:gd name="T88" fmla="*/ 583 w 671"/>
                <a:gd name="T89" fmla="*/ 493 h 852"/>
                <a:gd name="T90" fmla="*/ 575 w 671"/>
                <a:gd name="T91" fmla="*/ 517 h 852"/>
                <a:gd name="T92" fmla="*/ 575 w 671"/>
                <a:gd name="T93" fmla="*/ 541 h 852"/>
                <a:gd name="T94" fmla="*/ 567 w 671"/>
                <a:gd name="T95" fmla="*/ 565 h 852"/>
                <a:gd name="T96" fmla="*/ 567 w 671"/>
                <a:gd name="T97" fmla="*/ 589 h 852"/>
                <a:gd name="T98" fmla="*/ 559 w 671"/>
                <a:gd name="T99" fmla="*/ 605 h 852"/>
                <a:gd name="T100" fmla="*/ 551 w 671"/>
                <a:gd name="T101" fmla="*/ 629 h 852"/>
                <a:gd name="T102" fmla="*/ 551 w 671"/>
                <a:gd name="T103" fmla="*/ 653 h 852"/>
                <a:gd name="T104" fmla="*/ 543 w 671"/>
                <a:gd name="T105" fmla="*/ 669 h 852"/>
                <a:gd name="T106" fmla="*/ 535 w 671"/>
                <a:gd name="T107" fmla="*/ 693 h 852"/>
                <a:gd name="T108" fmla="*/ 527 w 671"/>
                <a:gd name="T109" fmla="*/ 724 h 852"/>
                <a:gd name="T110" fmla="*/ 519 w 671"/>
                <a:gd name="T111" fmla="*/ 748 h 852"/>
                <a:gd name="T112" fmla="*/ 671 w 671"/>
                <a:gd name="T113" fmla="*/ 812 h 852"/>
                <a:gd name="T114" fmla="*/ 272 w 671"/>
                <a:gd name="T115" fmla="*/ 852 h 852"/>
                <a:gd name="T116" fmla="*/ 0 w 671"/>
                <a:gd name="T117" fmla="*/ 541 h 8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71"/>
                <a:gd name="T178" fmla="*/ 0 h 852"/>
                <a:gd name="T179" fmla="*/ 671 w 671"/>
                <a:gd name="T180" fmla="*/ 852 h 8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71" h="852">
                  <a:moveTo>
                    <a:pt x="0" y="541"/>
                  </a:moveTo>
                  <a:lnTo>
                    <a:pt x="168" y="605"/>
                  </a:lnTo>
                  <a:lnTo>
                    <a:pt x="176" y="589"/>
                  </a:lnTo>
                  <a:lnTo>
                    <a:pt x="184" y="565"/>
                  </a:lnTo>
                  <a:lnTo>
                    <a:pt x="184" y="549"/>
                  </a:lnTo>
                  <a:lnTo>
                    <a:pt x="192" y="533"/>
                  </a:lnTo>
                  <a:lnTo>
                    <a:pt x="200" y="509"/>
                  </a:lnTo>
                  <a:lnTo>
                    <a:pt x="200" y="486"/>
                  </a:lnTo>
                  <a:lnTo>
                    <a:pt x="208" y="470"/>
                  </a:lnTo>
                  <a:lnTo>
                    <a:pt x="208" y="446"/>
                  </a:lnTo>
                  <a:lnTo>
                    <a:pt x="208" y="430"/>
                  </a:lnTo>
                  <a:lnTo>
                    <a:pt x="208" y="406"/>
                  </a:lnTo>
                  <a:lnTo>
                    <a:pt x="208" y="358"/>
                  </a:lnTo>
                  <a:lnTo>
                    <a:pt x="208" y="334"/>
                  </a:lnTo>
                  <a:lnTo>
                    <a:pt x="208" y="318"/>
                  </a:lnTo>
                  <a:lnTo>
                    <a:pt x="208" y="294"/>
                  </a:lnTo>
                  <a:lnTo>
                    <a:pt x="200" y="271"/>
                  </a:lnTo>
                  <a:lnTo>
                    <a:pt x="200" y="255"/>
                  </a:lnTo>
                  <a:lnTo>
                    <a:pt x="192" y="231"/>
                  </a:lnTo>
                  <a:lnTo>
                    <a:pt x="184" y="207"/>
                  </a:lnTo>
                  <a:lnTo>
                    <a:pt x="511" y="0"/>
                  </a:lnTo>
                  <a:lnTo>
                    <a:pt x="519" y="24"/>
                  </a:lnTo>
                  <a:lnTo>
                    <a:pt x="527" y="40"/>
                  </a:lnTo>
                  <a:lnTo>
                    <a:pt x="535" y="56"/>
                  </a:lnTo>
                  <a:lnTo>
                    <a:pt x="543" y="79"/>
                  </a:lnTo>
                  <a:lnTo>
                    <a:pt x="543" y="95"/>
                  </a:lnTo>
                  <a:lnTo>
                    <a:pt x="551" y="111"/>
                  </a:lnTo>
                  <a:lnTo>
                    <a:pt x="551" y="127"/>
                  </a:lnTo>
                  <a:lnTo>
                    <a:pt x="559" y="143"/>
                  </a:lnTo>
                  <a:lnTo>
                    <a:pt x="559" y="159"/>
                  </a:lnTo>
                  <a:lnTo>
                    <a:pt x="567" y="183"/>
                  </a:lnTo>
                  <a:lnTo>
                    <a:pt x="567" y="199"/>
                  </a:lnTo>
                  <a:lnTo>
                    <a:pt x="575" y="223"/>
                  </a:lnTo>
                  <a:lnTo>
                    <a:pt x="575" y="239"/>
                  </a:lnTo>
                  <a:lnTo>
                    <a:pt x="583" y="263"/>
                  </a:lnTo>
                  <a:lnTo>
                    <a:pt x="583" y="286"/>
                  </a:lnTo>
                  <a:lnTo>
                    <a:pt x="583" y="310"/>
                  </a:lnTo>
                  <a:lnTo>
                    <a:pt x="583" y="334"/>
                  </a:lnTo>
                  <a:lnTo>
                    <a:pt x="583" y="350"/>
                  </a:lnTo>
                  <a:lnTo>
                    <a:pt x="583" y="374"/>
                  </a:lnTo>
                  <a:lnTo>
                    <a:pt x="583" y="406"/>
                  </a:lnTo>
                  <a:lnTo>
                    <a:pt x="583" y="430"/>
                  </a:lnTo>
                  <a:lnTo>
                    <a:pt x="583" y="454"/>
                  </a:lnTo>
                  <a:lnTo>
                    <a:pt x="583" y="470"/>
                  </a:lnTo>
                  <a:lnTo>
                    <a:pt x="583" y="493"/>
                  </a:lnTo>
                  <a:lnTo>
                    <a:pt x="575" y="517"/>
                  </a:lnTo>
                  <a:lnTo>
                    <a:pt x="575" y="541"/>
                  </a:lnTo>
                  <a:lnTo>
                    <a:pt x="567" y="565"/>
                  </a:lnTo>
                  <a:lnTo>
                    <a:pt x="567" y="589"/>
                  </a:lnTo>
                  <a:lnTo>
                    <a:pt x="559" y="605"/>
                  </a:lnTo>
                  <a:lnTo>
                    <a:pt x="551" y="629"/>
                  </a:lnTo>
                  <a:lnTo>
                    <a:pt x="551" y="653"/>
                  </a:lnTo>
                  <a:lnTo>
                    <a:pt x="543" y="669"/>
                  </a:lnTo>
                  <a:lnTo>
                    <a:pt x="535" y="693"/>
                  </a:lnTo>
                  <a:lnTo>
                    <a:pt x="527" y="724"/>
                  </a:lnTo>
                  <a:lnTo>
                    <a:pt x="519" y="748"/>
                  </a:lnTo>
                  <a:lnTo>
                    <a:pt x="671" y="812"/>
                  </a:lnTo>
                  <a:lnTo>
                    <a:pt x="272" y="852"/>
                  </a:lnTo>
                  <a:lnTo>
                    <a:pt x="0" y="54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61" name="Freeform 16"/>
            <p:cNvSpPr>
              <a:spLocks/>
            </p:cNvSpPr>
            <p:nvPr/>
          </p:nvSpPr>
          <p:spPr bwMode="auto">
            <a:xfrm>
              <a:off x="3103" y="1086"/>
              <a:ext cx="791" cy="757"/>
            </a:xfrm>
            <a:custGeom>
              <a:avLst/>
              <a:gdLst>
                <a:gd name="T0" fmla="*/ 160 w 791"/>
                <a:gd name="T1" fmla="*/ 0 h 757"/>
                <a:gd name="T2" fmla="*/ 176 w 791"/>
                <a:gd name="T3" fmla="*/ 8 h 757"/>
                <a:gd name="T4" fmla="*/ 192 w 791"/>
                <a:gd name="T5" fmla="*/ 16 h 757"/>
                <a:gd name="T6" fmla="*/ 208 w 791"/>
                <a:gd name="T7" fmla="*/ 24 h 757"/>
                <a:gd name="T8" fmla="*/ 216 w 791"/>
                <a:gd name="T9" fmla="*/ 32 h 757"/>
                <a:gd name="T10" fmla="*/ 232 w 791"/>
                <a:gd name="T11" fmla="*/ 40 h 757"/>
                <a:gd name="T12" fmla="*/ 248 w 791"/>
                <a:gd name="T13" fmla="*/ 48 h 757"/>
                <a:gd name="T14" fmla="*/ 256 w 791"/>
                <a:gd name="T15" fmla="*/ 56 h 757"/>
                <a:gd name="T16" fmla="*/ 272 w 791"/>
                <a:gd name="T17" fmla="*/ 64 h 757"/>
                <a:gd name="T18" fmla="*/ 288 w 791"/>
                <a:gd name="T19" fmla="*/ 72 h 757"/>
                <a:gd name="T20" fmla="*/ 304 w 791"/>
                <a:gd name="T21" fmla="*/ 88 h 757"/>
                <a:gd name="T22" fmla="*/ 320 w 791"/>
                <a:gd name="T23" fmla="*/ 96 h 757"/>
                <a:gd name="T24" fmla="*/ 328 w 791"/>
                <a:gd name="T25" fmla="*/ 104 h 757"/>
                <a:gd name="T26" fmla="*/ 344 w 791"/>
                <a:gd name="T27" fmla="*/ 120 h 757"/>
                <a:gd name="T28" fmla="*/ 360 w 791"/>
                <a:gd name="T29" fmla="*/ 128 h 757"/>
                <a:gd name="T30" fmla="*/ 376 w 791"/>
                <a:gd name="T31" fmla="*/ 143 h 757"/>
                <a:gd name="T32" fmla="*/ 392 w 791"/>
                <a:gd name="T33" fmla="*/ 151 h 757"/>
                <a:gd name="T34" fmla="*/ 408 w 791"/>
                <a:gd name="T35" fmla="*/ 167 h 757"/>
                <a:gd name="T36" fmla="*/ 424 w 791"/>
                <a:gd name="T37" fmla="*/ 183 h 757"/>
                <a:gd name="T38" fmla="*/ 432 w 791"/>
                <a:gd name="T39" fmla="*/ 191 h 757"/>
                <a:gd name="T40" fmla="*/ 448 w 791"/>
                <a:gd name="T41" fmla="*/ 207 h 757"/>
                <a:gd name="T42" fmla="*/ 464 w 791"/>
                <a:gd name="T43" fmla="*/ 223 h 757"/>
                <a:gd name="T44" fmla="*/ 472 w 791"/>
                <a:gd name="T45" fmla="*/ 231 h 757"/>
                <a:gd name="T46" fmla="*/ 480 w 791"/>
                <a:gd name="T47" fmla="*/ 247 h 757"/>
                <a:gd name="T48" fmla="*/ 496 w 791"/>
                <a:gd name="T49" fmla="*/ 263 h 757"/>
                <a:gd name="T50" fmla="*/ 512 w 791"/>
                <a:gd name="T51" fmla="*/ 279 h 757"/>
                <a:gd name="T52" fmla="*/ 520 w 791"/>
                <a:gd name="T53" fmla="*/ 295 h 757"/>
                <a:gd name="T54" fmla="*/ 528 w 791"/>
                <a:gd name="T55" fmla="*/ 311 h 757"/>
                <a:gd name="T56" fmla="*/ 544 w 791"/>
                <a:gd name="T57" fmla="*/ 327 h 757"/>
                <a:gd name="T58" fmla="*/ 559 w 791"/>
                <a:gd name="T59" fmla="*/ 343 h 757"/>
                <a:gd name="T60" fmla="*/ 567 w 791"/>
                <a:gd name="T61" fmla="*/ 366 h 757"/>
                <a:gd name="T62" fmla="*/ 583 w 791"/>
                <a:gd name="T63" fmla="*/ 382 h 757"/>
                <a:gd name="T64" fmla="*/ 591 w 791"/>
                <a:gd name="T65" fmla="*/ 406 h 757"/>
                <a:gd name="T66" fmla="*/ 607 w 791"/>
                <a:gd name="T67" fmla="*/ 422 h 757"/>
                <a:gd name="T68" fmla="*/ 615 w 791"/>
                <a:gd name="T69" fmla="*/ 446 h 757"/>
                <a:gd name="T70" fmla="*/ 623 w 791"/>
                <a:gd name="T71" fmla="*/ 462 h 757"/>
                <a:gd name="T72" fmla="*/ 631 w 791"/>
                <a:gd name="T73" fmla="*/ 478 h 757"/>
                <a:gd name="T74" fmla="*/ 639 w 791"/>
                <a:gd name="T75" fmla="*/ 494 h 757"/>
                <a:gd name="T76" fmla="*/ 791 w 791"/>
                <a:gd name="T77" fmla="*/ 430 h 757"/>
                <a:gd name="T78" fmla="*/ 552 w 791"/>
                <a:gd name="T79" fmla="*/ 757 h 757"/>
                <a:gd name="T80" fmla="*/ 112 w 791"/>
                <a:gd name="T81" fmla="*/ 701 h 757"/>
                <a:gd name="T82" fmla="*/ 288 w 791"/>
                <a:gd name="T83" fmla="*/ 629 h 757"/>
                <a:gd name="T84" fmla="*/ 280 w 791"/>
                <a:gd name="T85" fmla="*/ 613 h 757"/>
                <a:gd name="T86" fmla="*/ 264 w 791"/>
                <a:gd name="T87" fmla="*/ 589 h 757"/>
                <a:gd name="T88" fmla="*/ 248 w 791"/>
                <a:gd name="T89" fmla="*/ 565 h 757"/>
                <a:gd name="T90" fmla="*/ 232 w 791"/>
                <a:gd name="T91" fmla="*/ 542 h 757"/>
                <a:gd name="T92" fmla="*/ 216 w 791"/>
                <a:gd name="T93" fmla="*/ 518 h 757"/>
                <a:gd name="T94" fmla="*/ 200 w 791"/>
                <a:gd name="T95" fmla="*/ 502 h 757"/>
                <a:gd name="T96" fmla="*/ 184 w 791"/>
                <a:gd name="T97" fmla="*/ 478 h 757"/>
                <a:gd name="T98" fmla="*/ 168 w 791"/>
                <a:gd name="T99" fmla="*/ 462 h 757"/>
                <a:gd name="T100" fmla="*/ 152 w 791"/>
                <a:gd name="T101" fmla="*/ 446 h 757"/>
                <a:gd name="T102" fmla="*/ 128 w 791"/>
                <a:gd name="T103" fmla="*/ 430 h 757"/>
                <a:gd name="T104" fmla="*/ 112 w 791"/>
                <a:gd name="T105" fmla="*/ 414 h 757"/>
                <a:gd name="T106" fmla="*/ 96 w 791"/>
                <a:gd name="T107" fmla="*/ 398 h 757"/>
                <a:gd name="T108" fmla="*/ 72 w 791"/>
                <a:gd name="T109" fmla="*/ 382 h 757"/>
                <a:gd name="T110" fmla="*/ 56 w 791"/>
                <a:gd name="T111" fmla="*/ 374 h 757"/>
                <a:gd name="T112" fmla="*/ 32 w 791"/>
                <a:gd name="T113" fmla="*/ 358 h 757"/>
                <a:gd name="T114" fmla="*/ 16 w 791"/>
                <a:gd name="T115" fmla="*/ 351 h 757"/>
                <a:gd name="T116" fmla="*/ 0 w 791"/>
                <a:gd name="T117" fmla="*/ 343 h 757"/>
                <a:gd name="T118" fmla="*/ 160 w 791"/>
                <a:gd name="T119" fmla="*/ 0 h 75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91"/>
                <a:gd name="T181" fmla="*/ 0 h 757"/>
                <a:gd name="T182" fmla="*/ 791 w 791"/>
                <a:gd name="T183" fmla="*/ 757 h 75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91" h="757">
                  <a:moveTo>
                    <a:pt x="160" y="0"/>
                  </a:moveTo>
                  <a:lnTo>
                    <a:pt x="176" y="8"/>
                  </a:lnTo>
                  <a:lnTo>
                    <a:pt x="192" y="16"/>
                  </a:lnTo>
                  <a:lnTo>
                    <a:pt x="208" y="24"/>
                  </a:lnTo>
                  <a:lnTo>
                    <a:pt x="216" y="32"/>
                  </a:lnTo>
                  <a:lnTo>
                    <a:pt x="232" y="40"/>
                  </a:lnTo>
                  <a:lnTo>
                    <a:pt x="248" y="48"/>
                  </a:lnTo>
                  <a:lnTo>
                    <a:pt x="256" y="56"/>
                  </a:lnTo>
                  <a:lnTo>
                    <a:pt x="272" y="64"/>
                  </a:lnTo>
                  <a:lnTo>
                    <a:pt x="288" y="72"/>
                  </a:lnTo>
                  <a:lnTo>
                    <a:pt x="304" y="88"/>
                  </a:lnTo>
                  <a:lnTo>
                    <a:pt x="320" y="96"/>
                  </a:lnTo>
                  <a:lnTo>
                    <a:pt x="328" y="104"/>
                  </a:lnTo>
                  <a:lnTo>
                    <a:pt x="344" y="120"/>
                  </a:lnTo>
                  <a:lnTo>
                    <a:pt x="360" y="128"/>
                  </a:lnTo>
                  <a:lnTo>
                    <a:pt x="376" y="143"/>
                  </a:lnTo>
                  <a:lnTo>
                    <a:pt x="392" y="151"/>
                  </a:lnTo>
                  <a:lnTo>
                    <a:pt x="408" y="167"/>
                  </a:lnTo>
                  <a:lnTo>
                    <a:pt x="424" y="183"/>
                  </a:lnTo>
                  <a:lnTo>
                    <a:pt x="432" y="191"/>
                  </a:lnTo>
                  <a:lnTo>
                    <a:pt x="448" y="207"/>
                  </a:lnTo>
                  <a:lnTo>
                    <a:pt x="464" y="223"/>
                  </a:lnTo>
                  <a:lnTo>
                    <a:pt x="472" y="231"/>
                  </a:lnTo>
                  <a:lnTo>
                    <a:pt x="480" y="247"/>
                  </a:lnTo>
                  <a:lnTo>
                    <a:pt x="496" y="263"/>
                  </a:lnTo>
                  <a:lnTo>
                    <a:pt x="512" y="279"/>
                  </a:lnTo>
                  <a:lnTo>
                    <a:pt x="520" y="295"/>
                  </a:lnTo>
                  <a:lnTo>
                    <a:pt x="528" y="311"/>
                  </a:lnTo>
                  <a:lnTo>
                    <a:pt x="544" y="327"/>
                  </a:lnTo>
                  <a:lnTo>
                    <a:pt x="559" y="343"/>
                  </a:lnTo>
                  <a:lnTo>
                    <a:pt x="567" y="366"/>
                  </a:lnTo>
                  <a:lnTo>
                    <a:pt x="583" y="382"/>
                  </a:lnTo>
                  <a:lnTo>
                    <a:pt x="591" y="406"/>
                  </a:lnTo>
                  <a:lnTo>
                    <a:pt x="607" y="422"/>
                  </a:lnTo>
                  <a:lnTo>
                    <a:pt x="615" y="446"/>
                  </a:lnTo>
                  <a:lnTo>
                    <a:pt x="623" y="462"/>
                  </a:lnTo>
                  <a:lnTo>
                    <a:pt x="631" y="478"/>
                  </a:lnTo>
                  <a:lnTo>
                    <a:pt x="639" y="494"/>
                  </a:lnTo>
                  <a:lnTo>
                    <a:pt x="791" y="430"/>
                  </a:lnTo>
                  <a:lnTo>
                    <a:pt x="552" y="757"/>
                  </a:lnTo>
                  <a:lnTo>
                    <a:pt x="112" y="701"/>
                  </a:lnTo>
                  <a:lnTo>
                    <a:pt x="288" y="629"/>
                  </a:lnTo>
                  <a:lnTo>
                    <a:pt x="280" y="613"/>
                  </a:lnTo>
                  <a:lnTo>
                    <a:pt x="264" y="589"/>
                  </a:lnTo>
                  <a:lnTo>
                    <a:pt x="248" y="565"/>
                  </a:lnTo>
                  <a:lnTo>
                    <a:pt x="232" y="542"/>
                  </a:lnTo>
                  <a:lnTo>
                    <a:pt x="216" y="518"/>
                  </a:lnTo>
                  <a:lnTo>
                    <a:pt x="200" y="502"/>
                  </a:lnTo>
                  <a:lnTo>
                    <a:pt x="184" y="478"/>
                  </a:lnTo>
                  <a:lnTo>
                    <a:pt x="168" y="462"/>
                  </a:lnTo>
                  <a:lnTo>
                    <a:pt x="152" y="446"/>
                  </a:lnTo>
                  <a:lnTo>
                    <a:pt x="128" y="430"/>
                  </a:lnTo>
                  <a:lnTo>
                    <a:pt x="112" y="414"/>
                  </a:lnTo>
                  <a:lnTo>
                    <a:pt x="96" y="398"/>
                  </a:lnTo>
                  <a:lnTo>
                    <a:pt x="72" y="382"/>
                  </a:lnTo>
                  <a:lnTo>
                    <a:pt x="56" y="374"/>
                  </a:lnTo>
                  <a:lnTo>
                    <a:pt x="32" y="358"/>
                  </a:lnTo>
                  <a:lnTo>
                    <a:pt x="16" y="351"/>
                  </a:lnTo>
                  <a:lnTo>
                    <a:pt x="0" y="34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62" name="Freeform 17"/>
            <p:cNvSpPr>
              <a:spLocks/>
            </p:cNvSpPr>
            <p:nvPr/>
          </p:nvSpPr>
          <p:spPr bwMode="auto">
            <a:xfrm>
              <a:off x="2552" y="895"/>
              <a:ext cx="759" cy="621"/>
            </a:xfrm>
            <a:custGeom>
              <a:avLst/>
              <a:gdLst>
                <a:gd name="T0" fmla="*/ 408 w 759"/>
                <a:gd name="T1" fmla="*/ 621 h 621"/>
                <a:gd name="T2" fmla="*/ 456 w 759"/>
                <a:gd name="T3" fmla="*/ 494 h 621"/>
                <a:gd name="T4" fmla="*/ 440 w 759"/>
                <a:gd name="T5" fmla="*/ 494 h 621"/>
                <a:gd name="T6" fmla="*/ 424 w 759"/>
                <a:gd name="T7" fmla="*/ 486 h 621"/>
                <a:gd name="T8" fmla="*/ 400 w 759"/>
                <a:gd name="T9" fmla="*/ 486 h 621"/>
                <a:gd name="T10" fmla="*/ 376 w 759"/>
                <a:gd name="T11" fmla="*/ 478 h 621"/>
                <a:gd name="T12" fmla="*/ 360 w 759"/>
                <a:gd name="T13" fmla="*/ 478 h 621"/>
                <a:gd name="T14" fmla="*/ 336 w 759"/>
                <a:gd name="T15" fmla="*/ 478 h 621"/>
                <a:gd name="T16" fmla="*/ 312 w 759"/>
                <a:gd name="T17" fmla="*/ 470 h 621"/>
                <a:gd name="T18" fmla="*/ 272 w 759"/>
                <a:gd name="T19" fmla="*/ 470 h 621"/>
                <a:gd name="T20" fmla="*/ 248 w 759"/>
                <a:gd name="T21" fmla="*/ 478 h 621"/>
                <a:gd name="T22" fmla="*/ 224 w 759"/>
                <a:gd name="T23" fmla="*/ 478 h 621"/>
                <a:gd name="T24" fmla="*/ 208 w 759"/>
                <a:gd name="T25" fmla="*/ 478 h 621"/>
                <a:gd name="T26" fmla="*/ 184 w 759"/>
                <a:gd name="T27" fmla="*/ 486 h 621"/>
                <a:gd name="T28" fmla="*/ 160 w 759"/>
                <a:gd name="T29" fmla="*/ 486 h 621"/>
                <a:gd name="T30" fmla="*/ 136 w 759"/>
                <a:gd name="T31" fmla="*/ 494 h 621"/>
                <a:gd name="T32" fmla="*/ 120 w 759"/>
                <a:gd name="T33" fmla="*/ 502 h 621"/>
                <a:gd name="T34" fmla="*/ 176 w 759"/>
                <a:gd name="T35" fmla="*/ 247 h 621"/>
                <a:gd name="T36" fmla="*/ 0 w 759"/>
                <a:gd name="T37" fmla="*/ 143 h 621"/>
                <a:gd name="T38" fmla="*/ 8 w 759"/>
                <a:gd name="T39" fmla="*/ 143 h 621"/>
                <a:gd name="T40" fmla="*/ 24 w 759"/>
                <a:gd name="T41" fmla="*/ 135 h 621"/>
                <a:gd name="T42" fmla="*/ 40 w 759"/>
                <a:gd name="T43" fmla="*/ 127 h 621"/>
                <a:gd name="T44" fmla="*/ 56 w 759"/>
                <a:gd name="T45" fmla="*/ 127 h 621"/>
                <a:gd name="T46" fmla="*/ 72 w 759"/>
                <a:gd name="T47" fmla="*/ 120 h 621"/>
                <a:gd name="T48" fmla="*/ 88 w 759"/>
                <a:gd name="T49" fmla="*/ 120 h 621"/>
                <a:gd name="T50" fmla="*/ 112 w 759"/>
                <a:gd name="T51" fmla="*/ 112 h 621"/>
                <a:gd name="T52" fmla="*/ 128 w 759"/>
                <a:gd name="T53" fmla="*/ 112 h 621"/>
                <a:gd name="T54" fmla="*/ 152 w 759"/>
                <a:gd name="T55" fmla="*/ 104 h 621"/>
                <a:gd name="T56" fmla="*/ 168 w 759"/>
                <a:gd name="T57" fmla="*/ 104 h 621"/>
                <a:gd name="T58" fmla="*/ 192 w 759"/>
                <a:gd name="T59" fmla="*/ 104 h 621"/>
                <a:gd name="T60" fmla="*/ 216 w 759"/>
                <a:gd name="T61" fmla="*/ 104 h 621"/>
                <a:gd name="T62" fmla="*/ 240 w 759"/>
                <a:gd name="T63" fmla="*/ 96 h 621"/>
                <a:gd name="T64" fmla="*/ 264 w 759"/>
                <a:gd name="T65" fmla="*/ 96 h 621"/>
                <a:gd name="T66" fmla="*/ 288 w 759"/>
                <a:gd name="T67" fmla="*/ 96 h 621"/>
                <a:gd name="T68" fmla="*/ 320 w 759"/>
                <a:gd name="T69" fmla="*/ 96 h 621"/>
                <a:gd name="T70" fmla="*/ 344 w 759"/>
                <a:gd name="T71" fmla="*/ 104 h 621"/>
                <a:gd name="T72" fmla="*/ 360 w 759"/>
                <a:gd name="T73" fmla="*/ 104 h 621"/>
                <a:gd name="T74" fmla="*/ 384 w 759"/>
                <a:gd name="T75" fmla="*/ 104 h 621"/>
                <a:gd name="T76" fmla="*/ 408 w 759"/>
                <a:gd name="T77" fmla="*/ 104 h 621"/>
                <a:gd name="T78" fmla="*/ 432 w 759"/>
                <a:gd name="T79" fmla="*/ 112 h 621"/>
                <a:gd name="T80" fmla="*/ 448 w 759"/>
                <a:gd name="T81" fmla="*/ 112 h 621"/>
                <a:gd name="T82" fmla="*/ 472 w 759"/>
                <a:gd name="T83" fmla="*/ 120 h 621"/>
                <a:gd name="T84" fmla="*/ 496 w 759"/>
                <a:gd name="T85" fmla="*/ 120 h 621"/>
                <a:gd name="T86" fmla="*/ 520 w 759"/>
                <a:gd name="T87" fmla="*/ 127 h 621"/>
                <a:gd name="T88" fmla="*/ 544 w 759"/>
                <a:gd name="T89" fmla="*/ 135 h 621"/>
                <a:gd name="T90" fmla="*/ 559 w 759"/>
                <a:gd name="T91" fmla="*/ 135 h 621"/>
                <a:gd name="T92" fmla="*/ 583 w 759"/>
                <a:gd name="T93" fmla="*/ 143 h 621"/>
                <a:gd name="T94" fmla="*/ 607 w 759"/>
                <a:gd name="T95" fmla="*/ 151 h 621"/>
                <a:gd name="T96" fmla="*/ 671 w 759"/>
                <a:gd name="T97" fmla="*/ 0 h 621"/>
                <a:gd name="T98" fmla="*/ 759 w 759"/>
                <a:gd name="T99" fmla="*/ 422 h 621"/>
                <a:gd name="T100" fmla="*/ 408 w 759"/>
                <a:gd name="T101" fmla="*/ 621 h 6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59"/>
                <a:gd name="T154" fmla="*/ 0 h 621"/>
                <a:gd name="T155" fmla="*/ 759 w 759"/>
                <a:gd name="T156" fmla="*/ 621 h 62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59" h="621">
                  <a:moveTo>
                    <a:pt x="408" y="621"/>
                  </a:moveTo>
                  <a:lnTo>
                    <a:pt x="456" y="494"/>
                  </a:lnTo>
                  <a:lnTo>
                    <a:pt x="440" y="494"/>
                  </a:lnTo>
                  <a:lnTo>
                    <a:pt x="424" y="486"/>
                  </a:lnTo>
                  <a:lnTo>
                    <a:pt x="400" y="486"/>
                  </a:lnTo>
                  <a:lnTo>
                    <a:pt x="376" y="478"/>
                  </a:lnTo>
                  <a:lnTo>
                    <a:pt x="360" y="478"/>
                  </a:lnTo>
                  <a:lnTo>
                    <a:pt x="336" y="478"/>
                  </a:lnTo>
                  <a:lnTo>
                    <a:pt x="312" y="470"/>
                  </a:lnTo>
                  <a:lnTo>
                    <a:pt x="272" y="470"/>
                  </a:lnTo>
                  <a:lnTo>
                    <a:pt x="248" y="478"/>
                  </a:lnTo>
                  <a:lnTo>
                    <a:pt x="224" y="478"/>
                  </a:lnTo>
                  <a:lnTo>
                    <a:pt x="208" y="478"/>
                  </a:lnTo>
                  <a:lnTo>
                    <a:pt x="184" y="486"/>
                  </a:lnTo>
                  <a:lnTo>
                    <a:pt x="160" y="486"/>
                  </a:lnTo>
                  <a:lnTo>
                    <a:pt x="136" y="494"/>
                  </a:lnTo>
                  <a:lnTo>
                    <a:pt x="120" y="502"/>
                  </a:lnTo>
                  <a:lnTo>
                    <a:pt x="176" y="247"/>
                  </a:lnTo>
                  <a:lnTo>
                    <a:pt x="0" y="143"/>
                  </a:lnTo>
                  <a:lnTo>
                    <a:pt x="8" y="143"/>
                  </a:lnTo>
                  <a:lnTo>
                    <a:pt x="24" y="135"/>
                  </a:lnTo>
                  <a:lnTo>
                    <a:pt x="40" y="127"/>
                  </a:lnTo>
                  <a:lnTo>
                    <a:pt x="56" y="127"/>
                  </a:lnTo>
                  <a:lnTo>
                    <a:pt x="72" y="120"/>
                  </a:lnTo>
                  <a:lnTo>
                    <a:pt x="88" y="120"/>
                  </a:lnTo>
                  <a:lnTo>
                    <a:pt x="112" y="112"/>
                  </a:lnTo>
                  <a:lnTo>
                    <a:pt x="128" y="112"/>
                  </a:lnTo>
                  <a:lnTo>
                    <a:pt x="152" y="104"/>
                  </a:lnTo>
                  <a:lnTo>
                    <a:pt x="168" y="104"/>
                  </a:lnTo>
                  <a:lnTo>
                    <a:pt x="192" y="104"/>
                  </a:lnTo>
                  <a:lnTo>
                    <a:pt x="216" y="104"/>
                  </a:lnTo>
                  <a:lnTo>
                    <a:pt x="240" y="96"/>
                  </a:lnTo>
                  <a:lnTo>
                    <a:pt x="264" y="96"/>
                  </a:lnTo>
                  <a:lnTo>
                    <a:pt x="288" y="96"/>
                  </a:lnTo>
                  <a:lnTo>
                    <a:pt x="320" y="96"/>
                  </a:lnTo>
                  <a:lnTo>
                    <a:pt x="344" y="104"/>
                  </a:lnTo>
                  <a:lnTo>
                    <a:pt x="360" y="104"/>
                  </a:lnTo>
                  <a:lnTo>
                    <a:pt x="384" y="104"/>
                  </a:lnTo>
                  <a:lnTo>
                    <a:pt x="408" y="104"/>
                  </a:lnTo>
                  <a:lnTo>
                    <a:pt x="432" y="112"/>
                  </a:lnTo>
                  <a:lnTo>
                    <a:pt x="448" y="112"/>
                  </a:lnTo>
                  <a:lnTo>
                    <a:pt x="472" y="120"/>
                  </a:lnTo>
                  <a:lnTo>
                    <a:pt x="496" y="120"/>
                  </a:lnTo>
                  <a:lnTo>
                    <a:pt x="520" y="127"/>
                  </a:lnTo>
                  <a:lnTo>
                    <a:pt x="544" y="135"/>
                  </a:lnTo>
                  <a:lnTo>
                    <a:pt x="559" y="135"/>
                  </a:lnTo>
                  <a:lnTo>
                    <a:pt x="583" y="143"/>
                  </a:lnTo>
                  <a:lnTo>
                    <a:pt x="607" y="151"/>
                  </a:lnTo>
                  <a:lnTo>
                    <a:pt x="671" y="0"/>
                  </a:lnTo>
                  <a:lnTo>
                    <a:pt x="759" y="422"/>
                  </a:lnTo>
                  <a:lnTo>
                    <a:pt x="408" y="62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63" name="Freeform 18"/>
            <p:cNvSpPr>
              <a:spLocks/>
            </p:cNvSpPr>
            <p:nvPr/>
          </p:nvSpPr>
          <p:spPr bwMode="auto">
            <a:xfrm>
              <a:off x="3100" y="1082"/>
              <a:ext cx="790" cy="757"/>
            </a:xfrm>
            <a:custGeom>
              <a:avLst/>
              <a:gdLst>
                <a:gd name="T0" fmla="*/ 159 w 790"/>
                <a:gd name="T1" fmla="*/ 0 h 757"/>
                <a:gd name="T2" fmla="*/ 175 w 790"/>
                <a:gd name="T3" fmla="*/ 8 h 757"/>
                <a:gd name="T4" fmla="*/ 191 w 790"/>
                <a:gd name="T5" fmla="*/ 16 h 757"/>
                <a:gd name="T6" fmla="*/ 207 w 790"/>
                <a:gd name="T7" fmla="*/ 24 h 757"/>
                <a:gd name="T8" fmla="*/ 215 w 790"/>
                <a:gd name="T9" fmla="*/ 32 h 757"/>
                <a:gd name="T10" fmla="*/ 231 w 790"/>
                <a:gd name="T11" fmla="*/ 40 h 757"/>
                <a:gd name="T12" fmla="*/ 247 w 790"/>
                <a:gd name="T13" fmla="*/ 48 h 757"/>
                <a:gd name="T14" fmla="*/ 255 w 790"/>
                <a:gd name="T15" fmla="*/ 56 h 757"/>
                <a:gd name="T16" fmla="*/ 271 w 790"/>
                <a:gd name="T17" fmla="*/ 64 h 757"/>
                <a:gd name="T18" fmla="*/ 287 w 790"/>
                <a:gd name="T19" fmla="*/ 72 h 757"/>
                <a:gd name="T20" fmla="*/ 303 w 790"/>
                <a:gd name="T21" fmla="*/ 88 h 757"/>
                <a:gd name="T22" fmla="*/ 319 w 790"/>
                <a:gd name="T23" fmla="*/ 96 h 757"/>
                <a:gd name="T24" fmla="*/ 327 w 790"/>
                <a:gd name="T25" fmla="*/ 104 h 757"/>
                <a:gd name="T26" fmla="*/ 343 w 790"/>
                <a:gd name="T27" fmla="*/ 120 h 757"/>
                <a:gd name="T28" fmla="*/ 359 w 790"/>
                <a:gd name="T29" fmla="*/ 128 h 757"/>
                <a:gd name="T30" fmla="*/ 375 w 790"/>
                <a:gd name="T31" fmla="*/ 144 h 757"/>
                <a:gd name="T32" fmla="*/ 391 w 790"/>
                <a:gd name="T33" fmla="*/ 151 h 757"/>
                <a:gd name="T34" fmla="*/ 407 w 790"/>
                <a:gd name="T35" fmla="*/ 167 h 757"/>
                <a:gd name="T36" fmla="*/ 423 w 790"/>
                <a:gd name="T37" fmla="*/ 183 h 757"/>
                <a:gd name="T38" fmla="*/ 431 w 790"/>
                <a:gd name="T39" fmla="*/ 191 h 757"/>
                <a:gd name="T40" fmla="*/ 447 w 790"/>
                <a:gd name="T41" fmla="*/ 207 h 757"/>
                <a:gd name="T42" fmla="*/ 463 w 790"/>
                <a:gd name="T43" fmla="*/ 223 h 757"/>
                <a:gd name="T44" fmla="*/ 471 w 790"/>
                <a:gd name="T45" fmla="*/ 231 h 757"/>
                <a:gd name="T46" fmla="*/ 479 w 790"/>
                <a:gd name="T47" fmla="*/ 247 h 757"/>
                <a:gd name="T48" fmla="*/ 495 w 790"/>
                <a:gd name="T49" fmla="*/ 263 h 757"/>
                <a:gd name="T50" fmla="*/ 511 w 790"/>
                <a:gd name="T51" fmla="*/ 279 h 757"/>
                <a:gd name="T52" fmla="*/ 519 w 790"/>
                <a:gd name="T53" fmla="*/ 295 h 757"/>
                <a:gd name="T54" fmla="*/ 527 w 790"/>
                <a:gd name="T55" fmla="*/ 311 h 757"/>
                <a:gd name="T56" fmla="*/ 543 w 790"/>
                <a:gd name="T57" fmla="*/ 327 h 757"/>
                <a:gd name="T58" fmla="*/ 558 w 790"/>
                <a:gd name="T59" fmla="*/ 343 h 757"/>
                <a:gd name="T60" fmla="*/ 566 w 790"/>
                <a:gd name="T61" fmla="*/ 366 h 757"/>
                <a:gd name="T62" fmla="*/ 582 w 790"/>
                <a:gd name="T63" fmla="*/ 382 h 757"/>
                <a:gd name="T64" fmla="*/ 590 w 790"/>
                <a:gd name="T65" fmla="*/ 406 h 757"/>
                <a:gd name="T66" fmla="*/ 606 w 790"/>
                <a:gd name="T67" fmla="*/ 422 h 757"/>
                <a:gd name="T68" fmla="*/ 614 w 790"/>
                <a:gd name="T69" fmla="*/ 446 h 757"/>
                <a:gd name="T70" fmla="*/ 622 w 790"/>
                <a:gd name="T71" fmla="*/ 462 h 757"/>
                <a:gd name="T72" fmla="*/ 630 w 790"/>
                <a:gd name="T73" fmla="*/ 478 h 757"/>
                <a:gd name="T74" fmla="*/ 638 w 790"/>
                <a:gd name="T75" fmla="*/ 494 h 757"/>
                <a:gd name="T76" fmla="*/ 790 w 790"/>
                <a:gd name="T77" fmla="*/ 430 h 757"/>
                <a:gd name="T78" fmla="*/ 551 w 790"/>
                <a:gd name="T79" fmla="*/ 757 h 757"/>
                <a:gd name="T80" fmla="*/ 111 w 790"/>
                <a:gd name="T81" fmla="*/ 701 h 757"/>
                <a:gd name="T82" fmla="*/ 287 w 790"/>
                <a:gd name="T83" fmla="*/ 629 h 757"/>
                <a:gd name="T84" fmla="*/ 279 w 790"/>
                <a:gd name="T85" fmla="*/ 613 h 757"/>
                <a:gd name="T86" fmla="*/ 263 w 790"/>
                <a:gd name="T87" fmla="*/ 589 h 757"/>
                <a:gd name="T88" fmla="*/ 247 w 790"/>
                <a:gd name="T89" fmla="*/ 565 h 757"/>
                <a:gd name="T90" fmla="*/ 231 w 790"/>
                <a:gd name="T91" fmla="*/ 542 h 757"/>
                <a:gd name="T92" fmla="*/ 215 w 790"/>
                <a:gd name="T93" fmla="*/ 518 h 757"/>
                <a:gd name="T94" fmla="*/ 199 w 790"/>
                <a:gd name="T95" fmla="*/ 502 h 757"/>
                <a:gd name="T96" fmla="*/ 183 w 790"/>
                <a:gd name="T97" fmla="*/ 478 h 757"/>
                <a:gd name="T98" fmla="*/ 167 w 790"/>
                <a:gd name="T99" fmla="*/ 462 h 757"/>
                <a:gd name="T100" fmla="*/ 151 w 790"/>
                <a:gd name="T101" fmla="*/ 446 h 757"/>
                <a:gd name="T102" fmla="*/ 127 w 790"/>
                <a:gd name="T103" fmla="*/ 430 h 757"/>
                <a:gd name="T104" fmla="*/ 111 w 790"/>
                <a:gd name="T105" fmla="*/ 414 h 757"/>
                <a:gd name="T106" fmla="*/ 95 w 790"/>
                <a:gd name="T107" fmla="*/ 398 h 757"/>
                <a:gd name="T108" fmla="*/ 71 w 790"/>
                <a:gd name="T109" fmla="*/ 382 h 757"/>
                <a:gd name="T110" fmla="*/ 55 w 790"/>
                <a:gd name="T111" fmla="*/ 374 h 757"/>
                <a:gd name="T112" fmla="*/ 31 w 790"/>
                <a:gd name="T113" fmla="*/ 358 h 757"/>
                <a:gd name="T114" fmla="*/ 15 w 790"/>
                <a:gd name="T115" fmla="*/ 351 h 757"/>
                <a:gd name="T116" fmla="*/ 0 w 790"/>
                <a:gd name="T117" fmla="*/ 343 h 757"/>
                <a:gd name="T118" fmla="*/ 159 w 790"/>
                <a:gd name="T119" fmla="*/ 0 h 75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90"/>
                <a:gd name="T181" fmla="*/ 0 h 757"/>
                <a:gd name="T182" fmla="*/ 790 w 790"/>
                <a:gd name="T183" fmla="*/ 757 h 75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90" h="757">
                  <a:moveTo>
                    <a:pt x="159" y="0"/>
                  </a:moveTo>
                  <a:lnTo>
                    <a:pt x="175" y="8"/>
                  </a:lnTo>
                  <a:lnTo>
                    <a:pt x="191" y="16"/>
                  </a:lnTo>
                  <a:lnTo>
                    <a:pt x="207" y="24"/>
                  </a:lnTo>
                  <a:lnTo>
                    <a:pt x="215" y="32"/>
                  </a:lnTo>
                  <a:lnTo>
                    <a:pt x="231" y="40"/>
                  </a:lnTo>
                  <a:lnTo>
                    <a:pt x="247" y="48"/>
                  </a:lnTo>
                  <a:lnTo>
                    <a:pt x="255" y="56"/>
                  </a:lnTo>
                  <a:lnTo>
                    <a:pt x="271" y="64"/>
                  </a:lnTo>
                  <a:lnTo>
                    <a:pt x="287" y="72"/>
                  </a:lnTo>
                  <a:lnTo>
                    <a:pt x="303" y="88"/>
                  </a:lnTo>
                  <a:lnTo>
                    <a:pt x="319" y="96"/>
                  </a:lnTo>
                  <a:lnTo>
                    <a:pt x="327" y="104"/>
                  </a:lnTo>
                  <a:lnTo>
                    <a:pt x="343" y="120"/>
                  </a:lnTo>
                  <a:lnTo>
                    <a:pt x="359" y="128"/>
                  </a:lnTo>
                  <a:lnTo>
                    <a:pt x="375" y="144"/>
                  </a:lnTo>
                  <a:lnTo>
                    <a:pt x="391" y="151"/>
                  </a:lnTo>
                  <a:lnTo>
                    <a:pt x="407" y="167"/>
                  </a:lnTo>
                  <a:lnTo>
                    <a:pt x="423" y="183"/>
                  </a:lnTo>
                  <a:lnTo>
                    <a:pt x="431" y="191"/>
                  </a:lnTo>
                  <a:lnTo>
                    <a:pt x="447" y="207"/>
                  </a:lnTo>
                  <a:lnTo>
                    <a:pt x="463" y="223"/>
                  </a:lnTo>
                  <a:lnTo>
                    <a:pt x="471" y="231"/>
                  </a:lnTo>
                  <a:lnTo>
                    <a:pt x="479" y="247"/>
                  </a:lnTo>
                  <a:lnTo>
                    <a:pt x="495" y="263"/>
                  </a:lnTo>
                  <a:lnTo>
                    <a:pt x="511" y="279"/>
                  </a:lnTo>
                  <a:lnTo>
                    <a:pt x="519" y="295"/>
                  </a:lnTo>
                  <a:lnTo>
                    <a:pt x="527" y="311"/>
                  </a:lnTo>
                  <a:lnTo>
                    <a:pt x="543" y="327"/>
                  </a:lnTo>
                  <a:lnTo>
                    <a:pt x="558" y="343"/>
                  </a:lnTo>
                  <a:lnTo>
                    <a:pt x="566" y="366"/>
                  </a:lnTo>
                  <a:lnTo>
                    <a:pt x="582" y="382"/>
                  </a:lnTo>
                  <a:lnTo>
                    <a:pt x="590" y="406"/>
                  </a:lnTo>
                  <a:lnTo>
                    <a:pt x="606" y="422"/>
                  </a:lnTo>
                  <a:lnTo>
                    <a:pt x="614" y="446"/>
                  </a:lnTo>
                  <a:lnTo>
                    <a:pt x="622" y="462"/>
                  </a:lnTo>
                  <a:lnTo>
                    <a:pt x="630" y="478"/>
                  </a:lnTo>
                  <a:lnTo>
                    <a:pt x="638" y="494"/>
                  </a:lnTo>
                  <a:lnTo>
                    <a:pt x="790" y="430"/>
                  </a:lnTo>
                  <a:lnTo>
                    <a:pt x="551" y="757"/>
                  </a:lnTo>
                  <a:lnTo>
                    <a:pt x="111" y="701"/>
                  </a:lnTo>
                  <a:lnTo>
                    <a:pt x="287" y="629"/>
                  </a:lnTo>
                  <a:lnTo>
                    <a:pt x="279" y="613"/>
                  </a:lnTo>
                  <a:lnTo>
                    <a:pt x="263" y="589"/>
                  </a:lnTo>
                  <a:lnTo>
                    <a:pt x="247" y="565"/>
                  </a:lnTo>
                  <a:lnTo>
                    <a:pt x="231" y="542"/>
                  </a:lnTo>
                  <a:lnTo>
                    <a:pt x="215" y="518"/>
                  </a:lnTo>
                  <a:lnTo>
                    <a:pt x="199" y="502"/>
                  </a:lnTo>
                  <a:lnTo>
                    <a:pt x="183" y="478"/>
                  </a:lnTo>
                  <a:lnTo>
                    <a:pt x="167" y="462"/>
                  </a:lnTo>
                  <a:lnTo>
                    <a:pt x="151" y="446"/>
                  </a:lnTo>
                  <a:lnTo>
                    <a:pt x="127" y="430"/>
                  </a:lnTo>
                  <a:lnTo>
                    <a:pt x="111" y="414"/>
                  </a:lnTo>
                  <a:lnTo>
                    <a:pt x="95" y="398"/>
                  </a:lnTo>
                  <a:lnTo>
                    <a:pt x="71" y="382"/>
                  </a:lnTo>
                  <a:lnTo>
                    <a:pt x="55" y="374"/>
                  </a:lnTo>
                  <a:lnTo>
                    <a:pt x="31" y="358"/>
                  </a:lnTo>
                  <a:lnTo>
                    <a:pt x="15" y="351"/>
                  </a:lnTo>
                  <a:lnTo>
                    <a:pt x="0" y="343"/>
                  </a:lnTo>
                  <a:lnTo>
                    <a:pt x="159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64" name="Freeform 19"/>
            <p:cNvSpPr>
              <a:spLocks/>
            </p:cNvSpPr>
            <p:nvPr/>
          </p:nvSpPr>
          <p:spPr bwMode="auto">
            <a:xfrm>
              <a:off x="2548" y="891"/>
              <a:ext cx="759" cy="621"/>
            </a:xfrm>
            <a:custGeom>
              <a:avLst/>
              <a:gdLst>
                <a:gd name="T0" fmla="*/ 408 w 759"/>
                <a:gd name="T1" fmla="*/ 621 h 621"/>
                <a:gd name="T2" fmla="*/ 456 w 759"/>
                <a:gd name="T3" fmla="*/ 494 h 621"/>
                <a:gd name="T4" fmla="*/ 440 w 759"/>
                <a:gd name="T5" fmla="*/ 494 h 621"/>
                <a:gd name="T6" fmla="*/ 424 w 759"/>
                <a:gd name="T7" fmla="*/ 486 h 621"/>
                <a:gd name="T8" fmla="*/ 400 w 759"/>
                <a:gd name="T9" fmla="*/ 486 h 621"/>
                <a:gd name="T10" fmla="*/ 376 w 759"/>
                <a:gd name="T11" fmla="*/ 478 h 621"/>
                <a:gd name="T12" fmla="*/ 360 w 759"/>
                <a:gd name="T13" fmla="*/ 478 h 621"/>
                <a:gd name="T14" fmla="*/ 336 w 759"/>
                <a:gd name="T15" fmla="*/ 478 h 621"/>
                <a:gd name="T16" fmla="*/ 312 w 759"/>
                <a:gd name="T17" fmla="*/ 470 h 621"/>
                <a:gd name="T18" fmla="*/ 272 w 759"/>
                <a:gd name="T19" fmla="*/ 470 h 621"/>
                <a:gd name="T20" fmla="*/ 248 w 759"/>
                <a:gd name="T21" fmla="*/ 478 h 621"/>
                <a:gd name="T22" fmla="*/ 224 w 759"/>
                <a:gd name="T23" fmla="*/ 478 h 621"/>
                <a:gd name="T24" fmla="*/ 208 w 759"/>
                <a:gd name="T25" fmla="*/ 478 h 621"/>
                <a:gd name="T26" fmla="*/ 184 w 759"/>
                <a:gd name="T27" fmla="*/ 486 h 621"/>
                <a:gd name="T28" fmla="*/ 160 w 759"/>
                <a:gd name="T29" fmla="*/ 486 h 621"/>
                <a:gd name="T30" fmla="*/ 136 w 759"/>
                <a:gd name="T31" fmla="*/ 494 h 621"/>
                <a:gd name="T32" fmla="*/ 120 w 759"/>
                <a:gd name="T33" fmla="*/ 502 h 621"/>
                <a:gd name="T34" fmla="*/ 176 w 759"/>
                <a:gd name="T35" fmla="*/ 247 h 621"/>
                <a:gd name="T36" fmla="*/ 0 w 759"/>
                <a:gd name="T37" fmla="*/ 143 h 621"/>
                <a:gd name="T38" fmla="*/ 8 w 759"/>
                <a:gd name="T39" fmla="*/ 143 h 621"/>
                <a:gd name="T40" fmla="*/ 24 w 759"/>
                <a:gd name="T41" fmla="*/ 135 h 621"/>
                <a:gd name="T42" fmla="*/ 40 w 759"/>
                <a:gd name="T43" fmla="*/ 127 h 621"/>
                <a:gd name="T44" fmla="*/ 56 w 759"/>
                <a:gd name="T45" fmla="*/ 127 h 621"/>
                <a:gd name="T46" fmla="*/ 72 w 759"/>
                <a:gd name="T47" fmla="*/ 120 h 621"/>
                <a:gd name="T48" fmla="*/ 88 w 759"/>
                <a:gd name="T49" fmla="*/ 120 h 621"/>
                <a:gd name="T50" fmla="*/ 112 w 759"/>
                <a:gd name="T51" fmla="*/ 112 h 621"/>
                <a:gd name="T52" fmla="*/ 128 w 759"/>
                <a:gd name="T53" fmla="*/ 112 h 621"/>
                <a:gd name="T54" fmla="*/ 152 w 759"/>
                <a:gd name="T55" fmla="*/ 104 h 621"/>
                <a:gd name="T56" fmla="*/ 168 w 759"/>
                <a:gd name="T57" fmla="*/ 104 h 621"/>
                <a:gd name="T58" fmla="*/ 192 w 759"/>
                <a:gd name="T59" fmla="*/ 104 h 621"/>
                <a:gd name="T60" fmla="*/ 216 w 759"/>
                <a:gd name="T61" fmla="*/ 104 h 621"/>
                <a:gd name="T62" fmla="*/ 240 w 759"/>
                <a:gd name="T63" fmla="*/ 96 h 621"/>
                <a:gd name="T64" fmla="*/ 264 w 759"/>
                <a:gd name="T65" fmla="*/ 96 h 621"/>
                <a:gd name="T66" fmla="*/ 288 w 759"/>
                <a:gd name="T67" fmla="*/ 96 h 621"/>
                <a:gd name="T68" fmla="*/ 320 w 759"/>
                <a:gd name="T69" fmla="*/ 96 h 621"/>
                <a:gd name="T70" fmla="*/ 344 w 759"/>
                <a:gd name="T71" fmla="*/ 104 h 621"/>
                <a:gd name="T72" fmla="*/ 360 w 759"/>
                <a:gd name="T73" fmla="*/ 104 h 621"/>
                <a:gd name="T74" fmla="*/ 384 w 759"/>
                <a:gd name="T75" fmla="*/ 104 h 621"/>
                <a:gd name="T76" fmla="*/ 408 w 759"/>
                <a:gd name="T77" fmla="*/ 104 h 621"/>
                <a:gd name="T78" fmla="*/ 432 w 759"/>
                <a:gd name="T79" fmla="*/ 112 h 621"/>
                <a:gd name="T80" fmla="*/ 448 w 759"/>
                <a:gd name="T81" fmla="*/ 112 h 621"/>
                <a:gd name="T82" fmla="*/ 472 w 759"/>
                <a:gd name="T83" fmla="*/ 120 h 621"/>
                <a:gd name="T84" fmla="*/ 496 w 759"/>
                <a:gd name="T85" fmla="*/ 120 h 621"/>
                <a:gd name="T86" fmla="*/ 520 w 759"/>
                <a:gd name="T87" fmla="*/ 127 h 621"/>
                <a:gd name="T88" fmla="*/ 544 w 759"/>
                <a:gd name="T89" fmla="*/ 135 h 621"/>
                <a:gd name="T90" fmla="*/ 559 w 759"/>
                <a:gd name="T91" fmla="*/ 135 h 621"/>
                <a:gd name="T92" fmla="*/ 583 w 759"/>
                <a:gd name="T93" fmla="*/ 143 h 621"/>
                <a:gd name="T94" fmla="*/ 607 w 759"/>
                <a:gd name="T95" fmla="*/ 151 h 621"/>
                <a:gd name="T96" fmla="*/ 671 w 759"/>
                <a:gd name="T97" fmla="*/ 0 h 621"/>
                <a:gd name="T98" fmla="*/ 759 w 759"/>
                <a:gd name="T99" fmla="*/ 422 h 621"/>
                <a:gd name="T100" fmla="*/ 408 w 759"/>
                <a:gd name="T101" fmla="*/ 621 h 62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59"/>
                <a:gd name="T154" fmla="*/ 0 h 621"/>
                <a:gd name="T155" fmla="*/ 759 w 759"/>
                <a:gd name="T156" fmla="*/ 621 h 62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59" h="621">
                  <a:moveTo>
                    <a:pt x="408" y="621"/>
                  </a:moveTo>
                  <a:lnTo>
                    <a:pt x="456" y="494"/>
                  </a:lnTo>
                  <a:lnTo>
                    <a:pt x="440" y="494"/>
                  </a:lnTo>
                  <a:lnTo>
                    <a:pt x="424" y="486"/>
                  </a:lnTo>
                  <a:lnTo>
                    <a:pt x="400" y="486"/>
                  </a:lnTo>
                  <a:lnTo>
                    <a:pt x="376" y="478"/>
                  </a:lnTo>
                  <a:lnTo>
                    <a:pt x="360" y="478"/>
                  </a:lnTo>
                  <a:lnTo>
                    <a:pt x="336" y="478"/>
                  </a:lnTo>
                  <a:lnTo>
                    <a:pt x="312" y="470"/>
                  </a:lnTo>
                  <a:lnTo>
                    <a:pt x="272" y="470"/>
                  </a:lnTo>
                  <a:lnTo>
                    <a:pt x="248" y="478"/>
                  </a:lnTo>
                  <a:lnTo>
                    <a:pt x="224" y="478"/>
                  </a:lnTo>
                  <a:lnTo>
                    <a:pt x="208" y="478"/>
                  </a:lnTo>
                  <a:lnTo>
                    <a:pt x="184" y="486"/>
                  </a:lnTo>
                  <a:lnTo>
                    <a:pt x="160" y="486"/>
                  </a:lnTo>
                  <a:lnTo>
                    <a:pt x="136" y="494"/>
                  </a:lnTo>
                  <a:lnTo>
                    <a:pt x="120" y="502"/>
                  </a:lnTo>
                  <a:lnTo>
                    <a:pt x="176" y="247"/>
                  </a:lnTo>
                  <a:lnTo>
                    <a:pt x="0" y="143"/>
                  </a:lnTo>
                  <a:lnTo>
                    <a:pt x="8" y="143"/>
                  </a:lnTo>
                  <a:lnTo>
                    <a:pt x="24" y="135"/>
                  </a:lnTo>
                  <a:lnTo>
                    <a:pt x="40" y="127"/>
                  </a:lnTo>
                  <a:lnTo>
                    <a:pt x="56" y="127"/>
                  </a:lnTo>
                  <a:lnTo>
                    <a:pt x="72" y="120"/>
                  </a:lnTo>
                  <a:lnTo>
                    <a:pt x="88" y="120"/>
                  </a:lnTo>
                  <a:lnTo>
                    <a:pt x="112" y="112"/>
                  </a:lnTo>
                  <a:lnTo>
                    <a:pt x="128" y="112"/>
                  </a:lnTo>
                  <a:lnTo>
                    <a:pt x="152" y="104"/>
                  </a:lnTo>
                  <a:lnTo>
                    <a:pt x="168" y="104"/>
                  </a:lnTo>
                  <a:lnTo>
                    <a:pt x="192" y="104"/>
                  </a:lnTo>
                  <a:lnTo>
                    <a:pt x="216" y="104"/>
                  </a:lnTo>
                  <a:lnTo>
                    <a:pt x="240" y="96"/>
                  </a:lnTo>
                  <a:lnTo>
                    <a:pt x="264" y="96"/>
                  </a:lnTo>
                  <a:lnTo>
                    <a:pt x="288" y="96"/>
                  </a:lnTo>
                  <a:lnTo>
                    <a:pt x="320" y="96"/>
                  </a:lnTo>
                  <a:lnTo>
                    <a:pt x="344" y="104"/>
                  </a:lnTo>
                  <a:lnTo>
                    <a:pt x="360" y="104"/>
                  </a:lnTo>
                  <a:lnTo>
                    <a:pt x="384" y="104"/>
                  </a:lnTo>
                  <a:lnTo>
                    <a:pt x="408" y="104"/>
                  </a:lnTo>
                  <a:lnTo>
                    <a:pt x="432" y="112"/>
                  </a:lnTo>
                  <a:lnTo>
                    <a:pt x="448" y="112"/>
                  </a:lnTo>
                  <a:lnTo>
                    <a:pt x="472" y="120"/>
                  </a:lnTo>
                  <a:lnTo>
                    <a:pt x="496" y="120"/>
                  </a:lnTo>
                  <a:lnTo>
                    <a:pt x="520" y="127"/>
                  </a:lnTo>
                  <a:lnTo>
                    <a:pt x="544" y="135"/>
                  </a:lnTo>
                  <a:lnTo>
                    <a:pt x="559" y="135"/>
                  </a:lnTo>
                  <a:lnTo>
                    <a:pt x="583" y="143"/>
                  </a:lnTo>
                  <a:lnTo>
                    <a:pt x="607" y="151"/>
                  </a:lnTo>
                  <a:lnTo>
                    <a:pt x="671" y="0"/>
                  </a:lnTo>
                  <a:lnTo>
                    <a:pt x="759" y="422"/>
                  </a:lnTo>
                  <a:lnTo>
                    <a:pt x="408" y="621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4343" name="Text Box 20"/>
          <p:cNvSpPr txBox="1">
            <a:spLocks noChangeArrowheads="1"/>
          </p:cNvSpPr>
          <p:nvPr/>
        </p:nvSpPr>
        <p:spPr bwMode="auto">
          <a:xfrm>
            <a:off x="2100263" y="2332038"/>
            <a:ext cx="1281112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Ingeniería </a:t>
            </a:r>
          </a:p>
          <a:p>
            <a:pPr algn="ctr"/>
            <a:r>
              <a:rPr lang="en-US">
                <a:latin typeface="Tahoma" pitchFamily="34" charset="0"/>
              </a:rPr>
              <a:t>Adelante</a:t>
            </a:r>
          </a:p>
        </p:txBody>
      </p:sp>
      <p:sp>
        <p:nvSpPr>
          <p:cNvPr id="14344" name="Text Box 21"/>
          <p:cNvSpPr txBox="1">
            <a:spLocks noChangeArrowheads="1"/>
          </p:cNvSpPr>
          <p:nvPr/>
        </p:nvSpPr>
        <p:spPr bwMode="auto">
          <a:xfrm>
            <a:off x="1219200" y="3657600"/>
            <a:ext cx="1833563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Restructuración </a:t>
            </a:r>
          </a:p>
          <a:p>
            <a:pPr algn="ctr"/>
            <a:r>
              <a:rPr lang="en-US">
                <a:latin typeface="Tahoma" pitchFamily="34" charset="0"/>
              </a:rPr>
              <a:t>De Datos</a:t>
            </a:r>
          </a:p>
        </p:txBody>
      </p:sp>
      <p:sp>
        <p:nvSpPr>
          <p:cNvPr id="14345" name="Text Box 22"/>
          <p:cNvSpPr txBox="1">
            <a:spLocks noChangeArrowheads="1"/>
          </p:cNvSpPr>
          <p:nvPr/>
        </p:nvSpPr>
        <p:spPr bwMode="auto">
          <a:xfrm>
            <a:off x="1733550" y="5037138"/>
            <a:ext cx="1833563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Restructuración </a:t>
            </a:r>
          </a:p>
          <a:p>
            <a:pPr algn="ctr"/>
            <a:r>
              <a:rPr lang="en-US">
                <a:latin typeface="Tahoma" pitchFamily="34" charset="0"/>
              </a:rPr>
              <a:t>De código</a:t>
            </a:r>
            <a:endParaRPr lang="en-US">
              <a:latin typeface="Palatino"/>
            </a:endParaRPr>
          </a:p>
        </p:txBody>
      </p:sp>
      <p:sp>
        <p:nvSpPr>
          <p:cNvPr id="14346" name="Text Box 23"/>
          <p:cNvSpPr txBox="1">
            <a:spLocks noChangeArrowheads="1"/>
          </p:cNvSpPr>
          <p:nvPr/>
        </p:nvSpPr>
        <p:spPr bwMode="auto">
          <a:xfrm>
            <a:off x="6040438" y="4938713"/>
            <a:ext cx="1281112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Ingeniería </a:t>
            </a:r>
          </a:p>
          <a:p>
            <a:pPr algn="ctr"/>
            <a:r>
              <a:rPr lang="en-US">
                <a:latin typeface="Tahoma" pitchFamily="34" charset="0"/>
              </a:rPr>
              <a:t>inversa</a:t>
            </a:r>
            <a:endParaRPr lang="en-US">
              <a:latin typeface="Palatino"/>
            </a:endParaRPr>
          </a:p>
        </p:txBody>
      </p:sp>
      <p:sp>
        <p:nvSpPr>
          <p:cNvPr id="14347" name="Text Box 24"/>
          <p:cNvSpPr txBox="1">
            <a:spLocks noChangeArrowheads="1"/>
          </p:cNvSpPr>
          <p:nvPr/>
        </p:nvSpPr>
        <p:spPr bwMode="auto">
          <a:xfrm>
            <a:off x="6016625" y="3675063"/>
            <a:ext cx="2154238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Restructuración de </a:t>
            </a:r>
          </a:p>
          <a:p>
            <a:pPr algn="ctr"/>
            <a:r>
              <a:rPr lang="en-US">
                <a:latin typeface="Tahoma" pitchFamily="34" charset="0"/>
              </a:rPr>
              <a:t>documentación</a:t>
            </a:r>
          </a:p>
        </p:txBody>
      </p:sp>
      <p:sp>
        <p:nvSpPr>
          <p:cNvPr id="14348" name="Text Box 25"/>
          <p:cNvSpPr txBox="1">
            <a:spLocks noChangeArrowheads="1"/>
          </p:cNvSpPr>
          <p:nvPr/>
        </p:nvSpPr>
        <p:spPr bwMode="auto">
          <a:xfrm>
            <a:off x="5751513" y="2363788"/>
            <a:ext cx="1258887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Análisis de</a:t>
            </a:r>
          </a:p>
          <a:p>
            <a:pPr algn="ctr"/>
            <a:r>
              <a:rPr lang="en-US">
                <a:latin typeface="Tahoma" pitchFamily="34" charset="0"/>
              </a:rPr>
              <a:t>inventario</a:t>
            </a:r>
            <a:endParaRPr lang="en-US">
              <a:latin typeface="Palatin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Acoplamiento ideal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5800" y="2279650"/>
            <a:ext cx="1028700" cy="960438"/>
          </a:xfrm>
          <a:prstGeom prst="rect">
            <a:avLst/>
          </a:prstGeom>
          <a:noFill/>
          <a:ln w="3175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A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" y="3879850"/>
            <a:ext cx="1028700" cy="960438"/>
          </a:xfrm>
          <a:prstGeom prst="rect">
            <a:avLst/>
          </a:prstGeom>
          <a:noFill/>
          <a:ln w="3175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B</a:t>
            </a:r>
          </a:p>
        </p:txBody>
      </p:sp>
      <p:cxnSp>
        <p:nvCxnSpPr>
          <p:cNvPr id="115717" name="AutoShape 5"/>
          <p:cNvCxnSpPr>
            <a:cxnSpLocks noChangeShapeType="1"/>
            <a:stCxn id="115715" idx="2"/>
            <a:endCxn id="115716" idx="0"/>
          </p:cNvCxnSpPr>
          <p:nvPr/>
        </p:nvCxnSpPr>
        <p:spPr bwMode="auto">
          <a:xfrm>
            <a:off x="1200150" y="3255963"/>
            <a:ext cx="0" cy="608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944688" y="3544888"/>
            <a:ext cx="1765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Llamada simple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1752600" y="2020888"/>
            <a:ext cx="1981200" cy="609600"/>
          </a:xfrm>
          <a:prstGeom prst="wedgeEllipseCallout">
            <a:avLst>
              <a:gd name="adj1" fmla="val -47755"/>
              <a:gd name="adj2" fmla="val 7734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ES_tradnl">
                <a:latin typeface="Tahoma" pitchFamily="34" charset="0"/>
              </a:rPr>
              <a:t>Llama a B</a:t>
            </a:r>
          </a:p>
        </p:txBody>
      </p:sp>
      <p:grpSp>
        <p:nvGrpSpPr>
          <p:cNvPr id="115720" name="Group 8"/>
          <p:cNvGrpSpPr>
            <a:grpSpLocks/>
          </p:cNvGrpSpPr>
          <p:nvPr/>
        </p:nvGrpSpPr>
        <p:grpSpPr bwMode="auto">
          <a:xfrm>
            <a:off x="4419600" y="1792288"/>
            <a:ext cx="4343400" cy="3581400"/>
            <a:chOff x="2784" y="864"/>
            <a:chExt cx="2736" cy="2256"/>
          </a:xfrm>
        </p:grpSpPr>
        <p:sp>
          <p:nvSpPr>
            <p:cNvPr id="115723" name="Text Box 9"/>
            <p:cNvSpPr txBox="1">
              <a:spLocks noChangeArrowheads="1"/>
            </p:cNvSpPr>
            <p:nvPr/>
          </p:nvSpPr>
          <p:spPr bwMode="auto">
            <a:xfrm>
              <a:off x="3000" y="1152"/>
              <a:ext cx="1832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>
                  <a:latin typeface="Tahoma" pitchFamily="34" charset="0"/>
                </a:rPr>
                <a:t>Se produce acoplamiento</a:t>
              </a:r>
            </a:p>
            <a:p>
              <a:r>
                <a:rPr lang="es-ES_tradnl">
                  <a:latin typeface="Tahoma" pitchFamily="34" charset="0"/>
                </a:rPr>
                <a:t>dado que cuando A llama</a:t>
              </a:r>
            </a:p>
            <a:p>
              <a:r>
                <a:rPr lang="es-ES_tradnl">
                  <a:latin typeface="Tahoma" pitchFamily="34" charset="0"/>
                </a:rPr>
                <a:t>a B, usa el nombre (B).</a:t>
              </a:r>
            </a:p>
            <a:p>
              <a:endParaRPr lang="es-ES_tradnl">
                <a:latin typeface="Tahoma" pitchFamily="34" charset="0"/>
              </a:endParaRPr>
            </a:p>
            <a:p>
              <a:r>
                <a:rPr lang="es-ES_tradnl">
                  <a:latin typeface="Tahoma" pitchFamily="34" charset="0"/>
                </a:rPr>
                <a:t>Si se renombra el módulo</a:t>
              </a:r>
            </a:p>
            <a:p>
              <a:r>
                <a:rPr lang="es-ES_tradnl">
                  <a:latin typeface="Tahoma" pitchFamily="34" charset="0"/>
                </a:rPr>
                <a:t>llamado será preciso hacer</a:t>
              </a:r>
            </a:p>
            <a:p>
              <a:r>
                <a:rPr lang="es-ES_tradnl">
                  <a:latin typeface="Tahoma" pitchFamily="34" charset="0"/>
                </a:rPr>
                <a:t>cambios en el módulo A.  </a:t>
              </a:r>
            </a:p>
          </p:txBody>
        </p:sp>
        <p:sp>
          <p:nvSpPr>
            <p:cNvPr id="115724" name="AutoShape 10"/>
            <p:cNvSpPr>
              <a:spLocks noChangeArrowheads="1"/>
            </p:cNvSpPr>
            <p:nvPr/>
          </p:nvSpPr>
          <p:spPr bwMode="auto">
            <a:xfrm>
              <a:off x="2784" y="864"/>
              <a:ext cx="2736" cy="2256"/>
            </a:xfrm>
            <a:prstGeom prst="roundRect">
              <a:avLst>
                <a:gd name="adj" fmla="val 6917"/>
              </a:avLst>
            </a:prstGeom>
            <a:noFill/>
            <a:ln w="31750">
              <a:solidFill>
                <a:srgbClr val="003366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B2786-5E91-452B-A4FE-A7885554E13D}" type="slidenum">
              <a:rPr lang="es-AR"/>
              <a:pPr>
                <a:defRPr/>
              </a:pPr>
              <a:t>110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Acoplamiento</a:t>
            </a:r>
            <a:r>
              <a:rPr lang="es-ES_tradnl" sz="3600" dirty="0"/>
              <a:t> </a:t>
            </a:r>
            <a:r>
              <a:rPr lang="es-ES_tradnl" sz="3600" b="1" dirty="0">
                <a:solidFill>
                  <a:srgbClr val="FFC000"/>
                </a:solidFill>
              </a:rPr>
              <a:t>usual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63550" y="1935163"/>
            <a:ext cx="1028700" cy="960437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C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63550" y="4373563"/>
            <a:ext cx="1028700" cy="960437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D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1758950" y="1706563"/>
            <a:ext cx="1920875" cy="1371600"/>
          </a:xfrm>
          <a:prstGeom prst="wedgeEllipseCallout">
            <a:avLst>
              <a:gd name="adj1" fmla="val -66282"/>
              <a:gd name="adj2" fmla="val 2731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s-ES_tradnl">
                <a:latin typeface="Tahoma" pitchFamily="34" charset="0"/>
              </a:rPr>
              <a:t>Llama a D usando </a:t>
            </a:r>
          </a:p>
          <a:p>
            <a:pPr algn="ctr"/>
            <a:r>
              <a:rPr lang="es-ES_tradnl">
                <a:latin typeface="Tahoma" pitchFamily="34" charset="0"/>
              </a:rPr>
              <a:t>X, Y</a:t>
            </a:r>
          </a:p>
        </p:txBody>
      </p:sp>
      <p:cxnSp>
        <p:nvCxnSpPr>
          <p:cNvPr id="116742" name="AutoShape 6"/>
          <p:cNvCxnSpPr>
            <a:cxnSpLocks noChangeShapeType="1"/>
            <a:stCxn id="116739" idx="2"/>
            <a:endCxn id="116740" idx="0"/>
          </p:cNvCxnSpPr>
          <p:nvPr/>
        </p:nvCxnSpPr>
        <p:spPr bwMode="auto">
          <a:xfrm>
            <a:off x="977900" y="2911475"/>
            <a:ext cx="0" cy="144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6743" name="Group 7"/>
          <p:cNvGrpSpPr>
            <a:grpSpLocks/>
          </p:cNvGrpSpPr>
          <p:nvPr/>
        </p:nvGrpSpPr>
        <p:grpSpPr bwMode="auto">
          <a:xfrm>
            <a:off x="692150" y="3268663"/>
            <a:ext cx="152400" cy="762000"/>
            <a:chOff x="3408" y="1728"/>
            <a:chExt cx="96" cy="480"/>
          </a:xfrm>
        </p:grpSpPr>
        <p:sp>
          <p:nvSpPr>
            <p:cNvPr id="116753" name="Line 8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6754" name="Oval 9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16744" name="Line 10"/>
          <p:cNvSpPr>
            <a:spLocks noChangeShapeType="1"/>
          </p:cNvSpPr>
          <p:nvPr/>
        </p:nvSpPr>
        <p:spPr bwMode="auto">
          <a:xfrm>
            <a:off x="1301750" y="3344863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16745" name="Oval 11"/>
          <p:cNvSpPr>
            <a:spLocks noChangeArrowheads="1"/>
          </p:cNvSpPr>
          <p:nvPr/>
        </p:nvSpPr>
        <p:spPr bwMode="auto">
          <a:xfrm flipV="1">
            <a:off x="1225550" y="3268663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16746" name="Text Box 12"/>
          <p:cNvSpPr txBox="1">
            <a:spLocks noChangeArrowheads="1"/>
          </p:cNvSpPr>
          <p:nvPr/>
        </p:nvSpPr>
        <p:spPr bwMode="auto">
          <a:xfrm>
            <a:off x="381000" y="342265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X</a:t>
            </a:r>
          </a:p>
        </p:txBody>
      </p:sp>
      <p:sp>
        <p:nvSpPr>
          <p:cNvPr id="116747" name="Text Box 13"/>
          <p:cNvSpPr txBox="1">
            <a:spLocks noChangeArrowheads="1"/>
          </p:cNvSpPr>
          <p:nvPr/>
        </p:nvSpPr>
        <p:spPr bwMode="auto">
          <a:xfrm>
            <a:off x="1454150" y="3422650"/>
            <a:ext cx="31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Y</a:t>
            </a:r>
          </a:p>
        </p:txBody>
      </p:sp>
      <p:sp>
        <p:nvSpPr>
          <p:cNvPr id="116748" name="Text Box 14"/>
          <p:cNvSpPr txBox="1">
            <a:spLocks noChangeArrowheads="1"/>
          </p:cNvSpPr>
          <p:nvPr/>
        </p:nvSpPr>
        <p:spPr bwMode="auto">
          <a:xfrm>
            <a:off x="1371600" y="4525963"/>
            <a:ext cx="3117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Llamada con paso</a:t>
            </a:r>
          </a:p>
          <a:p>
            <a:pPr algn="ctr"/>
            <a:r>
              <a:rPr lang="es-ES_tradnl">
                <a:latin typeface="Tahoma" pitchFamily="34" charset="0"/>
              </a:rPr>
              <a:t>de parámetros </a:t>
            </a:r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4343400" y="2316163"/>
            <a:ext cx="32781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Aparte de la llamada, hay</a:t>
            </a:r>
          </a:p>
          <a:p>
            <a:r>
              <a:rPr lang="es-ES_tradnl">
                <a:latin typeface="Tahoma" pitchFamily="34" charset="0"/>
              </a:rPr>
              <a:t>datos más o menos complejos</a:t>
            </a:r>
          </a:p>
          <a:p>
            <a:r>
              <a:rPr lang="es-ES_tradnl">
                <a:latin typeface="Tahoma" pitchFamily="34" charset="0"/>
              </a:rPr>
              <a:t>involucrados en el intercambio</a:t>
            </a:r>
          </a:p>
          <a:p>
            <a:endParaRPr lang="es-ES_tradnl">
              <a:latin typeface="Tahoma" pitchFamily="34" charset="0"/>
            </a:endParaRPr>
          </a:p>
          <a:p>
            <a:r>
              <a:rPr lang="es-ES_tradnl">
                <a:latin typeface="Tahoma" pitchFamily="34" charset="0"/>
              </a:rPr>
              <a:t>Esta situación es la más usual</a:t>
            </a:r>
          </a:p>
          <a:p>
            <a:r>
              <a:rPr lang="es-ES_tradnl">
                <a:latin typeface="Tahoma" pitchFamily="34" charset="0"/>
              </a:rPr>
              <a:t>y  si el intercambio se limita a</a:t>
            </a:r>
          </a:p>
          <a:p>
            <a:r>
              <a:rPr lang="es-ES_tradnl">
                <a:latin typeface="Tahoma" pitchFamily="34" charset="0"/>
              </a:rPr>
              <a:t>variables simples no resulta</a:t>
            </a:r>
          </a:p>
          <a:p>
            <a:r>
              <a:rPr lang="es-ES_tradnl">
                <a:latin typeface="Tahoma" pitchFamily="34" charset="0"/>
              </a:rPr>
              <a:t>conflictivo</a:t>
            </a:r>
          </a:p>
        </p:txBody>
      </p:sp>
      <p:sp>
        <p:nvSpPr>
          <p:cNvPr id="116750" name="AutoShape 16"/>
          <p:cNvSpPr>
            <a:spLocks noChangeArrowheads="1"/>
          </p:cNvSpPr>
          <p:nvPr/>
        </p:nvSpPr>
        <p:spPr bwMode="auto">
          <a:xfrm>
            <a:off x="4267200" y="2087563"/>
            <a:ext cx="4419600" cy="3429000"/>
          </a:xfrm>
          <a:prstGeom prst="roundRect">
            <a:avLst>
              <a:gd name="adj" fmla="val 6917"/>
            </a:avLst>
          </a:prstGeom>
          <a:noFill/>
          <a:ln w="31750">
            <a:solidFill>
              <a:srgbClr val="0033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EF728-812B-4CBA-A529-BA01F3986072}" type="slidenum">
              <a:rPr lang="es-AR"/>
              <a:pPr>
                <a:defRPr/>
              </a:pPr>
              <a:t>111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382000" cy="65087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Por </a:t>
            </a:r>
            <a:r>
              <a:rPr lang="es-ES_tradnl" sz="3600" b="1" dirty="0">
                <a:solidFill>
                  <a:srgbClr val="FFC000"/>
                </a:solidFill>
              </a:rPr>
              <a:t>tipo de información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1219200"/>
            <a:ext cx="5065713" cy="5105400"/>
          </a:xfrm>
        </p:spPr>
        <p:txBody>
          <a:bodyPr/>
          <a:lstStyle/>
          <a:p>
            <a:pPr>
              <a:defRPr/>
            </a:pPr>
            <a:r>
              <a:rPr lang="es-ES_tradnl" sz="2800"/>
              <a:t>El acoplamiento por datos es el más sencillo  los módulos sólo intercambian </a:t>
            </a:r>
            <a:r>
              <a:rPr lang="es-ES_tradnl" sz="2800" b="1">
                <a:solidFill>
                  <a:srgbClr val="9933FF"/>
                </a:solidFill>
              </a:rPr>
              <a:t>datos </a:t>
            </a:r>
          </a:p>
          <a:p>
            <a:pPr lvl="1">
              <a:defRPr/>
            </a:pPr>
            <a:endParaRPr lang="es-ES_tradnl" sz="2400" b="1">
              <a:solidFill>
                <a:srgbClr val="9933FF"/>
              </a:solidFill>
            </a:endParaRPr>
          </a:p>
          <a:p>
            <a:pPr>
              <a:defRPr/>
            </a:pPr>
            <a:r>
              <a:rPr lang="es-ES_tradnl" sz="2800"/>
              <a:t>También hay módulos que sólo intercambian señales de </a:t>
            </a:r>
            <a:r>
              <a:rPr lang="es-ES_tradnl" sz="2800" b="1">
                <a:solidFill>
                  <a:srgbClr val="9933FF"/>
                </a:solidFill>
              </a:rPr>
              <a:t>control</a:t>
            </a:r>
          </a:p>
          <a:p>
            <a:pPr lvl="1">
              <a:defRPr/>
            </a:pPr>
            <a:endParaRPr lang="es-ES_tradnl" sz="2400" b="1">
              <a:solidFill>
                <a:srgbClr val="9933FF"/>
              </a:solidFill>
            </a:endParaRPr>
          </a:p>
          <a:p>
            <a:pPr>
              <a:defRPr/>
            </a:pPr>
            <a:r>
              <a:rPr lang="es-ES_tradnl" sz="2800"/>
              <a:t>El caso más usual es el de módulos con vínculos híbridos </a:t>
            </a:r>
            <a:r>
              <a:rPr lang="es-ES_tradnl" sz="2800" b="1">
                <a:solidFill>
                  <a:srgbClr val="9933FF"/>
                </a:solidFill>
              </a:rPr>
              <a:t>datos + control</a:t>
            </a:r>
          </a:p>
        </p:txBody>
      </p:sp>
      <p:sp>
        <p:nvSpPr>
          <p:cNvPr id="117764" name="AutoShape 5"/>
          <p:cNvSpPr>
            <a:spLocks noChangeArrowheads="1"/>
          </p:cNvSpPr>
          <p:nvPr/>
        </p:nvSpPr>
        <p:spPr bwMode="auto">
          <a:xfrm rot="-5400000">
            <a:off x="1181100" y="190500"/>
            <a:ext cx="1524000" cy="3581400"/>
          </a:xfrm>
          <a:prstGeom prst="roundRect">
            <a:avLst>
              <a:gd name="adj" fmla="val 3093"/>
            </a:avLst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17765" name="Rectangle 6"/>
          <p:cNvSpPr>
            <a:spLocks noChangeArrowheads="1"/>
          </p:cNvSpPr>
          <p:nvPr/>
        </p:nvSpPr>
        <p:spPr bwMode="auto">
          <a:xfrm>
            <a:off x="381000" y="1447800"/>
            <a:ext cx="1028700" cy="957263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F1</a:t>
            </a:r>
          </a:p>
        </p:txBody>
      </p:sp>
      <p:sp>
        <p:nvSpPr>
          <p:cNvPr id="117766" name="Rectangle 7"/>
          <p:cNvSpPr>
            <a:spLocks noChangeArrowheads="1"/>
          </p:cNvSpPr>
          <p:nvPr/>
        </p:nvSpPr>
        <p:spPr bwMode="auto">
          <a:xfrm>
            <a:off x="2438400" y="1447800"/>
            <a:ext cx="1028700" cy="957263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F2</a:t>
            </a:r>
          </a:p>
        </p:txBody>
      </p:sp>
      <p:sp>
        <p:nvSpPr>
          <p:cNvPr id="117767" name="Text Box 8"/>
          <p:cNvSpPr txBox="1">
            <a:spLocks noChangeArrowheads="1"/>
          </p:cNvSpPr>
          <p:nvPr/>
        </p:nvSpPr>
        <p:spPr bwMode="auto">
          <a:xfrm>
            <a:off x="1746250" y="22098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X</a:t>
            </a:r>
          </a:p>
        </p:txBody>
      </p:sp>
      <p:grpSp>
        <p:nvGrpSpPr>
          <p:cNvPr id="117768" name="Group 9"/>
          <p:cNvGrpSpPr>
            <a:grpSpLocks/>
          </p:cNvGrpSpPr>
          <p:nvPr/>
        </p:nvGrpSpPr>
        <p:grpSpPr bwMode="auto">
          <a:xfrm rot="5400000">
            <a:off x="1828800" y="1295400"/>
            <a:ext cx="152400" cy="762000"/>
            <a:chOff x="3408" y="1728"/>
            <a:chExt cx="96" cy="480"/>
          </a:xfrm>
        </p:grpSpPr>
        <p:sp>
          <p:nvSpPr>
            <p:cNvPr id="117788" name="Line 10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7789" name="Oval 11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117769" name="Group 12"/>
          <p:cNvGrpSpPr>
            <a:grpSpLocks/>
          </p:cNvGrpSpPr>
          <p:nvPr/>
        </p:nvGrpSpPr>
        <p:grpSpPr bwMode="auto">
          <a:xfrm rot="5400000" flipV="1">
            <a:off x="1752600" y="1828800"/>
            <a:ext cx="152400" cy="762000"/>
            <a:chOff x="3408" y="1728"/>
            <a:chExt cx="96" cy="480"/>
          </a:xfrm>
        </p:grpSpPr>
        <p:sp>
          <p:nvSpPr>
            <p:cNvPr id="117786" name="Line 13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7787" name="Oval 14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cxnSp>
        <p:nvCxnSpPr>
          <p:cNvPr id="117770" name="AutoShape 15"/>
          <p:cNvCxnSpPr>
            <a:cxnSpLocks noChangeShapeType="1"/>
            <a:stCxn id="117765" idx="3"/>
            <a:endCxn id="117766" idx="1"/>
          </p:cNvCxnSpPr>
          <p:nvPr/>
        </p:nvCxnSpPr>
        <p:spPr bwMode="auto">
          <a:xfrm>
            <a:off x="1425575" y="1927225"/>
            <a:ext cx="99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7771" name="Group 16"/>
          <p:cNvGrpSpPr>
            <a:grpSpLocks/>
          </p:cNvGrpSpPr>
          <p:nvPr/>
        </p:nvGrpSpPr>
        <p:grpSpPr bwMode="auto">
          <a:xfrm>
            <a:off x="152400" y="2971800"/>
            <a:ext cx="3581400" cy="1447800"/>
            <a:chOff x="48" y="2256"/>
            <a:chExt cx="2256" cy="912"/>
          </a:xfrm>
        </p:grpSpPr>
        <p:sp>
          <p:nvSpPr>
            <p:cNvPr id="117780" name="AutoShape 17"/>
            <p:cNvSpPr>
              <a:spLocks noChangeArrowheads="1"/>
            </p:cNvSpPr>
            <p:nvPr/>
          </p:nvSpPr>
          <p:spPr bwMode="auto">
            <a:xfrm rot="-5400000">
              <a:off x="720" y="1584"/>
              <a:ext cx="912" cy="2256"/>
            </a:xfrm>
            <a:prstGeom prst="roundRect">
              <a:avLst>
                <a:gd name="adj" fmla="val 3093"/>
              </a:avLst>
            </a:prstGeom>
            <a:noFill/>
            <a:ln w="38100">
              <a:solidFill>
                <a:srgbClr val="800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17781" name="Rectangle 18"/>
            <p:cNvSpPr>
              <a:spLocks noChangeArrowheads="1"/>
            </p:cNvSpPr>
            <p:nvPr/>
          </p:nvSpPr>
          <p:spPr bwMode="auto">
            <a:xfrm>
              <a:off x="192" y="2352"/>
              <a:ext cx="648" cy="603"/>
            </a:xfrm>
            <a:prstGeom prst="rect">
              <a:avLst/>
            </a:prstGeom>
            <a:noFill/>
            <a:ln w="31750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3200" b="1">
                  <a:latin typeface="Tahoma" pitchFamily="34" charset="0"/>
                </a:rPr>
                <a:t>F1</a:t>
              </a:r>
            </a:p>
          </p:txBody>
        </p:sp>
        <p:sp>
          <p:nvSpPr>
            <p:cNvPr id="117782" name="Rectangle 19"/>
            <p:cNvSpPr>
              <a:spLocks noChangeArrowheads="1"/>
            </p:cNvSpPr>
            <p:nvPr/>
          </p:nvSpPr>
          <p:spPr bwMode="auto">
            <a:xfrm>
              <a:off x="1488" y="2352"/>
              <a:ext cx="648" cy="603"/>
            </a:xfrm>
            <a:prstGeom prst="rect">
              <a:avLst/>
            </a:prstGeom>
            <a:noFill/>
            <a:ln w="31750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3200" b="1">
                  <a:latin typeface="Tahoma" pitchFamily="34" charset="0"/>
                </a:rPr>
                <a:t>F2</a:t>
              </a:r>
            </a:p>
          </p:txBody>
        </p:sp>
        <p:sp>
          <p:nvSpPr>
            <p:cNvPr id="117783" name="Line 20"/>
            <p:cNvSpPr>
              <a:spLocks noChangeShapeType="1"/>
            </p:cNvSpPr>
            <p:nvPr/>
          </p:nvSpPr>
          <p:spPr bwMode="auto">
            <a:xfrm rot="5400000" flipV="1">
              <a:off x="1175" y="2279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cxnSp>
          <p:nvCxnSpPr>
            <p:cNvPr id="117784" name="AutoShape 21"/>
            <p:cNvCxnSpPr>
              <a:cxnSpLocks noChangeShapeType="1"/>
              <a:stCxn id="117781" idx="3"/>
              <a:endCxn id="117782" idx="1"/>
            </p:cNvCxnSpPr>
            <p:nvPr/>
          </p:nvCxnSpPr>
          <p:spPr bwMode="auto">
            <a:xfrm>
              <a:off x="850" y="2654"/>
              <a:ext cx="6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7785" name="Line 22"/>
            <p:cNvSpPr>
              <a:spLocks noChangeShapeType="1"/>
            </p:cNvSpPr>
            <p:nvPr/>
          </p:nvSpPr>
          <p:spPr bwMode="auto">
            <a:xfrm rot="-5400000" flipH="1" flipV="1">
              <a:off x="1176" y="256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17772" name="AutoShape 23"/>
          <p:cNvSpPr>
            <a:spLocks noChangeArrowheads="1"/>
          </p:cNvSpPr>
          <p:nvPr/>
        </p:nvSpPr>
        <p:spPr bwMode="auto">
          <a:xfrm rot="-5400000">
            <a:off x="1181100" y="3543300"/>
            <a:ext cx="1524000" cy="3581400"/>
          </a:xfrm>
          <a:prstGeom prst="roundRect">
            <a:avLst>
              <a:gd name="adj" fmla="val 3093"/>
            </a:avLst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17773" name="Rectangle 24"/>
          <p:cNvSpPr>
            <a:spLocks noChangeArrowheads="1"/>
          </p:cNvSpPr>
          <p:nvPr/>
        </p:nvSpPr>
        <p:spPr bwMode="auto">
          <a:xfrm>
            <a:off x="381000" y="4876800"/>
            <a:ext cx="1028700" cy="957263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F1</a:t>
            </a:r>
          </a:p>
        </p:txBody>
      </p:sp>
      <p:sp>
        <p:nvSpPr>
          <p:cNvPr id="117774" name="Rectangle 25"/>
          <p:cNvSpPr>
            <a:spLocks noChangeArrowheads="1"/>
          </p:cNvSpPr>
          <p:nvPr/>
        </p:nvSpPr>
        <p:spPr bwMode="auto">
          <a:xfrm>
            <a:off x="2438400" y="4876800"/>
            <a:ext cx="1028700" cy="957263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F2</a:t>
            </a:r>
          </a:p>
        </p:txBody>
      </p:sp>
      <p:cxnSp>
        <p:nvCxnSpPr>
          <p:cNvPr id="117775" name="AutoShape 27"/>
          <p:cNvCxnSpPr>
            <a:cxnSpLocks noChangeShapeType="1"/>
            <a:stCxn id="117773" idx="3"/>
            <a:endCxn id="117774" idx="1"/>
          </p:cNvCxnSpPr>
          <p:nvPr/>
        </p:nvCxnSpPr>
        <p:spPr bwMode="auto">
          <a:xfrm>
            <a:off x="1425575" y="5356225"/>
            <a:ext cx="99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7776" name="Line 28"/>
          <p:cNvSpPr>
            <a:spLocks noChangeShapeType="1"/>
          </p:cNvSpPr>
          <p:nvPr/>
        </p:nvSpPr>
        <p:spPr bwMode="auto">
          <a:xfrm rot="-5400000" flipH="1" flipV="1">
            <a:off x="1943100" y="5219700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endParaRPr lang="es-AR"/>
          </a:p>
        </p:txBody>
      </p:sp>
      <p:grpSp>
        <p:nvGrpSpPr>
          <p:cNvPr id="117777" name="Group 29"/>
          <p:cNvGrpSpPr>
            <a:grpSpLocks/>
          </p:cNvGrpSpPr>
          <p:nvPr/>
        </p:nvGrpSpPr>
        <p:grpSpPr bwMode="auto">
          <a:xfrm rot="5400000">
            <a:off x="1846263" y="4800600"/>
            <a:ext cx="152400" cy="762000"/>
            <a:chOff x="3408" y="1728"/>
            <a:chExt cx="96" cy="480"/>
          </a:xfrm>
        </p:grpSpPr>
        <p:sp>
          <p:nvSpPr>
            <p:cNvPr id="117778" name="Line 30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7779" name="Oval 31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Por bulto (coraza)</a:t>
            </a:r>
            <a:endParaRPr lang="es-ES_tradnl" sz="3600" b="1" dirty="0">
              <a:solidFill>
                <a:srgbClr val="FFC000"/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 smtClean="0"/>
              <a:t>Es un acoplamiento muy pernicioso</a:t>
            </a:r>
          </a:p>
          <a:p>
            <a:pPr>
              <a:defRPr/>
            </a:pPr>
            <a:r>
              <a:rPr lang="es-ES_tradnl" sz="2400" dirty="0" smtClean="0"/>
              <a:t>Se produce cuando el módulo origen (T) transfiere un dato que en el módulo destino (R) se interpreta como un control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 smtClean="0"/>
              <a:t>Típicamente es el caso en que se utiliza un valor particular de un campo para dar por terminado un proceso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 smtClean="0"/>
              <a:t>Ej.: Si </a:t>
            </a:r>
            <a:r>
              <a:rPr lang="es-ES_tradnl" dirty="0" err="1" smtClean="0"/>
              <a:t>Nro_Legajo</a:t>
            </a:r>
            <a:r>
              <a:rPr lang="es-ES_tradnl" dirty="0" smtClean="0"/>
              <a:t> = 9999 finalizar el ingreso de datos de alumnos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71C70-AFCB-4230-9CB9-368B919E2723}" type="slidenum">
              <a:rPr lang="es-AR"/>
              <a:pPr>
                <a:defRPr/>
              </a:pPr>
              <a:t>113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737600" cy="51752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Por </a:t>
            </a:r>
            <a:r>
              <a:rPr lang="es-ES_tradnl" sz="3600" b="1" dirty="0">
                <a:solidFill>
                  <a:srgbClr val="FFC000"/>
                </a:solidFill>
              </a:rPr>
              <a:t>tipo de llamada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1219200"/>
            <a:ext cx="4132262" cy="47244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s-ES_tradnl" sz="2400" dirty="0"/>
              <a:t>Es el acoplamiento que se presenta cuando un módulo provoca la ejecución de otro</a:t>
            </a:r>
          </a:p>
          <a:p>
            <a:pPr>
              <a:lnSpc>
                <a:spcPct val="95000"/>
              </a:lnSpc>
              <a:defRPr/>
            </a:pPr>
            <a:r>
              <a:rPr lang="es-ES_tradnl" sz="2400" dirty="0"/>
              <a:t>Si la llamada implica la ejecución total del módulo llamado será de tipo “completo”</a:t>
            </a:r>
          </a:p>
          <a:p>
            <a:pPr>
              <a:lnSpc>
                <a:spcPct val="95000"/>
              </a:lnSpc>
              <a:defRPr/>
            </a:pPr>
            <a:r>
              <a:rPr lang="es-ES_tradnl" sz="2400" dirty="0"/>
              <a:t>De lo contrario será una llamada </a:t>
            </a:r>
            <a:r>
              <a:rPr lang="es-ES_tradnl" sz="2400" b="1" dirty="0"/>
              <a:t>parcial</a:t>
            </a:r>
            <a:r>
              <a:rPr lang="es-ES_tradnl" sz="2400" dirty="0"/>
              <a:t>, lo que es inadmisible 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5859463" y="1447800"/>
            <a:ext cx="1143000" cy="1066800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W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6781800" y="3429000"/>
            <a:ext cx="1143000" cy="1905000"/>
          </a:xfrm>
          <a:prstGeom prst="rect">
            <a:avLst/>
          </a:prstGeom>
          <a:noFill/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s-ES_tradnl" sz="3200" b="1">
              <a:latin typeface="Tahoma" pitchFamily="34" charset="0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6699250" y="29718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X</a:t>
            </a:r>
          </a:p>
        </p:txBody>
      </p:sp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6089650" y="2895600"/>
            <a:ext cx="152400" cy="762000"/>
            <a:chOff x="3408" y="1728"/>
            <a:chExt cx="96" cy="480"/>
          </a:xfrm>
        </p:grpSpPr>
        <p:sp>
          <p:nvSpPr>
            <p:cNvPr id="119822" name="Line 8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9823" name="Oval 9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119816" name="Group 10"/>
          <p:cNvGrpSpPr>
            <a:grpSpLocks/>
          </p:cNvGrpSpPr>
          <p:nvPr/>
        </p:nvGrpSpPr>
        <p:grpSpPr bwMode="auto">
          <a:xfrm flipV="1">
            <a:off x="6545263" y="2846388"/>
            <a:ext cx="152400" cy="762000"/>
            <a:chOff x="3408" y="1728"/>
            <a:chExt cx="96" cy="480"/>
          </a:xfrm>
        </p:grpSpPr>
        <p:sp>
          <p:nvSpPr>
            <p:cNvPr id="119820" name="Line 11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9821" name="Oval 12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19817" name="Text Box 13"/>
          <p:cNvSpPr txBox="1">
            <a:spLocks noChangeArrowheads="1"/>
          </p:cNvSpPr>
          <p:nvPr/>
        </p:nvSpPr>
        <p:spPr bwMode="auto">
          <a:xfrm>
            <a:off x="5791200" y="2971800"/>
            <a:ext cx="31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Y</a:t>
            </a:r>
          </a:p>
        </p:txBody>
      </p:sp>
      <p:sp>
        <p:nvSpPr>
          <p:cNvPr id="119818" name="Rectangle 14" descr="Diagonal hacia arriba ancha"/>
          <p:cNvSpPr>
            <a:spLocks noChangeArrowheads="1"/>
          </p:cNvSpPr>
          <p:nvPr/>
        </p:nvSpPr>
        <p:spPr bwMode="auto">
          <a:xfrm>
            <a:off x="6781800" y="3429000"/>
            <a:ext cx="914400" cy="1066800"/>
          </a:xfrm>
          <a:prstGeom prst="rect">
            <a:avLst/>
          </a:prstGeom>
          <a:pattFill prst="wdUpDiag">
            <a:fgClr>
              <a:srgbClr val="FF0066"/>
            </a:fgClr>
            <a:bgClr>
              <a:srgbClr val="FFFFFF"/>
            </a:bgClr>
          </a:pattFill>
          <a:ln w="3175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 sz="3200" b="1">
              <a:latin typeface="Tahoma" pitchFamily="34" charset="0"/>
            </a:endParaRPr>
          </a:p>
        </p:txBody>
      </p:sp>
      <p:cxnSp>
        <p:nvCxnSpPr>
          <p:cNvPr id="119819" name="AutoShape 15"/>
          <p:cNvCxnSpPr>
            <a:cxnSpLocks noChangeShapeType="1"/>
            <a:stCxn id="119812" idx="2"/>
            <a:endCxn id="119818" idx="1"/>
          </p:cNvCxnSpPr>
          <p:nvPr/>
        </p:nvCxnSpPr>
        <p:spPr bwMode="auto">
          <a:xfrm rot="16200000" flipH="1">
            <a:off x="5882481" y="3078957"/>
            <a:ext cx="1431925" cy="3349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576263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Por </a:t>
            </a:r>
            <a:r>
              <a:rPr lang="es-ES_tradnl" sz="3600" b="1" dirty="0">
                <a:solidFill>
                  <a:srgbClr val="FFC000"/>
                </a:solidFill>
              </a:rPr>
              <a:t>almacenamiento</a:t>
            </a:r>
          </a:p>
        </p:txBody>
      </p:sp>
      <p:grpSp>
        <p:nvGrpSpPr>
          <p:cNvPr id="120835" name="Group 3"/>
          <p:cNvGrpSpPr>
            <a:grpSpLocks/>
          </p:cNvGrpSpPr>
          <p:nvPr/>
        </p:nvGrpSpPr>
        <p:grpSpPr bwMode="auto">
          <a:xfrm>
            <a:off x="919163" y="1655763"/>
            <a:ext cx="7037387" cy="4365625"/>
            <a:chOff x="240" y="816"/>
            <a:chExt cx="4413" cy="3072"/>
          </a:xfrm>
        </p:grpSpPr>
        <p:sp>
          <p:nvSpPr>
            <p:cNvPr id="120838" name="Rectangle 4" descr="Horizontal oscura"/>
            <p:cNvSpPr>
              <a:spLocks noChangeArrowheads="1"/>
            </p:cNvSpPr>
            <p:nvPr/>
          </p:nvSpPr>
          <p:spPr bwMode="auto">
            <a:xfrm>
              <a:off x="1347" y="1680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39" name="Rectangle 5" descr="Horizontal oscura"/>
            <p:cNvSpPr>
              <a:spLocks noChangeArrowheads="1"/>
            </p:cNvSpPr>
            <p:nvPr/>
          </p:nvSpPr>
          <p:spPr bwMode="auto">
            <a:xfrm>
              <a:off x="1293" y="2544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40" name="Rectangle 6" descr="Horizontal oscura"/>
            <p:cNvSpPr>
              <a:spLocks noChangeArrowheads="1"/>
            </p:cNvSpPr>
            <p:nvPr/>
          </p:nvSpPr>
          <p:spPr bwMode="auto">
            <a:xfrm>
              <a:off x="2784" y="1680"/>
              <a:ext cx="912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41" name="Rectangle 7" descr="Horizontal oscura"/>
            <p:cNvSpPr>
              <a:spLocks noChangeArrowheads="1"/>
            </p:cNvSpPr>
            <p:nvPr/>
          </p:nvSpPr>
          <p:spPr bwMode="auto">
            <a:xfrm>
              <a:off x="2163" y="816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42" name="Rectangle 8" descr="Horizontal oscura"/>
            <p:cNvSpPr>
              <a:spLocks noChangeArrowheads="1"/>
            </p:cNvSpPr>
            <p:nvPr/>
          </p:nvSpPr>
          <p:spPr bwMode="auto">
            <a:xfrm>
              <a:off x="240" y="2544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cxnSp>
          <p:nvCxnSpPr>
            <p:cNvPr id="120843" name="AutoShape 9"/>
            <p:cNvCxnSpPr>
              <a:cxnSpLocks noChangeShapeType="1"/>
              <a:stCxn id="120841" idx="2"/>
              <a:endCxn id="120838" idx="0"/>
            </p:cNvCxnSpPr>
            <p:nvPr/>
          </p:nvCxnSpPr>
          <p:spPr bwMode="auto">
            <a:xfrm flipH="1">
              <a:off x="1778" y="1279"/>
              <a:ext cx="816" cy="39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20844" name="AutoShape 10"/>
            <p:cNvCxnSpPr>
              <a:cxnSpLocks noChangeShapeType="1"/>
              <a:stCxn id="120841" idx="2"/>
              <a:endCxn id="120840" idx="0"/>
            </p:cNvCxnSpPr>
            <p:nvPr/>
          </p:nvCxnSpPr>
          <p:spPr bwMode="auto">
            <a:xfrm>
              <a:off x="2594" y="1279"/>
              <a:ext cx="646" cy="39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20845" name="AutoShape 11"/>
            <p:cNvCxnSpPr>
              <a:cxnSpLocks noChangeShapeType="1"/>
              <a:stCxn id="120838" idx="2"/>
              <a:endCxn id="120842" idx="0"/>
            </p:cNvCxnSpPr>
            <p:nvPr/>
          </p:nvCxnSpPr>
          <p:spPr bwMode="auto">
            <a:xfrm flipH="1">
              <a:off x="671" y="2143"/>
              <a:ext cx="1107" cy="39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20846" name="AutoShape 12"/>
            <p:cNvCxnSpPr>
              <a:cxnSpLocks noChangeShapeType="1"/>
              <a:stCxn id="120838" idx="2"/>
              <a:endCxn id="120839" idx="0"/>
            </p:cNvCxnSpPr>
            <p:nvPr/>
          </p:nvCxnSpPr>
          <p:spPr bwMode="auto">
            <a:xfrm flipH="1">
              <a:off x="1724" y="2143"/>
              <a:ext cx="54" cy="39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0847" name="AutoShape 13"/>
            <p:cNvSpPr>
              <a:spLocks noChangeArrowheads="1"/>
            </p:cNvSpPr>
            <p:nvPr/>
          </p:nvSpPr>
          <p:spPr bwMode="auto">
            <a:xfrm>
              <a:off x="1903" y="3276"/>
              <a:ext cx="1265" cy="612"/>
            </a:xfrm>
            <a:prstGeom prst="flowChartMagneticDrum">
              <a:avLst/>
            </a:prstGeom>
            <a:solidFill>
              <a:srgbClr val="FFFF99">
                <a:alpha val="50195"/>
              </a:srgbClr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48" name="Rectangle 14" descr="Horizontal oscura"/>
            <p:cNvSpPr>
              <a:spLocks noChangeArrowheads="1"/>
            </p:cNvSpPr>
            <p:nvPr/>
          </p:nvSpPr>
          <p:spPr bwMode="auto">
            <a:xfrm>
              <a:off x="3792" y="2513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49" name="Rectangle 15" descr="Horizontal oscura"/>
            <p:cNvSpPr>
              <a:spLocks noChangeArrowheads="1"/>
            </p:cNvSpPr>
            <p:nvPr/>
          </p:nvSpPr>
          <p:spPr bwMode="auto">
            <a:xfrm>
              <a:off x="2787" y="2513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0850" name="Line 16"/>
            <p:cNvSpPr>
              <a:spLocks noChangeShapeType="1"/>
            </p:cNvSpPr>
            <p:nvPr/>
          </p:nvSpPr>
          <p:spPr bwMode="auto">
            <a:xfrm>
              <a:off x="3312" y="2160"/>
              <a:ext cx="72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0851" name="Line 17"/>
            <p:cNvSpPr>
              <a:spLocks noChangeShapeType="1"/>
            </p:cNvSpPr>
            <p:nvPr/>
          </p:nvSpPr>
          <p:spPr bwMode="auto">
            <a:xfrm flipH="1">
              <a:off x="3072" y="2112"/>
              <a:ext cx="24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0852" name="Line 18"/>
            <p:cNvSpPr>
              <a:spLocks noChangeShapeType="1"/>
            </p:cNvSpPr>
            <p:nvPr/>
          </p:nvSpPr>
          <p:spPr bwMode="auto">
            <a:xfrm>
              <a:off x="1680" y="3024"/>
              <a:ext cx="816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0853" name="Line 19"/>
            <p:cNvSpPr>
              <a:spLocks noChangeShapeType="1"/>
            </p:cNvSpPr>
            <p:nvPr/>
          </p:nvSpPr>
          <p:spPr bwMode="auto">
            <a:xfrm flipH="1">
              <a:off x="2496" y="3024"/>
              <a:ext cx="72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C2BDE-641B-4540-AF32-3E98D04E51B1}" type="slidenum">
              <a:rPr lang="es-AR"/>
              <a:pPr>
                <a:defRPr/>
              </a:pPr>
              <a:t>115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Acoplamiento </a:t>
            </a:r>
            <a:r>
              <a:rPr lang="es-ES_tradnl" sz="3600" b="1" dirty="0">
                <a:solidFill>
                  <a:srgbClr val="FFC000"/>
                </a:solidFill>
              </a:rPr>
              <a:t>global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1219200" y="1682750"/>
            <a:ext cx="6324600" cy="4267200"/>
            <a:chOff x="768" y="816"/>
            <a:chExt cx="3984" cy="2688"/>
          </a:xfrm>
        </p:grpSpPr>
        <p:sp>
          <p:nvSpPr>
            <p:cNvPr id="121863" name="Rectangle 4" descr="Horizontal oscura"/>
            <p:cNvSpPr>
              <a:spLocks noChangeArrowheads="1"/>
            </p:cNvSpPr>
            <p:nvPr/>
          </p:nvSpPr>
          <p:spPr bwMode="auto">
            <a:xfrm>
              <a:off x="1344" y="2064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1864" name="Rectangle 5" descr="Horizontal oscura"/>
            <p:cNvSpPr>
              <a:spLocks noChangeArrowheads="1"/>
            </p:cNvSpPr>
            <p:nvPr/>
          </p:nvSpPr>
          <p:spPr bwMode="auto">
            <a:xfrm>
              <a:off x="2067" y="3051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1865" name="Rectangle 6" descr="Horizontal oscura"/>
            <p:cNvSpPr>
              <a:spLocks noChangeArrowheads="1"/>
            </p:cNvSpPr>
            <p:nvPr/>
          </p:nvSpPr>
          <p:spPr bwMode="auto">
            <a:xfrm>
              <a:off x="3840" y="2064"/>
              <a:ext cx="912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1866" name="Rectangle 7" descr="Horizontal oscura"/>
            <p:cNvSpPr>
              <a:spLocks noChangeArrowheads="1"/>
            </p:cNvSpPr>
            <p:nvPr/>
          </p:nvSpPr>
          <p:spPr bwMode="auto">
            <a:xfrm>
              <a:off x="2595" y="816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1867" name="Rectangle 8" descr="Horizontal oscura"/>
            <p:cNvSpPr>
              <a:spLocks noChangeArrowheads="1"/>
            </p:cNvSpPr>
            <p:nvPr/>
          </p:nvSpPr>
          <p:spPr bwMode="auto">
            <a:xfrm>
              <a:off x="768" y="3051"/>
              <a:ext cx="861" cy="453"/>
            </a:xfrm>
            <a:prstGeom prst="rect">
              <a:avLst/>
            </a:prstGeom>
            <a:noFill/>
            <a:ln w="31750">
              <a:solidFill>
                <a:srgbClr val="800080"/>
              </a:solidFill>
              <a:miter lim="800000"/>
              <a:headEnd/>
              <a:tailEnd/>
            </a:ln>
            <a:effectLst>
              <a:prstShdw prst="shdw17" dist="17961" dir="13500000">
                <a:srgbClr val="4D004D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cxnSp>
          <p:nvCxnSpPr>
            <p:cNvPr id="121868" name="AutoShape 9"/>
            <p:cNvCxnSpPr>
              <a:cxnSpLocks noChangeShapeType="1"/>
              <a:stCxn id="121866" idx="2"/>
              <a:endCxn id="121863" idx="0"/>
            </p:cNvCxnSpPr>
            <p:nvPr/>
          </p:nvCxnSpPr>
          <p:spPr bwMode="auto">
            <a:xfrm flipH="1">
              <a:off x="1775" y="1279"/>
              <a:ext cx="1251" cy="7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21869" name="AutoShape 10"/>
            <p:cNvCxnSpPr>
              <a:cxnSpLocks noChangeShapeType="1"/>
              <a:stCxn id="121866" idx="2"/>
              <a:endCxn id="121865" idx="0"/>
            </p:cNvCxnSpPr>
            <p:nvPr/>
          </p:nvCxnSpPr>
          <p:spPr bwMode="auto">
            <a:xfrm>
              <a:off x="3026" y="1279"/>
              <a:ext cx="1270" cy="7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21870" name="AutoShape 11"/>
            <p:cNvCxnSpPr>
              <a:cxnSpLocks noChangeShapeType="1"/>
              <a:stCxn id="121863" idx="2"/>
              <a:endCxn id="121867" idx="0"/>
            </p:cNvCxnSpPr>
            <p:nvPr/>
          </p:nvCxnSpPr>
          <p:spPr bwMode="auto">
            <a:xfrm flipH="1">
              <a:off x="1199" y="2527"/>
              <a:ext cx="576" cy="51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21871" name="AutoShape 12"/>
            <p:cNvCxnSpPr>
              <a:cxnSpLocks noChangeShapeType="1"/>
              <a:stCxn id="121866" idx="2"/>
              <a:endCxn id="121865" idx="1"/>
            </p:cNvCxnSpPr>
            <p:nvPr/>
          </p:nvCxnSpPr>
          <p:spPr bwMode="auto">
            <a:xfrm rot="16200000" flipH="1">
              <a:off x="2922" y="1383"/>
              <a:ext cx="1012" cy="804"/>
            </a:xfrm>
            <a:prstGeom prst="curvedConnector2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21872" name="AutoShape 13"/>
            <p:cNvCxnSpPr>
              <a:cxnSpLocks noChangeShapeType="1"/>
              <a:stCxn id="121863" idx="3"/>
              <a:endCxn id="121866" idx="2"/>
            </p:cNvCxnSpPr>
            <p:nvPr/>
          </p:nvCxnSpPr>
          <p:spPr bwMode="auto">
            <a:xfrm flipV="1">
              <a:off x="2215" y="1279"/>
              <a:ext cx="811" cy="1012"/>
            </a:xfrm>
            <a:prstGeom prst="curvedConnector2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</p:cxnSp>
        <p:sp>
          <p:nvSpPr>
            <p:cNvPr id="121873" name="Freeform 14"/>
            <p:cNvSpPr>
              <a:spLocks/>
            </p:cNvSpPr>
            <p:nvPr/>
          </p:nvSpPr>
          <p:spPr bwMode="auto">
            <a:xfrm>
              <a:off x="1528" y="2112"/>
              <a:ext cx="1592" cy="944"/>
            </a:xfrm>
            <a:custGeom>
              <a:avLst/>
              <a:gdLst>
                <a:gd name="T0" fmla="*/ 1104 w 1544"/>
                <a:gd name="T1" fmla="*/ 944 h 944"/>
                <a:gd name="T2" fmla="*/ 1536 w 1544"/>
                <a:gd name="T3" fmla="*/ 176 h 944"/>
                <a:gd name="T4" fmla="*/ 1152 w 1544"/>
                <a:gd name="T5" fmla="*/ 128 h 944"/>
                <a:gd name="T6" fmla="*/ 0 w 1544"/>
                <a:gd name="T7" fmla="*/ 944 h 9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4"/>
                <a:gd name="T13" fmla="*/ 0 h 944"/>
                <a:gd name="T14" fmla="*/ 1544 w 1544"/>
                <a:gd name="T15" fmla="*/ 944 h 9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4" h="944">
                  <a:moveTo>
                    <a:pt x="1104" y="944"/>
                  </a:moveTo>
                  <a:cubicBezTo>
                    <a:pt x="1316" y="628"/>
                    <a:pt x="1528" y="312"/>
                    <a:pt x="1536" y="176"/>
                  </a:cubicBezTo>
                  <a:cubicBezTo>
                    <a:pt x="1544" y="40"/>
                    <a:pt x="1408" y="0"/>
                    <a:pt x="1152" y="128"/>
                  </a:cubicBezTo>
                  <a:cubicBezTo>
                    <a:pt x="896" y="256"/>
                    <a:pt x="192" y="808"/>
                    <a:pt x="0" y="944"/>
                  </a:cubicBezTo>
                </a:path>
              </a:pathLst>
            </a:custGeom>
            <a:noFill/>
            <a:ln w="31750" cmpd="sng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1874" name="Freeform 15"/>
            <p:cNvSpPr>
              <a:spLocks/>
            </p:cNvSpPr>
            <p:nvPr/>
          </p:nvSpPr>
          <p:spPr bwMode="auto">
            <a:xfrm>
              <a:off x="2256" y="2208"/>
              <a:ext cx="624" cy="864"/>
            </a:xfrm>
            <a:custGeom>
              <a:avLst/>
              <a:gdLst>
                <a:gd name="T0" fmla="*/ 0 w 448"/>
                <a:gd name="T1" fmla="*/ 168 h 888"/>
                <a:gd name="T2" fmla="*/ 432 w 448"/>
                <a:gd name="T3" fmla="*/ 120 h 888"/>
                <a:gd name="T4" fmla="*/ 96 w 448"/>
                <a:gd name="T5" fmla="*/ 888 h 888"/>
                <a:gd name="T6" fmla="*/ 0 60000 65536"/>
                <a:gd name="T7" fmla="*/ 0 60000 65536"/>
                <a:gd name="T8" fmla="*/ 0 60000 65536"/>
                <a:gd name="T9" fmla="*/ 0 w 448"/>
                <a:gd name="T10" fmla="*/ 0 h 888"/>
                <a:gd name="T11" fmla="*/ 448 w 448"/>
                <a:gd name="T12" fmla="*/ 888 h 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888">
                  <a:moveTo>
                    <a:pt x="0" y="168"/>
                  </a:moveTo>
                  <a:cubicBezTo>
                    <a:pt x="208" y="84"/>
                    <a:pt x="416" y="0"/>
                    <a:pt x="432" y="120"/>
                  </a:cubicBezTo>
                  <a:cubicBezTo>
                    <a:pt x="448" y="240"/>
                    <a:pt x="152" y="760"/>
                    <a:pt x="96" y="888"/>
                  </a:cubicBezTo>
                </a:path>
              </a:pathLst>
            </a:custGeom>
            <a:noFill/>
            <a:ln w="31750" cmpd="sng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1875" name="Freeform 16"/>
            <p:cNvSpPr>
              <a:spLocks/>
            </p:cNvSpPr>
            <p:nvPr/>
          </p:nvSpPr>
          <p:spPr bwMode="auto">
            <a:xfrm>
              <a:off x="2832" y="2256"/>
              <a:ext cx="960" cy="792"/>
            </a:xfrm>
            <a:custGeom>
              <a:avLst/>
              <a:gdLst>
                <a:gd name="T0" fmla="*/ 816 w 816"/>
                <a:gd name="T1" fmla="*/ 72 h 792"/>
                <a:gd name="T2" fmla="*/ 288 w 816"/>
                <a:gd name="T3" fmla="*/ 120 h 792"/>
                <a:gd name="T4" fmla="*/ 0 w 816"/>
                <a:gd name="T5" fmla="*/ 792 h 792"/>
                <a:gd name="T6" fmla="*/ 0 60000 65536"/>
                <a:gd name="T7" fmla="*/ 0 60000 65536"/>
                <a:gd name="T8" fmla="*/ 0 60000 65536"/>
                <a:gd name="T9" fmla="*/ 0 w 816"/>
                <a:gd name="T10" fmla="*/ 0 h 792"/>
                <a:gd name="T11" fmla="*/ 816 w 816"/>
                <a:gd name="T12" fmla="*/ 792 h 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92">
                  <a:moveTo>
                    <a:pt x="816" y="72"/>
                  </a:moveTo>
                  <a:cubicBezTo>
                    <a:pt x="620" y="36"/>
                    <a:pt x="424" y="0"/>
                    <a:pt x="288" y="120"/>
                  </a:cubicBezTo>
                  <a:cubicBezTo>
                    <a:pt x="152" y="240"/>
                    <a:pt x="48" y="680"/>
                    <a:pt x="0" y="792"/>
                  </a:cubicBezTo>
                </a:path>
              </a:pathLst>
            </a:custGeom>
            <a:noFill/>
            <a:ln w="31750" cmpd="sng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1876" name="Freeform 17"/>
            <p:cNvSpPr>
              <a:spLocks/>
            </p:cNvSpPr>
            <p:nvPr/>
          </p:nvSpPr>
          <p:spPr bwMode="auto">
            <a:xfrm rot="-9881342">
              <a:off x="2304" y="1680"/>
              <a:ext cx="1429" cy="1269"/>
            </a:xfrm>
            <a:custGeom>
              <a:avLst/>
              <a:gdLst>
                <a:gd name="T0" fmla="*/ 208 w 1416"/>
                <a:gd name="T1" fmla="*/ 1151 h 1420"/>
                <a:gd name="T2" fmla="*/ 237 w 1416"/>
                <a:gd name="T3" fmla="*/ 1223 h 1420"/>
                <a:gd name="T4" fmla="*/ 282 w 1416"/>
                <a:gd name="T5" fmla="*/ 1276 h 1420"/>
                <a:gd name="T6" fmla="*/ 345 w 1416"/>
                <a:gd name="T7" fmla="*/ 1302 h 1420"/>
                <a:gd name="T8" fmla="*/ 407 w 1416"/>
                <a:gd name="T9" fmla="*/ 1297 h 1420"/>
                <a:gd name="T10" fmla="*/ 462 w 1416"/>
                <a:gd name="T11" fmla="*/ 1324 h 1420"/>
                <a:gd name="T12" fmla="*/ 525 w 1416"/>
                <a:gd name="T13" fmla="*/ 1386 h 1420"/>
                <a:gd name="T14" fmla="*/ 599 w 1416"/>
                <a:gd name="T15" fmla="*/ 1418 h 1420"/>
                <a:gd name="T16" fmla="*/ 678 w 1416"/>
                <a:gd name="T17" fmla="*/ 1413 h 1420"/>
                <a:gd name="T18" fmla="*/ 752 w 1416"/>
                <a:gd name="T19" fmla="*/ 1374 h 1420"/>
                <a:gd name="T20" fmla="*/ 810 w 1416"/>
                <a:gd name="T21" fmla="*/ 1309 h 1420"/>
                <a:gd name="T22" fmla="*/ 846 w 1416"/>
                <a:gd name="T23" fmla="*/ 1221 h 1420"/>
                <a:gd name="T24" fmla="*/ 853 w 1416"/>
                <a:gd name="T25" fmla="*/ 1269 h 1420"/>
                <a:gd name="T26" fmla="*/ 882 w 1416"/>
                <a:gd name="T27" fmla="*/ 1302 h 1420"/>
                <a:gd name="T28" fmla="*/ 920 w 1416"/>
                <a:gd name="T29" fmla="*/ 1312 h 1420"/>
                <a:gd name="T30" fmla="*/ 1002 w 1416"/>
                <a:gd name="T31" fmla="*/ 1312 h 1420"/>
                <a:gd name="T32" fmla="*/ 1078 w 1416"/>
                <a:gd name="T33" fmla="*/ 1278 h 1420"/>
                <a:gd name="T34" fmla="*/ 1143 w 1416"/>
                <a:gd name="T35" fmla="*/ 1218 h 1420"/>
                <a:gd name="T36" fmla="*/ 1201 w 1416"/>
                <a:gd name="T37" fmla="*/ 1180 h 1420"/>
                <a:gd name="T38" fmla="*/ 1261 w 1416"/>
                <a:gd name="T39" fmla="*/ 1163 h 1420"/>
                <a:gd name="T40" fmla="*/ 1311 w 1416"/>
                <a:gd name="T41" fmla="*/ 1117 h 1420"/>
                <a:gd name="T42" fmla="*/ 1345 w 1416"/>
                <a:gd name="T43" fmla="*/ 1050 h 1420"/>
                <a:gd name="T44" fmla="*/ 1335 w 1416"/>
                <a:gd name="T45" fmla="*/ 951 h 1420"/>
                <a:gd name="T46" fmla="*/ 1299 w 1416"/>
                <a:gd name="T47" fmla="*/ 855 h 1420"/>
                <a:gd name="T48" fmla="*/ 1239 w 1416"/>
                <a:gd name="T49" fmla="*/ 776 h 1420"/>
                <a:gd name="T50" fmla="*/ 1335 w 1416"/>
                <a:gd name="T51" fmla="*/ 649 h 1420"/>
                <a:gd name="T52" fmla="*/ 1416 w 1416"/>
                <a:gd name="T53" fmla="*/ 507 h 1420"/>
                <a:gd name="T54" fmla="*/ 1405 w 1416"/>
                <a:gd name="T55" fmla="*/ 396 h 1420"/>
                <a:gd name="T56" fmla="*/ 1369 w 1416"/>
                <a:gd name="T57" fmla="*/ 296 h 1420"/>
                <a:gd name="T58" fmla="*/ 1309 w 1416"/>
                <a:gd name="T59" fmla="*/ 207 h 1420"/>
                <a:gd name="T60" fmla="*/ 1229 w 1416"/>
                <a:gd name="T61" fmla="*/ 142 h 1420"/>
                <a:gd name="T62" fmla="*/ 1179 w 1416"/>
                <a:gd name="T63" fmla="*/ 65 h 1420"/>
                <a:gd name="T64" fmla="*/ 1107 w 1416"/>
                <a:gd name="T65" fmla="*/ 15 h 1420"/>
                <a:gd name="T66" fmla="*/ 1023 w 1416"/>
                <a:gd name="T67" fmla="*/ 0 h 1420"/>
                <a:gd name="T68" fmla="*/ 939 w 1416"/>
                <a:gd name="T69" fmla="*/ 24 h 1420"/>
                <a:gd name="T70" fmla="*/ 870 w 1416"/>
                <a:gd name="T71" fmla="*/ 79 h 1420"/>
                <a:gd name="T72" fmla="*/ 827 w 1416"/>
                <a:gd name="T73" fmla="*/ 161 h 1420"/>
                <a:gd name="T74" fmla="*/ 817 w 1416"/>
                <a:gd name="T75" fmla="*/ 255 h 1420"/>
                <a:gd name="T76" fmla="*/ 769 w 1416"/>
                <a:gd name="T77" fmla="*/ 202 h 1420"/>
                <a:gd name="T78" fmla="*/ 704 w 1416"/>
                <a:gd name="T79" fmla="*/ 175 h 1420"/>
                <a:gd name="T80" fmla="*/ 630 w 1416"/>
                <a:gd name="T81" fmla="*/ 178 h 1420"/>
                <a:gd name="T82" fmla="*/ 563 w 1416"/>
                <a:gd name="T83" fmla="*/ 209 h 1420"/>
                <a:gd name="T84" fmla="*/ 508 w 1416"/>
                <a:gd name="T85" fmla="*/ 267 h 1420"/>
                <a:gd name="T86" fmla="*/ 419 w 1416"/>
                <a:gd name="T87" fmla="*/ 228 h 1420"/>
                <a:gd name="T88" fmla="*/ 326 w 1416"/>
                <a:gd name="T89" fmla="*/ 228 h 1420"/>
                <a:gd name="T90" fmla="*/ 239 w 1416"/>
                <a:gd name="T91" fmla="*/ 260 h 1420"/>
                <a:gd name="T92" fmla="*/ 172 w 1416"/>
                <a:gd name="T93" fmla="*/ 324 h 1420"/>
                <a:gd name="T94" fmla="*/ 134 w 1416"/>
                <a:gd name="T95" fmla="*/ 411 h 1420"/>
                <a:gd name="T96" fmla="*/ 124 w 1416"/>
                <a:gd name="T97" fmla="*/ 509 h 1420"/>
                <a:gd name="T98" fmla="*/ 151 w 1416"/>
                <a:gd name="T99" fmla="*/ 608 h 1420"/>
                <a:gd name="T100" fmla="*/ 134 w 1416"/>
                <a:gd name="T101" fmla="*/ 666 h 1420"/>
                <a:gd name="T102" fmla="*/ 67 w 1416"/>
                <a:gd name="T103" fmla="*/ 714 h 1420"/>
                <a:gd name="T104" fmla="*/ 19 w 1416"/>
                <a:gd name="T105" fmla="*/ 786 h 1420"/>
                <a:gd name="T106" fmla="*/ 0 w 1416"/>
                <a:gd name="T107" fmla="*/ 875 h 1420"/>
                <a:gd name="T108" fmla="*/ 14 w 1416"/>
                <a:gd name="T109" fmla="*/ 963 h 1420"/>
                <a:gd name="T110" fmla="*/ 57 w 1416"/>
                <a:gd name="T111" fmla="*/ 1040 h 1420"/>
                <a:gd name="T112" fmla="*/ 124 w 1416"/>
                <a:gd name="T113" fmla="*/ 1091 h 1420"/>
                <a:gd name="T114" fmla="*/ 203 w 1416"/>
                <a:gd name="T115" fmla="*/ 1112 h 14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16"/>
                <a:gd name="T175" fmla="*/ 0 h 1420"/>
                <a:gd name="T176" fmla="*/ 1416 w 1416"/>
                <a:gd name="T177" fmla="*/ 1420 h 14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16" h="1420">
                  <a:moveTo>
                    <a:pt x="203" y="1112"/>
                  </a:moveTo>
                  <a:lnTo>
                    <a:pt x="208" y="1151"/>
                  </a:lnTo>
                  <a:lnTo>
                    <a:pt x="220" y="1189"/>
                  </a:lnTo>
                  <a:lnTo>
                    <a:pt x="237" y="1223"/>
                  </a:lnTo>
                  <a:lnTo>
                    <a:pt x="258" y="1254"/>
                  </a:lnTo>
                  <a:lnTo>
                    <a:pt x="282" y="1276"/>
                  </a:lnTo>
                  <a:lnTo>
                    <a:pt x="314" y="1293"/>
                  </a:lnTo>
                  <a:lnTo>
                    <a:pt x="345" y="1302"/>
                  </a:lnTo>
                  <a:lnTo>
                    <a:pt x="376" y="1305"/>
                  </a:lnTo>
                  <a:lnTo>
                    <a:pt x="407" y="1297"/>
                  </a:lnTo>
                  <a:lnTo>
                    <a:pt x="438" y="1283"/>
                  </a:lnTo>
                  <a:lnTo>
                    <a:pt x="462" y="1324"/>
                  </a:lnTo>
                  <a:lnTo>
                    <a:pt x="491" y="1357"/>
                  </a:lnTo>
                  <a:lnTo>
                    <a:pt x="525" y="1386"/>
                  </a:lnTo>
                  <a:lnTo>
                    <a:pt x="561" y="1405"/>
                  </a:lnTo>
                  <a:lnTo>
                    <a:pt x="599" y="1418"/>
                  </a:lnTo>
                  <a:lnTo>
                    <a:pt x="640" y="1420"/>
                  </a:lnTo>
                  <a:lnTo>
                    <a:pt x="678" y="1413"/>
                  </a:lnTo>
                  <a:lnTo>
                    <a:pt x="716" y="1398"/>
                  </a:lnTo>
                  <a:lnTo>
                    <a:pt x="752" y="1374"/>
                  </a:lnTo>
                  <a:lnTo>
                    <a:pt x="784" y="1345"/>
                  </a:lnTo>
                  <a:lnTo>
                    <a:pt x="810" y="1309"/>
                  </a:lnTo>
                  <a:lnTo>
                    <a:pt x="831" y="1266"/>
                  </a:lnTo>
                  <a:lnTo>
                    <a:pt x="846" y="1221"/>
                  </a:lnTo>
                  <a:lnTo>
                    <a:pt x="848" y="1245"/>
                  </a:lnTo>
                  <a:lnTo>
                    <a:pt x="853" y="1269"/>
                  </a:lnTo>
                  <a:lnTo>
                    <a:pt x="865" y="1288"/>
                  </a:lnTo>
                  <a:lnTo>
                    <a:pt x="882" y="1302"/>
                  </a:lnTo>
                  <a:lnTo>
                    <a:pt x="901" y="1312"/>
                  </a:lnTo>
                  <a:lnTo>
                    <a:pt x="920" y="1312"/>
                  </a:lnTo>
                  <a:lnTo>
                    <a:pt x="961" y="1317"/>
                  </a:lnTo>
                  <a:lnTo>
                    <a:pt x="1002" y="1312"/>
                  </a:lnTo>
                  <a:lnTo>
                    <a:pt x="1040" y="1297"/>
                  </a:lnTo>
                  <a:lnTo>
                    <a:pt x="1078" y="1278"/>
                  </a:lnTo>
                  <a:lnTo>
                    <a:pt x="1112" y="1252"/>
                  </a:lnTo>
                  <a:lnTo>
                    <a:pt x="1143" y="1218"/>
                  </a:lnTo>
                  <a:lnTo>
                    <a:pt x="1170" y="1177"/>
                  </a:lnTo>
                  <a:lnTo>
                    <a:pt x="1201" y="1180"/>
                  </a:lnTo>
                  <a:lnTo>
                    <a:pt x="1232" y="1175"/>
                  </a:lnTo>
                  <a:lnTo>
                    <a:pt x="1261" y="1163"/>
                  </a:lnTo>
                  <a:lnTo>
                    <a:pt x="1287" y="1141"/>
                  </a:lnTo>
                  <a:lnTo>
                    <a:pt x="1311" y="1117"/>
                  </a:lnTo>
                  <a:lnTo>
                    <a:pt x="1330" y="1086"/>
                  </a:lnTo>
                  <a:lnTo>
                    <a:pt x="1345" y="1050"/>
                  </a:lnTo>
                  <a:lnTo>
                    <a:pt x="1345" y="999"/>
                  </a:lnTo>
                  <a:lnTo>
                    <a:pt x="1335" y="951"/>
                  </a:lnTo>
                  <a:lnTo>
                    <a:pt x="1321" y="901"/>
                  </a:lnTo>
                  <a:lnTo>
                    <a:pt x="1299" y="855"/>
                  </a:lnTo>
                  <a:lnTo>
                    <a:pt x="1270" y="812"/>
                  </a:lnTo>
                  <a:lnTo>
                    <a:pt x="1239" y="776"/>
                  </a:lnTo>
                  <a:lnTo>
                    <a:pt x="1289" y="714"/>
                  </a:lnTo>
                  <a:lnTo>
                    <a:pt x="1335" y="649"/>
                  </a:lnTo>
                  <a:lnTo>
                    <a:pt x="1378" y="579"/>
                  </a:lnTo>
                  <a:lnTo>
                    <a:pt x="1416" y="507"/>
                  </a:lnTo>
                  <a:lnTo>
                    <a:pt x="1414" y="452"/>
                  </a:lnTo>
                  <a:lnTo>
                    <a:pt x="1405" y="396"/>
                  </a:lnTo>
                  <a:lnTo>
                    <a:pt x="1390" y="344"/>
                  </a:lnTo>
                  <a:lnTo>
                    <a:pt x="1369" y="296"/>
                  </a:lnTo>
                  <a:lnTo>
                    <a:pt x="1342" y="250"/>
                  </a:lnTo>
                  <a:lnTo>
                    <a:pt x="1309" y="207"/>
                  </a:lnTo>
                  <a:lnTo>
                    <a:pt x="1270" y="173"/>
                  </a:lnTo>
                  <a:lnTo>
                    <a:pt x="1229" y="142"/>
                  </a:lnTo>
                  <a:lnTo>
                    <a:pt x="1208" y="101"/>
                  </a:lnTo>
                  <a:lnTo>
                    <a:pt x="1179" y="65"/>
                  </a:lnTo>
                  <a:lnTo>
                    <a:pt x="1146" y="36"/>
                  </a:lnTo>
                  <a:lnTo>
                    <a:pt x="1107" y="15"/>
                  </a:lnTo>
                  <a:lnTo>
                    <a:pt x="1064" y="2"/>
                  </a:lnTo>
                  <a:lnTo>
                    <a:pt x="1023" y="0"/>
                  </a:lnTo>
                  <a:lnTo>
                    <a:pt x="980" y="7"/>
                  </a:lnTo>
                  <a:lnTo>
                    <a:pt x="939" y="24"/>
                  </a:lnTo>
                  <a:lnTo>
                    <a:pt x="903" y="48"/>
                  </a:lnTo>
                  <a:lnTo>
                    <a:pt x="870" y="79"/>
                  </a:lnTo>
                  <a:lnTo>
                    <a:pt x="846" y="118"/>
                  </a:lnTo>
                  <a:lnTo>
                    <a:pt x="827" y="161"/>
                  </a:lnTo>
                  <a:lnTo>
                    <a:pt x="819" y="209"/>
                  </a:lnTo>
                  <a:lnTo>
                    <a:pt x="817" y="255"/>
                  </a:lnTo>
                  <a:lnTo>
                    <a:pt x="796" y="226"/>
                  </a:lnTo>
                  <a:lnTo>
                    <a:pt x="769" y="202"/>
                  </a:lnTo>
                  <a:lnTo>
                    <a:pt x="738" y="185"/>
                  </a:lnTo>
                  <a:lnTo>
                    <a:pt x="704" y="175"/>
                  </a:lnTo>
                  <a:lnTo>
                    <a:pt x="668" y="173"/>
                  </a:lnTo>
                  <a:lnTo>
                    <a:pt x="630" y="178"/>
                  </a:lnTo>
                  <a:lnTo>
                    <a:pt x="597" y="190"/>
                  </a:lnTo>
                  <a:lnTo>
                    <a:pt x="563" y="209"/>
                  </a:lnTo>
                  <a:lnTo>
                    <a:pt x="532" y="236"/>
                  </a:lnTo>
                  <a:lnTo>
                    <a:pt x="508" y="267"/>
                  </a:lnTo>
                  <a:lnTo>
                    <a:pt x="465" y="243"/>
                  </a:lnTo>
                  <a:lnTo>
                    <a:pt x="419" y="228"/>
                  </a:lnTo>
                  <a:lnTo>
                    <a:pt x="374" y="224"/>
                  </a:lnTo>
                  <a:lnTo>
                    <a:pt x="326" y="228"/>
                  </a:lnTo>
                  <a:lnTo>
                    <a:pt x="282" y="240"/>
                  </a:lnTo>
                  <a:lnTo>
                    <a:pt x="239" y="260"/>
                  </a:lnTo>
                  <a:lnTo>
                    <a:pt x="203" y="288"/>
                  </a:lnTo>
                  <a:lnTo>
                    <a:pt x="172" y="324"/>
                  </a:lnTo>
                  <a:lnTo>
                    <a:pt x="148" y="365"/>
                  </a:lnTo>
                  <a:lnTo>
                    <a:pt x="134" y="411"/>
                  </a:lnTo>
                  <a:lnTo>
                    <a:pt x="124" y="461"/>
                  </a:lnTo>
                  <a:lnTo>
                    <a:pt x="124" y="509"/>
                  </a:lnTo>
                  <a:lnTo>
                    <a:pt x="134" y="560"/>
                  </a:lnTo>
                  <a:lnTo>
                    <a:pt x="151" y="608"/>
                  </a:lnTo>
                  <a:lnTo>
                    <a:pt x="175" y="654"/>
                  </a:lnTo>
                  <a:lnTo>
                    <a:pt x="134" y="666"/>
                  </a:lnTo>
                  <a:lnTo>
                    <a:pt x="98" y="685"/>
                  </a:lnTo>
                  <a:lnTo>
                    <a:pt x="67" y="714"/>
                  </a:lnTo>
                  <a:lnTo>
                    <a:pt x="38" y="747"/>
                  </a:lnTo>
                  <a:lnTo>
                    <a:pt x="19" y="786"/>
                  </a:lnTo>
                  <a:lnTo>
                    <a:pt x="4" y="829"/>
                  </a:lnTo>
                  <a:lnTo>
                    <a:pt x="0" y="875"/>
                  </a:lnTo>
                  <a:lnTo>
                    <a:pt x="2" y="920"/>
                  </a:lnTo>
                  <a:lnTo>
                    <a:pt x="14" y="963"/>
                  </a:lnTo>
                  <a:lnTo>
                    <a:pt x="31" y="1004"/>
                  </a:lnTo>
                  <a:lnTo>
                    <a:pt x="57" y="1040"/>
                  </a:lnTo>
                  <a:lnTo>
                    <a:pt x="88" y="1069"/>
                  </a:lnTo>
                  <a:lnTo>
                    <a:pt x="124" y="1091"/>
                  </a:lnTo>
                  <a:lnTo>
                    <a:pt x="163" y="1105"/>
                  </a:lnTo>
                  <a:lnTo>
                    <a:pt x="203" y="1112"/>
                  </a:lnTo>
                  <a:close/>
                </a:path>
              </a:pathLst>
            </a:custGeom>
            <a:solidFill>
              <a:srgbClr val="CCFF33">
                <a:alpha val="50195"/>
              </a:srgbClr>
            </a:solidFill>
            <a:ln w="8001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21860" name="Text Box 18"/>
          <p:cNvSpPr txBox="1">
            <a:spLocks noChangeArrowheads="1"/>
          </p:cNvSpPr>
          <p:nvPr/>
        </p:nvSpPr>
        <p:spPr bwMode="auto">
          <a:xfrm>
            <a:off x="457200" y="1835150"/>
            <a:ext cx="3124200" cy="64611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>
                <a:latin typeface="Tahoma" pitchFamily="34" charset="0"/>
              </a:rPr>
              <a:t>Puede afectar el sincronismo de ejecución </a:t>
            </a:r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962F0-0564-45B0-9C47-7AE6D71540E7}" type="slidenum">
              <a:rPr lang="es-AR"/>
              <a:pPr>
                <a:defRPr/>
              </a:pPr>
              <a:t>116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Acoplamiento </a:t>
            </a:r>
            <a:r>
              <a:rPr lang="es-ES_tradnl" sz="3600" b="1" dirty="0">
                <a:solidFill>
                  <a:srgbClr val="FFC000"/>
                </a:solidFill>
              </a:rPr>
              <a:t>por contenido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5654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También se denomina lexicográfico</a:t>
            </a:r>
          </a:p>
          <a:p>
            <a:pPr>
              <a:defRPr/>
            </a:pPr>
            <a:r>
              <a:rPr lang="es-ES_tradnl" sz="2400" dirty="0"/>
              <a:t>Es un acoplamiento pernicioso</a:t>
            </a:r>
          </a:p>
          <a:p>
            <a:pPr>
              <a:defRPr/>
            </a:pPr>
            <a:r>
              <a:rPr lang="es-ES_tradnl" sz="2400" dirty="0"/>
              <a:t>Se caracteriza porque parte del contenido lexicográfico de un módulo forma parte o está incluido o se repite en otro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E5EA2-EBA0-49D5-89B6-03D5CF3749D3}" type="slidenum">
              <a:rPr lang="es-AR"/>
              <a:pPr>
                <a:defRPr/>
              </a:pPr>
              <a:t>117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Acoplamiento </a:t>
            </a:r>
            <a:r>
              <a:rPr lang="es-ES_tradnl" sz="3600" b="1" dirty="0">
                <a:solidFill>
                  <a:srgbClr val="FFC000"/>
                </a:solidFill>
              </a:rPr>
              <a:t>por contenido</a:t>
            </a:r>
          </a:p>
        </p:txBody>
      </p:sp>
      <p:sp>
        <p:nvSpPr>
          <p:cNvPr id="123907" name="Rectangle 1027" descr="Horizontal oscura"/>
          <p:cNvSpPr>
            <a:spLocks noChangeArrowheads="1"/>
          </p:cNvSpPr>
          <p:nvPr/>
        </p:nvSpPr>
        <p:spPr bwMode="auto">
          <a:xfrm>
            <a:off x="5414963" y="4797425"/>
            <a:ext cx="1366837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23908" name="Rectangle 1028" descr="Horizontal oscura"/>
          <p:cNvSpPr>
            <a:spLocks noChangeArrowheads="1"/>
          </p:cNvSpPr>
          <p:nvPr/>
        </p:nvSpPr>
        <p:spPr bwMode="auto">
          <a:xfrm>
            <a:off x="2438400" y="3027363"/>
            <a:ext cx="136683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23909" name="Rectangle 1029" descr="Horizontal oscura"/>
          <p:cNvSpPr>
            <a:spLocks noChangeArrowheads="1"/>
          </p:cNvSpPr>
          <p:nvPr/>
        </p:nvSpPr>
        <p:spPr bwMode="auto">
          <a:xfrm>
            <a:off x="3128963" y="4797425"/>
            <a:ext cx="1366837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23910" name="Rectangle 1030" descr="Horizontal oscura"/>
          <p:cNvSpPr>
            <a:spLocks noChangeArrowheads="1"/>
          </p:cNvSpPr>
          <p:nvPr/>
        </p:nvSpPr>
        <p:spPr bwMode="auto">
          <a:xfrm>
            <a:off x="4872038" y="3289300"/>
            <a:ext cx="1368425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23911" name="Rectangle 1031" descr="Horizontal oscura"/>
          <p:cNvSpPr>
            <a:spLocks noChangeArrowheads="1"/>
          </p:cNvSpPr>
          <p:nvPr/>
        </p:nvSpPr>
        <p:spPr bwMode="auto">
          <a:xfrm>
            <a:off x="6629400" y="3425825"/>
            <a:ext cx="1447800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23912" name="Rectangle 1032" descr="Horizontal oscura"/>
          <p:cNvSpPr>
            <a:spLocks noChangeArrowheads="1"/>
          </p:cNvSpPr>
          <p:nvPr/>
        </p:nvSpPr>
        <p:spPr bwMode="auto">
          <a:xfrm>
            <a:off x="4119563" y="1727200"/>
            <a:ext cx="1366837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23913" name="Rectangle 1033" descr="Horizontal oscura"/>
          <p:cNvSpPr>
            <a:spLocks noChangeArrowheads="1"/>
          </p:cNvSpPr>
          <p:nvPr/>
        </p:nvSpPr>
        <p:spPr bwMode="auto">
          <a:xfrm>
            <a:off x="1300163" y="4797425"/>
            <a:ext cx="1366837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cxnSp>
        <p:nvCxnSpPr>
          <p:cNvPr id="123914" name="AutoShape 1034"/>
          <p:cNvCxnSpPr>
            <a:cxnSpLocks noChangeShapeType="1"/>
            <a:stCxn id="123912" idx="2"/>
            <a:endCxn id="123910" idx="0"/>
          </p:cNvCxnSpPr>
          <p:nvPr/>
        </p:nvCxnSpPr>
        <p:spPr bwMode="auto">
          <a:xfrm>
            <a:off x="4803775" y="2446338"/>
            <a:ext cx="752475" cy="8429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23915" name="AutoShape 1035"/>
          <p:cNvCxnSpPr>
            <a:cxnSpLocks noChangeShapeType="1"/>
            <a:stCxn id="123912" idx="2"/>
            <a:endCxn id="123908" idx="0"/>
          </p:cNvCxnSpPr>
          <p:nvPr/>
        </p:nvCxnSpPr>
        <p:spPr bwMode="auto">
          <a:xfrm flipH="1">
            <a:off x="3122613" y="2446338"/>
            <a:ext cx="1681162" cy="5810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23916" name="AutoShape 1036"/>
          <p:cNvCxnSpPr>
            <a:cxnSpLocks noChangeShapeType="1"/>
            <a:stCxn id="123912" idx="2"/>
            <a:endCxn id="123911" idx="0"/>
          </p:cNvCxnSpPr>
          <p:nvPr/>
        </p:nvCxnSpPr>
        <p:spPr bwMode="auto">
          <a:xfrm>
            <a:off x="4803775" y="2446338"/>
            <a:ext cx="2549525" cy="9794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23917" name="Rectangle 1037" descr="Diagonal hacia arriba ancha"/>
          <p:cNvSpPr>
            <a:spLocks noChangeArrowheads="1"/>
          </p:cNvSpPr>
          <p:nvPr/>
        </p:nvSpPr>
        <p:spPr bwMode="auto">
          <a:xfrm>
            <a:off x="5715000" y="3289300"/>
            <a:ext cx="533400" cy="457200"/>
          </a:xfrm>
          <a:prstGeom prst="rect">
            <a:avLst/>
          </a:prstGeom>
          <a:pattFill prst="wdUpDiag">
            <a:fgClr>
              <a:srgbClr val="CC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cxnSp>
        <p:nvCxnSpPr>
          <p:cNvPr id="123918" name="AutoShape 1038"/>
          <p:cNvCxnSpPr>
            <a:cxnSpLocks noChangeShapeType="1"/>
            <a:stCxn id="123908" idx="2"/>
            <a:endCxn id="123913" idx="0"/>
          </p:cNvCxnSpPr>
          <p:nvPr/>
        </p:nvCxnSpPr>
        <p:spPr bwMode="auto">
          <a:xfrm flipH="1">
            <a:off x="1984375" y="3746500"/>
            <a:ext cx="1138238" cy="1050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23919" name="AutoShape 1039"/>
          <p:cNvCxnSpPr>
            <a:cxnSpLocks noChangeShapeType="1"/>
            <a:stCxn id="123908" idx="2"/>
            <a:endCxn id="123909" idx="0"/>
          </p:cNvCxnSpPr>
          <p:nvPr/>
        </p:nvCxnSpPr>
        <p:spPr bwMode="auto">
          <a:xfrm>
            <a:off x="3122613" y="3746500"/>
            <a:ext cx="690562" cy="1050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123920" name="AutoShape 1040"/>
          <p:cNvCxnSpPr>
            <a:cxnSpLocks noChangeShapeType="1"/>
            <a:stCxn id="123910" idx="2"/>
            <a:endCxn id="123907" idx="0"/>
          </p:cNvCxnSpPr>
          <p:nvPr/>
        </p:nvCxnSpPr>
        <p:spPr bwMode="auto">
          <a:xfrm>
            <a:off x="5556250" y="4008438"/>
            <a:ext cx="542925" cy="7889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23921" name="Rectangle 1041" descr="Diagonal hacia arriba ancha"/>
          <p:cNvSpPr>
            <a:spLocks noChangeArrowheads="1"/>
          </p:cNvSpPr>
          <p:nvPr/>
        </p:nvSpPr>
        <p:spPr bwMode="auto">
          <a:xfrm>
            <a:off x="2133600" y="4797425"/>
            <a:ext cx="533400" cy="457200"/>
          </a:xfrm>
          <a:prstGeom prst="rect">
            <a:avLst/>
          </a:prstGeom>
          <a:pattFill prst="wdUpDiag">
            <a:fgClr>
              <a:srgbClr val="CC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cxnSp>
        <p:nvCxnSpPr>
          <p:cNvPr id="123922" name="AutoShape 1042"/>
          <p:cNvCxnSpPr>
            <a:cxnSpLocks noChangeShapeType="1"/>
            <a:stCxn id="123911" idx="2"/>
            <a:endCxn id="123907" idx="0"/>
          </p:cNvCxnSpPr>
          <p:nvPr/>
        </p:nvCxnSpPr>
        <p:spPr bwMode="auto">
          <a:xfrm flipH="1">
            <a:off x="6099175" y="4144963"/>
            <a:ext cx="1254125" cy="6524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4300F-D2EE-4020-B144-5D50ED6ACC42}" type="slidenum">
              <a:rPr lang="es-AR"/>
              <a:pPr>
                <a:defRPr/>
              </a:pPr>
              <a:t>118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3187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Acoplamiento </a:t>
            </a:r>
            <a:r>
              <a:rPr lang="es-ES_tradnl" sz="3600" b="1" dirty="0">
                <a:solidFill>
                  <a:srgbClr val="FFC000"/>
                </a:solidFill>
              </a:rPr>
              <a:t>temporal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205038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Es un acoplamiento pernicioso y poco sencillo de detectar</a:t>
            </a:r>
          </a:p>
          <a:p>
            <a:pPr>
              <a:defRPr/>
            </a:pPr>
            <a:r>
              <a:rPr lang="es-ES_tradnl" sz="2400" dirty="0"/>
              <a:t>Se produce cuando hay un vínculo temporal condicionando la ejecución de los módulos, es decir una necesaria secuencia de operación </a:t>
            </a:r>
          </a:p>
          <a:p>
            <a:pPr>
              <a:defRPr/>
            </a:pPr>
            <a:r>
              <a:rPr lang="es-ES_tradnl" sz="2400" dirty="0"/>
              <a:t>Si la secuencia no se verifica se producirán errores en ejecución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B815D-0082-4404-B983-8AFBF4DEB686}" type="slidenum">
              <a:rPr lang="es-AR"/>
              <a:pPr>
                <a:defRPr/>
              </a:pPr>
              <a:t>119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03313"/>
          </a:xfrm>
        </p:spPr>
        <p:txBody>
          <a:bodyPr/>
          <a:lstStyle/>
          <a:p>
            <a:pPr>
              <a:defRPr/>
            </a:pPr>
            <a:r>
              <a:rPr lang="en-US" sz="3600" b="1" dirty="0" err="1" smtClean="0">
                <a:solidFill>
                  <a:srgbClr val="FFC000"/>
                </a:solidFill>
              </a:rPr>
              <a:t>Analisis</a:t>
            </a:r>
            <a:r>
              <a:rPr lang="en-US" sz="3600" b="1" dirty="0" smtClean="0">
                <a:solidFill>
                  <a:srgbClr val="FFC000"/>
                </a:solidFill>
              </a:rPr>
              <a:t> de </a:t>
            </a:r>
            <a:r>
              <a:rPr lang="en-US" sz="3600" b="1" dirty="0" err="1" smtClean="0">
                <a:solidFill>
                  <a:srgbClr val="FFC000"/>
                </a:solidFill>
              </a:rPr>
              <a:t>Inventario</a:t>
            </a:r>
            <a:r>
              <a:rPr lang="en-US" sz="3600" b="1" dirty="0" smtClean="0">
                <a:solidFill>
                  <a:srgbClr val="FFC000"/>
                </a:solidFill>
              </a:rPr>
              <a:t/>
            </a:r>
            <a:br>
              <a:rPr lang="en-US" sz="3600" b="1" dirty="0" smtClean="0">
                <a:solidFill>
                  <a:srgbClr val="FFC000"/>
                </a:solidFill>
              </a:rPr>
            </a:br>
            <a:endParaRPr lang="es-AR" sz="3600" b="1" dirty="0" smtClean="0">
              <a:solidFill>
                <a:srgbClr val="FFC00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9CB4A-D3C6-430F-9B58-147BFF076E2C}" type="slidenum">
              <a:rPr lang="es-AR"/>
              <a:pPr>
                <a:defRPr/>
              </a:pPr>
              <a:t>12</a:t>
            </a:fld>
            <a:endParaRPr lang="es-AR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 bwMode="auto">
          <a:xfrm>
            <a:off x="457200" y="1981200"/>
            <a:ext cx="8435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s-AR" sz="32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250825" y="1700213"/>
            <a:ext cx="8893175" cy="4032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 err="1">
                <a:latin typeface="+mn-lt"/>
                <a:cs typeface="+mn-cs"/>
              </a:rPr>
              <a:t>Construir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una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tabla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que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contenga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todas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las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aplicaciones</a:t>
            </a:r>
            <a:endParaRPr lang="en-US" sz="200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 err="1">
                <a:latin typeface="+mn-lt"/>
                <a:cs typeface="+mn-cs"/>
              </a:rPr>
              <a:t>Establecer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una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lista</a:t>
            </a:r>
            <a:r>
              <a:rPr lang="en-US" sz="2000" dirty="0">
                <a:latin typeface="+mn-lt"/>
                <a:cs typeface="+mn-cs"/>
              </a:rPr>
              <a:t> de </a:t>
            </a:r>
            <a:r>
              <a:rPr lang="en-US" sz="2000" dirty="0" err="1">
                <a:latin typeface="+mn-lt"/>
                <a:cs typeface="+mn-cs"/>
              </a:rPr>
              <a:t>criterios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p.ej</a:t>
            </a:r>
            <a:r>
              <a:rPr lang="en-US" sz="2000" dirty="0">
                <a:latin typeface="+mn-lt"/>
                <a:cs typeface="+mn-cs"/>
              </a:rPr>
              <a:t>.</a:t>
            </a: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Nombre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de la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aplicación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Año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creación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original</a:t>
            </a: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Número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cambios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significativos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realizados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Esfuerzo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total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aplicado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realizar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los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cambios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Fecha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del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cambio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más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importante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Esfuerzo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aplicado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realizar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el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último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cambio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Sistemas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en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cuales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reside</a:t>
            </a: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Aplicaciones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tienen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interfases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con la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aplicación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defRPr/>
            </a:pP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 err="1">
                <a:latin typeface="+mn-lt"/>
                <a:cs typeface="+mn-cs"/>
              </a:rPr>
              <a:t>Analizar</a:t>
            </a:r>
            <a:r>
              <a:rPr lang="en-US" sz="2000" dirty="0">
                <a:latin typeface="+mn-lt"/>
                <a:cs typeface="+mn-cs"/>
              </a:rPr>
              <a:t> y </a:t>
            </a:r>
            <a:r>
              <a:rPr lang="en-US" sz="2000" dirty="0" err="1">
                <a:latin typeface="+mn-lt"/>
                <a:cs typeface="+mn-cs"/>
              </a:rPr>
              <a:t>priorizar</a:t>
            </a:r>
            <a:r>
              <a:rPr lang="en-US" sz="2000" dirty="0">
                <a:latin typeface="+mn-lt"/>
                <a:cs typeface="+mn-cs"/>
              </a:rPr>
              <a:t> los </a:t>
            </a:r>
            <a:r>
              <a:rPr lang="en-US" sz="2000" dirty="0" err="1">
                <a:latin typeface="+mn-lt"/>
                <a:cs typeface="+mn-cs"/>
              </a:rPr>
              <a:t>candidatos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seleccionados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para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>
                <a:latin typeface="+mn-lt"/>
                <a:cs typeface="+mn-cs"/>
              </a:rPr>
              <a:t>reingeniería</a:t>
            </a:r>
            <a:endParaRPr lang="en-US" sz="20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Jerarquizar  </a:t>
            </a:r>
            <a:r>
              <a:rPr lang="es-ES_tradnl" sz="3600" b="1" dirty="0">
                <a:solidFill>
                  <a:srgbClr val="FFC000"/>
                </a:solidFill>
              </a:rPr>
              <a:t>la carta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418513" cy="4876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La jerarquización “arma” la verdadera estructura jerárquica integrando funciones que realmente corresponden a la cuestión de base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Además hace que los </a:t>
            </a:r>
            <a:r>
              <a:rPr lang="es-ES_tradnl" sz="2400" b="1" dirty="0">
                <a:solidFill>
                  <a:srgbClr val="333399"/>
                </a:solidFill>
              </a:rPr>
              <a:t>módulos</a:t>
            </a:r>
            <a:r>
              <a:rPr lang="es-ES_tradnl" sz="2400" dirty="0">
                <a:solidFill>
                  <a:srgbClr val="333399"/>
                </a:solidFill>
              </a:rPr>
              <a:t> </a:t>
            </a:r>
            <a:r>
              <a:rPr lang="es-ES_tradnl" sz="2400" dirty="0"/>
              <a:t>ocupen la </a:t>
            </a:r>
            <a:r>
              <a:rPr lang="es-ES_tradnl" sz="2400" b="1" dirty="0">
                <a:solidFill>
                  <a:srgbClr val="333399"/>
                </a:solidFill>
              </a:rPr>
              <a:t>verdadera posición</a:t>
            </a:r>
            <a:r>
              <a:rPr lang="es-ES_tradnl" sz="2400" dirty="0"/>
              <a:t> que por su </a:t>
            </a:r>
            <a:r>
              <a:rPr lang="es-ES_tradnl" sz="2400" b="1" dirty="0">
                <a:solidFill>
                  <a:srgbClr val="333399"/>
                </a:solidFill>
              </a:rPr>
              <a:t>función </a:t>
            </a:r>
            <a:r>
              <a:rPr lang="es-ES_tradnl" sz="2400" dirty="0"/>
              <a:t>les corresponde en el esquema jerárquico 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La jerarquización consta de dos pasos: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 smtClean="0"/>
              <a:t>Supresión de módulos ficticios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 smtClean="0"/>
              <a:t>“</a:t>
            </a:r>
            <a:r>
              <a:rPr lang="es-ES_tradnl" dirty="0" err="1" smtClean="0"/>
              <a:t>Call</a:t>
            </a:r>
            <a:r>
              <a:rPr lang="es-ES_tradnl" dirty="0" smtClean="0"/>
              <a:t> </a:t>
            </a:r>
            <a:r>
              <a:rPr lang="es-ES_tradnl" dirty="0" err="1" smtClean="0"/>
              <a:t>across</a:t>
            </a:r>
            <a:r>
              <a:rPr lang="es-ES_tradnl" dirty="0" smtClean="0"/>
              <a:t>” –Eliminación de trampolines de datos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C9BF1-90FB-415D-8B39-AE9E4D74331C}" type="slidenum">
              <a:rPr lang="es-AR"/>
              <a:pPr>
                <a:defRPr/>
              </a:pPr>
              <a:t>120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Jerarquizar  </a:t>
            </a:r>
            <a:r>
              <a:rPr lang="es-ES_tradnl" sz="3600" b="1" dirty="0">
                <a:solidFill>
                  <a:srgbClr val="FFC000"/>
                </a:solidFill>
              </a:rPr>
              <a:t>la carta</a:t>
            </a:r>
            <a:r>
              <a:rPr lang="es-ES_tradnl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18513" cy="4876800"/>
          </a:xfrm>
        </p:spPr>
        <p:txBody>
          <a:bodyPr/>
          <a:lstStyle/>
          <a:p>
            <a:pPr>
              <a:defRPr/>
            </a:pPr>
            <a:endParaRPr lang="es-ES_tradnl" dirty="0" smtClean="0"/>
          </a:p>
          <a:p>
            <a:pPr>
              <a:defRPr/>
            </a:pPr>
            <a:r>
              <a:rPr lang="es-ES_tradnl" sz="2400" dirty="0" smtClean="0"/>
              <a:t>Supresión de módulos ficticios: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 smtClean="0"/>
              <a:t>Los módulos coordinadores del modelo de transformación (producto de la aplicación del paradigma EPS) simplemente se eliminan</a:t>
            </a:r>
          </a:p>
          <a:p>
            <a:pPr marL="1371600" lvl="2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 smtClean="0"/>
              <a:t>Luego se hace el “</a:t>
            </a:r>
            <a:r>
              <a:rPr lang="es-ES_tradnl" dirty="0" err="1" smtClean="0"/>
              <a:t>call</a:t>
            </a:r>
            <a:r>
              <a:rPr lang="es-ES_tradnl" dirty="0" smtClean="0"/>
              <a:t> </a:t>
            </a:r>
            <a:r>
              <a:rPr lang="es-ES_tradnl" dirty="0" err="1" smtClean="0"/>
              <a:t>across</a:t>
            </a:r>
            <a:r>
              <a:rPr lang="es-ES_tradnl" dirty="0" smtClean="0"/>
              <a:t>” y finalmente se cuelgan del “sistema” todos aquellos módulos que como resultado de este ajuste resulten de primer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FDE57-7532-4907-8636-868CEF183E13}" type="slidenum">
              <a:rPr lang="es-AR"/>
              <a:pPr>
                <a:defRPr/>
              </a:pPr>
              <a:t>121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Jerarquizar  </a:t>
            </a:r>
            <a:r>
              <a:rPr lang="es-ES_tradnl" sz="3600" b="1" dirty="0">
                <a:solidFill>
                  <a:srgbClr val="FFC000"/>
                </a:solidFill>
              </a:rPr>
              <a:t>la carta</a:t>
            </a:r>
            <a:r>
              <a:rPr lang="es-ES_tradnl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133600"/>
            <a:ext cx="8418513" cy="4876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s-ES_tradnl" dirty="0" smtClean="0"/>
          </a:p>
          <a:p>
            <a:pPr>
              <a:defRPr/>
            </a:pPr>
            <a:r>
              <a:rPr lang="es-ES_tradnl" sz="2400" dirty="0" smtClean="0"/>
              <a:t>“</a:t>
            </a:r>
            <a:r>
              <a:rPr lang="es-ES_tradnl" sz="2400" dirty="0" err="1" smtClean="0"/>
              <a:t>Call</a:t>
            </a:r>
            <a:r>
              <a:rPr lang="es-ES_tradnl" sz="2400" dirty="0" smtClean="0"/>
              <a:t> </a:t>
            </a:r>
            <a:r>
              <a:rPr lang="es-ES_tradnl" sz="2400" dirty="0" err="1"/>
              <a:t>across</a:t>
            </a:r>
            <a:r>
              <a:rPr lang="es-ES_tradnl" sz="2400" dirty="0"/>
              <a:t>”</a:t>
            </a:r>
          </a:p>
          <a:p>
            <a:pPr marL="971550" lvl="1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 smtClean="0"/>
              <a:t>Sirve para llevar los módulos a su verdadera posición relativa</a:t>
            </a:r>
          </a:p>
          <a:p>
            <a:pPr marL="971550" lvl="1" indent="-457200">
              <a:lnSpc>
                <a:spcPct val="95000"/>
              </a:lnSpc>
              <a:spcBef>
                <a:spcPct val="15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 smtClean="0"/>
              <a:t>Como valor agregado, normaliza las relaciones AE-AC y ayuda a suprimir acoplamientos patológicos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EE200-B026-47E4-9990-25A9D8940F38}" type="slidenum">
              <a:rPr lang="es-AR"/>
              <a:pPr>
                <a:defRPr/>
              </a:pPr>
              <a:t>122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>
                <a:solidFill>
                  <a:srgbClr val="FFC000"/>
                </a:solidFill>
              </a:rPr>
              <a:t>Call</a:t>
            </a:r>
            <a:r>
              <a:rPr lang="es-ES_tradnl" sz="3600" b="1" dirty="0">
                <a:solidFill>
                  <a:srgbClr val="FFC000"/>
                </a:solidFill>
              </a:rPr>
              <a:t> </a:t>
            </a:r>
            <a:r>
              <a:rPr lang="es-ES_tradnl" sz="3600" b="1" dirty="0" err="1">
                <a:solidFill>
                  <a:srgbClr val="FFC000"/>
                </a:solidFill>
              </a:rPr>
              <a:t>across</a:t>
            </a:r>
            <a:endParaRPr lang="es-ES_tradnl" sz="3600" b="1" dirty="0">
              <a:solidFill>
                <a:srgbClr val="FFC000"/>
              </a:solidFill>
            </a:endParaRPr>
          </a:p>
        </p:txBody>
      </p:sp>
      <p:sp>
        <p:nvSpPr>
          <p:cNvPr id="129027" name="Rectangle 4"/>
          <p:cNvSpPr>
            <a:spLocks noChangeArrowheads="1"/>
          </p:cNvSpPr>
          <p:nvPr/>
        </p:nvSpPr>
        <p:spPr bwMode="auto">
          <a:xfrm>
            <a:off x="4313238" y="1431925"/>
            <a:ext cx="1079500" cy="719138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SYS</a:t>
            </a:r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503238" y="4224338"/>
            <a:ext cx="100806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A</a:t>
            </a:r>
          </a:p>
        </p:txBody>
      </p:sp>
      <p:sp>
        <p:nvSpPr>
          <p:cNvPr id="129029" name="Rectangle 6"/>
          <p:cNvSpPr>
            <a:spLocks noChangeArrowheads="1"/>
          </p:cNvSpPr>
          <p:nvPr/>
        </p:nvSpPr>
        <p:spPr bwMode="auto">
          <a:xfrm>
            <a:off x="1265238" y="5588000"/>
            <a:ext cx="90011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A.1</a:t>
            </a:r>
          </a:p>
        </p:txBody>
      </p:sp>
      <p:sp>
        <p:nvSpPr>
          <p:cNvPr id="129030" name="Rectangle 7"/>
          <p:cNvSpPr>
            <a:spLocks noChangeArrowheads="1"/>
          </p:cNvSpPr>
          <p:nvPr/>
        </p:nvSpPr>
        <p:spPr bwMode="auto">
          <a:xfrm>
            <a:off x="1782763" y="4224338"/>
            <a:ext cx="100806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B</a:t>
            </a:r>
          </a:p>
        </p:txBody>
      </p:sp>
      <p:sp>
        <p:nvSpPr>
          <p:cNvPr id="129031" name="Rectangle 8"/>
          <p:cNvSpPr>
            <a:spLocks noChangeArrowheads="1"/>
          </p:cNvSpPr>
          <p:nvPr/>
        </p:nvSpPr>
        <p:spPr bwMode="auto">
          <a:xfrm>
            <a:off x="7056438" y="5588000"/>
            <a:ext cx="90011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F.1</a:t>
            </a:r>
          </a:p>
        </p:txBody>
      </p:sp>
      <p:grpSp>
        <p:nvGrpSpPr>
          <p:cNvPr id="129032" name="Group 9"/>
          <p:cNvGrpSpPr>
            <a:grpSpLocks/>
          </p:cNvGrpSpPr>
          <p:nvPr/>
        </p:nvGrpSpPr>
        <p:grpSpPr bwMode="auto">
          <a:xfrm rot="2798919">
            <a:off x="5163344" y="2472532"/>
            <a:ext cx="852487" cy="266700"/>
            <a:chOff x="336" y="1728"/>
            <a:chExt cx="768" cy="240"/>
          </a:xfrm>
        </p:grpSpPr>
        <p:sp>
          <p:nvSpPr>
            <p:cNvPr id="129055" name="Oval 10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9056" name="Line 11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29033" name="Group 12"/>
          <p:cNvGrpSpPr>
            <a:grpSpLocks/>
          </p:cNvGrpSpPr>
          <p:nvPr/>
        </p:nvGrpSpPr>
        <p:grpSpPr bwMode="auto">
          <a:xfrm rot="-1953739">
            <a:off x="3551238" y="2536825"/>
            <a:ext cx="852487" cy="266700"/>
            <a:chOff x="336" y="1728"/>
            <a:chExt cx="768" cy="240"/>
          </a:xfrm>
        </p:grpSpPr>
        <p:sp>
          <p:nvSpPr>
            <p:cNvPr id="129053" name="Oval 13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9054" name="Line 14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29034" name="Group 15"/>
          <p:cNvGrpSpPr>
            <a:grpSpLocks/>
          </p:cNvGrpSpPr>
          <p:nvPr/>
        </p:nvGrpSpPr>
        <p:grpSpPr bwMode="auto">
          <a:xfrm rot="-7963780">
            <a:off x="1029495" y="5174456"/>
            <a:ext cx="684212" cy="212725"/>
            <a:chOff x="336" y="1728"/>
            <a:chExt cx="768" cy="240"/>
          </a:xfrm>
        </p:grpSpPr>
        <p:sp>
          <p:nvSpPr>
            <p:cNvPr id="129051" name="Oval 16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9052" name="Line 17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29035" name="Group 18"/>
          <p:cNvGrpSpPr>
            <a:grpSpLocks/>
          </p:cNvGrpSpPr>
          <p:nvPr/>
        </p:nvGrpSpPr>
        <p:grpSpPr bwMode="auto">
          <a:xfrm rot="2245086">
            <a:off x="6904038" y="3717925"/>
            <a:ext cx="684212" cy="212725"/>
            <a:chOff x="336" y="1728"/>
            <a:chExt cx="768" cy="240"/>
          </a:xfrm>
        </p:grpSpPr>
        <p:sp>
          <p:nvSpPr>
            <p:cNvPr id="129049" name="Oval 19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9050" name="Line 20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29036" name="Group 21"/>
          <p:cNvGrpSpPr>
            <a:grpSpLocks/>
          </p:cNvGrpSpPr>
          <p:nvPr/>
        </p:nvGrpSpPr>
        <p:grpSpPr bwMode="auto">
          <a:xfrm rot="-2694512">
            <a:off x="809625" y="3717925"/>
            <a:ext cx="684213" cy="212725"/>
            <a:chOff x="336" y="1728"/>
            <a:chExt cx="768" cy="240"/>
          </a:xfrm>
        </p:grpSpPr>
        <p:sp>
          <p:nvSpPr>
            <p:cNvPr id="129047" name="Oval 22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29048" name="Line 23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29037" name="Text Box 24"/>
          <p:cNvSpPr txBox="1">
            <a:spLocks noChangeArrowheads="1"/>
          </p:cNvSpPr>
          <p:nvPr/>
        </p:nvSpPr>
        <p:spPr bwMode="auto">
          <a:xfrm>
            <a:off x="1874838" y="50133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29038" name="Text Box 25"/>
          <p:cNvSpPr txBox="1">
            <a:spLocks noChangeArrowheads="1"/>
          </p:cNvSpPr>
          <p:nvPr/>
        </p:nvSpPr>
        <p:spPr bwMode="auto">
          <a:xfrm>
            <a:off x="750888" y="34131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29039" name="Text Box 26"/>
          <p:cNvSpPr txBox="1">
            <a:spLocks noChangeArrowheads="1"/>
          </p:cNvSpPr>
          <p:nvPr/>
        </p:nvSpPr>
        <p:spPr bwMode="auto">
          <a:xfrm>
            <a:off x="3560763" y="22701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29040" name="Text Box 27"/>
          <p:cNvSpPr txBox="1">
            <a:spLocks noChangeArrowheads="1"/>
          </p:cNvSpPr>
          <p:nvPr/>
        </p:nvSpPr>
        <p:spPr bwMode="auto">
          <a:xfrm>
            <a:off x="5684838" y="23463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29041" name="Text Box 28"/>
          <p:cNvSpPr txBox="1">
            <a:spLocks noChangeArrowheads="1"/>
          </p:cNvSpPr>
          <p:nvPr/>
        </p:nvSpPr>
        <p:spPr bwMode="auto">
          <a:xfrm>
            <a:off x="7304088" y="34893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29042" name="Rectangle 29"/>
          <p:cNvSpPr>
            <a:spLocks noChangeArrowheads="1"/>
          </p:cNvSpPr>
          <p:nvPr/>
        </p:nvSpPr>
        <p:spPr bwMode="auto">
          <a:xfrm>
            <a:off x="3838575" y="4251325"/>
            <a:ext cx="100806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D</a:t>
            </a:r>
          </a:p>
        </p:txBody>
      </p:sp>
      <p:sp>
        <p:nvSpPr>
          <p:cNvPr id="129043" name="Rectangle 37"/>
          <p:cNvSpPr>
            <a:spLocks noChangeArrowheads="1"/>
          </p:cNvSpPr>
          <p:nvPr/>
        </p:nvSpPr>
        <p:spPr bwMode="auto">
          <a:xfrm>
            <a:off x="6886575" y="4216400"/>
            <a:ext cx="100806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s-ES_tradnl" sz="2000">
              <a:latin typeface="Tahoma" pitchFamily="34" charset="0"/>
            </a:endParaRPr>
          </a:p>
          <a:p>
            <a:r>
              <a:rPr lang="es-ES_tradnl" sz="2000">
                <a:latin typeface="Tahoma" pitchFamily="34" charset="0"/>
              </a:rPr>
              <a:t>F</a:t>
            </a:r>
          </a:p>
        </p:txBody>
      </p:sp>
      <p:sp>
        <p:nvSpPr>
          <p:cNvPr id="129044" name="Text Box 41"/>
          <p:cNvSpPr txBox="1">
            <a:spLocks noChangeArrowheads="1"/>
          </p:cNvSpPr>
          <p:nvPr/>
        </p:nvSpPr>
        <p:spPr bwMode="auto">
          <a:xfrm>
            <a:off x="542925" y="1539875"/>
            <a:ext cx="3178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Suponiendo la siguiente</a:t>
            </a:r>
          </a:p>
          <a:p>
            <a:r>
              <a:rPr lang="es-ES_tradnl">
                <a:latin typeface="Tahoma" pitchFamily="34" charset="0"/>
              </a:rPr>
              <a:t>situación, donde hay un</a:t>
            </a:r>
          </a:p>
          <a:p>
            <a:r>
              <a:rPr lang="es-ES_tradnl">
                <a:latin typeface="Tahoma" pitchFamily="34" charset="0"/>
              </a:rPr>
              <a:t> trampolín de datos</a:t>
            </a:r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EC2C-6552-443C-88D6-4775EDDC0EED}" type="slidenum">
              <a:rPr lang="es-AR"/>
              <a:pPr>
                <a:defRPr/>
              </a:pPr>
              <a:t>123</a:t>
            </a:fld>
            <a:endParaRPr lang="es-AR"/>
          </a:p>
        </p:txBody>
      </p:sp>
      <p:sp>
        <p:nvSpPr>
          <p:cNvPr id="32" name="3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073"/>
          <p:cNvSpPr txBox="1">
            <a:spLocks noChangeArrowheads="1"/>
          </p:cNvSpPr>
          <p:nvPr/>
        </p:nvSpPr>
        <p:spPr bwMode="auto">
          <a:xfrm>
            <a:off x="4286250" y="25876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30051" name="Text Box 2083"/>
          <p:cNvSpPr txBox="1">
            <a:spLocks noChangeArrowheads="1"/>
          </p:cNvSpPr>
          <p:nvPr/>
        </p:nvSpPr>
        <p:spPr bwMode="auto">
          <a:xfrm>
            <a:off x="377825" y="1508125"/>
            <a:ext cx="34909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Conectar el borde inferior</a:t>
            </a:r>
          </a:p>
          <a:p>
            <a:r>
              <a:rPr lang="es-ES_tradnl">
                <a:latin typeface="Tahoma" pitchFamily="34" charset="0"/>
              </a:rPr>
              <a:t>del módulo origen del dato</a:t>
            </a:r>
          </a:p>
          <a:p>
            <a:r>
              <a:rPr lang="es-ES_tradnl">
                <a:latin typeface="Tahoma" pitchFamily="34" charset="0"/>
              </a:rPr>
              <a:t>transportado con el borde</a:t>
            </a:r>
          </a:p>
          <a:p>
            <a:r>
              <a:rPr lang="es-ES_tradnl">
                <a:latin typeface="Tahoma" pitchFamily="34" charset="0"/>
              </a:rPr>
              <a:t>superior  del módulo </a:t>
            </a:r>
          </a:p>
          <a:p>
            <a:r>
              <a:rPr lang="es-ES_tradnl">
                <a:latin typeface="Tahoma" pitchFamily="34" charset="0"/>
              </a:rPr>
              <a:t>destino </a:t>
            </a:r>
          </a:p>
        </p:txBody>
      </p:sp>
      <p:sp>
        <p:nvSpPr>
          <p:cNvPr id="11059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71513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>
                <a:solidFill>
                  <a:srgbClr val="FFC000"/>
                </a:solidFill>
              </a:rPr>
              <a:t>Call</a:t>
            </a:r>
            <a:r>
              <a:rPr lang="es-ES_tradnl" sz="3600" b="1" dirty="0">
                <a:solidFill>
                  <a:srgbClr val="FFC000"/>
                </a:solidFill>
              </a:rPr>
              <a:t> </a:t>
            </a:r>
            <a:r>
              <a:rPr lang="es-ES_tradnl" sz="3600" b="1" dirty="0" err="1">
                <a:solidFill>
                  <a:srgbClr val="FFC000"/>
                </a:solidFill>
              </a:rPr>
              <a:t>across</a:t>
            </a:r>
            <a:endParaRPr lang="es-ES_tradnl" sz="3600" b="1" dirty="0">
              <a:solidFill>
                <a:srgbClr val="FFC000"/>
              </a:solidFill>
            </a:endParaRPr>
          </a:p>
        </p:txBody>
      </p:sp>
      <p:sp>
        <p:nvSpPr>
          <p:cNvPr id="130053" name="Rectangle 2051"/>
          <p:cNvSpPr>
            <a:spLocks noChangeArrowheads="1"/>
          </p:cNvSpPr>
          <p:nvPr/>
        </p:nvSpPr>
        <p:spPr bwMode="auto">
          <a:xfrm>
            <a:off x="4559300" y="1520825"/>
            <a:ext cx="1079500" cy="719138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SYS</a:t>
            </a:r>
          </a:p>
        </p:txBody>
      </p:sp>
      <p:sp>
        <p:nvSpPr>
          <p:cNvPr id="130054" name="Rectangle 2052"/>
          <p:cNvSpPr>
            <a:spLocks noChangeArrowheads="1"/>
          </p:cNvSpPr>
          <p:nvPr/>
        </p:nvSpPr>
        <p:spPr bwMode="auto">
          <a:xfrm>
            <a:off x="228600" y="4008438"/>
            <a:ext cx="100806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A</a:t>
            </a:r>
          </a:p>
        </p:txBody>
      </p:sp>
      <p:sp>
        <p:nvSpPr>
          <p:cNvPr id="130055" name="Rectangle 2054"/>
          <p:cNvSpPr>
            <a:spLocks noChangeArrowheads="1"/>
          </p:cNvSpPr>
          <p:nvPr/>
        </p:nvSpPr>
        <p:spPr bwMode="auto">
          <a:xfrm>
            <a:off x="1508125" y="4008438"/>
            <a:ext cx="100806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B</a:t>
            </a:r>
          </a:p>
        </p:txBody>
      </p:sp>
      <p:sp>
        <p:nvSpPr>
          <p:cNvPr id="130056" name="Rectangle 2055"/>
          <p:cNvSpPr>
            <a:spLocks noChangeArrowheads="1"/>
          </p:cNvSpPr>
          <p:nvPr/>
        </p:nvSpPr>
        <p:spPr bwMode="auto">
          <a:xfrm>
            <a:off x="6781800" y="5372100"/>
            <a:ext cx="90011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F.1</a:t>
            </a:r>
          </a:p>
        </p:txBody>
      </p:sp>
      <p:grpSp>
        <p:nvGrpSpPr>
          <p:cNvPr id="130057" name="Group 2056"/>
          <p:cNvGrpSpPr>
            <a:grpSpLocks/>
          </p:cNvGrpSpPr>
          <p:nvPr/>
        </p:nvGrpSpPr>
        <p:grpSpPr bwMode="auto">
          <a:xfrm rot="2798919">
            <a:off x="5364956" y="2499519"/>
            <a:ext cx="852488" cy="266700"/>
            <a:chOff x="336" y="1728"/>
            <a:chExt cx="768" cy="240"/>
          </a:xfrm>
        </p:grpSpPr>
        <p:sp>
          <p:nvSpPr>
            <p:cNvPr id="130083" name="Oval 2057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0084" name="Line 2058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30058" name="Group 2059"/>
          <p:cNvGrpSpPr>
            <a:grpSpLocks/>
          </p:cNvGrpSpPr>
          <p:nvPr/>
        </p:nvGrpSpPr>
        <p:grpSpPr bwMode="auto">
          <a:xfrm rot="-1953739">
            <a:off x="3871913" y="2587625"/>
            <a:ext cx="852487" cy="266700"/>
            <a:chOff x="336" y="1728"/>
            <a:chExt cx="768" cy="240"/>
          </a:xfrm>
        </p:grpSpPr>
        <p:sp>
          <p:nvSpPr>
            <p:cNvPr id="130081" name="Oval 2060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0082" name="Line 2061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30059" name="Group 2062"/>
          <p:cNvGrpSpPr>
            <a:grpSpLocks/>
          </p:cNvGrpSpPr>
          <p:nvPr/>
        </p:nvGrpSpPr>
        <p:grpSpPr bwMode="auto">
          <a:xfrm rot="-7963780">
            <a:off x="999331" y="4880769"/>
            <a:ext cx="684213" cy="212725"/>
            <a:chOff x="336" y="1728"/>
            <a:chExt cx="768" cy="240"/>
          </a:xfrm>
        </p:grpSpPr>
        <p:sp>
          <p:nvSpPr>
            <p:cNvPr id="130079" name="Oval 2063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0080" name="Line 2064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30060" name="Group 2065"/>
          <p:cNvGrpSpPr>
            <a:grpSpLocks/>
          </p:cNvGrpSpPr>
          <p:nvPr/>
        </p:nvGrpSpPr>
        <p:grpSpPr bwMode="auto">
          <a:xfrm rot="2245086">
            <a:off x="6700838" y="3289300"/>
            <a:ext cx="684212" cy="212725"/>
            <a:chOff x="336" y="1728"/>
            <a:chExt cx="768" cy="240"/>
          </a:xfrm>
        </p:grpSpPr>
        <p:sp>
          <p:nvSpPr>
            <p:cNvPr id="130077" name="Oval 2066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0078" name="Line 2067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30061" name="Group 2068"/>
          <p:cNvGrpSpPr>
            <a:grpSpLocks/>
          </p:cNvGrpSpPr>
          <p:nvPr/>
        </p:nvGrpSpPr>
        <p:grpSpPr bwMode="auto">
          <a:xfrm rot="-2694512">
            <a:off x="534988" y="3502025"/>
            <a:ext cx="684212" cy="212725"/>
            <a:chOff x="336" y="1728"/>
            <a:chExt cx="768" cy="240"/>
          </a:xfrm>
        </p:grpSpPr>
        <p:sp>
          <p:nvSpPr>
            <p:cNvPr id="130075" name="Oval 2069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0076" name="Line 2070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30062" name="Text Box 2071"/>
          <p:cNvSpPr txBox="1">
            <a:spLocks noChangeArrowheads="1"/>
          </p:cNvSpPr>
          <p:nvPr/>
        </p:nvSpPr>
        <p:spPr bwMode="auto">
          <a:xfrm>
            <a:off x="1600200" y="4797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30063" name="Text Box 2072"/>
          <p:cNvSpPr txBox="1">
            <a:spLocks noChangeArrowheads="1"/>
          </p:cNvSpPr>
          <p:nvPr/>
        </p:nvSpPr>
        <p:spPr bwMode="auto">
          <a:xfrm>
            <a:off x="931863" y="35020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30064" name="Text Box 2074"/>
          <p:cNvSpPr txBox="1">
            <a:spLocks noChangeArrowheads="1"/>
          </p:cNvSpPr>
          <p:nvPr/>
        </p:nvSpPr>
        <p:spPr bwMode="auto">
          <a:xfrm>
            <a:off x="5886450" y="23733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30065" name="Text Box 2075"/>
          <p:cNvSpPr txBox="1">
            <a:spLocks noChangeArrowheads="1"/>
          </p:cNvSpPr>
          <p:nvPr/>
        </p:nvSpPr>
        <p:spPr bwMode="auto">
          <a:xfrm>
            <a:off x="7045325" y="31210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30066" name="Rectangle 2076"/>
          <p:cNvSpPr>
            <a:spLocks noChangeArrowheads="1"/>
          </p:cNvSpPr>
          <p:nvPr/>
        </p:nvSpPr>
        <p:spPr bwMode="auto">
          <a:xfrm>
            <a:off x="3563938" y="4035425"/>
            <a:ext cx="100806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D</a:t>
            </a:r>
          </a:p>
        </p:txBody>
      </p:sp>
      <p:sp>
        <p:nvSpPr>
          <p:cNvPr id="130067" name="Rectangle 2078"/>
          <p:cNvSpPr>
            <a:spLocks noChangeArrowheads="1"/>
          </p:cNvSpPr>
          <p:nvPr/>
        </p:nvSpPr>
        <p:spPr bwMode="auto">
          <a:xfrm>
            <a:off x="7069138" y="3959225"/>
            <a:ext cx="100806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s-ES_tradnl" sz="2000">
              <a:latin typeface="Tahoma" pitchFamily="34" charset="0"/>
            </a:endParaRPr>
          </a:p>
          <a:p>
            <a:r>
              <a:rPr lang="es-ES_tradnl" sz="2000">
                <a:latin typeface="Tahoma" pitchFamily="34" charset="0"/>
              </a:rPr>
              <a:t>F</a:t>
            </a:r>
          </a:p>
        </p:txBody>
      </p:sp>
      <p:sp>
        <p:nvSpPr>
          <p:cNvPr id="130068" name="AutoShape 2079"/>
          <p:cNvSpPr>
            <a:spLocks noChangeArrowheads="1"/>
          </p:cNvSpPr>
          <p:nvPr/>
        </p:nvSpPr>
        <p:spPr bwMode="auto">
          <a:xfrm flipV="1">
            <a:off x="7162800" y="3959225"/>
            <a:ext cx="8382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30069" name="Group 2082"/>
          <p:cNvGrpSpPr>
            <a:grpSpLocks/>
          </p:cNvGrpSpPr>
          <p:nvPr/>
        </p:nvGrpSpPr>
        <p:grpSpPr bwMode="auto">
          <a:xfrm>
            <a:off x="858838" y="5372100"/>
            <a:ext cx="900112" cy="720725"/>
            <a:chOff x="624" y="3386"/>
            <a:chExt cx="567" cy="454"/>
          </a:xfrm>
        </p:grpSpPr>
        <p:sp>
          <p:nvSpPr>
            <p:cNvPr id="130073" name="Rectangle 2053"/>
            <p:cNvSpPr>
              <a:spLocks noChangeArrowheads="1"/>
            </p:cNvSpPr>
            <p:nvPr/>
          </p:nvSpPr>
          <p:spPr bwMode="auto">
            <a:xfrm>
              <a:off x="624" y="3386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>
                  <a:latin typeface="Tahoma" pitchFamily="34" charset="0"/>
                </a:rPr>
                <a:t>A.1</a:t>
              </a:r>
            </a:p>
          </p:txBody>
        </p:sp>
        <p:sp>
          <p:nvSpPr>
            <p:cNvPr id="130074" name="AutoShape 2080"/>
            <p:cNvSpPr>
              <a:spLocks noChangeArrowheads="1"/>
            </p:cNvSpPr>
            <p:nvPr/>
          </p:nvSpPr>
          <p:spPr bwMode="auto">
            <a:xfrm>
              <a:off x="624" y="3696"/>
              <a:ext cx="528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cxnSp>
        <p:nvCxnSpPr>
          <p:cNvPr id="130070" name="AutoShape 2081"/>
          <p:cNvCxnSpPr>
            <a:cxnSpLocks noChangeShapeType="1"/>
          </p:cNvCxnSpPr>
          <p:nvPr/>
        </p:nvCxnSpPr>
        <p:spPr bwMode="auto">
          <a:xfrm rot="5400000" flipH="1" flipV="1">
            <a:off x="3467100" y="1787525"/>
            <a:ext cx="2065338" cy="6256338"/>
          </a:xfrm>
          <a:prstGeom prst="curvedConnector5">
            <a:avLst>
              <a:gd name="adj1" fmla="val -32208"/>
              <a:gd name="adj2" fmla="val 58917"/>
              <a:gd name="adj3" fmla="val 156648"/>
            </a:avLst>
          </a:prstGeom>
          <a:noFill/>
          <a:ln w="57150">
            <a:solidFill>
              <a:srgbClr val="FF0066"/>
            </a:solidFill>
            <a:round/>
            <a:headEnd/>
            <a:tailEnd/>
          </a:ln>
        </p:spPr>
      </p:cxnSp>
      <p:sp>
        <p:nvSpPr>
          <p:cNvPr id="35" name="3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74EFB-D3FD-49CF-A696-8A4DDB959686}" type="slidenum">
              <a:rPr lang="es-AR"/>
              <a:pPr>
                <a:defRPr/>
              </a:pPr>
              <a:t>124</a:t>
            </a:fld>
            <a:endParaRPr lang="es-AR"/>
          </a:p>
        </p:txBody>
      </p:sp>
      <p:sp>
        <p:nvSpPr>
          <p:cNvPr id="36" name="3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>
                <a:solidFill>
                  <a:srgbClr val="FFC000"/>
                </a:solidFill>
              </a:rPr>
              <a:t>Call</a:t>
            </a:r>
            <a:r>
              <a:rPr lang="es-ES_tradnl" sz="3600" b="1" dirty="0">
                <a:solidFill>
                  <a:srgbClr val="FFC000"/>
                </a:solidFill>
              </a:rPr>
              <a:t> </a:t>
            </a:r>
            <a:r>
              <a:rPr lang="es-ES_tradnl" sz="3600" b="1" dirty="0" err="1">
                <a:solidFill>
                  <a:srgbClr val="FFC000"/>
                </a:solidFill>
              </a:rPr>
              <a:t>across</a:t>
            </a:r>
            <a:endParaRPr lang="es-ES_tradnl" sz="3600" b="1" dirty="0">
              <a:solidFill>
                <a:srgbClr val="FFC000"/>
              </a:solidFill>
            </a:endParaRPr>
          </a:p>
        </p:txBody>
      </p:sp>
      <p:sp>
        <p:nvSpPr>
          <p:cNvPr id="131075" name="Rectangle 1027"/>
          <p:cNvSpPr>
            <a:spLocks noChangeArrowheads="1"/>
          </p:cNvSpPr>
          <p:nvPr/>
        </p:nvSpPr>
        <p:spPr bwMode="auto">
          <a:xfrm>
            <a:off x="4038600" y="1436688"/>
            <a:ext cx="1079500" cy="719137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SYS</a:t>
            </a:r>
          </a:p>
        </p:txBody>
      </p:sp>
      <p:sp>
        <p:nvSpPr>
          <p:cNvPr id="131076" name="Rectangle 1028"/>
          <p:cNvSpPr>
            <a:spLocks noChangeArrowheads="1"/>
          </p:cNvSpPr>
          <p:nvPr/>
        </p:nvSpPr>
        <p:spPr bwMode="auto">
          <a:xfrm>
            <a:off x="228600" y="2578100"/>
            <a:ext cx="100806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A</a:t>
            </a:r>
          </a:p>
        </p:txBody>
      </p:sp>
      <p:sp>
        <p:nvSpPr>
          <p:cNvPr id="131077" name="Rectangle 1029"/>
          <p:cNvSpPr>
            <a:spLocks noChangeArrowheads="1"/>
          </p:cNvSpPr>
          <p:nvPr/>
        </p:nvSpPr>
        <p:spPr bwMode="auto">
          <a:xfrm>
            <a:off x="1508125" y="2579688"/>
            <a:ext cx="100806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B</a:t>
            </a:r>
          </a:p>
        </p:txBody>
      </p:sp>
      <p:sp>
        <p:nvSpPr>
          <p:cNvPr id="131078" name="Rectangle 1030"/>
          <p:cNvSpPr>
            <a:spLocks noChangeArrowheads="1"/>
          </p:cNvSpPr>
          <p:nvPr/>
        </p:nvSpPr>
        <p:spPr bwMode="auto">
          <a:xfrm>
            <a:off x="6705600" y="5516563"/>
            <a:ext cx="900113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>
                <a:latin typeface="Tahoma" pitchFamily="34" charset="0"/>
              </a:rPr>
              <a:t>F.1</a:t>
            </a:r>
          </a:p>
        </p:txBody>
      </p:sp>
      <p:grpSp>
        <p:nvGrpSpPr>
          <p:cNvPr id="131079" name="Group 1040"/>
          <p:cNvGrpSpPr>
            <a:grpSpLocks/>
          </p:cNvGrpSpPr>
          <p:nvPr/>
        </p:nvGrpSpPr>
        <p:grpSpPr bwMode="auto">
          <a:xfrm rot="1368141">
            <a:off x="4572000" y="4637088"/>
            <a:ext cx="1025525" cy="320675"/>
            <a:chOff x="336" y="1728"/>
            <a:chExt cx="768" cy="240"/>
          </a:xfrm>
        </p:grpSpPr>
        <p:sp>
          <p:nvSpPr>
            <p:cNvPr id="131091" name="Oval 1041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1092" name="Line 1042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31080" name="Text Box 1050"/>
          <p:cNvSpPr txBox="1">
            <a:spLocks noChangeArrowheads="1"/>
          </p:cNvSpPr>
          <p:nvPr/>
        </p:nvSpPr>
        <p:spPr bwMode="auto">
          <a:xfrm>
            <a:off x="5080000" y="43322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</a:t>
            </a:r>
          </a:p>
        </p:txBody>
      </p:sp>
      <p:sp>
        <p:nvSpPr>
          <p:cNvPr id="131081" name="Rectangle 1051"/>
          <p:cNvSpPr>
            <a:spLocks noChangeArrowheads="1"/>
          </p:cNvSpPr>
          <p:nvPr/>
        </p:nvSpPr>
        <p:spPr bwMode="auto">
          <a:xfrm>
            <a:off x="3563938" y="2606675"/>
            <a:ext cx="1008062" cy="7207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_tradnl" sz="2000">
                <a:latin typeface="Tahoma" pitchFamily="34" charset="0"/>
              </a:rPr>
              <a:t>D</a:t>
            </a:r>
          </a:p>
        </p:txBody>
      </p:sp>
      <p:sp>
        <p:nvSpPr>
          <p:cNvPr id="131082" name="Rectangle 1053"/>
          <p:cNvSpPr>
            <a:spLocks noChangeArrowheads="1"/>
          </p:cNvSpPr>
          <p:nvPr/>
        </p:nvSpPr>
        <p:spPr bwMode="auto">
          <a:xfrm>
            <a:off x="5105400" y="5440363"/>
            <a:ext cx="1008063" cy="796925"/>
          </a:xfrm>
          <a:prstGeom prst="rect">
            <a:avLst/>
          </a:prstGeom>
          <a:solidFill>
            <a:srgbClr val="1BE5CD">
              <a:alpha val="50195"/>
            </a:srgbClr>
          </a:solidFill>
          <a:ln w="1587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endParaRPr lang="es-ES_tradnl" sz="2000">
              <a:latin typeface="Tahoma" pitchFamily="34" charset="0"/>
            </a:endParaRPr>
          </a:p>
          <a:p>
            <a:r>
              <a:rPr lang="es-ES_tradnl" sz="2000" b="1">
                <a:latin typeface="Tahoma" pitchFamily="34" charset="0"/>
              </a:rPr>
              <a:t>F</a:t>
            </a:r>
          </a:p>
        </p:txBody>
      </p:sp>
      <p:sp>
        <p:nvSpPr>
          <p:cNvPr id="131083" name="AutoShape 1054"/>
          <p:cNvSpPr>
            <a:spLocks noChangeArrowheads="1"/>
          </p:cNvSpPr>
          <p:nvPr/>
        </p:nvSpPr>
        <p:spPr bwMode="auto">
          <a:xfrm flipV="1">
            <a:off x="5133975" y="5470525"/>
            <a:ext cx="838200" cy="25241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31084" name="Group 1055"/>
          <p:cNvGrpSpPr>
            <a:grpSpLocks/>
          </p:cNvGrpSpPr>
          <p:nvPr/>
        </p:nvGrpSpPr>
        <p:grpSpPr bwMode="auto">
          <a:xfrm>
            <a:off x="990600" y="3646488"/>
            <a:ext cx="900113" cy="720725"/>
            <a:chOff x="624" y="3386"/>
            <a:chExt cx="567" cy="454"/>
          </a:xfrm>
        </p:grpSpPr>
        <p:sp>
          <p:nvSpPr>
            <p:cNvPr id="131089" name="Rectangle 1056"/>
            <p:cNvSpPr>
              <a:spLocks noChangeArrowheads="1"/>
            </p:cNvSpPr>
            <p:nvPr/>
          </p:nvSpPr>
          <p:spPr bwMode="auto">
            <a:xfrm>
              <a:off x="624" y="3386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s-ES_tradnl">
                  <a:latin typeface="Tahoma" pitchFamily="34" charset="0"/>
                </a:rPr>
                <a:t>A.1</a:t>
              </a:r>
            </a:p>
          </p:txBody>
        </p:sp>
        <p:sp>
          <p:nvSpPr>
            <p:cNvPr id="131090" name="AutoShape 1057"/>
            <p:cNvSpPr>
              <a:spLocks noChangeArrowheads="1"/>
            </p:cNvSpPr>
            <p:nvPr/>
          </p:nvSpPr>
          <p:spPr bwMode="auto">
            <a:xfrm>
              <a:off x="624" y="3696"/>
              <a:ext cx="528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cxnSp>
        <p:nvCxnSpPr>
          <p:cNvPr id="131085" name="AutoShape 1061"/>
          <p:cNvCxnSpPr>
            <a:cxnSpLocks noChangeShapeType="1"/>
            <a:endCxn id="131083" idx="3"/>
          </p:cNvCxnSpPr>
          <p:nvPr/>
        </p:nvCxnSpPr>
        <p:spPr bwMode="auto">
          <a:xfrm rot="16200000" flipH="1">
            <a:off x="2928144" y="2848769"/>
            <a:ext cx="1104900" cy="4141788"/>
          </a:xfrm>
          <a:prstGeom prst="curvedConnector3">
            <a:avLst>
              <a:gd name="adj1" fmla="val 49856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131086" name="Text Box 1062"/>
          <p:cNvSpPr txBox="1">
            <a:spLocks noChangeArrowheads="1"/>
          </p:cNvSpPr>
          <p:nvPr/>
        </p:nvSpPr>
        <p:spPr bwMode="auto">
          <a:xfrm>
            <a:off x="5133975" y="3128963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Establecer la verdadera </a:t>
            </a:r>
          </a:p>
          <a:p>
            <a:r>
              <a:rPr lang="es-ES_tradnl">
                <a:latin typeface="Tahoma" pitchFamily="34" charset="0"/>
              </a:rPr>
              <a:t> relación entre los módulos</a:t>
            </a:r>
          </a:p>
          <a:p>
            <a:r>
              <a:rPr lang="es-ES_tradnl">
                <a:latin typeface="Tahoma" pitchFamily="34" charset="0"/>
              </a:rPr>
              <a:t>suprimiendo el transporte</a:t>
            </a:r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7116B-ED7D-4EAF-8F25-D3EB509F126B}" type="slidenum">
              <a:rPr lang="es-AR"/>
              <a:pPr>
                <a:defRPr/>
              </a:pPr>
              <a:t>125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388" y="381000"/>
            <a:ext cx="8507412" cy="1371600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Preparar </a:t>
            </a:r>
            <a:r>
              <a:rPr lang="es-ES_tradnl" sz="3600" b="1" dirty="0">
                <a:solidFill>
                  <a:srgbClr val="FFC000"/>
                </a:solidFill>
              </a:rPr>
              <a:t>especificación de módulos </a:t>
            </a:r>
          </a:p>
        </p:txBody>
      </p:sp>
      <p:sp>
        <p:nvSpPr>
          <p:cNvPr id="94211" name="Rectangle 1027"/>
          <p:cNvSpPr>
            <a:spLocks noGrp="1" noChangeArrowheads="1"/>
          </p:cNvSpPr>
          <p:nvPr>
            <p:ph idx="1"/>
          </p:nvPr>
        </p:nvSpPr>
        <p:spPr>
          <a:xfrm>
            <a:off x="468313" y="25654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La especificación de cada uno de los módulos se realiza utilizando pseudocódigo</a:t>
            </a:r>
          </a:p>
          <a:p>
            <a:pPr>
              <a:defRPr/>
            </a:pPr>
            <a:r>
              <a:rPr lang="es-ES_tradnl" sz="2400" dirty="0"/>
              <a:t>La(s) funciones deben quedar claramente establecidas</a:t>
            </a:r>
          </a:p>
          <a:p>
            <a:pPr>
              <a:defRPr/>
            </a:pPr>
            <a:r>
              <a:rPr lang="es-ES_tradnl" sz="2400" dirty="0"/>
              <a:t>Para este tipo de especificación es conveniente usar lenguajes del tipo “orientado a funciones”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018FB-C3D9-4A78-81E0-044AF7FC76E3}" type="slidenum">
              <a:rPr lang="es-AR"/>
              <a:pPr>
                <a:defRPr/>
              </a:pPr>
              <a:t>126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6518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Heurísticas: Mezquita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31750" y="1219200"/>
            <a:ext cx="5073650" cy="3883025"/>
            <a:chOff x="0" y="816"/>
            <a:chExt cx="3552" cy="2472"/>
          </a:xfrm>
        </p:grpSpPr>
        <p:sp>
          <p:nvSpPr>
            <p:cNvPr id="133158" name="AutoShape 4"/>
            <p:cNvSpPr>
              <a:spLocks noChangeArrowheads="1"/>
            </p:cNvSpPr>
            <p:nvPr/>
          </p:nvSpPr>
          <p:spPr bwMode="auto">
            <a:xfrm>
              <a:off x="0" y="816"/>
              <a:ext cx="3552" cy="2472"/>
            </a:xfrm>
            <a:prstGeom prst="triangle">
              <a:avLst>
                <a:gd name="adj" fmla="val 49384"/>
              </a:avLst>
            </a:prstGeom>
            <a:solidFill>
              <a:srgbClr val="CCFF33">
                <a:alpha val="50195"/>
              </a:srgbClr>
            </a:solidFill>
            <a:ln w="31750">
              <a:solidFill>
                <a:srgbClr val="99CC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59" name="Rectangle 5"/>
            <p:cNvSpPr>
              <a:spLocks noChangeArrowheads="1"/>
            </p:cNvSpPr>
            <p:nvPr/>
          </p:nvSpPr>
          <p:spPr bwMode="auto">
            <a:xfrm>
              <a:off x="1560" y="100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33160" name="Group 6"/>
            <p:cNvGrpSpPr>
              <a:grpSpLocks/>
            </p:cNvGrpSpPr>
            <p:nvPr/>
          </p:nvGrpSpPr>
          <p:grpSpPr bwMode="auto">
            <a:xfrm>
              <a:off x="144" y="2952"/>
              <a:ext cx="3360" cy="288"/>
              <a:chOff x="144" y="2952"/>
              <a:chExt cx="3360" cy="288"/>
            </a:xfrm>
          </p:grpSpPr>
          <p:sp>
            <p:nvSpPr>
              <p:cNvPr id="133187" name="Rectangle 7"/>
              <p:cNvSpPr>
                <a:spLocks noChangeArrowheads="1"/>
              </p:cNvSpPr>
              <p:nvPr/>
            </p:nvSpPr>
            <p:spPr bwMode="auto">
              <a:xfrm>
                <a:off x="144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88" name="Rectangle 8"/>
              <p:cNvSpPr>
                <a:spLocks noChangeArrowheads="1"/>
              </p:cNvSpPr>
              <p:nvPr/>
            </p:nvSpPr>
            <p:spPr bwMode="auto">
              <a:xfrm>
                <a:off x="528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89" name="Rectangle 9"/>
              <p:cNvSpPr>
                <a:spLocks noChangeArrowheads="1"/>
              </p:cNvSpPr>
              <p:nvPr/>
            </p:nvSpPr>
            <p:spPr bwMode="auto">
              <a:xfrm>
                <a:off x="912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90" name="Rectangle 10"/>
              <p:cNvSpPr>
                <a:spLocks noChangeArrowheads="1"/>
              </p:cNvSpPr>
              <p:nvPr/>
            </p:nvSpPr>
            <p:spPr bwMode="auto">
              <a:xfrm>
                <a:off x="1296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91" name="Rectangle 11"/>
              <p:cNvSpPr>
                <a:spLocks noChangeArrowheads="1"/>
              </p:cNvSpPr>
              <p:nvPr/>
            </p:nvSpPr>
            <p:spPr bwMode="auto">
              <a:xfrm>
                <a:off x="2064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92" name="Rectangle 12"/>
              <p:cNvSpPr>
                <a:spLocks noChangeArrowheads="1"/>
              </p:cNvSpPr>
              <p:nvPr/>
            </p:nvSpPr>
            <p:spPr bwMode="auto">
              <a:xfrm>
                <a:off x="2832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93" name="Rectangle 13"/>
              <p:cNvSpPr>
                <a:spLocks noChangeArrowheads="1"/>
              </p:cNvSpPr>
              <p:nvPr/>
            </p:nvSpPr>
            <p:spPr bwMode="auto">
              <a:xfrm>
                <a:off x="3216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94" name="Rectangle 14"/>
              <p:cNvSpPr>
                <a:spLocks noChangeArrowheads="1"/>
              </p:cNvSpPr>
              <p:nvPr/>
            </p:nvSpPr>
            <p:spPr bwMode="auto">
              <a:xfrm>
                <a:off x="2448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95" name="Rectangle 15"/>
              <p:cNvSpPr>
                <a:spLocks noChangeArrowheads="1"/>
              </p:cNvSpPr>
              <p:nvPr/>
            </p:nvSpPr>
            <p:spPr bwMode="auto">
              <a:xfrm>
                <a:off x="1680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sp>
          <p:nvSpPr>
            <p:cNvPr id="133161" name="Rectangle 16"/>
            <p:cNvSpPr>
              <a:spLocks noChangeArrowheads="1"/>
            </p:cNvSpPr>
            <p:nvPr/>
          </p:nvSpPr>
          <p:spPr bwMode="auto">
            <a:xfrm>
              <a:off x="1920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62" name="Rectangle 17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63" name="Rectangle 18"/>
            <p:cNvSpPr>
              <a:spLocks noChangeArrowheads="1"/>
            </p:cNvSpPr>
            <p:nvPr/>
          </p:nvSpPr>
          <p:spPr bwMode="auto">
            <a:xfrm>
              <a:off x="2736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64" name="Rectangle 19"/>
            <p:cNvSpPr>
              <a:spLocks noChangeArrowheads="1"/>
            </p:cNvSpPr>
            <p:nvPr/>
          </p:nvSpPr>
          <p:spPr bwMode="auto">
            <a:xfrm>
              <a:off x="504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65" name="Rectangle 20"/>
            <p:cNvSpPr>
              <a:spLocks noChangeArrowheads="1"/>
            </p:cNvSpPr>
            <p:nvPr/>
          </p:nvSpPr>
          <p:spPr bwMode="auto">
            <a:xfrm>
              <a:off x="2316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33166" name="Group 21"/>
            <p:cNvGrpSpPr>
              <a:grpSpLocks/>
            </p:cNvGrpSpPr>
            <p:nvPr/>
          </p:nvGrpSpPr>
          <p:grpSpPr bwMode="auto">
            <a:xfrm>
              <a:off x="1104" y="1728"/>
              <a:ext cx="1392" cy="288"/>
              <a:chOff x="1104" y="1728"/>
              <a:chExt cx="1392" cy="288"/>
            </a:xfrm>
          </p:grpSpPr>
          <p:sp>
            <p:nvSpPr>
              <p:cNvPr id="133184" name="Rectangle 22"/>
              <p:cNvSpPr>
                <a:spLocks noChangeArrowheads="1"/>
              </p:cNvSpPr>
              <p:nvPr/>
            </p:nvSpPr>
            <p:spPr bwMode="auto">
              <a:xfrm flipH="1">
                <a:off x="110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85" name="Rectangle 23"/>
              <p:cNvSpPr>
                <a:spLocks noChangeArrowheads="1"/>
              </p:cNvSpPr>
              <p:nvPr/>
            </p:nvSpPr>
            <p:spPr bwMode="auto">
              <a:xfrm flipH="1">
                <a:off x="1656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3186" name="Rectangle 24"/>
              <p:cNvSpPr>
                <a:spLocks noChangeArrowheads="1"/>
              </p:cNvSpPr>
              <p:nvPr/>
            </p:nvSpPr>
            <p:spPr bwMode="auto">
              <a:xfrm flipH="1">
                <a:off x="2208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grpSp>
          <p:nvGrpSpPr>
            <p:cNvPr id="133167" name="Group 25"/>
            <p:cNvGrpSpPr>
              <a:grpSpLocks/>
            </p:cNvGrpSpPr>
            <p:nvPr/>
          </p:nvGrpSpPr>
          <p:grpSpPr bwMode="auto">
            <a:xfrm>
              <a:off x="336" y="2640"/>
              <a:ext cx="768" cy="288"/>
              <a:chOff x="336" y="2640"/>
              <a:chExt cx="768" cy="288"/>
            </a:xfrm>
          </p:grpSpPr>
          <p:sp>
            <p:nvSpPr>
              <p:cNvPr id="133181" name="Line 26"/>
              <p:cNvSpPr>
                <a:spLocks noChangeShapeType="1"/>
              </p:cNvSpPr>
              <p:nvPr/>
            </p:nvSpPr>
            <p:spPr bwMode="auto">
              <a:xfrm flipH="1">
                <a:off x="336" y="26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3182" name="Line 27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3183" name="Line 28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33168" name="Group 29"/>
            <p:cNvGrpSpPr>
              <a:grpSpLocks/>
            </p:cNvGrpSpPr>
            <p:nvPr/>
          </p:nvGrpSpPr>
          <p:grpSpPr bwMode="auto">
            <a:xfrm>
              <a:off x="2544" y="2640"/>
              <a:ext cx="768" cy="288"/>
              <a:chOff x="336" y="2640"/>
              <a:chExt cx="768" cy="288"/>
            </a:xfrm>
          </p:grpSpPr>
          <p:sp>
            <p:nvSpPr>
              <p:cNvPr id="133178" name="Line 30"/>
              <p:cNvSpPr>
                <a:spLocks noChangeShapeType="1"/>
              </p:cNvSpPr>
              <p:nvPr/>
            </p:nvSpPr>
            <p:spPr bwMode="auto">
              <a:xfrm flipH="1">
                <a:off x="336" y="26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3179" name="Line 31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3180" name="Line 32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33169" name="Group 33"/>
            <p:cNvGrpSpPr>
              <a:grpSpLocks/>
            </p:cNvGrpSpPr>
            <p:nvPr/>
          </p:nvGrpSpPr>
          <p:grpSpPr bwMode="auto">
            <a:xfrm>
              <a:off x="2064" y="2016"/>
              <a:ext cx="768" cy="288"/>
              <a:chOff x="336" y="2640"/>
              <a:chExt cx="768" cy="288"/>
            </a:xfrm>
          </p:grpSpPr>
          <p:sp>
            <p:nvSpPr>
              <p:cNvPr id="133175" name="Line 34"/>
              <p:cNvSpPr>
                <a:spLocks noChangeShapeType="1"/>
              </p:cNvSpPr>
              <p:nvPr/>
            </p:nvSpPr>
            <p:spPr bwMode="auto">
              <a:xfrm flipH="1">
                <a:off x="336" y="26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3176" name="Line 35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3177" name="Line 36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33170" name="Line 37"/>
            <p:cNvSpPr>
              <a:spLocks noChangeShapeType="1"/>
            </p:cNvSpPr>
            <p:nvPr/>
          </p:nvSpPr>
          <p:spPr bwMode="auto">
            <a:xfrm flipH="1">
              <a:off x="1104" y="201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3171" name="Line 38"/>
            <p:cNvSpPr>
              <a:spLocks noChangeShapeType="1"/>
            </p:cNvSpPr>
            <p:nvPr/>
          </p:nvSpPr>
          <p:spPr bwMode="auto">
            <a:xfrm flipH="1">
              <a:off x="624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3172" name="Line 39"/>
            <p:cNvSpPr>
              <a:spLocks noChangeShapeType="1"/>
            </p:cNvSpPr>
            <p:nvPr/>
          </p:nvSpPr>
          <p:spPr bwMode="auto">
            <a:xfrm>
              <a:off x="1728" y="129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3173" name="Line 40"/>
            <p:cNvSpPr>
              <a:spLocks noChangeShapeType="1"/>
            </p:cNvSpPr>
            <p:nvPr/>
          </p:nvSpPr>
          <p:spPr bwMode="auto">
            <a:xfrm flipH="1">
              <a:off x="1248" y="129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3174" name="Line 41"/>
            <p:cNvSpPr>
              <a:spLocks noChangeShapeType="1"/>
            </p:cNvSpPr>
            <p:nvPr/>
          </p:nvSpPr>
          <p:spPr bwMode="auto">
            <a:xfrm>
              <a:off x="1728" y="129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33124" name="Group 42"/>
          <p:cNvGrpSpPr>
            <a:grpSpLocks/>
          </p:cNvGrpSpPr>
          <p:nvPr/>
        </p:nvGrpSpPr>
        <p:grpSpPr bwMode="auto">
          <a:xfrm>
            <a:off x="5029200" y="1143000"/>
            <a:ext cx="3878263" cy="4005263"/>
            <a:chOff x="3174" y="816"/>
            <a:chExt cx="2442" cy="2523"/>
          </a:xfrm>
        </p:grpSpPr>
        <p:grpSp>
          <p:nvGrpSpPr>
            <p:cNvPr id="133129" name="Group 43"/>
            <p:cNvGrpSpPr>
              <a:grpSpLocks/>
            </p:cNvGrpSpPr>
            <p:nvPr/>
          </p:nvGrpSpPr>
          <p:grpSpPr bwMode="auto">
            <a:xfrm>
              <a:off x="3174" y="816"/>
              <a:ext cx="2442" cy="2523"/>
              <a:chOff x="3936" y="336"/>
              <a:chExt cx="1009" cy="653"/>
            </a:xfrm>
          </p:grpSpPr>
          <p:grpSp>
            <p:nvGrpSpPr>
              <p:cNvPr id="133147" name="Group 44"/>
              <p:cNvGrpSpPr>
                <a:grpSpLocks/>
              </p:cNvGrpSpPr>
              <p:nvPr/>
            </p:nvGrpSpPr>
            <p:grpSpPr bwMode="auto">
              <a:xfrm>
                <a:off x="3936" y="336"/>
                <a:ext cx="1009" cy="318"/>
                <a:chOff x="480" y="912"/>
                <a:chExt cx="4800" cy="1296"/>
              </a:xfrm>
            </p:grpSpPr>
            <p:sp>
              <p:nvSpPr>
                <p:cNvPr id="133156" name="Freeform 45"/>
                <p:cNvSpPr>
                  <a:spLocks/>
                </p:cNvSpPr>
                <p:nvPr/>
              </p:nvSpPr>
              <p:spPr bwMode="auto">
                <a:xfrm>
                  <a:off x="4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157" name="Freeform 46"/>
                <p:cNvSpPr>
                  <a:spLocks/>
                </p:cNvSpPr>
                <p:nvPr/>
              </p:nvSpPr>
              <p:spPr bwMode="auto">
                <a:xfrm flipH="1">
                  <a:off x="28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3148" name="Group 47"/>
              <p:cNvGrpSpPr>
                <a:grpSpLocks/>
              </p:cNvGrpSpPr>
              <p:nvPr/>
            </p:nvGrpSpPr>
            <p:grpSpPr bwMode="auto">
              <a:xfrm flipV="1">
                <a:off x="3936" y="665"/>
                <a:ext cx="1009" cy="286"/>
                <a:chOff x="480" y="912"/>
                <a:chExt cx="4800" cy="1296"/>
              </a:xfrm>
            </p:grpSpPr>
            <p:sp>
              <p:nvSpPr>
                <p:cNvPr id="133154" name="Freeform 48"/>
                <p:cNvSpPr>
                  <a:spLocks/>
                </p:cNvSpPr>
                <p:nvPr/>
              </p:nvSpPr>
              <p:spPr bwMode="auto">
                <a:xfrm>
                  <a:off x="4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155" name="Freeform 49"/>
                <p:cNvSpPr>
                  <a:spLocks/>
                </p:cNvSpPr>
                <p:nvPr/>
              </p:nvSpPr>
              <p:spPr bwMode="auto">
                <a:xfrm flipH="1">
                  <a:off x="28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33149" name="Rectangle 50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grpSp>
            <p:nvGrpSpPr>
              <p:cNvPr id="133150" name="Group 51"/>
              <p:cNvGrpSpPr>
                <a:grpSpLocks/>
              </p:cNvGrpSpPr>
              <p:nvPr/>
            </p:nvGrpSpPr>
            <p:grpSpPr bwMode="auto">
              <a:xfrm>
                <a:off x="4109" y="807"/>
                <a:ext cx="673" cy="182"/>
                <a:chOff x="1008" y="2832"/>
                <a:chExt cx="3024" cy="864"/>
              </a:xfrm>
            </p:grpSpPr>
            <p:sp>
              <p:nvSpPr>
                <p:cNvPr id="133151" name="Line 52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2736" cy="1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152" name="Line 53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44" cy="864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3153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888" y="2832"/>
                  <a:ext cx="144" cy="816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sp>
          <p:nvSpPr>
            <p:cNvPr id="133130" name="Rectangle 55"/>
            <p:cNvSpPr>
              <a:spLocks noChangeArrowheads="1"/>
            </p:cNvSpPr>
            <p:nvPr/>
          </p:nvSpPr>
          <p:spPr bwMode="auto">
            <a:xfrm>
              <a:off x="4248" y="1104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1" name="Rectangle 56"/>
            <p:cNvSpPr>
              <a:spLocks noChangeArrowheads="1"/>
            </p:cNvSpPr>
            <p:nvPr/>
          </p:nvSpPr>
          <p:spPr bwMode="auto">
            <a:xfrm flipH="1">
              <a:off x="3600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2" name="Rectangle 57"/>
            <p:cNvSpPr>
              <a:spLocks noChangeArrowheads="1"/>
            </p:cNvSpPr>
            <p:nvPr/>
          </p:nvSpPr>
          <p:spPr bwMode="auto">
            <a:xfrm flipH="1">
              <a:off x="4248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3" name="Rectangle 58"/>
            <p:cNvSpPr>
              <a:spLocks noChangeArrowheads="1"/>
            </p:cNvSpPr>
            <p:nvPr/>
          </p:nvSpPr>
          <p:spPr bwMode="auto">
            <a:xfrm flipH="1">
              <a:off x="4896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4" name="Rectangle 59"/>
            <p:cNvSpPr>
              <a:spLocks noChangeArrowheads="1"/>
            </p:cNvSpPr>
            <p:nvPr/>
          </p:nvSpPr>
          <p:spPr bwMode="auto">
            <a:xfrm>
              <a:off x="4416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5" name="Rectangle 60"/>
            <p:cNvSpPr>
              <a:spLocks noChangeArrowheads="1"/>
            </p:cNvSpPr>
            <p:nvPr/>
          </p:nvSpPr>
          <p:spPr bwMode="auto">
            <a:xfrm>
              <a:off x="3648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6" name="Rectangle 61"/>
            <p:cNvSpPr>
              <a:spLocks noChangeArrowheads="1"/>
            </p:cNvSpPr>
            <p:nvPr/>
          </p:nvSpPr>
          <p:spPr bwMode="auto">
            <a:xfrm>
              <a:off x="4032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7" name="Rectangle 62"/>
            <p:cNvSpPr>
              <a:spLocks noChangeArrowheads="1"/>
            </p:cNvSpPr>
            <p:nvPr/>
          </p:nvSpPr>
          <p:spPr bwMode="auto">
            <a:xfrm>
              <a:off x="3264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8" name="Rectangle 63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39" name="Rectangle 64"/>
            <p:cNvSpPr>
              <a:spLocks noChangeArrowheads="1"/>
            </p:cNvSpPr>
            <p:nvPr/>
          </p:nvSpPr>
          <p:spPr bwMode="auto">
            <a:xfrm>
              <a:off x="5184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0" name="Rectangle 65"/>
            <p:cNvSpPr>
              <a:spLocks noChangeArrowheads="1"/>
            </p:cNvSpPr>
            <p:nvPr/>
          </p:nvSpPr>
          <p:spPr bwMode="auto">
            <a:xfrm>
              <a:off x="4416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1" name="Rectangle 66"/>
            <p:cNvSpPr>
              <a:spLocks noChangeArrowheads="1"/>
            </p:cNvSpPr>
            <p:nvPr/>
          </p:nvSpPr>
          <p:spPr bwMode="auto">
            <a:xfrm>
              <a:off x="3648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2" name="Rectangle 67"/>
            <p:cNvSpPr>
              <a:spLocks noChangeArrowheads="1"/>
            </p:cNvSpPr>
            <p:nvPr/>
          </p:nvSpPr>
          <p:spPr bwMode="auto">
            <a:xfrm>
              <a:off x="4032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3" name="Rectangle 68"/>
            <p:cNvSpPr>
              <a:spLocks noChangeArrowheads="1"/>
            </p:cNvSpPr>
            <p:nvPr/>
          </p:nvSpPr>
          <p:spPr bwMode="auto">
            <a:xfrm>
              <a:off x="4800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4" name="Rectangle 69"/>
            <p:cNvSpPr>
              <a:spLocks noChangeArrowheads="1"/>
            </p:cNvSpPr>
            <p:nvPr/>
          </p:nvSpPr>
          <p:spPr bwMode="auto">
            <a:xfrm>
              <a:off x="3888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5" name="Rectangle 70"/>
            <p:cNvSpPr>
              <a:spLocks noChangeArrowheads="1"/>
            </p:cNvSpPr>
            <p:nvPr/>
          </p:nvSpPr>
          <p:spPr bwMode="auto">
            <a:xfrm>
              <a:off x="4704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33146" name="Rectangle 71"/>
            <p:cNvSpPr>
              <a:spLocks noChangeArrowheads="1"/>
            </p:cNvSpPr>
            <p:nvPr/>
          </p:nvSpPr>
          <p:spPr bwMode="auto">
            <a:xfrm>
              <a:off x="4284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33125" name="Text Box 72"/>
          <p:cNvSpPr txBox="1">
            <a:spLocks noChangeArrowheads="1"/>
          </p:cNvSpPr>
          <p:nvPr/>
        </p:nvSpPr>
        <p:spPr bwMode="auto">
          <a:xfrm>
            <a:off x="1447800" y="5181600"/>
            <a:ext cx="2578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Estructura piramidal sin</a:t>
            </a:r>
          </a:p>
          <a:p>
            <a:pPr algn="ctr"/>
            <a:r>
              <a:rPr lang="es-ES_tradnl">
                <a:latin typeface="Tahoma" pitchFamily="34" charset="0"/>
              </a:rPr>
              <a:t>módulos reusables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5878513" y="5181600"/>
            <a:ext cx="2552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Estructura refinada con</a:t>
            </a:r>
          </a:p>
          <a:p>
            <a:pPr algn="ctr"/>
            <a:r>
              <a:rPr lang="es-ES_tradnl">
                <a:latin typeface="Tahoma" pitchFamily="34" charset="0"/>
              </a:rPr>
              <a:t>módulos y librerías </a:t>
            </a:r>
          </a:p>
          <a:p>
            <a:pPr algn="ctr"/>
            <a:r>
              <a:rPr lang="es-ES_tradnl">
                <a:latin typeface="Tahoma" pitchFamily="34" charset="0"/>
              </a:rPr>
              <a:t>reusables</a:t>
            </a:r>
          </a:p>
        </p:txBody>
      </p:sp>
      <p:sp>
        <p:nvSpPr>
          <p:cNvPr id="74" name="7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305AA-6900-4AF1-83C1-A0D76C2FB5B7}" type="slidenum">
              <a:rPr lang="es-AR"/>
              <a:pPr>
                <a:defRPr/>
              </a:pPr>
              <a:t>127</a:t>
            </a:fld>
            <a:endParaRPr lang="es-AR"/>
          </a:p>
        </p:txBody>
      </p:sp>
      <p:sp>
        <p:nvSpPr>
          <p:cNvPr id="75" name="7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6" name="Group 2"/>
          <p:cNvGrpSpPr>
            <a:grpSpLocks/>
          </p:cNvGrpSpPr>
          <p:nvPr/>
        </p:nvGrpSpPr>
        <p:grpSpPr bwMode="auto">
          <a:xfrm>
            <a:off x="1116013" y="1541463"/>
            <a:ext cx="6961187" cy="4454525"/>
            <a:chOff x="48" y="624"/>
            <a:chExt cx="5040" cy="3072"/>
          </a:xfrm>
        </p:grpSpPr>
        <p:grpSp>
          <p:nvGrpSpPr>
            <p:cNvPr id="134205" name="Group 3"/>
            <p:cNvGrpSpPr>
              <a:grpSpLocks/>
            </p:cNvGrpSpPr>
            <p:nvPr/>
          </p:nvGrpSpPr>
          <p:grpSpPr bwMode="auto">
            <a:xfrm>
              <a:off x="48" y="624"/>
              <a:ext cx="5040" cy="1591"/>
              <a:chOff x="480" y="912"/>
              <a:chExt cx="4800" cy="1296"/>
            </a:xfrm>
          </p:grpSpPr>
          <p:sp>
            <p:nvSpPr>
              <p:cNvPr id="134209" name="Freeform 4"/>
              <p:cNvSpPr>
                <a:spLocks/>
              </p:cNvSpPr>
              <p:nvPr/>
            </p:nvSpPr>
            <p:spPr bwMode="auto">
              <a:xfrm>
                <a:off x="4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4210" name="Freeform 5"/>
              <p:cNvSpPr>
                <a:spLocks/>
              </p:cNvSpPr>
              <p:nvPr/>
            </p:nvSpPr>
            <p:spPr bwMode="auto">
              <a:xfrm flipH="1">
                <a:off x="28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34206" name="Group 6"/>
            <p:cNvGrpSpPr>
              <a:grpSpLocks/>
            </p:cNvGrpSpPr>
            <p:nvPr/>
          </p:nvGrpSpPr>
          <p:grpSpPr bwMode="auto">
            <a:xfrm flipV="1">
              <a:off x="48" y="2266"/>
              <a:ext cx="5040" cy="1430"/>
              <a:chOff x="480" y="912"/>
              <a:chExt cx="4800" cy="1296"/>
            </a:xfrm>
          </p:grpSpPr>
          <p:sp>
            <p:nvSpPr>
              <p:cNvPr id="134207" name="Freeform 7"/>
              <p:cNvSpPr>
                <a:spLocks/>
              </p:cNvSpPr>
              <p:nvPr/>
            </p:nvSpPr>
            <p:spPr bwMode="auto">
              <a:xfrm>
                <a:off x="4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4208" name="Freeform 8"/>
              <p:cNvSpPr>
                <a:spLocks/>
              </p:cNvSpPr>
              <p:nvPr/>
            </p:nvSpPr>
            <p:spPr bwMode="auto">
              <a:xfrm flipH="1">
                <a:off x="2880" y="912"/>
                <a:ext cx="2400" cy="1296"/>
              </a:xfrm>
              <a:custGeom>
                <a:avLst/>
                <a:gdLst>
                  <a:gd name="T0" fmla="*/ 0 w 2304"/>
                  <a:gd name="T1" fmla="*/ 1248 h 1248"/>
                  <a:gd name="T2" fmla="*/ 384 w 2304"/>
                  <a:gd name="T3" fmla="*/ 768 h 1248"/>
                  <a:gd name="T4" fmla="*/ 1680 w 2304"/>
                  <a:gd name="T5" fmla="*/ 480 h 1248"/>
                  <a:gd name="T6" fmla="*/ 2304 w 2304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4"/>
                  <a:gd name="T13" fmla="*/ 0 h 1248"/>
                  <a:gd name="T14" fmla="*/ 2304 w 2304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4" h="1248">
                    <a:moveTo>
                      <a:pt x="0" y="1248"/>
                    </a:moveTo>
                    <a:cubicBezTo>
                      <a:pt x="52" y="1072"/>
                      <a:pt x="104" y="896"/>
                      <a:pt x="384" y="768"/>
                    </a:cubicBezTo>
                    <a:cubicBezTo>
                      <a:pt x="664" y="640"/>
                      <a:pt x="1360" y="608"/>
                      <a:pt x="1680" y="480"/>
                    </a:cubicBezTo>
                    <a:cubicBezTo>
                      <a:pt x="2000" y="352"/>
                      <a:pt x="2200" y="80"/>
                      <a:pt x="2304" y="0"/>
                    </a:cubicBezTo>
                  </a:path>
                </a:pathLst>
              </a:custGeom>
              <a:noFill/>
              <a:ln w="38100" cap="flat" cmpd="sng">
                <a:solidFill>
                  <a:srgbClr val="9933FF"/>
                </a:solidFill>
                <a:prstDash val="solid"/>
                <a:round/>
                <a:headEnd/>
                <a:tailEnd/>
              </a:ln>
              <a:effectLst>
                <a:prstShdw prst="shdw17" dist="17961" dir="2700000">
                  <a:srgbClr val="5C1F99"/>
                </a:prstShdw>
              </a:effectLst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134147" name="Rectangle 9"/>
          <p:cNvSpPr>
            <a:spLocks noChangeArrowheads="1"/>
          </p:cNvSpPr>
          <p:nvPr/>
        </p:nvSpPr>
        <p:spPr bwMode="auto">
          <a:xfrm>
            <a:off x="2030413" y="4486275"/>
            <a:ext cx="4765675" cy="1509713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84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0806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Heurísticas: Mezquita</a:t>
            </a:r>
          </a:p>
        </p:txBody>
      </p:sp>
      <p:sp>
        <p:nvSpPr>
          <p:cNvPr id="134149" name="Text Box 11"/>
          <p:cNvSpPr txBox="1">
            <a:spLocks noChangeArrowheads="1"/>
          </p:cNvSpPr>
          <p:nvPr/>
        </p:nvSpPr>
        <p:spPr bwMode="auto">
          <a:xfrm>
            <a:off x="300038" y="1343025"/>
            <a:ext cx="962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ALTO</a:t>
            </a:r>
          </a:p>
          <a:p>
            <a:r>
              <a:rPr lang="es-ES_tradnl">
                <a:latin typeface="Tahoma" pitchFamily="34" charset="0"/>
              </a:rPr>
              <a:t>FAN OUT</a:t>
            </a:r>
          </a:p>
        </p:txBody>
      </p:sp>
      <p:sp>
        <p:nvSpPr>
          <p:cNvPr id="134150" name="Rectangle 12"/>
          <p:cNvSpPr>
            <a:spLocks noChangeArrowheads="1"/>
          </p:cNvSpPr>
          <p:nvPr/>
        </p:nvSpPr>
        <p:spPr bwMode="auto">
          <a:xfrm>
            <a:off x="1595438" y="3892550"/>
            <a:ext cx="5948362" cy="1112838"/>
          </a:xfrm>
          <a:prstGeom prst="rect">
            <a:avLst/>
          </a:prstGeom>
          <a:solidFill>
            <a:srgbClr val="CCFF33">
              <a:alpha val="50195"/>
            </a:srgbClr>
          </a:solidFill>
          <a:ln w="31750" cap="rnd">
            <a:solidFill>
              <a:srgbClr val="FF0066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51" name="Text Box 13"/>
          <p:cNvSpPr txBox="1">
            <a:spLocks noChangeArrowheads="1"/>
          </p:cNvSpPr>
          <p:nvPr/>
        </p:nvSpPr>
        <p:spPr bwMode="auto">
          <a:xfrm>
            <a:off x="320675" y="5365750"/>
            <a:ext cx="1127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FAN IN</a:t>
            </a:r>
          </a:p>
          <a:p>
            <a:r>
              <a:rPr lang="es-ES_tradnl">
                <a:latin typeface="Tahoma" pitchFamily="34" charset="0"/>
              </a:rPr>
              <a:t>ALTO</a:t>
            </a:r>
          </a:p>
        </p:txBody>
      </p:sp>
      <p:sp>
        <p:nvSpPr>
          <p:cNvPr id="134152" name="Line 14"/>
          <p:cNvSpPr>
            <a:spLocks noChangeShapeType="1"/>
          </p:cNvSpPr>
          <p:nvPr/>
        </p:nvSpPr>
        <p:spPr bwMode="auto">
          <a:xfrm>
            <a:off x="2184400" y="3597275"/>
            <a:ext cx="346075" cy="417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53" name="Rectangle 15"/>
          <p:cNvSpPr>
            <a:spLocks noChangeArrowheads="1"/>
          </p:cNvSpPr>
          <p:nvPr/>
        </p:nvSpPr>
        <p:spPr bwMode="auto">
          <a:xfrm>
            <a:off x="5684838" y="2965450"/>
            <a:ext cx="812800" cy="5921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54" name="Rectangle 16"/>
          <p:cNvSpPr>
            <a:spLocks noChangeArrowheads="1"/>
          </p:cNvSpPr>
          <p:nvPr/>
        </p:nvSpPr>
        <p:spPr bwMode="auto">
          <a:xfrm>
            <a:off x="503238" y="2965450"/>
            <a:ext cx="812800" cy="5921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55" name="Line 17"/>
          <p:cNvSpPr>
            <a:spLocks noChangeShapeType="1"/>
          </p:cNvSpPr>
          <p:nvPr/>
        </p:nvSpPr>
        <p:spPr bwMode="auto">
          <a:xfrm rot="-3365297">
            <a:off x="5815013" y="2613025"/>
            <a:ext cx="1587" cy="398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56" name="Line 18"/>
          <p:cNvSpPr>
            <a:spLocks noChangeShapeType="1"/>
          </p:cNvSpPr>
          <p:nvPr/>
        </p:nvSpPr>
        <p:spPr bwMode="auto">
          <a:xfrm rot="3365297" flipH="1">
            <a:off x="2233613" y="2579687"/>
            <a:ext cx="1588" cy="398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57" name="Line 19"/>
          <p:cNvSpPr>
            <a:spLocks noChangeShapeType="1"/>
          </p:cNvSpPr>
          <p:nvPr/>
        </p:nvSpPr>
        <p:spPr bwMode="auto">
          <a:xfrm flipH="1">
            <a:off x="5597525" y="3597275"/>
            <a:ext cx="346075" cy="417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58" name="Line 20"/>
          <p:cNvSpPr>
            <a:spLocks noChangeShapeType="1"/>
          </p:cNvSpPr>
          <p:nvPr/>
        </p:nvSpPr>
        <p:spPr bwMode="auto">
          <a:xfrm flipV="1">
            <a:off x="6781800" y="3673475"/>
            <a:ext cx="0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59" name="Line 21"/>
          <p:cNvSpPr>
            <a:spLocks noChangeShapeType="1"/>
          </p:cNvSpPr>
          <p:nvPr/>
        </p:nvSpPr>
        <p:spPr bwMode="auto">
          <a:xfrm rot="3365297" flipH="1">
            <a:off x="1471613" y="3646487"/>
            <a:ext cx="1588" cy="398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60" name="Rectangle 22"/>
          <p:cNvSpPr>
            <a:spLocks noChangeArrowheads="1"/>
          </p:cNvSpPr>
          <p:nvPr/>
        </p:nvSpPr>
        <p:spPr bwMode="auto">
          <a:xfrm>
            <a:off x="3094038" y="2965450"/>
            <a:ext cx="812800" cy="5921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61" name="Rectangle 23"/>
          <p:cNvSpPr>
            <a:spLocks noChangeArrowheads="1"/>
          </p:cNvSpPr>
          <p:nvPr/>
        </p:nvSpPr>
        <p:spPr bwMode="auto">
          <a:xfrm>
            <a:off x="4389438" y="2965450"/>
            <a:ext cx="812800" cy="5921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62" name="Rectangle 24"/>
          <p:cNvSpPr>
            <a:spLocks noChangeArrowheads="1"/>
          </p:cNvSpPr>
          <p:nvPr/>
        </p:nvSpPr>
        <p:spPr bwMode="auto">
          <a:xfrm>
            <a:off x="1798638" y="2965450"/>
            <a:ext cx="812800" cy="5921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63" name="Rectangle 25"/>
          <p:cNvSpPr>
            <a:spLocks noChangeArrowheads="1"/>
          </p:cNvSpPr>
          <p:nvPr/>
        </p:nvSpPr>
        <p:spPr bwMode="auto">
          <a:xfrm>
            <a:off x="6980238" y="3003550"/>
            <a:ext cx="812800" cy="5921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64" name="Rectangle 26"/>
          <p:cNvSpPr>
            <a:spLocks noChangeArrowheads="1"/>
          </p:cNvSpPr>
          <p:nvPr/>
        </p:nvSpPr>
        <p:spPr bwMode="auto">
          <a:xfrm>
            <a:off x="2047875" y="5340350"/>
            <a:ext cx="4886325" cy="1112838"/>
          </a:xfrm>
          <a:prstGeom prst="rect">
            <a:avLst/>
          </a:prstGeom>
          <a:solidFill>
            <a:srgbClr val="FFFF99">
              <a:alpha val="50195"/>
            </a:srgbClr>
          </a:solidFill>
          <a:ln w="31750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65" name="Text Box 27"/>
          <p:cNvSpPr txBox="1">
            <a:spLocks noChangeArrowheads="1"/>
          </p:cNvSpPr>
          <p:nvPr/>
        </p:nvSpPr>
        <p:spPr bwMode="auto">
          <a:xfrm>
            <a:off x="7615238" y="4092575"/>
            <a:ext cx="15287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>
                <a:latin typeface="Tahoma" pitchFamily="34" charset="0"/>
              </a:rPr>
              <a:t>MODULOS</a:t>
            </a:r>
          </a:p>
          <a:p>
            <a:pPr algn="ctr"/>
            <a:r>
              <a:rPr lang="es-ES_tradnl" sz="1400" b="1">
                <a:latin typeface="Tahoma" pitchFamily="34" charset="0"/>
              </a:rPr>
              <a:t>REUSABLES</a:t>
            </a:r>
          </a:p>
          <a:p>
            <a:pPr algn="ctr"/>
            <a:r>
              <a:rPr lang="es-ES_tradnl" sz="1400" b="1">
                <a:latin typeface="Tahoma" pitchFamily="34" charset="0"/>
              </a:rPr>
              <a:t>PROPIOS</a:t>
            </a:r>
          </a:p>
        </p:txBody>
      </p:sp>
      <p:sp>
        <p:nvSpPr>
          <p:cNvPr id="134166" name="Text Box 28"/>
          <p:cNvSpPr txBox="1">
            <a:spLocks noChangeArrowheads="1"/>
          </p:cNvSpPr>
          <p:nvPr/>
        </p:nvSpPr>
        <p:spPr bwMode="auto">
          <a:xfrm>
            <a:off x="6940550" y="5737225"/>
            <a:ext cx="1519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b="1">
                <a:solidFill>
                  <a:srgbClr val="CC00CC"/>
                </a:solidFill>
                <a:latin typeface="Tahoma" pitchFamily="34" charset="0"/>
              </a:rPr>
              <a:t>LIBRERIAS</a:t>
            </a:r>
          </a:p>
        </p:txBody>
      </p:sp>
      <p:sp>
        <p:nvSpPr>
          <p:cNvPr id="134167" name="Line 29"/>
          <p:cNvSpPr>
            <a:spLocks noChangeShapeType="1"/>
          </p:cNvSpPr>
          <p:nvPr/>
        </p:nvSpPr>
        <p:spPr bwMode="auto">
          <a:xfrm rot="3365297" flipH="1">
            <a:off x="3148013" y="3648075"/>
            <a:ext cx="1587" cy="398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68" name="Line 30"/>
          <p:cNvSpPr>
            <a:spLocks noChangeShapeType="1"/>
          </p:cNvSpPr>
          <p:nvPr/>
        </p:nvSpPr>
        <p:spPr bwMode="auto">
          <a:xfrm>
            <a:off x="3708400" y="3597275"/>
            <a:ext cx="346075" cy="417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69" name="Line 31"/>
          <p:cNvSpPr>
            <a:spLocks noChangeShapeType="1"/>
          </p:cNvSpPr>
          <p:nvPr/>
        </p:nvSpPr>
        <p:spPr bwMode="auto">
          <a:xfrm flipH="1">
            <a:off x="4318000" y="3597275"/>
            <a:ext cx="346075" cy="417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70" name="Rectangle 32"/>
          <p:cNvSpPr>
            <a:spLocks noChangeArrowheads="1"/>
          </p:cNvSpPr>
          <p:nvPr/>
        </p:nvSpPr>
        <p:spPr bwMode="auto">
          <a:xfrm>
            <a:off x="1044575" y="4070350"/>
            <a:ext cx="877888" cy="592138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1" name="Rectangle 33"/>
          <p:cNvSpPr>
            <a:spLocks noChangeArrowheads="1"/>
          </p:cNvSpPr>
          <p:nvPr/>
        </p:nvSpPr>
        <p:spPr bwMode="auto">
          <a:xfrm>
            <a:off x="5102225" y="4070350"/>
            <a:ext cx="877888" cy="592138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2" name="Rectangle 34"/>
          <p:cNvSpPr>
            <a:spLocks noChangeArrowheads="1"/>
          </p:cNvSpPr>
          <p:nvPr/>
        </p:nvSpPr>
        <p:spPr bwMode="auto">
          <a:xfrm>
            <a:off x="3749675" y="4070350"/>
            <a:ext cx="877888" cy="592138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3" name="Rectangle 35"/>
          <p:cNvSpPr>
            <a:spLocks noChangeArrowheads="1"/>
          </p:cNvSpPr>
          <p:nvPr/>
        </p:nvSpPr>
        <p:spPr bwMode="auto">
          <a:xfrm>
            <a:off x="2397125" y="4070350"/>
            <a:ext cx="877888" cy="592138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4" name="Rectangle 36"/>
          <p:cNvSpPr>
            <a:spLocks noChangeArrowheads="1"/>
          </p:cNvSpPr>
          <p:nvPr/>
        </p:nvSpPr>
        <p:spPr bwMode="auto">
          <a:xfrm>
            <a:off x="6454775" y="4070350"/>
            <a:ext cx="877888" cy="592138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5" name="Rectangle 37"/>
          <p:cNvSpPr>
            <a:spLocks noChangeArrowheads="1"/>
          </p:cNvSpPr>
          <p:nvPr/>
        </p:nvSpPr>
        <p:spPr bwMode="auto">
          <a:xfrm>
            <a:off x="1882775" y="5556250"/>
            <a:ext cx="877888" cy="592138"/>
          </a:xfrm>
          <a:prstGeom prst="rect">
            <a:avLst/>
          </a:prstGeom>
          <a:solidFill>
            <a:srgbClr val="CC00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6" name="Rectangle 38"/>
          <p:cNvSpPr>
            <a:spLocks noChangeArrowheads="1"/>
          </p:cNvSpPr>
          <p:nvPr/>
        </p:nvSpPr>
        <p:spPr bwMode="auto">
          <a:xfrm>
            <a:off x="5626100" y="5556250"/>
            <a:ext cx="877888" cy="592138"/>
          </a:xfrm>
          <a:prstGeom prst="rect">
            <a:avLst/>
          </a:prstGeom>
          <a:solidFill>
            <a:srgbClr val="CC00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4177" name="Rectangle 39"/>
          <p:cNvSpPr>
            <a:spLocks noChangeArrowheads="1"/>
          </p:cNvSpPr>
          <p:nvPr/>
        </p:nvSpPr>
        <p:spPr bwMode="auto">
          <a:xfrm>
            <a:off x="3711575" y="5556250"/>
            <a:ext cx="877888" cy="592138"/>
          </a:xfrm>
          <a:prstGeom prst="rect">
            <a:avLst/>
          </a:prstGeom>
          <a:solidFill>
            <a:srgbClr val="CC00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34178" name="Group 40"/>
          <p:cNvGrpSpPr>
            <a:grpSpLocks/>
          </p:cNvGrpSpPr>
          <p:nvPr/>
        </p:nvGrpSpPr>
        <p:grpSpPr bwMode="auto">
          <a:xfrm>
            <a:off x="2141538" y="4978400"/>
            <a:ext cx="4640262" cy="1322388"/>
            <a:chOff x="1008" y="2832"/>
            <a:chExt cx="3024" cy="864"/>
          </a:xfrm>
        </p:grpSpPr>
        <p:sp>
          <p:nvSpPr>
            <p:cNvPr id="134202" name="Line 41"/>
            <p:cNvSpPr>
              <a:spLocks noChangeShapeType="1"/>
            </p:cNvSpPr>
            <p:nvPr/>
          </p:nvSpPr>
          <p:spPr bwMode="auto">
            <a:xfrm>
              <a:off x="1152" y="3648"/>
              <a:ext cx="273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>
              <a:prstShdw prst="shdw17" dist="17961" dir="2700000">
                <a:srgbClr val="4D004D"/>
              </a:prstShdw>
            </a:effectLst>
          </p:spPr>
          <p:txBody>
            <a:bodyPr/>
            <a:lstStyle/>
            <a:p>
              <a:endParaRPr lang="es-AR"/>
            </a:p>
          </p:txBody>
        </p:sp>
        <p:sp>
          <p:nvSpPr>
            <p:cNvPr id="134203" name="Line 42"/>
            <p:cNvSpPr>
              <a:spLocks noChangeShapeType="1"/>
            </p:cNvSpPr>
            <p:nvPr/>
          </p:nvSpPr>
          <p:spPr bwMode="auto">
            <a:xfrm>
              <a:off x="1008" y="2832"/>
              <a:ext cx="144" cy="86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>
              <a:prstShdw prst="shdw17" dist="17961" dir="2700000">
                <a:srgbClr val="4D004D"/>
              </a:prstShdw>
            </a:effectLst>
          </p:spPr>
          <p:txBody>
            <a:bodyPr/>
            <a:lstStyle/>
            <a:p>
              <a:endParaRPr lang="es-AR"/>
            </a:p>
          </p:txBody>
        </p:sp>
        <p:sp>
          <p:nvSpPr>
            <p:cNvPr id="134204" name="Line 43"/>
            <p:cNvSpPr>
              <a:spLocks noChangeShapeType="1"/>
            </p:cNvSpPr>
            <p:nvPr/>
          </p:nvSpPr>
          <p:spPr bwMode="auto">
            <a:xfrm flipH="1">
              <a:off x="3888" y="2832"/>
              <a:ext cx="144" cy="8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>
              <a:prstShdw prst="shdw17" dist="17961" dir="2700000">
                <a:srgbClr val="4D004D"/>
              </a:prstShdw>
            </a:effec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34179" name="Line 44"/>
          <p:cNvSpPr>
            <a:spLocks noChangeShapeType="1"/>
          </p:cNvSpPr>
          <p:nvPr/>
        </p:nvSpPr>
        <p:spPr bwMode="auto">
          <a:xfrm>
            <a:off x="3157538" y="4767263"/>
            <a:ext cx="728662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0" name="Line 45"/>
          <p:cNvSpPr>
            <a:spLocks noChangeShapeType="1"/>
          </p:cNvSpPr>
          <p:nvPr/>
        </p:nvSpPr>
        <p:spPr bwMode="auto">
          <a:xfrm>
            <a:off x="1670050" y="4703763"/>
            <a:ext cx="46355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1" name="Line 46"/>
          <p:cNvSpPr>
            <a:spLocks noChangeShapeType="1"/>
          </p:cNvSpPr>
          <p:nvPr/>
        </p:nvSpPr>
        <p:spPr bwMode="auto">
          <a:xfrm>
            <a:off x="5480050" y="4703763"/>
            <a:ext cx="46355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2" name="Line 47"/>
          <p:cNvSpPr>
            <a:spLocks noChangeShapeType="1"/>
          </p:cNvSpPr>
          <p:nvPr/>
        </p:nvSpPr>
        <p:spPr bwMode="auto">
          <a:xfrm flipH="1">
            <a:off x="6242050" y="4703763"/>
            <a:ext cx="46355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3" name="Line 48"/>
          <p:cNvSpPr>
            <a:spLocks noChangeShapeType="1"/>
          </p:cNvSpPr>
          <p:nvPr/>
        </p:nvSpPr>
        <p:spPr bwMode="auto">
          <a:xfrm flipH="1">
            <a:off x="2432050" y="4703763"/>
            <a:ext cx="46355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4" name="Line 49"/>
          <p:cNvSpPr>
            <a:spLocks noChangeShapeType="1"/>
          </p:cNvSpPr>
          <p:nvPr/>
        </p:nvSpPr>
        <p:spPr bwMode="auto">
          <a:xfrm>
            <a:off x="4114800" y="4697413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5" name="Line 50"/>
          <p:cNvSpPr>
            <a:spLocks noChangeShapeType="1"/>
          </p:cNvSpPr>
          <p:nvPr/>
        </p:nvSpPr>
        <p:spPr bwMode="auto">
          <a:xfrm flipH="1">
            <a:off x="4300538" y="4767263"/>
            <a:ext cx="728662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6" name="Line 51"/>
          <p:cNvSpPr>
            <a:spLocks noChangeShapeType="1"/>
          </p:cNvSpPr>
          <p:nvPr/>
        </p:nvSpPr>
        <p:spPr bwMode="auto">
          <a:xfrm flipV="1">
            <a:off x="5992813" y="5083175"/>
            <a:ext cx="0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4187" name="Line 52"/>
          <p:cNvSpPr>
            <a:spLocks noChangeShapeType="1"/>
          </p:cNvSpPr>
          <p:nvPr/>
        </p:nvSpPr>
        <p:spPr bwMode="auto">
          <a:xfrm flipV="1">
            <a:off x="2209800" y="5045075"/>
            <a:ext cx="0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endParaRPr lang="es-AR"/>
          </a:p>
        </p:txBody>
      </p:sp>
      <p:grpSp>
        <p:nvGrpSpPr>
          <p:cNvPr id="134188" name="Group 53"/>
          <p:cNvGrpSpPr>
            <a:grpSpLocks/>
          </p:cNvGrpSpPr>
          <p:nvPr/>
        </p:nvGrpSpPr>
        <p:grpSpPr bwMode="auto">
          <a:xfrm>
            <a:off x="3314700" y="1754188"/>
            <a:ext cx="1790700" cy="1063625"/>
            <a:chOff x="1920" y="957"/>
            <a:chExt cx="1296" cy="734"/>
          </a:xfrm>
        </p:grpSpPr>
        <p:grpSp>
          <p:nvGrpSpPr>
            <p:cNvPr id="134191" name="Group 54"/>
            <p:cNvGrpSpPr>
              <a:grpSpLocks/>
            </p:cNvGrpSpPr>
            <p:nvPr/>
          </p:nvGrpSpPr>
          <p:grpSpPr bwMode="auto">
            <a:xfrm>
              <a:off x="1920" y="1392"/>
              <a:ext cx="1296" cy="299"/>
              <a:chOff x="2256" y="1610"/>
              <a:chExt cx="1296" cy="299"/>
            </a:xfrm>
          </p:grpSpPr>
          <p:sp>
            <p:nvSpPr>
              <p:cNvPr id="134193" name="Line 55"/>
              <p:cNvSpPr>
                <a:spLocks noChangeShapeType="1"/>
              </p:cNvSpPr>
              <p:nvPr/>
            </p:nvSpPr>
            <p:spPr bwMode="auto">
              <a:xfrm>
                <a:off x="2904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134194" name="Group 56"/>
              <p:cNvGrpSpPr>
                <a:grpSpLocks/>
              </p:cNvGrpSpPr>
              <p:nvPr/>
            </p:nvGrpSpPr>
            <p:grpSpPr bwMode="auto">
              <a:xfrm>
                <a:off x="3072" y="1610"/>
                <a:ext cx="480" cy="299"/>
                <a:chOff x="2976" y="1610"/>
                <a:chExt cx="480" cy="299"/>
              </a:xfrm>
            </p:grpSpPr>
            <p:sp>
              <p:nvSpPr>
                <p:cNvPr id="134199" name="Line 57"/>
                <p:cNvSpPr>
                  <a:spLocks noChangeShapeType="1"/>
                </p:cNvSpPr>
                <p:nvPr/>
              </p:nvSpPr>
              <p:spPr bwMode="auto">
                <a:xfrm rot="-1379323">
                  <a:off x="2976" y="1621"/>
                  <a:ext cx="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200" name="Line 58"/>
                <p:cNvSpPr>
                  <a:spLocks noChangeShapeType="1"/>
                </p:cNvSpPr>
                <p:nvPr/>
              </p:nvSpPr>
              <p:spPr bwMode="auto">
                <a:xfrm rot="-3365297">
                  <a:off x="3311" y="1570"/>
                  <a:ext cx="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201" name="Line 59"/>
                <p:cNvSpPr>
                  <a:spLocks noChangeShapeType="1"/>
                </p:cNvSpPr>
                <p:nvPr/>
              </p:nvSpPr>
              <p:spPr bwMode="auto">
                <a:xfrm rot="-1948271">
                  <a:off x="3120" y="1610"/>
                  <a:ext cx="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34195" name="Group 60"/>
              <p:cNvGrpSpPr>
                <a:grpSpLocks/>
              </p:cNvGrpSpPr>
              <p:nvPr/>
            </p:nvGrpSpPr>
            <p:grpSpPr bwMode="auto">
              <a:xfrm flipH="1">
                <a:off x="2256" y="1610"/>
                <a:ext cx="480" cy="299"/>
                <a:chOff x="2976" y="1610"/>
                <a:chExt cx="480" cy="299"/>
              </a:xfrm>
            </p:grpSpPr>
            <p:sp>
              <p:nvSpPr>
                <p:cNvPr id="134196" name="Line 61"/>
                <p:cNvSpPr>
                  <a:spLocks noChangeShapeType="1"/>
                </p:cNvSpPr>
                <p:nvPr/>
              </p:nvSpPr>
              <p:spPr bwMode="auto">
                <a:xfrm rot="-1379323">
                  <a:off x="2976" y="1621"/>
                  <a:ext cx="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197" name="Line 62"/>
                <p:cNvSpPr>
                  <a:spLocks noChangeShapeType="1"/>
                </p:cNvSpPr>
                <p:nvPr/>
              </p:nvSpPr>
              <p:spPr bwMode="auto">
                <a:xfrm rot="-3365297">
                  <a:off x="3311" y="1570"/>
                  <a:ext cx="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34198" name="Line 63"/>
                <p:cNvSpPr>
                  <a:spLocks noChangeShapeType="1"/>
                </p:cNvSpPr>
                <p:nvPr/>
              </p:nvSpPr>
              <p:spPr bwMode="auto">
                <a:xfrm rot="-1948271">
                  <a:off x="3120" y="1610"/>
                  <a:ext cx="1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sp>
          <p:nvSpPr>
            <p:cNvPr id="134192" name="Rectangle 64"/>
            <p:cNvSpPr>
              <a:spLocks noChangeArrowheads="1"/>
            </p:cNvSpPr>
            <p:nvPr/>
          </p:nvSpPr>
          <p:spPr bwMode="auto">
            <a:xfrm>
              <a:off x="2160" y="957"/>
              <a:ext cx="816" cy="43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65" name="6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E6D06-2020-470A-B535-A7689827EACC}" type="slidenum">
              <a:rPr lang="es-AR"/>
              <a:pPr>
                <a:defRPr/>
              </a:pPr>
              <a:t>128</a:t>
            </a:fld>
            <a:endParaRPr lang="es-AR"/>
          </a:p>
        </p:txBody>
      </p:sp>
      <p:sp>
        <p:nvSpPr>
          <p:cNvPr id="66" name="6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>
                <a:solidFill>
                  <a:srgbClr val="FFC000"/>
                </a:solidFill>
              </a:rPr>
              <a:t>Indice</a:t>
            </a:r>
            <a:r>
              <a:rPr lang="es-ES_tradnl" sz="3600" b="1" dirty="0">
                <a:solidFill>
                  <a:srgbClr val="FFC000"/>
                </a:solidFill>
              </a:rPr>
              <a:t> de reusabilidad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El índice de reusabilidad proporciona una medida del grado en que se distribuyen apropiadamente las funciones</a:t>
            </a:r>
          </a:p>
          <a:p>
            <a:pPr>
              <a:defRPr/>
            </a:pPr>
            <a:r>
              <a:rPr lang="es-ES_tradnl" sz="2400" dirty="0"/>
              <a:t>Numéricamente es:</a:t>
            </a:r>
          </a:p>
          <a:p>
            <a:pPr>
              <a:buFont typeface="Wingdings" pitchFamily="2" charset="2"/>
              <a:buNone/>
              <a:defRPr/>
            </a:pPr>
            <a:endParaRPr lang="es-ES_tradnl" sz="2400" dirty="0"/>
          </a:p>
          <a:p>
            <a:pPr>
              <a:defRPr/>
            </a:pPr>
            <a:endParaRPr lang="es-ES_tradnl" sz="2400" dirty="0"/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2746375" y="4073525"/>
            <a:ext cx="3771900" cy="939800"/>
            <a:chOff x="888" y="2233"/>
            <a:chExt cx="2376" cy="592"/>
          </a:xfrm>
        </p:grpSpPr>
        <p:sp>
          <p:nvSpPr>
            <p:cNvPr id="135177" name="Line 5"/>
            <p:cNvSpPr>
              <a:spLocks noChangeShapeType="1"/>
            </p:cNvSpPr>
            <p:nvPr/>
          </p:nvSpPr>
          <p:spPr bwMode="auto">
            <a:xfrm>
              <a:off x="888" y="2544"/>
              <a:ext cx="237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35178" name="Text Box 6"/>
            <p:cNvSpPr txBox="1">
              <a:spLocks noChangeArrowheads="1"/>
            </p:cNvSpPr>
            <p:nvPr/>
          </p:nvSpPr>
          <p:spPr bwMode="auto">
            <a:xfrm>
              <a:off x="1232" y="2233"/>
              <a:ext cx="1877" cy="233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>
                  <a:latin typeface="Tahoma" pitchFamily="34" charset="0"/>
                </a:rPr>
                <a:t>Total de módulos reusados </a:t>
              </a:r>
            </a:p>
          </p:txBody>
        </p:sp>
        <p:sp>
          <p:nvSpPr>
            <p:cNvPr id="135179" name="Text Box 7"/>
            <p:cNvSpPr txBox="1">
              <a:spLocks noChangeArrowheads="1"/>
            </p:cNvSpPr>
            <p:nvPr/>
          </p:nvSpPr>
          <p:spPr bwMode="auto">
            <a:xfrm>
              <a:off x="1432" y="2592"/>
              <a:ext cx="1211" cy="233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>
                  <a:latin typeface="Tahoma" pitchFamily="34" charset="0"/>
                </a:rPr>
                <a:t>Total de módulos</a:t>
              </a:r>
            </a:p>
          </p:txBody>
        </p:sp>
      </p:grpSp>
      <p:sp>
        <p:nvSpPr>
          <p:cNvPr id="135173" name="Text Box 8"/>
          <p:cNvSpPr txBox="1">
            <a:spLocks noChangeArrowheads="1"/>
          </p:cNvSpPr>
          <p:nvPr/>
        </p:nvSpPr>
        <p:spPr bwMode="auto">
          <a:xfrm>
            <a:off x="863600" y="4268788"/>
            <a:ext cx="1792288" cy="461962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s-ES_tradnl" sz="2400" b="1">
                <a:latin typeface="Tahoma" pitchFamily="34" charset="0"/>
              </a:rPr>
              <a:t>R-Index =</a:t>
            </a:r>
            <a:endParaRPr lang="es-ES_tradnl" sz="2400">
              <a:latin typeface="Tahoma" pitchFamily="34" charset="0"/>
            </a:endParaRPr>
          </a:p>
        </p:txBody>
      </p:sp>
      <p:sp>
        <p:nvSpPr>
          <p:cNvPr id="135174" name="Text Box 9"/>
          <p:cNvSpPr txBox="1">
            <a:spLocks noChangeArrowheads="1"/>
          </p:cNvSpPr>
          <p:nvPr/>
        </p:nvSpPr>
        <p:spPr bwMode="auto">
          <a:xfrm>
            <a:off x="6630988" y="4140200"/>
            <a:ext cx="677862" cy="58420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s-ES_tradnl" sz="3200" b="1" i="1">
                <a:latin typeface="Tahoma" pitchFamily="34" charset="0"/>
              </a:rPr>
              <a:t>%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DA38A-3F2B-4440-AECC-A4B7671223B0}" type="slidenum">
              <a:rPr lang="es-AR"/>
              <a:pPr>
                <a:defRPr/>
              </a:pPr>
              <a:t>129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388" y="381000"/>
            <a:ext cx="8507412" cy="1371600"/>
          </a:xfrm>
        </p:spPr>
        <p:txBody>
          <a:bodyPr/>
          <a:lstStyle/>
          <a:p>
            <a:pPr>
              <a:defRPr/>
            </a:pPr>
            <a:r>
              <a:rPr lang="en-US" sz="3600" b="1" err="1" smtClean="0">
                <a:solidFill>
                  <a:srgbClr val="FFC000"/>
                </a:solidFill>
              </a:rPr>
              <a:t>Restructuración</a:t>
            </a:r>
            <a:r>
              <a:rPr lang="en-US" sz="3600" b="1" smtClean="0">
                <a:solidFill>
                  <a:srgbClr val="FFC000"/>
                </a:solidFill>
              </a:rPr>
              <a:t> de </a:t>
            </a:r>
            <a:r>
              <a:rPr lang="en-US" sz="3600" b="1" err="1" smtClean="0">
                <a:solidFill>
                  <a:srgbClr val="FFC000"/>
                </a:solidFill>
              </a:rPr>
              <a:t>Documentación</a:t>
            </a:r>
            <a:r>
              <a:rPr lang="en-US" sz="3600" b="1" smtClean="0">
                <a:solidFill>
                  <a:srgbClr val="FFC000"/>
                </a:solidFill>
              </a:rPr>
              <a:t>  </a:t>
            </a:r>
            <a:endParaRPr lang="es-AR" sz="3600" b="1" smtClean="0">
              <a:solidFill>
                <a:srgbClr val="FFC000"/>
              </a:solidFill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BC5AC-922F-459D-A105-F9433A3D7663}" type="slidenum">
              <a:rPr lang="es-AR"/>
              <a:pPr>
                <a:defRPr/>
              </a:pPr>
              <a:t>13</a:t>
            </a:fld>
            <a:endParaRPr lang="es-AR"/>
          </a:p>
        </p:txBody>
      </p:sp>
      <p:sp>
        <p:nvSpPr>
          <p:cNvPr id="5" name="3 Marcador de contenido"/>
          <p:cNvSpPr txBox="1">
            <a:spLocks/>
          </p:cNvSpPr>
          <p:nvPr/>
        </p:nvSpPr>
        <p:spPr bwMode="auto">
          <a:xfrm>
            <a:off x="457200" y="1981200"/>
            <a:ext cx="8435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s-AR" sz="3200" ker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8313" y="1700213"/>
            <a:ext cx="8496300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s-ES" sz="2000" dirty="0">
                <a:latin typeface="+mn-lt"/>
                <a:cs typeface="+mn-cs"/>
              </a:rPr>
              <a:t>La documentación pobre es la marca registrada de muchos sistemas heredados. 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s-ES" sz="2000" dirty="0">
                <a:latin typeface="+mn-lt"/>
                <a:cs typeface="+mn-cs"/>
              </a:rPr>
              <a:t>Opciones</a:t>
            </a:r>
            <a:r>
              <a:rPr lang="en-US" sz="2000" dirty="0">
                <a:latin typeface="+mn-lt"/>
                <a:cs typeface="+mn-cs"/>
              </a:rPr>
              <a:t> …</a:t>
            </a: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s-E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Crear la documentación es demasiado desperdicio de tiempo insumido. </a:t>
            </a:r>
            <a:r>
              <a:rPr lang="es-AR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Si el sistema trabaja, es relativamente estático, y las modificaciones no serán muy significativas es mejor dejarla como esta. En algunos casos, éste es el acercamiento correcto. 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s-E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La documentación debe ser actualizada, pero tenemos recursos limitados. Utilizaremos un </a:t>
            </a:r>
            <a:r>
              <a:rPr lang="es-E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acercamiento“documentar</a:t>
            </a:r>
            <a:r>
              <a:rPr lang="es-E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cuando es tocado”. Puede no ser necesario </a:t>
            </a:r>
            <a:r>
              <a:rPr lang="es-E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redocumentar</a:t>
            </a:r>
            <a:r>
              <a:rPr lang="es-E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completamente una aplicación. 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3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65000"/>
              <a:buFont typeface="Wingdings" pitchFamily="2" charset="2"/>
              <a:buChar char="ü"/>
              <a:defRPr/>
            </a:pPr>
            <a:r>
              <a:rPr lang="es-E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 sistema es crítico al negocio y debe </a:t>
            </a:r>
            <a:r>
              <a:rPr lang="es-E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redocumentarse</a:t>
            </a:r>
            <a:r>
              <a:rPr lang="es-E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completamente. Incluso en este caso, un acercamiento inteligente es realizar  la documentación a un mínimo esencial. 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Reusabilidad</a:t>
            </a:r>
          </a:p>
        </p:txBody>
      </p:sp>
      <p:sp>
        <p:nvSpPr>
          <p:cNvPr id="186389" name="Rectangle 21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Tener en cuenta los beneficios que aporta la reutilización en la producción de software: 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Posibilita la mejora continua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Incrementa la calidad del producto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Produce un significativo ahorro del tiempo asignado a verificaciones y prueba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Por tanto quienes construyen software deben evaluar la posibilidad de contar con un “repositorio de piezas reutilizables” bien implementado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E551C-6B78-4C7A-8F6C-EE48A68C8341}" type="slidenum">
              <a:rPr lang="es-AR"/>
              <a:pPr>
                <a:defRPr/>
              </a:pPr>
              <a:t>130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Alcances de control y efecto 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44675"/>
            <a:ext cx="82296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El alcance de control de un módulo abarca  todos los módulos subordinados a él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El alcance de efecto de un módulo dado se extiende a todo el que quede involucrado por una decisión tomada en el primero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De hecho el alcance de efecto comprende a los módulos dentro del alcance de control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El alcance de efecto cae fuera del alcance de control, se produce el denominado </a:t>
            </a:r>
            <a:r>
              <a:rPr lang="es-ES_tradnl" sz="2400" b="1" dirty="0">
                <a:solidFill>
                  <a:srgbClr val="FF0066"/>
                </a:solidFill>
              </a:rPr>
              <a:t>acoplamiento patológico</a:t>
            </a:r>
            <a:r>
              <a:rPr lang="es-ES_tradnl" sz="2400" dirty="0"/>
              <a:t>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A3C6F-37D3-41DA-B330-44A4B7709C43}" type="slidenum">
              <a:rPr lang="es-AR"/>
              <a:pPr>
                <a:defRPr/>
              </a:pPr>
              <a:t>131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reeform 2" descr="Horizontal clara"/>
          <p:cNvSpPr>
            <a:spLocks/>
          </p:cNvSpPr>
          <p:nvPr/>
        </p:nvSpPr>
        <p:spPr bwMode="auto">
          <a:xfrm rot="247245">
            <a:off x="0" y="3076575"/>
            <a:ext cx="6781800" cy="3281363"/>
          </a:xfrm>
          <a:custGeom>
            <a:avLst/>
            <a:gdLst>
              <a:gd name="T0" fmla="*/ 1296 w 2920"/>
              <a:gd name="T1" fmla="*/ 24 h 2136"/>
              <a:gd name="T2" fmla="*/ 768 w 2920"/>
              <a:gd name="T3" fmla="*/ 360 h 2136"/>
              <a:gd name="T4" fmla="*/ 336 w 2920"/>
              <a:gd name="T5" fmla="*/ 1080 h 2136"/>
              <a:gd name="T6" fmla="*/ 384 w 2920"/>
              <a:gd name="T7" fmla="*/ 2040 h 2136"/>
              <a:gd name="T8" fmla="*/ 2640 w 2920"/>
              <a:gd name="T9" fmla="*/ 1656 h 2136"/>
              <a:gd name="T10" fmla="*/ 2064 w 2920"/>
              <a:gd name="T11" fmla="*/ 264 h 2136"/>
              <a:gd name="T12" fmla="*/ 1152 w 2920"/>
              <a:gd name="T13" fmla="*/ 72 h 2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0"/>
              <a:gd name="T22" fmla="*/ 0 h 2136"/>
              <a:gd name="T23" fmla="*/ 2920 w 2920"/>
              <a:gd name="T24" fmla="*/ 2136 h 21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0" h="2136">
                <a:moveTo>
                  <a:pt x="1296" y="24"/>
                </a:moveTo>
                <a:cubicBezTo>
                  <a:pt x="1112" y="104"/>
                  <a:pt x="928" y="184"/>
                  <a:pt x="768" y="360"/>
                </a:cubicBezTo>
                <a:cubicBezTo>
                  <a:pt x="608" y="536"/>
                  <a:pt x="400" y="800"/>
                  <a:pt x="336" y="1080"/>
                </a:cubicBezTo>
                <a:cubicBezTo>
                  <a:pt x="272" y="1360"/>
                  <a:pt x="0" y="1944"/>
                  <a:pt x="384" y="2040"/>
                </a:cubicBezTo>
                <a:cubicBezTo>
                  <a:pt x="768" y="2136"/>
                  <a:pt x="2360" y="1952"/>
                  <a:pt x="2640" y="1656"/>
                </a:cubicBezTo>
                <a:cubicBezTo>
                  <a:pt x="2920" y="1360"/>
                  <a:pt x="2312" y="528"/>
                  <a:pt x="2064" y="264"/>
                </a:cubicBezTo>
                <a:cubicBezTo>
                  <a:pt x="1816" y="0"/>
                  <a:pt x="1304" y="104"/>
                  <a:pt x="1152" y="72"/>
                </a:cubicBezTo>
              </a:path>
            </a:pathLst>
          </a:custGeom>
          <a:pattFill prst="ltHorz">
            <a:fgClr>
              <a:srgbClr val="CC00FF"/>
            </a:fgClr>
            <a:bgClr>
              <a:schemeClr val="bg1"/>
            </a:bgClr>
          </a:pattFill>
          <a:ln w="31750" cap="flat" cmpd="sng">
            <a:solidFill>
              <a:srgbClr val="000080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8243" name="Freeform 3" descr="Diagonal hacia abajo clara"/>
          <p:cNvSpPr>
            <a:spLocks/>
          </p:cNvSpPr>
          <p:nvPr/>
        </p:nvSpPr>
        <p:spPr bwMode="auto">
          <a:xfrm rot="442860">
            <a:off x="425450" y="2362200"/>
            <a:ext cx="3805238" cy="3813175"/>
          </a:xfrm>
          <a:custGeom>
            <a:avLst/>
            <a:gdLst>
              <a:gd name="T0" fmla="*/ 1296 w 2920"/>
              <a:gd name="T1" fmla="*/ 24 h 2136"/>
              <a:gd name="T2" fmla="*/ 768 w 2920"/>
              <a:gd name="T3" fmla="*/ 360 h 2136"/>
              <a:gd name="T4" fmla="*/ 336 w 2920"/>
              <a:gd name="T5" fmla="*/ 1080 h 2136"/>
              <a:gd name="T6" fmla="*/ 384 w 2920"/>
              <a:gd name="T7" fmla="*/ 2040 h 2136"/>
              <a:gd name="T8" fmla="*/ 2640 w 2920"/>
              <a:gd name="T9" fmla="*/ 1656 h 2136"/>
              <a:gd name="T10" fmla="*/ 2064 w 2920"/>
              <a:gd name="T11" fmla="*/ 264 h 2136"/>
              <a:gd name="T12" fmla="*/ 1152 w 2920"/>
              <a:gd name="T13" fmla="*/ 72 h 2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0"/>
              <a:gd name="T22" fmla="*/ 0 h 2136"/>
              <a:gd name="T23" fmla="*/ 2920 w 2920"/>
              <a:gd name="T24" fmla="*/ 2136 h 21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0" h="2136">
                <a:moveTo>
                  <a:pt x="1296" y="24"/>
                </a:moveTo>
                <a:cubicBezTo>
                  <a:pt x="1112" y="104"/>
                  <a:pt x="928" y="184"/>
                  <a:pt x="768" y="360"/>
                </a:cubicBezTo>
                <a:cubicBezTo>
                  <a:pt x="608" y="536"/>
                  <a:pt x="400" y="800"/>
                  <a:pt x="336" y="1080"/>
                </a:cubicBezTo>
                <a:cubicBezTo>
                  <a:pt x="272" y="1360"/>
                  <a:pt x="0" y="1944"/>
                  <a:pt x="384" y="2040"/>
                </a:cubicBezTo>
                <a:cubicBezTo>
                  <a:pt x="768" y="2136"/>
                  <a:pt x="2360" y="1952"/>
                  <a:pt x="2640" y="1656"/>
                </a:cubicBezTo>
                <a:cubicBezTo>
                  <a:pt x="2920" y="1360"/>
                  <a:pt x="2312" y="528"/>
                  <a:pt x="2064" y="264"/>
                </a:cubicBezTo>
                <a:cubicBezTo>
                  <a:pt x="1816" y="0"/>
                  <a:pt x="1304" y="104"/>
                  <a:pt x="1152" y="72"/>
                </a:cubicBezTo>
              </a:path>
            </a:pathLst>
          </a:custGeom>
          <a:pattFill prst="ltDnDiag">
            <a:fgClr>
              <a:srgbClr val="33CCCC"/>
            </a:fgClr>
            <a:bgClr>
              <a:schemeClr val="bg1"/>
            </a:bgClr>
          </a:pattFill>
          <a:ln w="31750" cap="flat" cmpd="sng">
            <a:solidFill>
              <a:srgbClr val="000080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Alcances de control y efecto 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605088" y="1238250"/>
            <a:ext cx="900112" cy="503238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429000" y="2487613"/>
            <a:ext cx="900113" cy="503237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1828800" y="2487613"/>
            <a:ext cx="900113" cy="503237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800" b="1">
                <a:latin typeface="Tahoma" pitchFamily="34" charset="0"/>
              </a:rPr>
              <a:t>e</a:t>
            </a:r>
          </a:p>
        </p:txBody>
      </p:sp>
      <p:sp>
        <p:nvSpPr>
          <p:cNvPr id="138248" name="Rectangle 8" descr="Horizontal clara"/>
          <p:cNvSpPr>
            <a:spLocks noChangeArrowheads="1"/>
          </p:cNvSpPr>
          <p:nvPr/>
        </p:nvSpPr>
        <p:spPr bwMode="auto">
          <a:xfrm>
            <a:off x="2667000" y="3859213"/>
            <a:ext cx="900113" cy="503237"/>
          </a:xfrm>
          <a:prstGeom prst="rect">
            <a:avLst/>
          </a:prstGeom>
          <a:pattFill prst="ltHorz">
            <a:fgClr>
              <a:srgbClr val="CC00FF"/>
            </a:fgClr>
            <a:bgClr>
              <a:schemeClr val="bg1"/>
            </a:bgClr>
          </a:pattFill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38249" name="Rectangle 9" descr="Horizontal clara"/>
          <p:cNvSpPr>
            <a:spLocks noChangeArrowheads="1"/>
          </p:cNvSpPr>
          <p:nvPr/>
        </p:nvSpPr>
        <p:spPr bwMode="auto">
          <a:xfrm>
            <a:off x="1295400" y="3859213"/>
            <a:ext cx="900113" cy="503237"/>
          </a:xfrm>
          <a:prstGeom prst="rect">
            <a:avLst/>
          </a:prstGeom>
          <a:pattFill prst="ltHorz">
            <a:fgClr>
              <a:srgbClr val="CC00FF"/>
            </a:fgClr>
            <a:bgClr>
              <a:schemeClr val="bg1"/>
            </a:bgClr>
          </a:pattFill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38250" name="Group 10"/>
          <p:cNvGrpSpPr>
            <a:grpSpLocks/>
          </p:cNvGrpSpPr>
          <p:nvPr/>
        </p:nvGrpSpPr>
        <p:grpSpPr bwMode="auto">
          <a:xfrm>
            <a:off x="914400" y="5124450"/>
            <a:ext cx="2209800" cy="533400"/>
            <a:chOff x="576" y="2496"/>
            <a:chExt cx="1392" cy="432"/>
          </a:xfrm>
        </p:grpSpPr>
        <p:grpSp>
          <p:nvGrpSpPr>
            <p:cNvPr id="138269" name="Group 11" descr="Horizontal clara"/>
            <p:cNvGrpSpPr>
              <a:grpSpLocks/>
            </p:cNvGrpSpPr>
            <p:nvPr/>
          </p:nvGrpSpPr>
          <p:grpSpPr bwMode="auto">
            <a:xfrm>
              <a:off x="576" y="2496"/>
              <a:ext cx="567" cy="432"/>
              <a:chOff x="576" y="2496"/>
              <a:chExt cx="567" cy="432"/>
            </a:xfrm>
          </p:grpSpPr>
          <p:sp>
            <p:nvSpPr>
              <p:cNvPr id="138274" name="Rectangle 12" descr="Horizontal clara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567" cy="431"/>
              </a:xfrm>
              <a:prstGeom prst="rect">
                <a:avLst/>
              </a:prstGeom>
              <a:pattFill prst="ltHorz">
                <a:fgClr>
                  <a:srgbClr val="CC00FF"/>
                </a:fgClr>
                <a:bgClr>
                  <a:schemeClr val="bg1"/>
                </a:bgClr>
              </a:pattFill>
              <a:ln w="31750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8275" name="Line 13" descr="Horizontal clara"/>
              <p:cNvSpPr>
                <a:spLocks noChangeShapeType="1"/>
              </p:cNvSpPr>
              <p:nvPr/>
            </p:nvSpPr>
            <p:spPr bwMode="auto">
              <a:xfrm>
                <a:off x="672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8276" name="Line 14" descr="Horizontal clara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38270" name="Group 15" descr="Horizontal clara"/>
            <p:cNvGrpSpPr>
              <a:grpSpLocks/>
            </p:cNvGrpSpPr>
            <p:nvPr/>
          </p:nvGrpSpPr>
          <p:grpSpPr bwMode="auto">
            <a:xfrm>
              <a:off x="1401" y="2496"/>
              <a:ext cx="567" cy="432"/>
              <a:chOff x="576" y="2496"/>
              <a:chExt cx="567" cy="432"/>
            </a:xfrm>
          </p:grpSpPr>
          <p:sp>
            <p:nvSpPr>
              <p:cNvPr id="138271" name="Rectangle 16" descr="Horizontal clara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567" cy="431"/>
              </a:xfrm>
              <a:prstGeom prst="rect">
                <a:avLst/>
              </a:prstGeom>
              <a:pattFill prst="ltHorz">
                <a:fgClr>
                  <a:srgbClr val="CC00FF"/>
                </a:fgClr>
                <a:bgClr>
                  <a:schemeClr val="bg1"/>
                </a:bgClr>
              </a:pattFill>
              <a:ln w="31750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38272" name="Line 17" descr="Horizontal clara"/>
              <p:cNvSpPr>
                <a:spLocks noChangeShapeType="1"/>
              </p:cNvSpPr>
              <p:nvPr/>
            </p:nvSpPr>
            <p:spPr bwMode="auto">
              <a:xfrm>
                <a:off x="672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8273" name="Line 18" descr="Horizontal clara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138251" name="Rectangle 19"/>
          <p:cNvSpPr>
            <a:spLocks noChangeArrowheads="1"/>
          </p:cNvSpPr>
          <p:nvPr/>
        </p:nvSpPr>
        <p:spPr bwMode="auto">
          <a:xfrm>
            <a:off x="4997450" y="2425700"/>
            <a:ext cx="901700" cy="503238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cxnSp>
        <p:nvCxnSpPr>
          <p:cNvPr id="138252" name="AutoShape 20"/>
          <p:cNvCxnSpPr>
            <a:cxnSpLocks noChangeShapeType="1"/>
            <a:stCxn id="138245" idx="2"/>
            <a:endCxn id="138246" idx="0"/>
          </p:cNvCxnSpPr>
          <p:nvPr/>
        </p:nvCxnSpPr>
        <p:spPr bwMode="auto">
          <a:xfrm>
            <a:off x="3055938" y="1757363"/>
            <a:ext cx="8239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8253" name="AutoShape 21"/>
          <p:cNvCxnSpPr>
            <a:cxnSpLocks noChangeShapeType="1"/>
            <a:stCxn id="138245" idx="2"/>
            <a:endCxn id="138251" idx="0"/>
          </p:cNvCxnSpPr>
          <p:nvPr/>
        </p:nvCxnSpPr>
        <p:spPr bwMode="auto">
          <a:xfrm>
            <a:off x="3055938" y="1757363"/>
            <a:ext cx="2392362" cy="652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4" name="AutoShape 22"/>
          <p:cNvCxnSpPr>
            <a:cxnSpLocks noChangeShapeType="1"/>
            <a:stCxn id="138247" idx="2"/>
            <a:endCxn id="138249" idx="0"/>
          </p:cNvCxnSpPr>
          <p:nvPr/>
        </p:nvCxnSpPr>
        <p:spPr bwMode="auto">
          <a:xfrm flipH="1">
            <a:off x="1746250" y="3006725"/>
            <a:ext cx="533400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5" name="AutoShape 23"/>
          <p:cNvCxnSpPr>
            <a:cxnSpLocks noChangeShapeType="1"/>
            <a:stCxn id="138247" idx="2"/>
            <a:endCxn id="138248" idx="0"/>
          </p:cNvCxnSpPr>
          <p:nvPr/>
        </p:nvCxnSpPr>
        <p:spPr bwMode="auto">
          <a:xfrm>
            <a:off x="2279650" y="3006725"/>
            <a:ext cx="838200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6" name="AutoShape 24"/>
          <p:cNvCxnSpPr>
            <a:cxnSpLocks noChangeShapeType="1"/>
            <a:stCxn id="138249" idx="2"/>
          </p:cNvCxnSpPr>
          <p:nvPr/>
        </p:nvCxnSpPr>
        <p:spPr bwMode="auto">
          <a:xfrm flipH="1">
            <a:off x="1365250" y="4378325"/>
            <a:ext cx="381000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7" name="AutoShape 25" descr="Horizontal clara"/>
          <p:cNvCxnSpPr>
            <a:cxnSpLocks noChangeShapeType="1"/>
            <a:stCxn id="138249" idx="2"/>
          </p:cNvCxnSpPr>
          <p:nvPr/>
        </p:nvCxnSpPr>
        <p:spPr bwMode="auto">
          <a:xfrm>
            <a:off x="1746250" y="4378325"/>
            <a:ext cx="928688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58" name="AutoShape 26"/>
          <p:cNvCxnSpPr>
            <a:cxnSpLocks noChangeShapeType="1"/>
            <a:stCxn id="138245" idx="2"/>
            <a:endCxn id="138247" idx="0"/>
          </p:cNvCxnSpPr>
          <p:nvPr/>
        </p:nvCxnSpPr>
        <p:spPr bwMode="auto">
          <a:xfrm flipH="1">
            <a:off x="2279650" y="1757363"/>
            <a:ext cx="776288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8259" name="Text Box 27"/>
          <p:cNvSpPr txBox="1">
            <a:spLocks noChangeArrowheads="1"/>
          </p:cNvSpPr>
          <p:nvPr/>
        </p:nvSpPr>
        <p:spPr bwMode="auto">
          <a:xfrm>
            <a:off x="7391400" y="1390650"/>
            <a:ext cx="129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Alcance Control</a:t>
            </a:r>
          </a:p>
        </p:txBody>
      </p:sp>
      <p:sp>
        <p:nvSpPr>
          <p:cNvPr id="138260" name="Rectangle 28"/>
          <p:cNvSpPr>
            <a:spLocks noChangeArrowheads="1"/>
          </p:cNvSpPr>
          <p:nvPr/>
        </p:nvSpPr>
        <p:spPr bwMode="auto">
          <a:xfrm>
            <a:off x="5867400" y="3829050"/>
            <a:ext cx="900113" cy="503238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_tradnl" sz="3200" b="1">
              <a:latin typeface="Tahoma" pitchFamily="34" charset="0"/>
            </a:endParaRPr>
          </a:p>
        </p:txBody>
      </p:sp>
      <p:sp>
        <p:nvSpPr>
          <p:cNvPr id="138261" name="Rectangle 29"/>
          <p:cNvSpPr>
            <a:spLocks noChangeArrowheads="1"/>
          </p:cNvSpPr>
          <p:nvPr/>
        </p:nvSpPr>
        <p:spPr bwMode="auto">
          <a:xfrm flipH="1">
            <a:off x="4419600" y="3829050"/>
            <a:ext cx="900113" cy="503238"/>
          </a:xfrm>
          <a:prstGeom prst="rect">
            <a:avLst/>
          </a:prstGeom>
          <a:noFill/>
          <a:ln w="317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3200" b="1">
                <a:latin typeface="Tahoma" pitchFamily="34" charset="0"/>
              </a:rPr>
              <a:t>s</a:t>
            </a:r>
          </a:p>
        </p:txBody>
      </p:sp>
      <p:cxnSp>
        <p:nvCxnSpPr>
          <p:cNvPr id="138262" name="AutoShape 30"/>
          <p:cNvCxnSpPr>
            <a:cxnSpLocks noChangeShapeType="1"/>
            <a:endCxn id="138261" idx="0"/>
          </p:cNvCxnSpPr>
          <p:nvPr/>
        </p:nvCxnSpPr>
        <p:spPr bwMode="auto">
          <a:xfrm flipH="1">
            <a:off x="4870450" y="2976563"/>
            <a:ext cx="533400" cy="83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263" name="AutoShape 31"/>
          <p:cNvCxnSpPr>
            <a:cxnSpLocks noChangeShapeType="1"/>
            <a:endCxn id="138260" idx="0"/>
          </p:cNvCxnSpPr>
          <p:nvPr/>
        </p:nvCxnSpPr>
        <p:spPr bwMode="auto">
          <a:xfrm>
            <a:off x="5480050" y="2976563"/>
            <a:ext cx="838200" cy="83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8264" name="Freeform 32" descr="Diagonal hacia abajo clara"/>
          <p:cNvSpPr>
            <a:spLocks/>
          </p:cNvSpPr>
          <p:nvPr/>
        </p:nvSpPr>
        <p:spPr bwMode="auto">
          <a:xfrm rot="442860">
            <a:off x="6419850" y="1389063"/>
            <a:ext cx="1047750" cy="763587"/>
          </a:xfrm>
          <a:custGeom>
            <a:avLst/>
            <a:gdLst>
              <a:gd name="T0" fmla="*/ 1296 w 2920"/>
              <a:gd name="T1" fmla="*/ 24 h 2136"/>
              <a:gd name="T2" fmla="*/ 768 w 2920"/>
              <a:gd name="T3" fmla="*/ 360 h 2136"/>
              <a:gd name="T4" fmla="*/ 336 w 2920"/>
              <a:gd name="T5" fmla="*/ 1080 h 2136"/>
              <a:gd name="T6" fmla="*/ 384 w 2920"/>
              <a:gd name="T7" fmla="*/ 2040 h 2136"/>
              <a:gd name="T8" fmla="*/ 2640 w 2920"/>
              <a:gd name="T9" fmla="*/ 1656 h 2136"/>
              <a:gd name="T10" fmla="*/ 2064 w 2920"/>
              <a:gd name="T11" fmla="*/ 264 h 2136"/>
              <a:gd name="T12" fmla="*/ 1152 w 2920"/>
              <a:gd name="T13" fmla="*/ 72 h 2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0"/>
              <a:gd name="T22" fmla="*/ 0 h 2136"/>
              <a:gd name="T23" fmla="*/ 2920 w 2920"/>
              <a:gd name="T24" fmla="*/ 2136 h 21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0" h="2136">
                <a:moveTo>
                  <a:pt x="1296" y="24"/>
                </a:moveTo>
                <a:cubicBezTo>
                  <a:pt x="1112" y="104"/>
                  <a:pt x="928" y="184"/>
                  <a:pt x="768" y="360"/>
                </a:cubicBezTo>
                <a:cubicBezTo>
                  <a:pt x="608" y="536"/>
                  <a:pt x="400" y="800"/>
                  <a:pt x="336" y="1080"/>
                </a:cubicBezTo>
                <a:cubicBezTo>
                  <a:pt x="272" y="1360"/>
                  <a:pt x="0" y="1944"/>
                  <a:pt x="384" y="2040"/>
                </a:cubicBezTo>
                <a:cubicBezTo>
                  <a:pt x="768" y="2136"/>
                  <a:pt x="2360" y="1952"/>
                  <a:pt x="2640" y="1656"/>
                </a:cubicBezTo>
                <a:cubicBezTo>
                  <a:pt x="2920" y="1360"/>
                  <a:pt x="2312" y="528"/>
                  <a:pt x="2064" y="264"/>
                </a:cubicBezTo>
                <a:cubicBezTo>
                  <a:pt x="1816" y="0"/>
                  <a:pt x="1304" y="104"/>
                  <a:pt x="1152" y="72"/>
                </a:cubicBezTo>
              </a:path>
            </a:pathLst>
          </a:custGeom>
          <a:pattFill prst="ltDnDiag">
            <a:fgClr>
              <a:srgbClr val="33CCCC"/>
            </a:fgClr>
            <a:bgClr>
              <a:schemeClr val="bg1"/>
            </a:bgClr>
          </a:pattFill>
          <a:ln w="31750" cap="flat" cmpd="sng">
            <a:solidFill>
              <a:srgbClr val="000080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8265" name="Freeform 33" descr="Horizontal clara"/>
          <p:cNvSpPr>
            <a:spLocks/>
          </p:cNvSpPr>
          <p:nvPr/>
        </p:nvSpPr>
        <p:spPr bwMode="auto">
          <a:xfrm rot="247245">
            <a:off x="6248400" y="2335213"/>
            <a:ext cx="1357313" cy="655637"/>
          </a:xfrm>
          <a:custGeom>
            <a:avLst/>
            <a:gdLst>
              <a:gd name="T0" fmla="*/ 1296 w 2920"/>
              <a:gd name="T1" fmla="*/ 24 h 2136"/>
              <a:gd name="T2" fmla="*/ 768 w 2920"/>
              <a:gd name="T3" fmla="*/ 360 h 2136"/>
              <a:gd name="T4" fmla="*/ 336 w 2920"/>
              <a:gd name="T5" fmla="*/ 1080 h 2136"/>
              <a:gd name="T6" fmla="*/ 384 w 2920"/>
              <a:gd name="T7" fmla="*/ 2040 h 2136"/>
              <a:gd name="T8" fmla="*/ 2640 w 2920"/>
              <a:gd name="T9" fmla="*/ 1656 h 2136"/>
              <a:gd name="T10" fmla="*/ 2064 w 2920"/>
              <a:gd name="T11" fmla="*/ 264 h 2136"/>
              <a:gd name="T12" fmla="*/ 1152 w 2920"/>
              <a:gd name="T13" fmla="*/ 72 h 2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0"/>
              <a:gd name="T22" fmla="*/ 0 h 2136"/>
              <a:gd name="T23" fmla="*/ 2920 w 2920"/>
              <a:gd name="T24" fmla="*/ 2136 h 21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0" h="2136">
                <a:moveTo>
                  <a:pt x="1296" y="24"/>
                </a:moveTo>
                <a:cubicBezTo>
                  <a:pt x="1112" y="104"/>
                  <a:pt x="928" y="184"/>
                  <a:pt x="768" y="360"/>
                </a:cubicBezTo>
                <a:cubicBezTo>
                  <a:pt x="608" y="536"/>
                  <a:pt x="400" y="800"/>
                  <a:pt x="336" y="1080"/>
                </a:cubicBezTo>
                <a:cubicBezTo>
                  <a:pt x="272" y="1360"/>
                  <a:pt x="0" y="1944"/>
                  <a:pt x="384" y="2040"/>
                </a:cubicBezTo>
                <a:cubicBezTo>
                  <a:pt x="768" y="2136"/>
                  <a:pt x="2360" y="1952"/>
                  <a:pt x="2640" y="1656"/>
                </a:cubicBezTo>
                <a:cubicBezTo>
                  <a:pt x="2920" y="1360"/>
                  <a:pt x="2312" y="528"/>
                  <a:pt x="2064" y="264"/>
                </a:cubicBezTo>
                <a:cubicBezTo>
                  <a:pt x="1816" y="0"/>
                  <a:pt x="1304" y="104"/>
                  <a:pt x="1152" y="72"/>
                </a:cubicBezTo>
              </a:path>
            </a:pathLst>
          </a:custGeom>
          <a:pattFill prst="ltHorz">
            <a:fgClr>
              <a:srgbClr val="CC00FF"/>
            </a:fgClr>
            <a:bgClr>
              <a:schemeClr val="bg1"/>
            </a:bgClr>
          </a:pattFill>
          <a:ln w="31750" cap="flat" cmpd="sng">
            <a:solidFill>
              <a:srgbClr val="000080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38266" name="Text Box 34"/>
          <p:cNvSpPr txBox="1">
            <a:spLocks noChangeArrowheads="1"/>
          </p:cNvSpPr>
          <p:nvPr/>
        </p:nvSpPr>
        <p:spPr bwMode="auto">
          <a:xfrm>
            <a:off x="7467600" y="2228850"/>
            <a:ext cx="129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Alcance Efecto</a:t>
            </a:r>
          </a:p>
        </p:txBody>
      </p:sp>
      <p:sp>
        <p:nvSpPr>
          <p:cNvPr id="35" name="3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DF9B5-0B00-4C00-8C14-68C041776DD9}" type="slidenum">
              <a:rPr lang="es-AR"/>
              <a:pPr>
                <a:defRPr/>
              </a:pPr>
              <a:t>132</a:t>
            </a:fld>
            <a:endParaRPr lang="es-AR"/>
          </a:p>
        </p:txBody>
      </p:sp>
      <p:sp>
        <p:nvSpPr>
          <p:cNvPr id="36" name="3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03313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>
                <a:solidFill>
                  <a:srgbClr val="FFC000"/>
                </a:solidFill>
              </a:rPr>
              <a:t>Heurísticas:Tamaño</a:t>
            </a:r>
            <a:r>
              <a:rPr lang="es-ES_tradnl" sz="3600" b="1" dirty="0">
                <a:solidFill>
                  <a:srgbClr val="FFC000"/>
                </a:solidFill>
              </a:rPr>
              <a:t> de Módulos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El tamaño de los módulos está relacionado con la modularidad, pero NO de manera simple </a:t>
            </a:r>
          </a:p>
          <a:p>
            <a:pPr>
              <a:defRPr/>
            </a:pPr>
            <a:r>
              <a:rPr lang="es-ES_tradnl" sz="2400" dirty="0"/>
              <a:t>La modularidad no aumenta a medida que el tamaño de los módulos se reduce</a:t>
            </a:r>
          </a:p>
          <a:p>
            <a:pPr>
              <a:buFont typeface="Wingdings" pitchFamily="2" charset="2"/>
              <a:buNone/>
              <a:defRPr/>
            </a:pPr>
            <a:r>
              <a:rPr lang="es-ES_tradnl" sz="2400" dirty="0"/>
              <a:t>		</a:t>
            </a:r>
            <a:r>
              <a:rPr lang="es-ES_tradnl" sz="2400" i="1" dirty="0">
                <a:solidFill>
                  <a:srgbClr val="333399"/>
                </a:solidFill>
              </a:rPr>
              <a:t>En efecto, los módulos grandes pueden resultar poco cohesivos, pero la simple reducción del tamaño no garantiza una mejora de la calidad</a:t>
            </a:r>
          </a:p>
          <a:p>
            <a:pPr>
              <a:buFont typeface="Wingdings" pitchFamily="2" charset="2"/>
              <a:buNone/>
              <a:defRPr/>
            </a:pPr>
            <a:r>
              <a:rPr lang="es-ES_tradnl" dirty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B29E7-5BA6-410D-A6F9-1942DCE3D746}" type="slidenum">
              <a:rPr lang="es-AR"/>
              <a:pPr>
                <a:defRPr/>
              </a:pPr>
              <a:t>133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Ancho y profundidad</a:t>
            </a:r>
          </a:p>
        </p:txBody>
      </p:sp>
      <p:sp>
        <p:nvSpPr>
          <p:cNvPr id="140291" name="Rectangle 3" descr="Horizontal oscura"/>
          <p:cNvSpPr>
            <a:spLocks noChangeArrowheads="1"/>
          </p:cNvSpPr>
          <p:nvPr/>
        </p:nvSpPr>
        <p:spPr bwMode="auto">
          <a:xfrm flipH="1">
            <a:off x="1676400" y="3962400"/>
            <a:ext cx="1223963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2" name="Rectangle 4" descr="Horizontal oscura"/>
          <p:cNvSpPr>
            <a:spLocks noChangeArrowheads="1"/>
          </p:cNvSpPr>
          <p:nvPr/>
        </p:nvSpPr>
        <p:spPr bwMode="auto">
          <a:xfrm flipH="1">
            <a:off x="3962400" y="3962400"/>
            <a:ext cx="1223963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3" name="Rectangle 5" descr="Horizontal oscura"/>
          <p:cNvSpPr>
            <a:spLocks noChangeArrowheads="1"/>
          </p:cNvSpPr>
          <p:nvPr/>
        </p:nvSpPr>
        <p:spPr bwMode="auto">
          <a:xfrm flipH="1">
            <a:off x="5100638" y="5295900"/>
            <a:ext cx="1223962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4" name="Rectangle 6" descr="Horizontal oscura"/>
          <p:cNvSpPr>
            <a:spLocks noChangeArrowheads="1"/>
          </p:cNvSpPr>
          <p:nvPr/>
        </p:nvSpPr>
        <p:spPr bwMode="auto">
          <a:xfrm flipH="1">
            <a:off x="2743200" y="5295900"/>
            <a:ext cx="1223963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5" name="Rectangle 7" descr="Horizontal oscura"/>
          <p:cNvSpPr>
            <a:spLocks noChangeArrowheads="1"/>
          </p:cNvSpPr>
          <p:nvPr/>
        </p:nvSpPr>
        <p:spPr bwMode="auto">
          <a:xfrm flipH="1">
            <a:off x="6167438" y="3962400"/>
            <a:ext cx="1223962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6" name="Rectangle 8" descr="Horizontal oscura"/>
          <p:cNvSpPr>
            <a:spLocks noChangeArrowheads="1"/>
          </p:cNvSpPr>
          <p:nvPr/>
        </p:nvSpPr>
        <p:spPr bwMode="auto">
          <a:xfrm flipH="1">
            <a:off x="3962400" y="1447800"/>
            <a:ext cx="1223963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7" name="Rectangle 9" descr="Horizontal oscura"/>
          <p:cNvSpPr>
            <a:spLocks noChangeArrowheads="1"/>
          </p:cNvSpPr>
          <p:nvPr/>
        </p:nvSpPr>
        <p:spPr bwMode="auto">
          <a:xfrm flipH="1">
            <a:off x="5176838" y="2705100"/>
            <a:ext cx="1223962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0298" name="Rectangle 10" descr="Horizontal oscura"/>
          <p:cNvSpPr>
            <a:spLocks noChangeArrowheads="1"/>
          </p:cNvSpPr>
          <p:nvPr/>
        </p:nvSpPr>
        <p:spPr bwMode="auto">
          <a:xfrm flipH="1">
            <a:off x="2738438" y="2705100"/>
            <a:ext cx="1223962" cy="647700"/>
          </a:xfrm>
          <a:prstGeom prst="rect">
            <a:avLst/>
          </a:prstGeom>
          <a:pattFill prst="dkHorz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40299" name="Group 11"/>
          <p:cNvGrpSpPr>
            <a:grpSpLocks/>
          </p:cNvGrpSpPr>
          <p:nvPr/>
        </p:nvGrpSpPr>
        <p:grpSpPr bwMode="auto">
          <a:xfrm>
            <a:off x="2209800" y="3314700"/>
            <a:ext cx="2286000" cy="609600"/>
            <a:chOff x="1392" y="2496"/>
            <a:chExt cx="1440" cy="384"/>
          </a:xfrm>
        </p:grpSpPr>
        <p:sp>
          <p:nvSpPr>
            <p:cNvPr id="140309" name="Line 12"/>
            <p:cNvSpPr>
              <a:spLocks noChangeShapeType="1"/>
            </p:cNvSpPr>
            <p:nvPr/>
          </p:nvSpPr>
          <p:spPr bwMode="auto">
            <a:xfrm flipH="1">
              <a:off x="1392" y="2496"/>
              <a:ext cx="62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0310" name="Line 13"/>
            <p:cNvSpPr>
              <a:spLocks noChangeShapeType="1"/>
            </p:cNvSpPr>
            <p:nvPr/>
          </p:nvSpPr>
          <p:spPr bwMode="auto">
            <a:xfrm>
              <a:off x="2208" y="2496"/>
              <a:ext cx="62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40300" name="Line 14"/>
          <p:cNvSpPr>
            <a:spLocks noChangeShapeType="1"/>
          </p:cNvSpPr>
          <p:nvPr/>
        </p:nvSpPr>
        <p:spPr bwMode="auto">
          <a:xfrm>
            <a:off x="5867400" y="3314700"/>
            <a:ext cx="9906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grpSp>
        <p:nvGrpSpPr>
          <p:cNvPr id="140301" name="Group 15"/>
          <p:cNvGrpSpPr>
            <a:grpSpLocks/>
          </p:cNvGrpSpPr>
          <p:nvPr/>
        </p:nvGrpSpPr>
        <p:grpSpPr bwMode="auto">
          <a:xfrm>
            <a:off x="3429000" y="2095500"/>
            <a:ext cx="2286000" cy="609600"/>
            <a:chOff x="1392" y="2496"/>
            <a:chExt cx="1440" cy="384"/>
          </a:xfrm>
        </p:grpSpPr>
        <p:sp>
          <p:nvSpPr>
            <p:cNvPr id="140307" name="Line 16"/>
            <p:cNvSpPr>
              <a:spLocks noChangeShapeType="1"/>
            </p:cNvSpPr>
            <p:nvPr/>
          </p:nvSpPr>
          <p:spPr bwMode="auto">
            <a:xfrm flipH="1">
              <a:off x="1392" y="2496"/>
              <a:ext cx="62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0308" name="Line 17"/>
            <p:cNvSpPr>
              <a:spLocks noChangeShapeType="1"/>
            </p:cNvSpPr>
            <p:nvPr/>
          </p:nvSpPr>
          <p:spPr bwMode="auto">
            <a:xfrm>
              <a:off x="2208" y="2496"/>
              <a:ext cx="62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40302" name="Group 18"/>
          <p:cNvGrpSpPr>
            <a:grpSpLocks/>
          </p:cNvGrpSpPr>
          <p:nvPr/>
        </p:nvGrpSpPr>
        <p:grpSpPr bwMode="auto">
          <a:xfrm>
            <a:off x="3429000" y="4648200"/>
            <a:ext cx="2286000" cy="609600"/>
            <a:chOff x="1392" y="2496"/>
            <a:chExt cx="1440" cy="384"/>
          </a:xfrm>
        </p:grpSpPr>
        <p:sp>
          <p:nvSpPr>
            <p:cNvPr id="140305" name="Line 19"/>
            <p:cNvSpPr>
              <a:spLocks noChangeShapeType="1"/>
            </p:cNvSpPr>
            <p:nvPr/>
          </p:nvSpPr>
          <p:spPr bwMode="auto">
            <a:xfrm flipH="1">
              <a:off x="1392" y="2496"/>
              <a:ext cx="62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0306" name="Line 20"/>
            <p:cNvSpPr>
              <a:spLocks noChangeShapeType="1"/>
            </p:cNvSpPr>
            <p:nvPr/>
          </p:nvSpPr>
          <p:spPr bwMode="auto">
            <a:xfrm>
              <a:off x="2208" y="2496"/>
              <a:ext cx="624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1" name="2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45041-0F5F-457C-A8B5-C1862E1C4A8D}" type="slidenum">
              <a:rPr lang="es-AR"/>
              <a:pPr>
                <a:defRPr/>
              </a:pPr>
              <a:t>134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76338"/>
          </a:xfrm>
        </p:spPr>
        <p:txBody>
          <a:bodyPr/>
          <a:lstStyle/>
          <a:p>
            <a:pPr>
              <a:defRPr/>
            </a:pPr>
            <a:r>
              <a:rPr lang="es-ES_tradnl" sz="3600" b="1" dirty="0" err="1">
                <a:solidFill>
                  <a:srgbClr val="FFC000"/>
                </a:solidFill>
              </a:rPr>
              <a:t>Fan_In</a:t>
            </a:r>
            <a:r>
              <a:rPr lang="es-ES_tradnl" sz="3600" b="1" dirty="0">
                <a:solidFill>
                  <a:srgbClr val="FFC000"/>
                </a:solidFill>
              </a:rPr>
              <a:t> / </a:t>
            </a:r>
            <a:r>
              <a:rPr lang="es-ES_tradnl" sz="3600" b="1" dirty="0" err="1">
                <a:solidFill>
                  <a:srgbClr val="FFC000"/>
                </a:solidFill>
              </a:rPr>
              <a:t>Fan_Out</a:t>
            </a:r>
            <a:endParaRPr lang="es-ES_tradnl" sz="3600" b="1" dirty="0">
              <a:solidFill>
                <a:srgbClr val="FFC000"/>
              </a:solidFill>
            </a:endParaRPr>
          </a:p>
        </p:txBody>
      </p:sp>
      <p:grpSp>
        <p:nvGrpSpPr>
          <p:cNvPr id="141315" name="Group 1027"/>
          <p:cNvGrpSpPr>
            <a:grpSpLocks/>
          </p:cNvGrpSpPr>
          <p:nvPr/>
        </p:nvGrpSpPr>
        <p:grpSpPr bwMode="auto">
          <a:xfrm>
            <a:off x="1371600" y="1676400"/>
            <a:ext cx="6400800" cy="3467100"/>
            <a:chOff x="960" y="1608"/>
            <a:chExt cx="4032" cy="2184"/>
          </a:xfrm>
        </p:grpSpPr>
        <p:sp>
          <p:nvSpPr>
            <p:cNvPr id="141318" name="Rectangle 1028" descr="Horizontal oscura"/>
            <p:cNvSpPr>
              <a:spLocks noChangeArrowheads="1"/>
            </p:cNvSpPr>
            <p:nvPr/>
          </p:nvSpPr>
          <p:spPr bwMode="auto">
            <a:xfrm>
              <a:off x="2494" y="1608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19" name="Rectangle 1029" descr="Horizontal oscura"/>
            <p:cNvSpPr>
              <a:spLocks noChangeArrowheads="1"/>
            </p:cNvSpPr>
            <p:nvPr/>
          </p:nvSpPr>
          <p:spPr bwMode="auto">
            <a:xfrm>
              <a:off x="3259" y="337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20" name="Rectangle 1030" descr="Horizontal oscura"/>
            <p:cNvSpPr>
              <a:spLocks noChangeArrowheads="1"/>
            </p:cNvSpPr>
            <p:nvPr/>
          </p:nvSpPr>
          <p:spPr bwMode="auto">
            <a:xfrm>
              <a:off x="4221" y="337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21" name="Rectangle 1031" descr="Horizontal oscura"/>
            <p:cNvSpPr>
              <a:spLocks noChangeArrowheads="1"/>
            </p:cNvSpPr>
            <p:nvPr/>
          </p:nvSpPr>
          <p:spPr bwMode="auto">
            <a:xfrm>
              <a:off x="3258" y="24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22" name="Rectangle 1032" descr="Horizontal oscura"/>
            <p:cNvSpPr>
              <a:spLocks noChangeArrowheads="1"/>
            </p:cNvSpPr>
            <p:nvPr/>
          </p:nvSpPr>
          <p:spPr bwMode="auto">
            <a:xfrm>
              <a:off x="961" y="33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23" name="Rectangle 1033" descr="Horizontal oscura"/>
            <p:cNvSpPr>
              <a:spLocks noChangeArrowheads="1"/>
            </p:cNvSpPr>
            <p:nvPr/>
          </p:nvSpPr>
          <p:spPr bwMode="auto">
            <a:xfrm>
              <a:off x="1923" y="33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24" name="Rectangle 1034" descr="Horizontal oscura"/>
            <p:cNvSpPr>
              <a:spLocks noChangeArrowheads="1"/>
            </p:cNvSpPr>
            <p:nvPr/>
          </p:nvSpPr>
          <p:spPr bwMode="auto">
            <a:xfrm>
              <a:off x="960" y="2496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1325" name="Line 1035"/>
            <p:cNvSpPr>
              <a:spLocks noChangeShapeType="1"/>
            </p:cNvSpPr>
            <p:nvPr/>
          </p:nvSpPr>
          <p:spPr bwMode="auto">
            <a:xfrm>
              <a:off x="3645" y="2892"/>
              <a:ext cx="0" cy="4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326" name="Line 1036"/>
            <p:cNvSpPr>
              <a:spLocks noChangeShapeType="1"/>
            </p:cNvSpPr>
            <p:nvPr/>
          </p:nvSpPr>
          <p:spPr bwMode="auto">
            <a:xfrm>
              <a:off x="3741" y="2892"/>
              <a:ext cx="960" cy="4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327" name="Line 1037"/>
            <p:cNvSpPr>
              <a:spLocks noChangeShapeType="1"/>
            </p:cNvSpPr>
            <p:nvPr/>
          </p:nvSpPr>
          <p:spPr bwMode="auto">
            <a:xfrm>
              <a:off x="1347" y="2913"/>
              <a:ext cx="0" cy="4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328" name="Line 1038"/>
            <p:cNvSpPr>
              <a:spLocks noChangeShapeType="1"/>
            </p:cNvSpPr>
            <p:nvPr/>
          </p:nvSpPr>
          <p:spPr bwMode="auto">
            <a:xfrm>
              <a:off x="1443" y="2913"/>
              <a:ext cx="960" cy="4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329" name="Line 1039"/>
            <p:cNvSpPr>
              <a:spLocks noChangeShapeType="1"/>
            </p:cNvSpPr>
            <p:nvPr/>
          </p:nvSpPr>
          <p:spPr bwMode="auto">
            <a:xfrm flipH="1">
              <a:off x="2496" y="2880"/>
              <a:ext cx="960" cy="4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330" name="Line 1040"/>
            <p:cNvSpPr>
              <a:spLocks noChangeShapeType="1"/>
            </p:cNvSpPr>
            <p:nvPr/>
          </p:nvSpPr>
          <p:spPr bwMode="auto">
            <a:xfrm flipH="1">
              <a:off x="1344" y="2016"/>
              <a:ext cx="1536" cy="4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1331" name="Line 1041"/>
            <p:cNvSpPr>
              <a:spLocks noChangeShapeType="1"/>
            </p:cNvSpPr>
            <p:nvPr/>
          </p:nvSpPr>
          <p:spPr bwMode="auto">
            <a:xfrm>
              <a:off x="2880" y="2016"/>
              <a:ext cx="960" cy="49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A7280-2831-4CA5-A3FA-0C55E5B0CEC6}" type="slidenum">
              <a:rPr lang="es-AR"/>
              <a:pPr>
                <a:defRPr/>
              </a:pPr>
              <a:t>135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Desbalances</a:t>
            </a:r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971550" y="1484313"/>
            <a:ext cx="6343650" cy="4764087"/>
            <a:chOff x="192" y="744"/>
            <a:chExt cx="4035" cy="3192"/>
          </a:xfrm>
        </p:grpSpPr>
        <p:sp>
          <p:nvSpPr>
            <p:cNvPr id="142342" name="Rectangle 4" descr="Horizontal oscura"/>
            <p:cNvSpPr>
              <a:spLocks noChangeArrowheads="1"/>
            </p:cNvSpPr>
            <p:nvPr/>
          </p:nvSpPr>
          <p:spPr bwMode="auto">
            <a:xfrm>
              <a:off x="672" y="2856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3" name="Rectangle 5" descr="Horizontal oscura"/>
            <p:cNvSpPr>
              <a:spLocks noChangeArrowheads="1"/>
            </p:cNvSpPr>
            <p:nvPr/>
          </p:nvSpPr>
          <p:spPr bwMode="auto">
            <a:xfrm>
              <a:off x="192" y="3528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4" name="Rectangle 6" descr="Horizontal oscura"/>
            <p:cNvSpPr>
              <a:spLocks noChangeArrowheads="1"/>
            </p:cNvSpPr>
            <p:nvPr/>
          </p:nvSpPr>
          <p:spPr bwMode="auto">
            <a:xfrm>
              <a:off x="1152" y="3528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5" name="Rectangle 7" descr="Horizontal oscura"/>
            <p:cNvSpPr>
              <a:spLocks noChangeArrowheads="1"/>
            </p:cNvSpPr>
            <p:nvPr/>
          </p:nvSpPr>
          <p:spPr bwMode="auto">
            <a:xfrm>
              <a:off x="1533" y="145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6" name="Rectangle 8" descr="Horizontal oscura"/>
            <p:cNvSpPr>
              <a:spLocks noChangeArrowheads="1"/>
            </p:cNvSpPr>
            <p:nvPr/>
          </p:nvSpPr>
          <p:spPr bwMode="auto">
            <a:xfrm>
              <a:off x="2013" y="21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7" name="Rectangle 9" descr="Horizontal oscura"/>
            <p:cNvSpPr>
              <a:spLocks noChangeArrowheads="1"/>
            </p:cNvSpPr>
            <p:nvPr/>
          </p:nvSpPr>
          <p:spPr bwMode="auto">
            <a:xfrm>
              <a:off x="2494" y="145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8" name="Rectangle 10" descr="Horizontal oscura"/>
            <p:cNvSpPr>
              <a:spLocks noChangeArrowheads="1"/>
            </p:cNvSpPr>
            <p:nvPr/>
          </p:nvSpPr>
          <p:spPr bwMode="auto">
            <a:xfrm>
              <a:off x="3456" y="145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49" name="Rectangle 11" descr="Horizontal oscura"/>
            <p:cNvSpPr>
              <a:spLocks noChangeArrowheads="1"/>
            </p:cNvSpPr>
            <p:nvPr/>
          </p:nvSpPr>
          <p:spPr bwMode="auto">
            <a:xfrm>
              <a:off x="2493" y="74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42350" name="Group 12"/>
            <p:cNvGrpSpPr>
              <a:grpSpLocks/>
            </p:cNvGrpSpPr>
            <p:nvPr/>
          </p:nvGrpSpPr>
          <p:grpSpPr bwMode="auto">
            <a:xfrm>
              <a:off x="576" y="3264"/>
              <a:ext cx="912" cy="240"/>
              <a:chOff x="576" y="3264"/>
              <a:chExt cx="912" cy="240"/>
            </a:xfrm>
          </p:grpSpPr>
          <p:sp>
            <p:nvSpPr>
              <p:cNvPr id="142359" name="Line 13"/>
              <p:cNvSpPr>
                <a:spLocks noChangeShapeType="1"/>
              </p:cNvSpPr>
              <p:nvPr/>
            </p:nvSpPr>
            <p:spPr bwMode="auto">
              <a:xfrm flipH="1">
                <a:off x="576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2360" name="Line 14"/>
              <p:cNvSpPr>
                <a:spLocks noChangeShapeType="1"/>
              </p:cNvSpPr>
              <p:nvPr/>
            </p:nvSpPr>
            <p:spPr bwMode="auto">
              <a:xfrm>
                <a:off x="1152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42351" name="Group 15"/>
            <p:cNvGrpSpPr>
              <a:grpSpLocks/>
            </p:cNvGrpSpPr>
            <p:nvPr/>
          </p:nvGrpSpPr>
          <p:grpSpPr bwMode="auto">
            <a:xfrm>
              <a:off x="1488" y="1872"/>
              <a:ext cx="912" cy="240"/>
              <a:chOff x="576" y="3264"/>
              <a:chExt cx="912" cy="240"/>
            </a:xfrm>
          </p:grpSpPr>
          <p:sp>
            <p:nvSpPr>
              <p:cNvPr id="142357" name="Line 16"/>
              <p:cNvSpPr>
                <a:spLocks noChangeShapeType="1"/>
              </p:cNvSpPr>
              <p:nvPr/>
            </p:nvSpPr>
            <p:spPr bwMode="auto">
              <a:xfrm flipH="1">
                <a:off x="576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2358" name="Line 17"/>
              <p:cNvSpPr>
                <a:spLocks noChangeShapeType="1"/>
              </p:cNvSpPr>
              <p:nvPr/>
            </p:nvSpPr>
            <p:spPr bwMode="auto">
              <a:xfrm>
                <a:off x="1152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42352" name="Line 18"/>
            <p:cNvSpPr>
              <a:spLocks noChangeShapeType="1"/>
            </p:cNvSpPr>
            <p:nvPr/>
          </p:nvSpPr>
          <p:spPr bwMode="auto">
            <a:xfrm flipH="1">
              <a:off x="1104" y="2496"/>
              <a:ext cx="336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2353" name="Rectangle 19" descr="Horizontal oscura"/>
            <p:cNvSpPr>
              <a:spLocks noChangeArrowheads="1"/>
            </p:cNvSpPr>
            <p:nvPr/>
          </p:nvSpPr>
          <p:spPr bwMode="auto">
            <a:xfrm>
              <a:off x="1053" y="21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2354" name="Line 20"/>
            <p:cNvSpPr>
              <a:spLocks noChangeShapeType="1"/>
            </p:cNvSpPr>
            <p:nvPr/>
          </p:nvSpPr>
          <p:spPr bwMode="auto">
            <a:xfrm>
              <a:off x="2880" y="1152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2355" name="Line 21"/>
            <p:cNvSpPr>
              <a:spLocks noChangeShapeType="1"/>
            </p:cNvSpPr>
            <p:nvPr/>
          </p:nvSpPr>
          <p:spPr bwMode="auto">
            <a:xfrm flipH="1">
              <a:off x="1920" y="1152"/>
              <a:ext cx="96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2356" name="Line 22"/>
            <p:cNvSpPr>
              <a:spLocks noChangeShapeType="1"/>
            </p:cNvSpPr>
            <p:nvPr/>
          </p:nvSpPr>
          <p:spPr bwMode="auto">
            <a:xfrm>
              <a:off x="2976" y="1152"/>
              <a:ext cx="96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467EF-29FC-4776-8941-0A080BBD9AC3}" type="slidenum">
              <a:rPr lang="es-AR"/>
              <a:pPr>
                <a:defRPr/>
              </a:pPr>
              <a:t>136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9588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Desbalances</a:t>
            </a:r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 flipH="1">
            <a:off x="1835150" y="1628775"/>
            <a:ext cx="6323013" cy="4619625"/>
            <a:chOff x="192" y="744"/>
            <a:chExt cx="4035" cy="3192"/>
          </a:xfrm>
        </p:grpSpPr>
        <p:sp>
          <p:nvSpPr>
            <p:cNvPr id="143366" name="Rectangle 4" descr="Horizontal oscura"/>
            <p:cNvSpPr>
              <a:spLocks noChangeArrowheads="1"/>
            </p:cNvSpPr>
            <p:nvPr/>
          </p:nvSpPr>
          <p:spPr bwMode="auto">
            <a:xfrm>
              <a:off x="672" y="2856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67" name="Rectangle 5" descr="Horizontal oscura"/>
            <p:cNvSpPr>
              <a:spLocks noChangeArrowheads="1"/>
            </p:cNvSpPr>
            <p:nvPr/>
          </p:nvSpPr>
          <p:spPr bwMode="auto">
            <a:xfrm>
              <a:off x="192" y="3528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68" name="Rectangle 6" descr="Horizontal oscura"/>
            <p:cNvSpPr>
              <a:spLocks noChangeArrowheads="1"/>
            </p:cNvSpPr>
            <p:nvPr/>
          </p:nvSpPr>
          <p:spPr bwMode="auto">
            <a:xfrm>
              <a:off x="1152" y="3528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69" name="Rectangle 7" descr="Horizontal oscura"/>
            <p:cNvSpPr>
              <a:spLocks noChangeArrowheads="1"/>
            </p:cNvSpPr>
            <p:nvPr/>
          </p:nvSpPr>
          <p:spPr bwMode="auto">
            <a:xfrm>
              <a:off x="1533" y="145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70" name="Rectangle 8" descr="Horizontal oscura"/>
            <p:cNvSpPr>
              <a:spLocks noChangeArrowheads="1"/>
            </p:cNvSpPr>
            <p:nvPr/>
          </p:nvSpPr>
          <p:spPr bwMode="auto">
            <a:xfrm>
              <a:off x="2013" y="21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71" name="Rectangle 9" descr="Horizontal oscura"/>
            <p:cNvSpPr>
              <a:spLocks noChangeArrowheads="1"/>
            </p:cNvSpPr>
            <p:nvPr/>
          </p:nvSpPr>
          <p:spPr bwMode="auto">
            <a:xfrm>
              <a:off x="2494" y="145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72" name="Rectangle 10" descr="Horizontal oscura"/>
            <p:cNvSpPr>
              <a:spLocks noChangeArrowheads="1"/>
            </p:cNvSpPr>
            <p:nvPr/>
          </p:nvSpPr>
          <p:spPr bwMode="auto">
            <a:xfrm>
              <a:off x="3456" y="1452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73" name="Rectangle 11" descr="Horizontal oscura"/>
            <p:cNvSpPr>
              <a:spLocks noChangeArrowheads="1"/>
            </p:cNvSpPr>
            <p:nvPr/>
          </p:nvSpPr>
          <p:spPr bwMode="auto">
            <a:xfrm>
              <a:off x="2493" y="74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43374" name="Group 12"/>
            <p:cNvGrpSpPr>
              <a:grpSpLocks/>
            </p:cNvGrpSpPr>
            <p:nvPr/>
          </p:nvGrpSpPr>
          <p:grpSpPr bwMode="auto">
            <a:xfrm>
              <a:off x="576" y="3264"/>
              <a:ext cx="912" cy="240"/>
              <a:chOff x="576" y="3264"/>
              <a:chExt cx="912" cy="240"/>
            </a:xfrm>
          </p:grpSpPr>
          <p:sp>
            <p:nvSpPr>
              <p:cNvPr id="143383" name="Line 13"/>
              <p:cNvSpPr>
                <a:spLocks noChangeShapeType="1"/>
              </p:cNvSpPr>
              <p:nvPr/>
            </p:nvSpPr>
            <p:spPr bwMode="auto">
              <a:xfrm flipH="1">
                <a:off x="576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3384" name="Line 14"/>
              <p:cNvSpPr>
                <a:spLocks noChangeShapeType="1"/>
              </p:cNvSpPr>
              <p:nvPr/>
            </p:nvSpPr>
            <p:spPr bwMode="auto">
              <a:xfrm>
                <a:off x="1152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43375" name="Group 15"/>
            <p:cNvGrpSpPr>
              <a:grpSpLocks/>
            </p:cNvGrpSpPr>
            <p:nvPr/>
          </p:nvGrpSpPr>
          <p:grpSpPr bwMode="auto">
            <a:xfrm>
              <a:off x="1488" y="1872"/>
              <a:ext cx="912" cy="240"/>
              <a:chOff x="576" y="3264"/>
              <a:chExt cx="912" cy="240"/>
            </a:xfrm>
          </p:grpSpPr>
          <p:sp>
            <p:nvSpPr>
              <p:cNvPr id="143381" name="Line 16"/>
              <p:cNvSpPr>
                <a:spLocks noChangeShapeType="1"/>
              </p:cNvSpPr>
              <p:nvPr/>
            </p:nvSpPr>
            <p:spPr bwMode="auto">
              <a:xfrm flipH="1">
                <a:off x="576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3382" name="Line 17"/>
              <p:cNvSpPr>
                <a:spLocks noChangeShapeType="1"/>
              </p:cNvSpPr>
              <p:nvPr/>
            </p:nvSpPr>
            <p:spPr bwMode="auto">
              <a:xfrm>
                <a:off x="1152" y="3264"/>
                <a:ext cx="336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43376" name="Line 18"/>
            <p:cNvSpPr>
              <a:spLocks noChangeShapeType="1"/>
            </p:cNvSpPr>
            <p:nvPr/>
          </p:nvSpPr>
          <p:spPr bwMode="auto">
            <a:xfrm flipH="1">
              <a:off x="1104" y="2496"/>
              <a:ext cx="336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377" name="Rectangle 19" descr="Horizontal oscura"/>
            <p:cNvSpPr>
              <a:spLocks noChangeArrowheads="1"/>
            </p:cNvSpPr>
            <p:nvPr/>
          </p:nvSpPr>
          <p:spPr bwMode="auto">
            <a:xfrm>
              <a:off x="1053" y="2184"/>
              <a:ext cx="771" cy="408"/>
            </a:xfrm>
            <a:prstGeom prst="rect">
              <a:avLst/>
            </a:prstGeom>
            <a:pattFill prst="dkHorz">
              <a:fgClr>
                <a:srgbClr val="FFCC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43378" name="Line 20"/>
            <p:cNvSpPr>
              <a:spLocks noChangeShapeType="1"/>
            </p:cNvSpPr>
            <p:nvPr/>
          </p:nvSpPr>
          <p:spPr bwMode="auto">
            <a:xfrm>
              <a:off x="2880" y="1152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379" name="Line 21"/>
            <p:cNvSpPr>
              <a:spLocks noChangeShapeType="1"/>
            </p:cNvSpPr>
            <p:nvPr/>
          </p:nvSpPr>
          <p:spPr bwMode="auto">
            <a:xfrm flipH="1">
              <a:off x="1920" y="1152"/>
              <a:ext cx="96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3380" name="Line 22"/>
            <p:cNvSpPr>
              <a:spLocks noChangeShapeType="1"/>
            </p:cNvSpPr>
            <p:nvPr/>
          </p:nvSpPr>
          <p:spPr bwMode="auto">
            <a:xfrm>
              <a:off x="2976" y="1152"/>
              <a:ext cx="96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3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7F59C-96A1-4197-A351-C746557B5038}" type="slidenum">
              <a:rPr lang="es-AR"/>
              <a:pPr>
                <a:defRPr/>
              </a:pPr>
              <a:t>137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7429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Trampolines de datos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657600" y="4191000"/>
            <a:ext cx="3856038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_tradnl">
                <a:latin typeface="Tahoma" pitchFamily="34" charset="0"/>
              </a:rPr>
              <a:t>Los trampolines de datos, permiten 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_tradnl">
                <a:latin typeface="Tahoma" pitchFamily="34" charset="0"/>
              </a:rPr>
              <a:t>que la información pase a través de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_tradnl">
                <a:latin typeface="Tahoma" pitchFamily="34" charset="0"/>
              </a:rPr>
              <a:t>módulos que no la esperan ni la 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</a:pPr>
            <a:r>
              <a:rPr lang="es-ES_tradnl">
                <a:latin typeface="Tahoma" pitchFamily="34" charset="0"/>
              </a:rPr>
              <a:t>Necesitan, pero deben “atenderla”. 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605088" y="1143000"/>
            <a:ext cx="900112" cy="503238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3429000" y="2392363"/>
            <a:ext cx="900113" cy="503237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828800" y="2392363"/>
            <a:ext cx="900113" cy="503237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2667000" y="3763963"/>
            <a:ext cx="900113" cy="503237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295400" y="3763963"/>
            <a:ext cx="900113" cy="503237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44393" name="Group 9"/>
          <p:cNvGrpSpPr>
            <a:grpSpLocks/>
          </p:cNvGrpSpPr>
          <p:nvPr/>
        </p:nvGrpSpPr>
        <p:grpSpPr bwMode="auto">
          <a:xfrm>
            <a:off x="914400" y="5029200"/>
            <a:ext cx="2209800" cy="533400"/>
            <a:chOff x="576" y="2496"/>
            <a:chExt cx="1392" cy="432"/>
          </a:xfrm>
        </p:grpSpPr>
        <p:grpSp>
          <p:nvGrpSpPr>
            <p:cNvPr id="144428" name="Group 10"/>
            <p:cNvGrpSpPr>
              <a:grpSpLocks/>
            </p:cNvGrpSpPr>
            <p:nvPr/>
          </p:nvGrpSpPr>
          <p:grpSpPr bwMode="auto">
            <a:xfrm>
              <a:off x="576" y="2496"/>
              <a:ext cx="567" cy="432"/>
              <a:chOff x="576" y="2496"/>
              <a:chExt cx="567" cy="432"/>
            </a:xfrm>
          </p:grpSpPr>
          <p:sp>
            <p:nvSpPr>
              <p:cNvPr id="144433" name="Rectangle 11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567" cy="431"/>
              </a:xfrm>
              <a:prstGeom prst="rect">
                <a:avLst/>
              </a:prstGeom>
              <a:noFill/>
              <a:ln w="31750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44434" name="Line 12"/>
              <p:cNvSpPr>
                <a:spLocks noChangeShapeType="1"/>
              </p:cNvSpPr>
              <p:nvPr/>
            </p:nvSpPr>
            <p:spPr bwMode="auto">
              <a:xfrm>
                <a:off x="672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4435" name="Line 13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44429" name="Group 14"/>
            <p:cNvGrpSpPr>
              <a:grpSpLocks/>
            </p:cNvGrpSpPr>
            <p:nvPr/>
          </p:nvGrpSpPr>
          <p:grpSpPr bwMode="auto">
            <a:xfrm>
              <a:off x="1401" y="2496"/>
              <a:ext cx="567" cy="432"/>
              <a:chOff x="576" y="2496"/>
              <a:chExt cx="567" cy="432"/>
            </a:xfrm>
          </p:grpSpPr>
          <p:sp>
            <p:nvSpPr>
              <p:cNvPr id="144430" name="Rectangle 15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567" cy="431"/>
              </a:xfrm>
              <a:prstGeom prst="rect">
                <a:avLst/>
              </a:prstGeom>
              <a:noFill/>
              <a:ln w="31750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44431" name="Line 16"/>
              <p:cNvSpPr>
                <a:spLocks noChangeShapeType="1"/>
              </p:cNvSpPr>
              <p:nvPr/>
            </p:nvSpPr>
            <p:spPr bwMode="auto">
              <a:xfrm>
                <a:off x="672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4432" name="Line 1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432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144394" name="Rectangle 18"/>
          <p:cNvSpPr>
            <a:spLocks noChangeArrowheads="1"/>
          </p:cNvSpPr>
          <p:nvPr/>
        </p:nvSpPr>
        <p:spPr bwMode="auto">
          <a:xfrm>
            <a:off x="4997450" y="2330450"/>
            <a:ext cx="901700" cy="503238"/>
          </a:xfrm>
          <a:prstGeom prst="rect">
            <a:avLst/>
          </a:prstGeom>
          <a:noFill/>
          <a:ln w="317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cxnSp>
        <p:nvCxnSpPr>
          <p:cNvPr id="144395" name="AutoShape 19"/>
          <p:cNvCxnSpPr>
            <a:cxnSpLocks noChangeShapeType="1"/>
            <a:stCxn id="144388" idx="2"/>
            <a:endCxn id="144389" idx="0"/>
          </p:cNvCxnSpPr>
          <p:nvPr/>
        </p:nvCxnSpPr>
        <p:spPr bwMode="auto">
          <a:xfrm>
            <a:off x="3055938" y="1662113"/>
            <a:ext cx="8239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4396" name="AutoShape 20"/>
          <p:cNvCxnSpPr>
            <a:cxnSpLocks noChangeShapeType="1"/>
            <a:stCxn id="144388" idx="2"/>
            <a:endCxn id="144394" idx="0"/>
          </p:cNvCxnSpPr>
          <p:nvPr/>
        </p:nvCxnSpPr>
        <p:spPr bwMode="auto">
          <a:xfrm>
            <a:off x="3055938" y="1662113"/>
            <a:ext cx="2392362" cy="652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397" name="AutoShape 21"/>
          <p:cNvCxnSpPr>
            <a:cxnSpLocks noChangeShapeType="1"/>
            <a:stCxn id="144390" idx="2"/>
            <a:endCxn id="144392" idx="0"/>
          </p:cNvCxnSpPr>
          <p:nvPr/>
        </p:nvCxnSpPr>
        <p:spPr bwMode="auto">
          <a:xfrm flipH="1">
            <a:off x="1746250" y="2911475"/>
            <a:ext cx="533400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398" name="AutoShape 22"/>
          <p:cNvCxnSpPr>
            <a:cxnSpLocks noChangeShapeType="1"/>
            <a:stCxn id="144390" idx="2"/>
            <a:endCxn id="144391" idx="0"/>
          </p:cNvCxnSpPr>
          <p:nvPr/>
        </p:nvCxnSpPr>
        <p:spPr bwMode="auto">
          <a:xfrm>
            <a:off x="2279650" y="2911475"/>
            <a:ext cx="838200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399" name="AutoShape 23"/>
          <p:cNvCxnSpPr>
            <a:cxnSpLocks noChangeShapeType="1"/>
            <a:stCxn id="144392" idx="2"/>
            <a:endCxn id="144433" idx="0"/>
          </p:cNvCxnSpPr>
          <p:nvPr/>
        </p:nvCxnSpPr>
        <p:spPr bwMode="auto">
          <a:xfrm flipH="1">
            <a:off x="1365250" y="4283075"/>
            <a:ext cx="381000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400" name="AutoShape 24"/>
          <p:cNvCxnSpPr>
            <a:cxnSpLocks noChangeShapeType="1"/>
            <a:stCxn id="144392" idx="2"/>
            <a:endCxn id="144430" idx="0"/>
          </p:cNvCxnSpPr>
          <p:nvPr/>
        </p:nvCxnSpPr>
        <p:spPr bwMode="auto">
          <a:xfrm>
            <a:off x="1746250" y="4283075"/>
            <a:ext cx="928688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585" name="AutoShape 25"/>
          <p:cNvSpPr>
            <a:spLocks noChangeArrowheads="1"/>
          </p:cNvSpPr>
          <p:nvPr/>
        </p:nvSpPr>
        <p:spPr bwMode="auto">
          <a:xfrm>
            <a:off x="1066800" y="5014913"/>
            <a:ext cx="576263" cy="547687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94586" name="AutoShape 26"/>
          <p:cNvSpPr>
            <a:spLocks noChangeArrowheads="1"/>
          </p:cNvSpPr>
          <p:nvPr/>
        </p:nvSpPr>
        <p:spPr bwMode="auto">
          <a:xfrm>
            <a:off x="3646488" y="2316163"/>
            <a:ext cx="576262" cy="547687"/>
          </a:xfrm>
          <a:prstGeom prst="star5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grpSp>
        <p:nvGrpSpPr>
          <p:cNvPr id="144403" name="Group 27"/>
          <p:cNvGrpSpPr>
            <a:grpSpLocks/>
          </p:cNvGrpSpPr>
          <p:nvPr/>
        </p:nvGrpSpPr>
        <p:grpSpPr bwMode="auto">
          <a:xfrm rot="1863520">
            <a:off x="1219200" y="4267200"/>
            <a:ext cx="152400" cy="762000"/>
            <a:chOff x="3408" y="1728"/>
            <a:chExt cx="96" cy="480"/>
          </a:xfrm>
        </p:grpSpPr>
        <p:sp>
          <p:nvSpPr>
            <p:cNvPr id="144426" name="Line 28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4427" name="Oval 29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144404" name="Group 30"/>
          <p:cNvGrpSpPr>
            <a:grpSpLocks/>
          </p:cNvGrpSpPr>
          <p:nvPr/>
        </p:nvGrpSpPr>
        <p:grpSpPr bwMode="auto">
          <a:xfrm rot="1863520">
            <a:off x="1600200" y="2895600"/>
            <a:ext cx="152400" cy="762000"/>
            <a:chOff x="3408" y="1728"/>
            <a:chExt cx="96" cy="480"/>
          </a:xfrm>
        </p:grpSpPr>
        <p:sp>
          <p:nvSpPr>
            <p:cNvPr id="144424" name="Line 31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4425" name="Oval 32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cxnSp>
        <p:nvCxnSpPr>
          <p:cNvPr id="144405" name="AutoShape 33"/>
          <p:cNvCxnSpPr>
            <a:cxnSpLocks noChangeShapeType="1"/>
            <a:stCxn id="144388" idx="2"/>
            <a:endCxn id="144390" idx="0"/>
          </p:cNvCxnSpPr>
          <p:nvPr/>
        </p:nvCxnSpPr>
        <p:spPr bwMode="auto">
          <a:xfrm flipH="1">
            <a:off x="2279650" y="1662113"/>
            <a:ext cx="776288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44406" name="Group 34"/>
          <p:cNvGrpSpPr>
            <a:grpSpLocks/>
          </p:cNvGrpSpPr>
          <p:nvPr/>
        </p:nvGrpSpPr>
        <p:grpSpPr bwMode="auto">
          <a:xfrm rot="2990504">
            <a:off x="2209800" y="1600200"/>
            <a:ext cx="152400" cy="762000"/>
            <a:chOff x="3408" y="1728"/>
            <a:chExt cx="96" cy="480"/>
          </a:xfrm>
        </p:grpSpPr>
        <p:sp>
          <p:nvSpPr>
            <p:cNvPr id="144422" name="Line 35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4423" name="Oval 36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144407" name="Group 37"/>
          <p:cNvGrpSpPr>
            <a:grpSpLocks/>
          </p:cNvGrpSpPr>
          <p:nvPr/>
        </p:nvGrpSpPr>
        <p:grpSpPr bwMode="auto">
          <a:xfrm rot="8390504">
            <a:off x="3276600" y="1752600"/>
            <a:ext cx="152400" cy="762000"/>
            <a:chOff x="3408" y="1728"/>
            <a:chExt cx="96" cy="480"/>
          </a:xfrm>
        </p:grpSpPr>
        <p:sp>
          <p:nvSpPr>
            <p:cNvPr id="144420" name="Line 38"/>
            <p:cNvSpPr>
              <a:spLocks noChangeShapeType="1"/>
            </p:cNvSpPr>
            <p:nvPr/>
          </p:nvSpPr>
          <p:spPr bwMode="auto">
            <a:xfrm flipV="1">
              <a:off x="3456" y="1728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4421" name="Oval 39"/>
            <p:cNvSpPr>
              <a:spLocks noChangeArrowheads="1"/>
            </p:cNvSpPr>
            <p:nvPr/>
          </p:nvSpPr>
          <p:spPr bwMode="auto">
            <a:xfrm>
              <a:off x="3408" y="211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94600" name="AutoShape 40"/>
          <p:cNvSpPr>
            <a:spLocks noChangeArrowheads="1"/>
          </p:cNvSpPr>
          <p:nvPr/>
        </p:nvSpPr>
        <p:spPr bwMode="auto">
          <a:xfrm>
            <a:off x="6096000" y="1508125"/>
            <a:ext cx="576263" cy="547688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94601" name="AutoShape 41"/>
          <p:cNvSpPr>
            <a:spLocks noChangeArrowheads="1"/>
          </p:cNvSpPr>
          <p:nvPr/>
        </p:nvSpPr>
        <p:spPr bwMode="auto">
          <a:xfrm>
            <a:off x="6096000" y="2481263"/>
            <a:ext cx="576263" cy="547687"/>
          </a:xfrm>
          <a:prstGeom prst="star5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44410" name="Text Box 42"/>
          <p:cNvSpPr txBox="1">
            <a:spLocks noChangeArrowheads="1"/>
          </p:cNvSpPr>
          <p:nvPr/>
        </p:nvSpPr>
        <p:spPr bwMode="auto">
          <a:xfrm>
            <a:off x="6934200" y="15240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Tahoma" pitchFamily="34" charset="0"/>
              </a:rPr>
              <a:t>Módulo origen</a:t>
            </a:r>
          </a:p>
        </p:txBody>
      </p:sp>
      <p:sp>
        <p:nvSpPr>
          <p:cNvPr id="144411" name="Text Box 43"/>
          <p:cNvSpPr txBox="1">
            <a:spLocks noChangeArrowheads="1"/>
          </p:cNvSpPr>
          <p:nvPr/>
        </p:nvSpPr>
        <p:spPr bwMode="auto">
          <a:xfrm>
            <a:off x="6934200" y="2286000"/>
            <a:ext cx="1444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Módulo que </a:t>
            </a:r>
          </a:p>
          <a:p>
            <a:r>
              <a:rPr lang="es-ES_tradnl">
                <a:latin typeface="Tahoma" pitchFamily="34" charset="0"/>
              </a:rPr>
              <a:t>procesa </a:t>
            </a:r>
          </a:p>
        </p:txBody>
      </p:sp>
      <p:sp>
        <p:nvSpPr>
          <p:cNvPr id="194604" name="AutoShape 44" descr="Diagonal hacia abajo ancha"/>
          <p:cNvSpPr>
            <a:spLocks noChangeArrowheads="1"/>
          </p:cNvSpPr>
          <p:nvPr/>
        </p:nvSpPr>
        <p:spPr bwMode="auto">
          <a:xfrm>
            <a:off x="6096000" y="3352800"/>
            <a:ext cx="576263" cy="547688"/>
          </a:xfrm>
          <a:prstGeom prst="star5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44413" name="Text Box 45"/>
          <p:cNvSpPr txBox="1">
            <a:spLocks noChangeArrowheads="1"/>
          </p:cNvSpPr>
          <p:nvPr/>
        </p:nvSpPr>
        <p:spPr bwMode="auto">
          <a:xfrm>
            <a:off x="6934200" y="3216275"/>
            <a:ext cx="1274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Módulos</a:t>
            </a:r>
          </a:p>
          <a:p>
            <a:r>
              <a:rPr lang="es-ES_tradnl">
                <a:latin typeface="Tahoma" pitchFamily="34" charset="0"/>
              </a:rPr>
              <a:t>de tránsito</a:t>
            </a:r>
          </a:p>
        </p:txBody>
      </p:sp>
      <p:sp>
        <p:nvSpPr>
          <p:cNvPr id="194606" name="AutoShape 46" descr="Diagonal hacia abajo ancha"/>
          <p:cNvSpPr>
            <a:spLocks noChangeArrowheads="1"/>
          </p:cNvSpPr>
          <p:nvPr/>
        </p:nvSpPr>
        <p:spPr bwMode="auto">
          <a:xfrm>
            <a:off x="1447800" y="3719513"/>
            <a:ext cx="576263" cy="547687"/>
          </a:xfrm>
          <a:prstGeom prst="star5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94607" name="AutoShape 47" descr="Diagonal hacia abajo ancha"/>
          <p:cNvSpPr>
            <a:spLocks noChangeArrowheads="1"/>
          </p:cNvSpPr>
          <p:nvPr/>
        </p:nvSpPr>
        <p:spPr bwMode="auto">
          <a:xfrm>
            <a:off x="2057400" y="2362200"/>
            <a:ext cx="576263" cy="547688"/>
          </a:xfrm>
          <a:prstGeom prst="star5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94608" name="AutoShape 48" descr="Diagonal hacia abajo ancha"/>
          <p:cNvSpPr>
            <a:spLocks noChangeArrowheads="1"/>
          </p:cNvSpPr>
          <p:nvPr/>
        </p:nvSpPr>
        <p:spPr bwMode="auto">
          <a:xfrm>
            <a:off x="2743200" y="1128713"/>
            <a:ext cx="576263" cy="547687"/>
          </a:xfrm>
          <a:prstGeom prst="star5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144417" name="AutoShape 49"/>
          <p:cNvSpPr>
            <a:spLocks noChangeArrowheads="1"/>
          </p:cNvSpPr>
          <p:nvPr/>
        </p:nvSpPr>
        <p:spPr bwMode="auto">
          <a:xfrm>
            <a:off x="3581400" y="4191000"/>
            <a:ext cx="5105400" cy="1828800"/>
          </a:xfrm>
          <a:prstGeom prst="roundRect">
            <a:avLst>
              <a:gd name="adj" fmla="val 6917"/>
            </a:avLst>
          </a:prstGeom>
          <a:noFill/>
          <a:ln w="31750">
            <a:solidFill>
              <a:srgbClr val="003366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50" name="4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1245E-F766-4422-8D77-B009D58BC91F}" type="slidenum">
              <a:rPr lang="es-AR"/>
              <a:pPr>
                <a:defRPr/>
              </a:pPr>
              <a:t>138</a:t>
            </a:fld>
            <a:endParaRPr lang="es-AR"/>
          </a:p>
        </p:txBody>
      </p:sp>
      <p:sp>
        <p:nvSpPr>
          <p:cNvPr id="51" name="5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39750" y="188913"/>
            <a:ext cx="8147050" cy="1079500"/>
          </a:xfrm>
        </p:spPr>
        <p:txBody>
          <a:bodyPr/>
          <a:lstStyle/>
          <a:p>
            <a:pPr>
              <a:defRPr/>
            </a:pPr>
            <a:r>
              <a:rPr lang="en-US" sz="3600" b="1" err="1" smtClean="0">
                <a:solidFill>
                  <a:srgbClr val="FFC000"/>
                </a:solidFill>
              </a:rPr>
              <a:t>Ingeniería</a:t>
            </a:r>
            <a:r>
              <a:rPr lang="en-US" sz="3600" b="1" smtClean="0">
                <a:solidFill>
                  <a:srgbClr val="FFC000"/>
                </a:solidFill>
              </a:rPr>
              <a:t> </a:t>
            </a:r>
            <a:r>
              <a:rPr lang="en-US" sz="3600" b="1" err="1" smtClean="0">
                <a:solidFill>
                  <a:srgbClr val="FFC000"/>
                </a:solidFill>
              </a:rPr>
              <a:t>Inversa</a:t>
            </a:r>
            <a:endParaRPr lang="es-AR" sz="3600" b="1">
              <a:solidFill>
                <a:srgbClr val="FFC000"/>
              </a:solidFill>
            </a:endParaRPr>
          </a:p>
        </p:txBody>
      </p:sp>
      <p:pic>
        <p:nvPicPr>
          <p:cNvPr id="17411" name="Picture 3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24075" y="1052513"/>
            <a:ext cx="4248150" cy="4897437"/>
          </a:xfrm>
        </p:spPr>
      </p:pic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ED156AB-6744-4E9C-BBB3-0ECECA1F4F40}" type="slidenum">
              <a:rPr lang="es-AR"/>
              <a:pPr>
                <a:defRPr/>
              </a:pPr>
              <a:t>14</a:t>
            </a:fld>
            <a:endParaRPr lang="es-A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err="1" smtClean="0">
                <a:solidFill>
                  <a:srgbClr val="FFC000"/>
                </a:solidFill>
              </a:rPr>
              <a:t>Restructuración</a:t>
            </a:r>
            <a:r>
              <a:rPr lang="en-US" sz="3600" b="1" smtClean="0">
                <a:solidFill>
                  <a:srgbClr val="FFC000"/>
                </a:solidFill>
              </a:rPr>
              <a:t> de </a:t>
            </a:r>
            <a:r>
              <a:rPr lang="en-US" sz="3600" b="1" err="1" smtClean="0">
                <a:solidFill>
                  <a:srgbClr val="FFC000"/>
                </a:solidFill>
              </a:rPr>
              <a:t>Código</a:t>
            </a:r>
            <a:endParaRPr lang="es-AR" sz="3600" b="1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8313" y="1773238"/>
            <a:ext cx="8218487" cy="43227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" sz="2400" dirty="0" smtClean="0">
                <a:effectLst/>
              </a:rPr>
              <a:t>El código fuente se analiza usando una herramienta del restructuración. </a:t>
            </a:r>
          </a:p>
          <a:p>
            <a:pPr>
              <a:lnSpc>
                <a:spcPct val="90000"/>
              </a:lnSpc>
              <a:defRPr/>
            </a:pPr>
            <a:r>
              <a:rPr lang="es-ES" sz="2400" dirty="0" smtClean="0">
                <a:effectLst/>
              </a:rPr>
              <a:t>Pobre diseño de segmentos de código son rediseñados</a:t>
            </a:r>
          </a:p>
          <a:p>
            <a:pPr>
              <a:lnSpc>
                <a:spcPct val="90000"/>
              </a:lnSpc>
              <a:defRPr/>
            </a:pPr>
            <a:r>
              <a:rPr lang="es-ES" sz="2400" dirty="0" smtClean="0">
                <a:effectLst/>
              </a:rPr>
              <a:t>Las violaciones de las construcciones de la programación estructurada se encuentran y el código entonces se reestructura (esto se puede hacer automáticamente)</a:t>
            </a:r>
            <a:r>
              <a:rPr lang="es-ES" sz="2400" dirty="0" smtClean="0"/>
              <a:t> </a:t>
            </a:r>
            <a:endParaRPr lang="en-US" sz="2400" dirty="0" smtClean="0">
              <a:effectLst/>
              <a:latin typeface="Times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2400" dirty="0" smtClean="0">
                <a:effectLst/>
              </a:rPr>
              <a:t>Se revisa y prueba el código reestructurado resultante para asegurar que no se ha introducido ninguna anomalía.</a:t>
            </a:r>
          </a:p>
          <a:p>
            <a:pPr>
              <a:lnSpc>
                <a:spcPct val="90000"/>
              </a:lnSpc>
              <a:defRPr/>
            </a:pPr>
            <a:r>
              <a:rPr lang="es-ES" sz="2400" dirty="0" smtClean="0">
                <a:effectLst/>
              </a:rPr>
              <a:t>La documentación interna del código es actualizada</a:t>
            </a:r>
            <a:endParaRPr lang="es-AR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FCDF3C0-3EF8-4CD6-AA52-BEF2883BC0E3}" type="slidenum">
              <a:rPr lang="es-AR"/>
              <a:pPr>
                <a:defRPr/>
              </a:pPr>
              <a:t>15</a:t>
            </a:fld>
            <a:endParaRPr lang="es-A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647700"/>
          </a:xfrm>
        </p:spPr>
        <p:txBody>
          <a:bodyPr/>
          <a:lstStyle/>
          <a:p>
            <a:pPr>
              <a:defRPr/>
            </a:pPr>
            <a:r>
              <a:rPr lang="en-US" sz="3600" b="1" dirty="0" err="1" smtClean="0">
                <a:solidFill>
                  <a:srgbClr val="FFC000"/>
                </a:solidFill>
              </a:rPr>
              <a:t>Restructuración</a:t>
            </a:r>
            <a:r>
              <a:rPr lang="en-US" sz="3600" b="1" dirty="0" smtClean="0">
                <a:solidFill>
                  <a:srgbClr val="FFC000"/>
                </a:solidFill>
              </a:rPr>
              <a:t> de </a:t>
            </a:r>
            <a:r>
              <a:rPr lang="en-US" sz="3600" b="1" dirty="0" err="1" smtClean="0">
                <a:solidFill>
                  <a:srgbClr val="FFC000"/>
                </a:solidFill>
              </a:rPr>
              <a:t>Datos</a:t>
            </a:r>
            <a:endParaRPr lang="es-AR" sz="36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82441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ES" sz="2000" dirty="0" smtClean="0">
                <a:effectLst/>
              </a:rPr>
              <a:t>Semejante a la restructuración del código, que ocurre en un nivel relativamente bajo de abstracción, la estructuración de los datos es una actividad completa de la reingeniería</a:t>
            </a:r>
            <a:r>
              <a:rPr lang="es-ES" sz="2000" dirty="0" smtClean="0"/>
              <a:t> </a:t>
            </a:r>
            <a:endParaRPr lang="en-US" sz="2000" dirty="0" smtClean="0">
              <a:effectLst/>
              <a:latin typeface="Times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000" dirty="0" smtClean="0">
                <a:effectLst/>
              </a:rPr>
              <a:t>En la mayoría de los casos, la reestructuración de los datos comienza con una actividad de la ingeniería  inversa. 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>
              <a:effectLst/>
              <a:latin typeface="Times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000" dirty="0" smtClean="0">
                <a:effectLst/>
              </a:rPr>
              <a:t>La arquitectura actual de los datos se estudia en detalle y se definen los modelos de datos necesarios.</a:t>
            </a:r>
            <a:endParaRPr lang="en-US" sz="2000" dirty="0" smtClean="0">
              <a:effectLst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000" dirty="0" smtClean="0">
                <a:effectLst/>
              </a:rPr>
              <a:t>Se identifican los objetos y los atributos de los datos, y las estructuras de datos existentes se revisan para la calidad.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ES" sz="2000" dirty="0" smtClean="0">
                <a:effectLst/>
              </a:rPr>
              <a:t>Cuando la estructura de datos es pobre (p.ej., los ficheros " planos " se ejecutan actualmente, cuando un acercamiento relacional simplificaría grandemente el proceso), los datos son reingenierizados.</a:t>
            </a:r>
            <a:r>
              <a:rPr lang="es-ES" sz="2000" dirty="0" smtClean="0"/>
              <a:t> </a:t>
            </a:r>
            <a:endParaRPr lang="en-US" sz="2000" dirty="0" smtClean="0">
              <a:effectLst/>
              <a:latin typeface="Times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effectLst/>
              <a:latin typeface="Times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sz="2000" dirty="0" smtClean="0">
                <a:effectLst/>
              </a:rPr>
              <a:t>Porque la arquitectura de los datos tiene una influencia fuerte en la arquitectura de los programas y los algoritmos que la pueblan, los cambios a los datos darán lugar invariablemente  a cambios arquitectónicos o del nivel código.</a:t>
            </a:r>
            <a:endParaRPr lang="es-AR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821BEB4-5221-4B95-AF1F-A0A43B87C763}" type="slidenum">
              <a:rPr lang="es-AR"/>
              <a:pPr>
                <a:defRPr/>
              </a:pPr>
              <a:t>16</a:t>
            </a:fld>
            <a:endParaRPr lang="es-A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err="1" smtClean="0">
                <a:solidFill>
                  <a:srgbClr val="FFC000"/>
                </a:solidFill>
              </a:rPr>
              <a:t>Ingeniería</a:t>
            </a:r>
            <a:r>
              <a:rPr lang="en-US" sz="3600" b="1" smtClean="0">
                <a:solidFill>
                  <a:srgbClr val="FFC000"/>
                </a:solidFill>
              </a:rPr>
              <a:t> </a:t>
            </a:r>
            <a:r>
              <a:rPr lang="en-US" sz="3600" b="1" err="1" smtClean="0">
                <a:solidFill>
                  <a:srgbClr val="FFC000"/>
                </a:solidFill>
              </a:rPr>
              <a:t>hacia</a:t>
            </a:r>
            <a:r>
              <a:rPr lang="en-US" sz="3600" b="1" smtClean="0">
                <a:solidFill>
                  <a:srgbClr val="FFC000"/>
                </a:solidFill>
              </a:rPr>
              <a:t> </a:t>
            </a:r>
            <a:r>
              <a:rPr lang="en-US" sz="3600" b="1" err="1" smtClean="0">
                <a:solidFill>
                  <a:srgbClr val="FFC000"/>
                </a:solidFill>
              </a:rPr>
              <a:t>adelante</a:t>
            </a:r>
            <a:endParaRPr lang="es-AR" sz="3600" b="1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288" y="1773238"/>
            <a:ext cx="8424862" cy="46799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342900" algn="l"/>
              </a:tabLst>
              <a:defRPr/>
            </a:pPr>
            <a:r>
              <a:rPr lang="es-ES" sz="2000" smtClean="0">
                <a:effectLst/>
              </a:rPr>
              <a:t>El costo para mantener una línea de código fuente puede ser 20 a 40 veces el costo de desarrollo inicial de esa línea. </a:t>
            </a:r>
            <a:endParaRPr lang="en-US" sz="2000" smtClean="0">
              <a:effectLst/>
            </a:endParaRPr>
          </a:p>
          <a:p>
            <a:pPr>
              <a:lnSpc>
                <a:spcPct val="80000"/>
              </a:lnSpc>
              <a:tabLst>
                <a:tab pos="342900" algn="l"/>
              </a:tabLst>
              <a:defRPr/>
            </a:pPr>
            <a:r>
              <a:rPr lang="es-ES" sz="2000" smtClean="0">
                <a:effectLst/>
              </a:rPr>
              <a:t>El rediseño de la arquitectura de los programas (estructura del programa y/o de los datos), usando conceptos de diseño moderno, puede facilitar enormemente el mantenimiento futuro. </a:t>
            </a:r>
          </a:p>
          <a:p>
            <a:pPr>
              <a:lnSpc>
                <a:spcPct val="80000"/>
              </a:lnSpc>
              <a:tabLst>
                <a:tab pos="342900" algn="l"/>
              </a:tabLst>
              <a:defRPr/>
            </a:pPr>
            <a:r>
              <a:rPr lang="es-ES" sz="2000" smtClean="0">
                <a:effectLst/>
              </a:rPr>
              <a:t>Porque existe ya un prototipo del software, la productividad del desarrollo debe ser mucho más alta que el promedio. </a:t>
            </a:r>
            <a:endParaRPr lang="en-US" sz="2000" smtClean="0">
              <a:effectLst/>
            </a:endParaRPr>
          </a:p>
          <a:p>
            <a:pPr>
              <a:lnSpc>
                <a:spcPct val="80000"/>
              </a:lnSpc>
              <a:tabLst>
                <a:tab pos="342900" algn="l"/>
              </a:tabLst>
              <a:defRPr/>
            </a:pPr>
            <a:r>
              <a:rPr lang="es-ES" sz="2000" smtClean="0">
                <a:effectLst/>
              </a:rPr>
              <a:t>El usuario ahora tiene experiencia con el software. Por lo tanto, los nuevos requisitos y la dirección del cambio se pueden comprobar con mayor facilidad. </a:t>
            </a:r>
          </a:p>
          <a:p>
            <a:pPr>
              <a:lnSpc>
                <a:spcPct val="80000"/>
              </a:lnSpc>
              <a:tabLst>
                <a:tab pos="342900" algn="l"/>
              </a:tabLst>
              <a:defRPr/>
            </a:pPr>
            <a:r>
              <a:rPr lang="es-ES" sz="2000" smtClean="0">
                <a:effectLst/>
              </a:rPr>
              <a:t>Las herramientas CASE para el reingeniería automatizarán algunas partes del trabajo. </a:t>
            </a:r>
            <a:endParaRPr lang="en-US" sz="2000" smtClean="0">
              <a:effectLst/>
            </a:endParaRPr>
          </a:p>
          <a:p>
            <a:pPr>
              <a:lnSpc>
                <a:spcPct val="80000"/>
              </a:lnSpc>
              <a:tabLst>
                <a:tab pos="342900" algn="l"/>
              </a:tabLst>
              <a:defRPr/>
            </a:pPr>
            <a:r>
              <a:rPr lang="es-ES" sz="2000" smtClean="0">
                <a:effectLst/>
              </a:rPr>
              <a:t>Una configuración de los programas completa (documentos, programas y datos) debe existir a la terminación del mantenimiento preventivo. </a:t>
            </a:r>
            <a:endParaRPr lang="en-US" sz="2000" smtClean="0">
              <a:effectLst/>
            </a:endParaRPr>
          </a:p>
          <a:p>
            <a:pPr>
              <a:defRPr/>
            </a:pP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48528307-A259-4429-9B14-DC8485E595F2}" type="slidenum">
              <a:rPr lang="es-AR"/>
              <a:pPr>
                <a:defRPr/>
              </a:pPr>
              <a:t>17</a:t>
            </a:fld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371600"/>
          </a:xfrm>
        </p:spPr>
        <p:txBody>
          <a:bodyPr/>
          <a:lstStyle/>
          <a:p>
            <a:pPr>
              <a:defRPr/>
            </a:pPr>
            <a:r>
              <a:rPr lang="es-AR" sz="3600" b="1" dirty="0" smtClean="0">
                <a:solidFill>
                  <a:srgbClr val="FFC000"/>
                </a:solidFill>
              </a:rPr>
              <a:t>Metodología de Diseño Estructurado</a:t>
            </a:r>
            <a:endParaRPr lang="es-AR" sz="36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/>
              <a:t>El Diseño Estructurado utiliza una </a:t>
            </a:r>
            <a:r>
              <a:rPr lang="es-ES_tradnl" sz="2800" b="1" dirty="0" smtClean="0"/>
              <a:t>definición del problema</a:t>
            </a:r>
            <a:r>
              <a:rPr lang="es-ES_tradnl" sz="2800" dirty="0" smtClean="0"/>
              <a:t> para “conducir” la definición de la solución</a:t>
            </a:r>
          </a:p>
          <a:p>
            <a:pPr marL="609600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/>
              <a:t>Busca dominar la </a:t>
            </a:r>
            <a:r>
              <a:rPr lang="es-ES_tradnl" sz="2800" dirty="0" err="1" smtClean="0"/>
              <a:t>complej¡dad</a:t>
            </a:r>
            <a:r>
              <a:rPr lang="es-ES_tradnl" sz="2800" dirty="0" smtClean="0"/>
              <a:t> propia de grandes sistemas, </a:t>
            </a:r>
            <a:r>
              <a:rPr lang="es-ES_tradnl" sz="2800" b="1" dirty="0" smtClean="0"/>
              <a:t>simplificando</a:t>
            </a:r>
            <a:r>
              <a:rPr lang="es-ES_tradnl" sz="2800" dirty="0" smtClean="0"/>
              <a:t> el problema mediante partición y organización jerárquica </a:t>
            </a:r>
          </a:p>
          <a:p>
            <a:pPr marL="609600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/>
              <a:t>Maneja </a:t>
            </a:r>
            <a:r>
              <a:rPr lang="es-ES_tradnl" sz="2800" b="1" dirty="0" smtClean="0"/>
              <a:t>herramientas</a:t>
            </a:r>
            <a:r>
              <a:rPr lang="es-ES_tradnl" sz="2800" dirty="0" smtClean="0"/>
              <a:t> (especialmente de tipo  gráfico) para hacer comprensible el sistema</a:t>
            </a:r>
          </a:p>
          <a:p>
            <a:pPr>
              <a:defRPr/>
            </a:pPr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E129C648-49F3-4898-8E4A-0F0744EDF656}" type="slidenum">
              <a:rPr lang="es-AR"/>
              <a:pPr>
                <a:defRPr/>
              </a:pPr>
              <a:t>18</a:t>
            </a:fld>
            <a:endParaRPr lang="es-A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850" y="381000"/>
            <a:ext cx="8569325" cy="1371600"/>
          </a:xfrm>
        </p:spPr>
        <p:txBody>
          <a:bodyPr/>
          <a:lstStyle/>
          <a:p>
            <a:pPr>
              <a:defRPr/>
            </a:pPr>
            <a:r>
              <a:rPr lang="es-AR" sz="3600" b="1" smtClean="0">
                <a:solidFill>
                  <a:srgbClr val="FFC000"/>
                </a:solidFill>
              </a:rPr>
              <a:t>Metodología de Diseño Estructurado</a:t>
            </a:r>
            <a:endParaRPr lang="es-AR" sz="360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smtClean="0"/>
              <a:t>Proporciona un conjunto de estrategias para llevar adelante el diseño a partir de una bien definida descripción del problema</a:t>
            </a:r>
          </a:p>
          <a:p>
            <a:pPr marL="609600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smtClean="0"/>
              <a:t>Establece además un conjunto de criterios para evaluar la calidad de una solución de diseño con respecto al problema a ser resuelto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4660415-AA57-4A1C-B27D-91583AD0052A}" type="slidenum">
              <a:rPr lang="es-AR"/>
              <a:pPr>
                <a:defRPr/>
              </a:pPr>
              <a:t>19</a:t>
            </a:fld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Construcción de sistemas II</a:t>
            </a:r>
            <a:r>
              <a:rPr lang="es-ES_tradnl" sz="3600" b="1" dirty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/>
            </a:r>
            <a:br>
              <a:rPr lang="es-ES_tradnl" sz="3600" b="1" dirty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</a:br>
            <a:r>
              <a:rPr lang="es-ES_tradnl" sz="3600" b="1" dirty="0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s-ES_tradnl" sz="3600" b="1" dirty="0" err="1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UNLaM</a:t>
            </a:r>
            <a:r>
              <a:rPr lang="es-ES_tradnl" sz="3600" b="1" dirty="0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 – 2012</a:t>
            </a:r>
            <a:endParaRPr lang="es-ES_tradnl" sz="3600" b="1" dirty="0">
              <a:solidFill>
                <a:srgbClr val="FFC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229600" cy="44640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s-ES_tradnl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Temas a tratar</a:t>
            </a:r>
            <a:r>
              <a:rPr lang="es-ES_tradnl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: </a:t>
            </a:r>
            <a:endParaRPr lang="es-ES_tradnl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endParaRPr lang="es-ES_tradnl" sz="2800" dirty="0" smtClean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Concepto de Ingeniería de Software, Reingeniería e Ingeniería Inversa.</a:t>
            </a: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Relación entre BPR y Reingeniería de software</a:t>
            </a: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Modelos de proceso BPR y de software</a:t>
            </a: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Metodología de diseño estructurado</a:t>
            </a: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Herramientas de diseño</a:t>
            </a:r>
          </a:p>
          <a:p>
            <a:pPr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Heurísticas de refinamiento</a:t>
            </a:r>
            <a:endParaRPr lang="es-ES_tradnl" sz="28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rgbClr val="008000"/>
              </a:buClr>
              <a:buSzPct val="85000"/>
              <a:buFont typeface="Wingdings" pitchFamily="2" charset="2"/>
              <a:buChar char="q"/>
              <a:defRPr/>
            </a:pPr>
            <a:endParaRPr lang="es-ES_tradnl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ES" dirty="0" err="1"/>
              <a:t>UNLaM</a:t>
            </a:r>
            <a:r>
              <a:rPr lang="es-ES" dirty="0"/>
              <a:t> </a:t>
            </a:r>
            <a:r>
              <a:rPr lang="es-ES" dirty="0" smtClean="0"/>
              <a:t>2012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1464209-C2F4-4F6C-8D84-B360670A2303}" type="slidenum">
              <a:rPr lang="es-AR"/>
              <a:pPr>
                <a:defRPr/>
              </a:pPr>
              <a:t>2</a:t>
            </a:fld>
            <a:endParaRPr lang="es-A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81000"/>
            <a:ext cx="8713788" cy="137160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Obtener solución a partir del problema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18513" cy="4724400"/>
          </a:xfrm>
        </p:spPr>
        <p:txBody>
          <a:bodyPr/>
          <a:lstStyle/>
          <a:p>
            <a:pPr>
              <a:defRPr/>
            </a:pPr>
            <a:endParaRPr lang="es-ES_tradnl" sz="2800" i="1" dirty="0" smtClean="0"/>
          </a:p>
          <a:p>
            <a:pPr>
              <a:defRPr/>
            </a:pPr>
            <a:r>
              <a:rPr lang="es-ES_tradnl" sz="2800" i="1" dirty="0" smtClean="0"/>
              <a:t>El </a:t>
            </a:r>
            <a:r>
              <a:rPr lang="es-ES_tradnl" sz="2800" b="1" i="1" dirty="0">
                <a:solidFill>
                  <a:srgbClr val="DA1AE4"/>
                </a:solidFill>
              </a:rPr>
              <a:t>Diseño estructurado</a:t>
            </a:r>
            <a:r>
              <a:rPr lang="es-ES_tradnl" sz="2800" i="1" dirty="0"/>
              <a:t> es el desarrollo de un “</a:t>
            </a:r>
            <a:r>
              <a:rPr lang="es-ES_tradnl" sz="2800" i="1" dirty="0" err="1"/>
              <a:t>blueprint</a:t>
            </a:r>
            <a:r>
              <a:rPr lang="es-ES_tradnl" sz="2800" i="1" dirty="0"/>
              <a:t>”  o plano maestro de la solución-</a:t>
            </a:r>
            <a:r>
              <a:rPr lang="es-ES_tradnl" sz="2800" i="1" dirty="0" err="1"/>
              <a:t>soft</a:t>
            </a:r>
            <a:r>
              <a:rPr lang="es-ES_tradnl" sz="2800" i="1" dirty="0"/>
              <a:t> para un problema,  de tal manera que los componentes y las interrelaciones entre ellos sean los mismos que en el problema original</a:t>
            </a:r>
          </a:p>
          <a:p>
            <a:pPr>
              <a:defRPr/>
            </a:pPr>
            <a:r>
              <a:rPr lang="es-ES_tradnl" sz="2800" i="1" dirty="0"/>
              <a:t>Así se evita la tendencia a aplicar métodos que pretenden ajustar el problema a alguna  solución preconcebida</a:t>
            </a:r>
          </a:p>
          <a:p>
            <a:pPr>
              <a:defRPr/>
            </a:pPr>
            <a:r>
              <a:rPr lang="es-ES_tradnl" sz="2800" i="1" dirty="0"/>
              <a:t>“Resiste” a la intención de abordar el “cómo” antes de tener bien resuelto el “qué” del sistema 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8B307EF2-37FB-4DD1-AB23-632B04CE6AC8}" type="slidenum">
              <a:rPr lang="es-AR"/>
              <a:pPr>
                <a:defRPr/>
              </a:pPr>
              <a:t>20</a:t>
            </a:fld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20150" cy="455613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/>
            </a:r>
            <a:br>
              <a:rPr lang="es-ES_tradnl" sz="3600" b="1" dirty="0" smtClean="0">
                <a:solidFill>
                  <a:srgbClr val="FFC000"/>
                </a:solidFill>
              </a:rPr>
            </a:br>
            <a:r>
              <a:rPr lang="es-ES_tradnl" sz="3600" b="1" dirty="0" smtClean="0">
                <a:solidFill>
                  <a:srgbClr val="FFC000"/>
                </a:solidFill>
              </a:rPr>
              <a:t>Obtener </a:t>
            </a:r>
            <a:r>
              <a:rPr lang="es-ES_tradnl" sz="3600" b="1" dirty="0">
                <a:solidFill>
                  <a:srgbClr val="FFC000"/>
                </a:solidFill>
              </a:rPr>
              <a:t>solución a partir del problema</a:t>
            </a:r>
            <a:endParaRPr lang="es-ES_tradnl" b="1" dirty="0">
              <a:solidFill>
                <a:srgbClr val="FFC000"/>
              </a:solidFill>
            </a:endParaRPr>
          </a:p>
        </p:txBody>
      </p:sp>
      <p:sp>
        <p:nvSpPr>
          <p:cNvPr id="39" name="3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14930498-51D4-4C34-AD95-5C947E759C6D}" type="slidenum">
              <a:rPr lang="es-AR"/>
              <a:pPr>
                <a:defRPr/>
              </a:pPr>
              <a:t>21</a:t>
            </a:fld>
            <a:endParaRPr lang="es-AR"/>
          </a:p>
        </p:txBody>
      </p:sp>
      <p:grpSp>
        <p:nvGrpSpPr>
          <p:cNvPr id="24581" name="Group 1064"/>
          <p:cNvGrpSpPr>
            <a:grpSpLocks/>
          </p:cNvGrpSpPr>
          <p:nvPr/>
        </p:nvGrpSpPr>
        <p:grpSpPr bwMode="auto">
          <a:xfrm>
            <a:off x="195263" y="1990725"/>
            <a:ext cx="4300537" cy="3535363"/>
            <a:chOff x="123" y="720"/>
            <a:chExt cx="2709" cy="2227"/>
          </a:xfrm>
        </p:grpSpPr>
        <p:sp>
          <p:nvSpPr>
            <p:cNvPr id="24613" name="Freeform 1029"/>
            <p:cNvSpPr>
              <a:spLocks/>
            </p:cNvSpPr>
            <p:nvPr/>
          </p:nvSpPr>
          <p:spPr bwMode="auto">
            <a:xfrm rot="871062">
              <a:off x="123" y="720"/>
              <a:ext cx="2709" cy="2227"/>
            </a:xfrm>
            <a:custGeom>
              <a:avLst/>
              <a:gdLst>
                <a:gd name="T0" fmla="*/ 208 w 1416"/>
                <a:gd name="T1" fmla="*/ 1151 h 1420"/>
                <a:gd name="T2" fmla="*/ 237 w 1416"/>
                <a:gd name="T3" fmla="*/ 1223 h 1420"/>
                <a:gd name="T4" fmla="*/ 282 w 1416"/>
                <a:gd name="T5" fmla="*/ 1276 h 1420"/>
                <a:gd name="T6" fmla="*/ 345 w 1416"/>
                <a:gd name="T7" fmla="*/ 1302 h 1420"/>
                <a:gd name="T8" fmla="*/ 407 w 1416"/>
                <a:gd name="T9" fmla="*/ 1297 h 1420"/>
                <a:gd name="T10" fmla="*/ 462 w 1416"/>
                <a:gd name="T11" fmla="*/ 1324 h 1420"/>
                <a:gd name="T12" fmla="*/ 525 w 1416"/>
                <a:gd name="T13" fmla="*/ 1386 h 1420"/>
                <a:gd name="T14" fmla="*/ 599 w 1416"/>
                <a:gd name="T15" fmla="*/ 1418 h 1420"/>
                <a:gd name="T16" fmla="*/ 678 w 1416"/>
                <a:gd name="T17" fmla="*/ 1413 h 1420"/>
                <a:gd name="T18" fmla="*/ 752 w 1416"/>
                <a:gd name="T19" fmla="*/ 1374 h 1420"/>
                <a:gd name="T20" fmla="*/ 810 w 1416"/>
                <a:gd name="T21" fmla="*/ 1309 h 1420"/>
                <a:gd name="T22" fmla="*/ 846 w 1416"/>
                <a:gd name="T23" fmla="*/ 1221 h 1420"/>
                <a:gd name="T24" fmla="*/ 853 w 1416"/>
                <a:gd name="T25" fmla="*/ 1269 h 1420"/>
                <a:gd name="T26" fmla="*/ 882 w 1416"/>
                <a:gd name="T27" fmla="*/ 1302 h 1420"/>
                <a:gd name="T28" fmla="*/ 920 w 1416"/>
                <a:gd name="T29" fmla="*/ 1312 h 1420"/>
                <a:gd name="T30" fmla="*/ 1002 w 1416"/>
                <a:gd name="T31" fmla="*/ 1312 h 1420"/>
                <a:gd name="T32" fmla="*/ 1078 w 1416"/>
                <a:gd name="T33" fmla="*/ 1278 h 1420"/>
                <a:gd name="T34" fmla="*/ 1143 w 1416"/>
                <a:gd name="T35" fmla="*/ 1218 h 1420"/>
                <a:gd name="T36" fmla="*/ 1201 w 1416"/>
                <a:gd name="T37" fmla="*/ 1180 h 1420"/>
                <a:gd name="T38" fmla="*/ 1261 w 1416"/>
                <a:gd name="T39" fmla="*/ 1163 h 1420"/>
                <a:gd name="T40" fmla="*/ 1311 w 1416"/>
                <a:gd name="T41" fmla="*/ 1117 h 1420"/>
                <a:gd name="T42" fmla="*/ 1345 w 1416"/>
                <a:gd name="T43" fmla="*/ 1050 h 1420"/>
                <a:gd name="T44" fmla="*/ 1335 w 1416"/>
                <a:gd name="T45" fmla="*/ 951 h 1420"/>
                <a:gd name="T46" fmla="*/ 1299 w 1416"/>
                <a:gd name="T47" fmla="*/ 855 h 1420"/>
                <a:gd name="T48" fmla="*/ 1239 w 1416"/>
                <a:gd name="T49" fmla="*/ 776 h 1420"/>
                <a:gd name="T50" fmla="*/ 1335 w 1416"/>
                <a:gd name="T51" fmla="*/ 649 h 1420"/>
                <a:gd name="T52" fmla="*/ 1416 w 1416"/>
                <a:gd name="T53" fmla="*/ 507 h 1420"/>
                <a:gd name="T54" fmla="*/ 1405 w 1416"/>
                <a:gd name="T55" fmla="*/ 396 h 1420"/>
                <a:gd name="T56" fmla="*/ 1369 w 1416"/>
                <a:gd name="T57" fmla="*/ 296 h 1420"/>
                <a:gd name="T58" fmla="*/ 1309 w 1416"/>
                <a:gd name="T59" fmla="*/ 207 h 1420"/>
                <a:gd name="T60" fmla="*/ 1229 w 1416"/>
                <a:gd name="T61" fmla="*/ 142 h 1420"/>
                <a:gd name="T62" fmla="*/ 1179 w 1416"/>
                <a:gd name="T63" fmla="*/ 65 h 1420"/>
                <a:gd name="T64" fmla="*/ 1107 w 1416"/>
                <a:gd name="T65" fmla="*/ 15 h 1420"/>
                <a:gd name="T66" fmla="*/ 1023 w 1416"/>
                <a:gd name="T67" fmla="*/ 0 h 1420"/>
                <a:gd name="T68" fmla="*/ 939 w 1416"/>
                <a:gd name="T69" fmla="*/ 24 h 1420"/>
                <a:gd name="T70" fmla="*/ 870 w 1416"/>
                <a:gd name="T71" fmla="*/ 79 h 1420"/>
                <a:gd name="T72" fmla="*/ 827 w 1416"/>
                <a:gd name="T73" fmla="*/ 161 h 1420"/>
                <a:gd name="T74" fmla="*/ 817 w 1416"/>
                <a:gd name="T75" fmla="*/ 255 h 1420"/>
                <a:gd name="T76" fmla="*/ 769 w 1416"/>
                <a:gd name="T77" fmla="*/ 202 h 1420"/>
                <a:gd name="T78" fmla="*/ 704 w 1416"/>
                <a:gd name="T79" fmla="*/ 175 h 1420"/>
                <a:gd name="T80" fmla="*/ 630 w 1416"/>
                <a:gd name="T81" fmla="*/ 178 h 1420"/>
                <a:gd name="T82" fmla="*/ 563 w 1416"/>
                <a:gd name="T83" fmla="*/ 209 h 1420"/>
                <a:gd name="T84" fmla="*/ 508 w 1416"/>
                <a:gd name="T85" fmla="*/ 267 h 1420"/>
                <a:gd name="T86" fmla="*/ 419 w 1416"/>
                <a:gd name="T87" fmla="*/ 228 h 1420"/>
                <a:gd name="T88" fmla="*/ 326 w 1416"/>
                <a:gd name="T89" fmla="*/ 228 h 1420"/>
                <a:gd name="T90" fmla="*/ 239 w 1416"/>
                <a:gd name="T91" fmla="*/ 260 h 1420"/>
                <a:gd name="T92" fmla="*/ 172 w 1416"/>
                <a:gd name="T93" fmla="*/ 324 h 1420"/>
                <a:gd name="T94" fmla="*/ 134 w 1416"/>
                <a:gd name="T95" fmla="*/ 411 h 1420"/>
                <a:gd name="T96" fmla="*/ 124 w 1416"/>
                <a:gd name="T97" fmla="*/ 509 h 1420"/>
                <a:gd name="T98" fmla="*/ 151 w 1416"/>
                <a:gd name="T99" fmla="*/ 608 h 1420"/>
                <a:gd name="T100" fmla="*/ 134 w 1416"/>
                <a:gd name="T101" fmla="*/ 666 h 1420"/>
                <a:gd name="T102" fmla="*/ 67 w 1416"/>
                <a:gd name="T103" fmla="*/ 714 h 1420"/>
                <a:gd name="T104" fmla="*/ 19 w 1416"/>
                <a:gd name="T105" fmla="*/ 786 h 1420"/>
                <a:gd name="T106" fmla="*/ 0 w 1416"/>
                <a:gd name="T107" fmla="*/ 875 h 1420"/>
                <a:gd name="T108" fmla="*/ 14 w 1416"/>
                <a:gd name="T109" fmla="*/ 963 h 1420"/>
                <a:gd name="T110" fmla="*/ 57 w 1416"/>
                <a:gd name="T111" fmla="*/ 1040 h 1420"/>
                <a:gd name="T112" fmla="*/ 124 w 1416"/>
                <a:gd name="T113" fmla="*/ 1091 h 1420"/>
                <a:gd name="T114" fmla="*/ 203 w 1416"/>
                <a:gd name="T115" fmla="*/ 1112 h 14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16"/>
                <a:gd name="T175" fmla="*/ 0 h 1420"/>
                <a:gd name="T176" fmla="*/ 1416 w 1416"/>
                <a:gd name="T177" fmla="*/ 1420 h 14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16" h="1420">
                  <a:moveTo>
                    <a:pt x="203" y="1112"/>
                  </a:moveTo>
                  <a:lnTo>
                    <a:pt x="208" y="1151"/>
                  </a:lnTo>
                  <a:lnTo>
                    <a:pt x="220" y="1189"/>
                  </a:lnTo>
                  <a:lnTo>
                    <a:pt x="237" y="1223"/>
                  </a:lnTo>
                  <a:lnTo>
                    <a:pt x="258" y="1254"/>
                  </a:lnTo>
                  <a:lnTo>
                    <a:pt x="282" y="1276"/>
                  </a:lnTo>
                  <a:lnTo>
                    <a:pt x="314" y="1293"/>
                  </a:lnTo>
                  <a:lnTo>
                    <a:pt x="345" y="1302"/>
                  </a:lnTo>
                  <a:lnTo>
                    <a:pt x="376" y="1305"/>
                  </a:lnTo>
                  <a:lnTo>
                    <a:pt x="407" y="1297"/>
                  </a:lnTo>
                  <a:lnTo>
                    <a:pt x="438" y="1283"/>
                  </a:lnTo>
                  <a:lnTo>
                    <a:pt x="462" y="1324"/>
                  </a:lnTo>
                  <a:lnTo>
                    <a:pt x="491" y="1357"/>
                  </a:lnTo>
                  <a:lnTo>
                    <a:pt x="525" y="1386"/>
                  </a:lnTo>
                  <a:lnTo>
                    <a:pt x="561" y="1405"/>
                  </a:lnTo>
                  <a:lnTo>
                    <a:pt x="599" y="1418"/>
                  </a:lnTo>
                  <a:lnTo>
                    <a:pt x="640" y="1420"/>
                  </a:lnTo>
                  <a:lnTo>
                    <a:pt x="678" y="1413"/>
                  </a:lnTo>
                  <a:lnTo>
                    <a:pt x="716" y="1398"/>
                  </a:lnTo>
                  <a:lnTo>
                    <a:pt x="752" y="1374"/>
                  </a:lnTo>
                  <a:lnTo>
                    <a:pt x="784" y="1345"/>
                  </a:lnTo>
                  <a:lnTo>
                    <a:pt x="810" y="1309"/>
                  </a:lnTo>
                  <a:lnTo>
                    <a:pt x="831" y="1266"/>
                  </a:lnTo>
                  <a:lnTo>
                    <a:pt x="846" y="1221"/>
                  </a:lnTo>
                  <a:lnTo>
                    <a:pt x="848" y="1245"/>
                  </a:lnTo>
                  <a:lnTo>
                    <a:pt x="853" y="1269"/>
                  </a:lnTo>
                  <a:lnTo>
                    <a:pt x="865" y="1288"/>
                  </a:lnTo>
                  <a:lnTo>
                    <a:pt x="882" y="1302"/>
                  </a:lnTo>
                  <a:lnTo>
                    <a:pt x="901" y="1312"/>
                  </a:lnTo>
                  <a:lnTo>
                    <a:pt x="920" y="1312"/>
                  </a:lnTo>
                  <a:lnTo>
                    <a:pt x="961" y="1317"/>
                  </a:lnTo>
                  <a:lnTo>
                    <a:pt x="1002" y="1312"/>
                  </a:lnTo>
                  <a:lnTo>
                    <a:pt x="1040" y="1297"/>
                  </a:lnTo>
                  <a:lnTo>
                    <a:pt x="1078" y="1278"/>
                  </a:lnTo>
                  <a:lnTo>
                    <a:pt x="1112" y="1252"/>
                  </a:lnTo>
                  <a:lnTo>
                    <a:pt x="1143" y="1218"/>
                  </a:lnTo>
                  <a:lnTo>
                    <a:pt x="1170" y="1177"/>
                  </a:lnTo>
                  <a:lnTo>
                    <a:pt x="1201" y="1180"/>
                  </a:lnTo>
                  <a:lnTo>
                    <a:pt x="1232" y="1175"/>
                  </a:lnTo>
                  <a:lnTo>
                    <a:pt x="1261" y="1163"/>
                  </a:lnTo>
                  <a:lnTo>
                    <a:pt x="1287" y="1141"/>
                  </a:lnTo>
                  <a:lnTo>
                    <a:pt x="1311" y="1117"/>
                  </a:lnTo>
                  <a:lnTo>
                    <a:pt x="1330" y="1086"/>
                  </a:lnTo>
                  <a:lnTo>
                    <a:pt x="1345" y="1050"/>
                  </a:lnTo>
                  <a:lnTo>
                    <a:pt x="1345" y="999"/>
                  </a:lnTo>
                  <a:lnTo>
                    <a:pt x="1335" y="951"/>
                  </a:lnTo>
                  <a:lnTo>
                    <a:pt x="1321" y="901"/>
                  </a:lnTo>
                  <a:lnTo>
                    <a:pt x="1299" y="855"/>
                  </a:lnTo>
                  <a:lnTo>
                    <a:pt x="1270" y="812"/>
                  </a:lnTo>
                  <a:lnTo>
                    <a:pt x="1239" y="776"/>
                  </a:lnTo>
                  <a:lnTo>
                    <a:pt x="1289" y="714"/>
                  </a:lnTo>
                  <a:lnTo>
                    <a:pt x="1335" y="649"/>
                  </a:lnTo>
                  <a:lnTo>
                    <a:pt x="1378" y="579"/>
                  </a:lnTo>
                  <a:lnTo>
                    <a:pt x="1416" y="507"/>
                  </a:lnTo>
                  <a:lnTo>
                    <a:pt x="1414" y="452"/>
                  </a:lnTo>
                  <a:lnTo>
                    <a:pt x="1405" y="396"/>
                  </a:lnTo>
                  <a:lnTo>
                    <a:pt x="1390" y="344"/>
                  </a:lnTo>
                  <a:lnTo>
                    <a:pt x="1369" y="296"/>
                  </a:lnTo>
                  <a:lnTo>
                    <a:pt x="1342" y="250"/>
                  </a:lnTo>
                  <a:lnTo>
                    <a:pt x="1309" y="207"/>
                  </a:lnTo>
                  <a:lnTo>
                    <a:pt x="1270" y="173"/>
                  </a:lnTo>
                  <a:lnTo>
                    <a:pt x="1229" y="142"/>
                  </a:lnTo>
                  <a:lnTo>
                    <a:pt x="1208" y="101"/>
                  </a:lnTo>
                  <a:lnTo>
                    <a:pt x="1179" y="65"/>
                  </a:lnTo>
                  <a:lnTo>
                    <a:pt x="1146" y="36"/>
                  </a:lnTo>
                  <a:lnTo>
                    <a:pt x="1107" y="15"/>
                  </a:lnTo>
                  <a:lnTo>
                    <a:pt x="1064" y="2"/>
                  </a:lnTo>
                  <a:lnTo>
                    <a:pt x="1023" y="0"/>
                  </a:lnTo>
                  <a:lnTo>
                    <a:pt x="980" y="7"/>
                  </a:lnTo>
                  <a:lnTo>
                    <a:pt x="939" y="24"/>
                  </a:lnTo>
                  <a:lnTo>
                    <a:pt x="903" y="48"/>
                  </a:lnTo>
                  <a:lnTo>
                    <a:pt x="870" y="79"/>
                  </a:lnTo>
                  <a:lnTo>
                    <a:pt x="846" y="118"/>
                  </a:lnTo>
                  <a:lnTo>
                    <a:pt x="827" y="161"/>
                  </a:lnTo>
                  <a:lnTo>
                    <a:pt x="819" y="209"/>
                  </a:lnTo>
                  <a:lnTo>
                    <a:pt x="817" y="255"/>
                  </a:lnTo>
                  <a:lnTo>
                    <a:pt x="796" y="226"/>
                  </a:lnTo>
                  <a:lnTo>
                    <a:pt x="769" y="202"/>
                  </a:lnTo>
                  <a:lnTo>
                    <a:pt x="738" y="185"/>
                  </a:lnTo>
                  <a:lnTo>
                    <a:pt x="704" y="175"/>
                  </a:lnTo>
                  <a:lnTo>
                    <a:pt x="668" y="173"/>
                  </a:lnTo>
                  <a:lnTo>
                    <a:pt x="630" y="178"/>
                  </a:lnTo>
                  <a:lnTo>
                    <a:pt x="597" y="190"/>
                  </a:lnTo>
                  <a:lnTo>
                    <a:pt x="563" y="209"/>
                  </a:lnTo>
                  <a:lnTo>
                    <a:pt x="532" y="236"/>
                  </a:lnTo>
                  <a:lnTo>
                    <a:pt x="508" y="267"/>
                  </a:lnTo>
                  <a:lnTo>
                    <a:pt x="465" y="243"/>
                  </a:lnTo>
                  <a:lnTo>
                    <a:pt x="419" y="228"/>
                  </a:lnTo>
                  <a:lnTo>
                    <a:pt x="374" y="224"/>
                  </a:lnTo>
                  <a:lnTo>
                    <a:pt x="326" y="228"/>
                  </a:lnTo>
                  <a:lnTo>
                    <a:pt x="282" y="240"/>
                  </a:lnTo>
                  <a:lnTo>
                    <a:pt x="239" y="260"/>
                  </a:lnTo>
                  <a:lnTo>
                    <a:pt x="203" y="288"/>
                  </a:lnTo>
                  <a:lnTo>
                    <a:pt x="172" y="324"/>
                  </a:lnTo>
                  <a:lnTo>
                    <a:pt x="148" y="365"/>
                  </a:lnTo>
                  <a:lnTo>
                    <a:pt x="134" y="411"/>
                  </a:lnTo>
                  <a:lnTo>
                    <a:pt x="124" y="461"/>
                  </a:lnTo>
                  <a:lnTo>
                    <a:pt x="124" y="509"/>
                  </a:lnTo>
                  <a:lnTo>
                    <a:pt x="134" y="560"/>
                  </a:lnTo>
                  <a:lnTo>
                    <a:pt x="151" y="608"/>
                  </a:lnTo>
                  <a:lnTo>
                    <a:pt x="175" y="654"/>
                  </a:lnTo>
                  <a:lnTo>
                    <a:pt x="134" y="666"/>
                  </a:lnTo>
                  <a:lnTo>
                    <a:pt x="98" y="685"/>
                  </a:lnTo>
                  <a:lnTo>
                    <a:pt x="67" y="714"/>
                  </a:lnTo>
                  <a:lnTo>
                    <a:pt x="38" y="747"/>
                  </a:lnTo>
                  <a:lnTo>
                    <a:pt x="19" y="786"/>
                  </a:lnTo>
                  <a:lnTo>
                    <a:pt x="4" y="829"/>
                  </a:lnTo>
                  <a:lnTo>
                    <a:pt x="0" y="875"/>
                  </a:lnTo>
                  <a:lnTo>
                    <a:pt x="2" y="920"/>
                  </a:lnTo>
                  <a:lnTo>
                    <a:pt x="14" y="963"/>
                  </a:lnTo>
                  <a:lnTo>
                    <a:pt x="31" y="1004"/>
                  </a:lnTo>
                  <a:lnTo>
                    <a:pt x="57" y="1040"/>
                  </a:lnTo>
                  <a:lnTo>
                    <a:pt x="88" y="1069"/>
                  </a:lnTo>
                  <a:lnTo>
                    <a:pt x="124" y="1091"/>
                  </a:lnTo>
                  <a:lnTo>
                    <a:pt x="163" y="1105"/>
                  </a:lnTo>
                  <a:lnTo>
                    <a:pt x="203" y="111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8001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4614" name="Freeform 1030"/>
            <p:cNvSpPr>
              <a:spLocks/>
            </p:cNvSpPr>
            <p:nvPr/>
          </p:nvSpPr>
          <p:spPr bwMode="auto">
            <a:xfrm rot="870638">
              <a:off x="788" y="1091"/>
              <a:ext cx="1625" cy="1330"/>
            </a:xfrm>
            <a:custGeom>
              <a:avLst/>
              <a:gdLst>
                <a:gd name="T0" fmla="*/ 127 w 849"/>
                <a:gd name="T1" fmla="*/ 694 h 848"/>
                <a:gd name="T2" fmla="*/ 151 w 849"/>
                <a:gd name="T3" fmla="*/ 745 h 848"/>
                <a:gd name="T4" fmla="*/ 192 w 849"/>
                <a:gd name="T5" fmla="*/ 776 h 848"/>
                <a:gd name="T6" fmla="*/ 240 w 849"/>
                <a:gd name="T7" fmla="*/ 778 h 848"/>
                <a:gd name="T8" fmla="*/ 283 w 849"/>
                <a:gd name="T9" fmla="*/ 800 h 848"/>
                <a:gd name="T10" fmla="*/ 336 w 849"/>
                <a:gd name="T11" fmla="*/ 841 h 848"/>
                <a:gd name="T12" fmla="*/ 396 w 849"/>
                <a:gd name="T13" fmla="*/ 848 h 848"/>
                <a:gd name="T14" fmla="*/ 454 w 849"/>
                <a:gd name="T15" fmla="*/ 822 h 848"/>
                <a:gd name="T16" fmla="*/ 497 w 849"/>
                <a:gd name="T17" fmla="*/ 766 h 848"/>
                <a:gd name="T18" fmla="*/ 509 w 849"/>
                <a:gd name="T19" fmla="*/ 747 h 848"/>
                <a:gd name="T20" fmla="*/ 526 w 849"/>
                <a:gd name="T21" fmla="*/ 776 h 848"/>
                <a:gd name="T22" fmla="*/ 552 w 849"/>
                <a:gd name="T23" fmla="*/ 786 h 848"/>
                <a:gd name="T24" fmla="*/ 621 w 849"/>
                <a:gd name="T25" fmla="*/ 778 h 848"/>
                <a:gd name="T26" fmla="*/ 679 w 849"/>
                <a:gd name="T27" fmla="*/ 738 h 848"/>
                <a:gd name="T28" fmla="*/ 729 w 849"/>
                <a:gd name="T29" fmla="*/ 706 h 848"/>
                <a:gd name="T30" fmla="*/ 777 w 849"/>
                <a:gd name="T31" fmla="*/ 680 h 848"/>
                <a:gd name="T32" fmla="*/ 808 w 849"/>
                <a:gd name="T33" fmla="*/ 627 h 848"/>
                <a:gd name="T34" fmla="*/ 799 w 849"/>
                <a:gd name="T35" fmla="*/ 557 h 848"/>
                <a:gd name="T36" fmla="*/ 768 w 849"/>
                <a:gd name="T37" fmla="*/ 490 h 848"/>
                <a:gd name="T38" fmla="*/ 784 w 849"/>
                <a:gd name="T39" fmla="*/ 413 h 848"/>
                <a:gd name="T40" fmla="*/ 849 w 849"/>
                <a:gd name="T41" fmla="*/ 303 h 848"/>
                <a:gd name="T42" fmla="*/ 840 w 849"/>
                <a:gd name="T43" fmla="*/ 214 h 848"/>
                <a:gd name="T44" fmla="*/ 799 w 849"/>
                <a:gd name="T45" fmla="*/ 139 h 848"/>
                <a:gd name="T46" fmla="*/ 739 w 849"/>
                <a:gd name="T47" fmla="*/ 84 h 848"/>
                <a:gd name="T48" fmla="*/ 698 w 849"/>
                <a:gd name="T49" fmla="*/ 26 h 848"/>
                <a:gd name="T50" fmla="*/ 638 w 849"/>
                <a:gd name="T51" fmla="*/ 0 h 848"/>
                <a:gd name="T52" fmla="*/ 573 w 849"/>
                <a:gd name="T53" fmla="*/ 7 h 848"/>
                <a:gd name="T54" fmla="*/ 521 w 849"/>
                <a:gd name="T55" fmla="*/ 50 h 848"/>
                <a:gd name="T56" fmla="*/ 492 w 849"/>
                <a:gd name="T57" fmla="*/ 115 h 848"/>
                <a:gd name="T58" fmla="*/ 475 w 849"/>
                <a:gd name="T59" fmla="*/ 130 h 848"/>
                <a:gd name="T60" fmla="*/ 430 w 849"/>
                <a:gd name="T61" fmla="*/ 103 h 848"/>
                <a:gd name="T62" fmla="*/ 374 w 849"/>
                <a:gd name="T63" fmla="*/ 106 h 848"/>
                <a:gd name="T64" fmla="*/ 324 w 849"/>
                <a:gd name="T65" fmla="*/ 135 h 848"/>
                <a:gd name="T66" fmla="*/ 274 w 849"/>
                <a:gd name="T67" fmla="*/ 142 h 848"/>
                <a:gd name="T68" fmla="*/ 204 w 849"/>
                <a:gd name="T69" fmla="*/ 135 h 848"/>
                <a:gd name="T70" fmla="*/ 139 w 849"/>
                <a:gd name="T71" fmla="*/ 159 h 848"/>
                <a:gd name="T72" fmla="*/ 94 w 849"/>
                <a:gd name="T73" fmla="*/ 211 h 848"/>
                <a:gd name="T74" fmla="*/ 75 w 849"/>
                <a:gd name="T75" fmla="*/ 281 h 848"/>
                <a:gd name="T76" fmla="*/ 89 w 849"/>
                <a:gd name="T77" fmla="*/ 356 h 848"/>
                <a:gd name="T78" fmla="*/ 77 w 849"/>
                <a:gd name="T79" fmla="*/ 399 h 848"/>
                <a:gd name="T80" fmla="*/ 27 w 849"/>
                <a:gd name="T81" fmla="*/ 440 h 848"/>
                <a:gd name="T82" fmla="*/ 3 w 849"/>
                <a:gd name="T83" fmla="*/ 502 h 848"/>
                <a:gd name="T84" fmla="*/ 8 w 849"/>
                <a:gd name="T85" fmla="*/ 569 h 848"/>
                <a:gd name="T86" fmla="*/ 39 w 849"/>
                <a:gd name="T87" fmla="*/ 627 h 848"/>
                <a:gd name="T88" fmla="*/ 92 w 849"/>
                <a:gd name="T89" fmla="*/ 661 h 8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9"/>
                <a:gd name="T136" fmla="*/ 0 h 848"/>
                <a:gd name="T137" fmla="*/ 849 w 849"/>
                <a:gd name="T138" fmla="*/ 848 h 8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9" h="848">
                  <a:moveTo>
                    <a:pt x="123" y="665"/>
                  </a:moveTo>
                  <a:lnTo>
                    <a:pt x="127" y="694"/>
                  </a:lnTo>
                  <a:lnTo>
                    <a:pt x="137" y="723"/>
                  </a:lnTo>
                  <a:lnTo>
                    <a:pt x="151" y="745"/>
                  </a:lnTo>
                  <a:lnTo>
                    <a:pt x="171" y="764"/>
                  </a:lnTo>
                  <a:lnTo>
                    <a:pt x="192" y="776"/>
                  </a:lnTo>
                  <a:lnTo>
                    <a:pt x="216" y="781"/>
                  </a:lnTo>
                  <a:lnTo>
                    <a:pt x="240" y="778"/>
                  </a:lnTo>
                  <a:lnTo>
                    <a:pt x="264" y="769"/>
                  </a:lnTo>
                  <a:lnTo>
                    <a:pt x="283" y="800"/>
                  </a:lnTo>
                  <a:lnTo>
                    <a:pt x="307" y="824"/>
                  </a:lnTo>
                  <a:lnTo>
                    <a:pt x="336" y="841"/>
                  </a:lnTo>
                  <a:lnTo>
                    <a:pt x="365" y="848"/>
                  </a:lnTo>
                  <a:lnTo>
                    <a:pt x="396" y="848"/>
                  </a:lnTo>
                  <a:lnTo>
                    <a:pt x="427" y="838"/>
                  </a:lnTo>
                  <a:lnTo>
                    <a:pt x="454" y="822"/>
                  </a:lnTo>
                  <a:lnTo>
                    <a:pt x="478" y="798"/>
                  </a:lnTo>
                  <a:lnTo>
                    <a:pt x="497" y="766"/>
                  </a:lnTo>
                  <a:lnTo>
                    <a:pt x="509" y="730"/>
                  </a:lnTo>
                  <a:lnTo>
                    <a:pt x="509" y="747"/>
                  </a:lnTo>
                  <a:lnTo>
                    <a:pt x="516" y="764"/>
                  </a:lnTo>
                  <a:lnTo>
                    <a:pt x="526" y="776"/>
                  </a:lnTo>
                  <a:lnTo>
                    <a:pt x="540" y="783"/>
                  </a:lnTo>
                  <a:lnTo>
                    <a:pt x="552" y="786"/>
                  </a:lnTo>
                  <a:lnTo>
                    <a:pt x="588" y="786"/>
                  </a:lnTo>
                  <a:lnTo>
                    <a:pt x="621" y="778"/>
                  </a:lnTo>
                  <a:lnTo>
                    <a:pt x="653" y="762"/>
                  </a:lnTo>
                  <a:lnTo>
                    <a:pt x="679" y="738"/>
                  </a:lnTo>
                  <a:lnTo>
                    <a:pt x="703" y="704"/>
                  </a:lnTo>
                  <a:lnTo>
                    <a:pt x="729" y="706"/>
                  </a:lnTo>
                  <a:lnTo>
                    <a:pt x="753" y="697"/>
                  </a:lnTo>
                  <a:lnTo>
                    <a:pt x="777" y="680"/>
                  </a:lnTo>
                  <a:lnTo>
                    <a:pt x="796" y="656"/>
                  </a:lnTo>
                  <a:lnTo>
                    <a:pt x="808" y="627"/>
                  </a:lnTo>
                  <a:lnTo>
                    <a:pt x="806" y="591"/>
                  </a:lnTo>
                  <a:lnTo>
                    <a:pt x="799" y="557"/>
                  </a:lnTo>
                  <a:lnTo>
                    <a:pt x="787" y="521"/>
                  </a:lnTo>
                  <a:lnTo>
                    <a:pt x="768" y="490"/>
                  </a:lnTo>
                  <a:lnTo>
                    <a:pt x="744" y="464"/>
                  </a:lnTo>
                  <a:lnTo>
                    <a:pt x="784" y="413"/>
                  </a:lnTo>
                  <a:lnTo>
                    <a:pt x="820" y="358"/>
                  </a:lnTo>
                  <a:lnTo>
                    <a:pt x="849" y="303"/>
                  </a:lnTo>
                  <a:lnTo>
                    <a:pt x="849" y="257"/>
                  </a:lnTo>
                  <a:lnTo>
                    <a:pt x="840" y="214"/>
                  </a:lnTo>
                  <a:lnTo>
                    <a:pt x="823" y="175"/>
                  </a:lnTo>
                  <a:lnTo>
                    <a:pt x="799" y="139"/>
                  </a:lnTo>
                  <a:lnTo>
                    <a:pt x="772" y="108"/>
                  </a:lnTo>
                  <a:lnTo>
                    <a:pt x="739" y="84"/>
                  </a:lnTo>
                  <a:lnTo>
                    <a:pt x="722" y="53"/>
                  </a:lnTo>
                  <a:lnTo>
                    <a:pt x="698" y="26"/>
                  </a:lnTo>
                  <a:lnTo>
                    <a:pt x="669" y="10"/>
                  </a:lnTo>
                  <a:lnTo>
                    <a:pt x="638" y="0"/>
                  </a:lnTo>
                  <a:lnTo>
                    <a:pt x="605" y="0"/>
                  </a:lnTo>
                  <a:lnTo>
                    <a:pt x="573" y="7"/>
                  </a:lnTo>
                  <a:lnTo>
                    <a:pt x="545" y="26"/>
                  </a:lnTo>
                  <a:lnTo>
                    <a:pt x="521" y="50"/>
                  </a:lnTo>
                  <a:lnTo>
                    <a:pt x="504" y="82"/>
                  </a:lnTo>
                  <a:lnTo>
                    <a:pt x="492" y="115"/>
                  </a:lnTo>
                  <a:lnTo>
                    <a:pt x="492" y="151"/>
                  </a:lnTo>
                  <a:lnTo>
                    <a:pt x="475" y="130"/>
                  </a:lnTo>
                  <a:lnTo>
                    <a:pt x="454" y="113"/>
                  </a:lnTo>
                  <a:lnTo>
                    <a:pt x="430" y="103"/>
                  </a:lnTo>
                  <a:lnTo>
                    <a:pt x="401" y="101"/>
                  </a:lnTo>
                  <a:lnTo>
                    <a:pt x="374" y="106"/>
                  </a:lnTo>
                  <a:lnTo>
                    <a:pt x="348" y="118"/>
                  </a:lnTo>
                  <a:lnTo>
                    <a:pt x="324" y="135"/>
                  </a:lnTo>
                  <a:lnTo>
                    <a:pt x="307" y="159"/>
                  </a:lnTo>
                  <a:lnTo>
                    <a:pt x="274" y="142"/>
                  </a:lnTo>
                  <a:lnTo>
                    <a:pt x="238" y="132"/>
                  </a:lnTo>
                  <a:lnTo>
                    <a:pt x="204" y="135"/>
                  </a:lnTo>
                  <a:lnTo>
                    <a:pt x="171" y="142"/>
                  </a:lnTo>
                  <a:lnTo>
                    <a:pt x="139" y="159"/>
                  </a:lnTo>
                  <a:lnTo>
                    <a:pt x="113" y="183"/>
                  </a:lnTo>
                  <a:lnTo>
                    <a:pt x="94" y="211"/>
                  </a:lnTo>
                  <a:lnTo>
                    <a:pt x="82" y="245"/>
                  </a:lnTo>
                  <a:lnTo>
                    <a:pt x="75" y="281"/>
                  </a:lnTo>
                  <a:lnTo>
                    <a:pt x="77" y="319"/>
                  </a:lnTo>
                  <a:lnTo>
                    <a:pt x="89" y="356"/>
                  </a:lnTo>
                  <a:lnTo>
                    <a:pt x="106" y="389"/>
                  </a:lnTo>
                  <a:lnTo>
                    <a:pt x="77" y="399"/>
                  </a:lnTo>
                  <a:lnTo>
                    <a:pt x="51" y="416"/>
                  </a:lnTo>
                  <a:lnTo>
                    <a:pt x="27" y="440"/>
                  </a:lnTo>
                  <a:lnTo>
                    <a:pt x="12" y="468"/>
                  </a:lnTo>
                  <a:lnTo>
                    <a:pt x="3" y="502"/>
                  </a:lnTo>
                  <a:lnTo>
                    <a:pt x="0" y="536"/>
                  </a:lnTo>
                  <a:lnTo>
                    <a:pt x="8" y="569"/>
                  </a:lnTo>
                  <a:lnTo>
                    <a:pt x="20" y="601"/>
                  </a:lnTo>
                  <a:lnTo>
                    <a:pt x="39" y="627"/>
                  </a:lnTo>
                  <a:lnTo>
                    <a:pt x="65" y="646"/>
                  </a:lnTo>
                  <a:lnTo>
                    <a:pt x="92" y="661"/>
                  </a:lnTo>
                  <a:lnTo>
                    <a:pt x="123" y="665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7938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4615" name="Freeform 1031"/>
            <p:cNvSpPr>
              <a:spLocks/>
            </p:cNvSpPr>
            <p:nvPr/>
          </p:nvSpPr>
          <p:spPr bwMode="auto">
            <a:xfrm rot="869173">
              <a:off x="1166" y="1400"/>
              <a:ext cx="868" cy="712"/>
            </a:xfrm>
            <a:custGeom>
              <a:avLst/>
              <a:gdLst>
                <a:gd name="T0" fmla="*/ 70 w 454"/>
                <a:gd name="T1" fmla="*/ 377 h 454"/>
                <a:gd name="T2" fmla="*/ 92 w 454"/>
                <a:gd name="T3" fmla="*/ 408 h 454"/>
                <a:gd name="T4" fmla="*/ 125 w 454"/>
                <a:gd name="T5" fmla="*/ 416 h 454"/>
                <a:gd name="T6" fmla="*/ 154 w 454"/>
                <a:gd name="T7" fmla="*/ 430 h 454"/>
                <a:gd name="T8" fmla="*/ 190 w 454"/>
                <a:gd name="T9" fmla="*/ 452 h 454"/>
                <a:gd name="T10" fmla="*/ 231 w 454"/>
                <a:gd name="T11" fmla="*/ 447 h 454"/>
                <a:gd name="T12" fmla="*/ 262 w 454"/>
                <a:gd name="T13" fmla="*/ 413 h 454"/>
                <a:gd name="T14" fmla="*/ 274 w 454"/>
                <a:gd name="T15" fmla="*/ 406 h 454"/>
                <a:gd name="T16" fmla="*/ 295 w 454"/>
                <a:gd name="T17" fmla="*/ 420 h 454"/>
                <a:gd name="T18" fmla="*/ 338 w 454"/>
                <a:gd name="T19" fmla="*/ 413 h 454"/>
                <a:gd name="T20" fmla="*/ 374 w 454"/>
                <a:gd name="T21" fmla="*/ 377 h 454"/>
                <a:gd name="T22" fmla="*/ 408 w 454"/>
                <a:gd name="T23" fmla="*/ 368 h 454"/>
                <a:gd name="T24" fmla="*/ 430 w 454"/>
                <a:gd name="T25" fmla="*/ 336 h 454"/>
                <a:gd name="T26" fmla="*/ 422 w 454"/>
                <a:gd name="T27" fmla="*/ 288 h 454"/>
                <a:gd name="T28" fmla="*/ 396 w 454"/>
                <a:gd name="T29" fmla="*/ 247 h 454"/>
                <a:gd name="T30" fmla="*/ 454 w 454"/>
                <a:gd name="T31" fmla="*/ 161 h 454"/>
                <a:gd name="T32" fmla="*/ 444 w 454"/>
                <a:gd name="T33" fmla="*/ 106 h 454"/>
                <a:gd name="T34" fmla="*/ 415 w 454"/>
                <a:gd name="T35" fmla="*/ 62 h 454"/>
                <a:gd name="T36" fmla="*/ 379 w 454"/>
                <a:gd name="T37" fmla="*/ 24 h 454"/>
                <a:gd name="T38" fmla="*/ 338 w 454"/>
                <a:gd name="T39" fmla="*/ 0 h 454"/>
                <a:gd name="T40" fmla="*/ 293 w 454"/>
                <a:gd name="T41" fmla="*/ 12 h 454"/>
                <a:gd name="T42" fmla="*/ 264 w 454"/>
                <a:gd name="T43" fmla="*/ 55 h 454"/>
                <a:gd name="T44" fmla="*/ 250 w 454"/>
                <a:gd name="T45" fmla="*/ 67 h 454"/>
                <a:gd name="T46" fmla="*/ 214 w 454"/>
                <a:gd name="T47" fmla="*/ 55 h 454"/>
                <a:gd name="T48" fmla="*/ 178 w 454"/>
                <a:gd name="T49" fmla="*/ 70 h 454"/>
                <a:gd name="T50" fmla="*/ 139 w 454"/>
                <a:gd name="T51" fmla="*/ 74 h 454"/>
                <a:gd name="T52" fmla="*/ 89 w 454"/>
                <a:gd name="T53" fmla="*/ 77 h 454"/>
                <a:gd name="T54" fmla="*/ 53 w 454"/>
                <a:gd name="T55" fmla="*/ 108 h 454"/>
                <a:gd name="T56" fmla="*/ 39 w 454"/>
                <a:gd name="T57" fmla="*/ 159 h 454"/>
                <a:gd name="T58" fmla="*/ 56 w 454"/>
                <a:gd name="T59" fmla="*/ 209 h 454"/>
                <a:gd name="T60" fmla="*/ 17 w 454"/>
                <a:gd name="T61" fmla="*/ 231 h 454"/>
                <a:gd name="T62" fmla="*/ 0 w 454"/>
                <a:gd name="T63" fmla="*/ 274 h 454"/>
                <a:gd name="T64" fmla="*/ 10 w 454"/>
                <a:gd name="T65" fmla="*/ 322 h 454"/>
                <a:gd name="T66" fmla="*/ 44 w 454"/>
                <a:gd name="T67" fmla="*/ 351 h 4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454"/>
                <a:gd name="T104" fmla="*/ 454 w 454"/>
                <a:gd name="T105" fmla="*/ 454 h 4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454">
                  <a:moveTo>
                    <a:pt x="65" y="356"/>
                  </a:moveTo>
                  <a:lnTo>
                    <a:pt x="70" y="377"/>
                  </a:lnTo>
                  <a:lnTo>
                    <a:pt x="77" y="394"/>
                  </a:lnTo>
                  <a:lnTo>
                    <a:pt x="92" y="408"/>
                  </a:lnTo>
                  <a:lnTo>
                    <a:pt x="106" y="416"/>
                  </a:lnTo>
                  <a:lnTo>
                    <a:pt x="125" y="416"/>
                  </a:lnTo>
                  <a:lnTo>
                    <a:pt x="139" y="411"/>
                  </a:lnTo>
                  <a:lnTo>
                    <a:pt x="154" y="430"/>
                  </a:lnTo>
                  <a:lnTo>
                    <a:pt x="171" y="444"/>
                  </a:lnTo>
                  <a:lnTo>
                    <a:pt x="190" y="452"/>
                  </a:lnTo>
                  <a:lnTo>
                    <a:pt x="211" y="454"/>
                  </a:lnTo>
                  <a:lnTo>
                    <a:pt x="231" y="447"/>
                  </a:lnTo>
                  <a:lnTo>
                    <a:pt x="247" y="432"/>
                  </a:lnTo>
                  <a:lnTo>
                    <a:pt x="262" y="413"/>
                  </a:lnTo>
                  <a:lnTo>
                    <a:pt x="271" y="389"/>
                  </a:lnTo>
                  <a:lnTo>
                    <a:pt x="274" y="406"/>
                  </a:lnTo>
                  <a:lnTo>
                    <a:pt x="283" y="416"/>
                  </a:lnTo>
                  <a:lnTo>
                    <a:pt x="295" y="420"/>
                  </a:lnTo>
                  <a:lnTo>
                    <a:pt x="317" y="420"/>
                  </a:lnTo>
                  <a:lnTo>
                    <a:pt x="338" y="413"/>
                  </a:lnTo>
                  <a:lnTo>
                    <a:pt x="358" y="396"/>
                  </a:lnTo>
                  <a:lnTo>
                    <a:pt x="374" y="377"/>
                  </a:lnTo>
                  <a:lnTo>
                    <a:pt x="391" y="377"/>
                  </a:lnTo>
                  <a:lnTo>
                    <a:pt x="408" y="368"/>
                  </a:lnTo>
                  <a:lnTo>
                    <a:pt x="422" y="356"/>
                  </a:lnTo>
                  <a:lnTo>
                    <a:pt x="430" y="336"/>
                  </a:lnTo>
                  <a:lnTo>
                    <a:pt x="430" y="312"/>
                  </a:lnTo>
                  <a:lnTo>
                    <a:pt x="422" y="288"/>
                  </a:lnTo>
                  <a:lnTo>
                    <a:pt x="410" y="267"/>
                  </a:lnTo>
                  <a:lnTo>
                    <a:pt x="396" y="247"/>
                  </a:lnTo>
                  <a:lnTo>
                    <a:pt x="427" y="207"/>
                  </a:lnTo>
                  <a:lnTo>
                    <a:pt x="454" y="161"/>
                  </a:lnTo>
                  <a:lnTo>
                    <a:pt x="451" y="135"/>
                  </a:lnTo>
                  <a:lnTo>
                    <a:pt x="444" y="106"/>
                  </a:lnTo>
                  <a:lnTo>
                    <a:pt x="432" y="82"/>
                  </a:lnTo>
                  <a:lnTo>
                    <a:pt x="415" y="62"/>
                  </a:lnTo>
                  <a:lnTo>
                    <a:pt x="394" y="46"/>
                  </a:lnTo>
                  <a:lnTo>
                    <a:pt x="379" y="24"/>
                  </a:lnTo>
                  <a:lnTo>
                    <a:pt x="360" y="7"/>
                  </a:lnTo>
                  <a:lnTo>
                    <a:pt x="338" y="0"/>
                  </a:lnTo>
                  <a:lnTo>
                    <a:pt x="315" y="2"/>
                  </a:lnTo>
                  <a:lnTo>
                    <a:pt x="293" y="12"/>
                  </a:lnTo>
                  <a:lnTo>
                    <a:pt x="274" y="31"/>
                  </a:lnTo>
                  <a:lnTo>
                    <a:pt x="264" y="55"/>
                  </a:lnTo>
                  <a:lnTo>
                    <a:pt x="262" y="82"/>
                  </a:lnTo>
                  <a:lnTo>
                    <a:pt x="250" y="67"/>
                  </a:lnTo>
                  <a:lnTo>
                    <a:pt x="233" y="58"/>
                  </a:lnTo>
                  <a:lnTo>
                    <a:pt x="214" y="55"/>
                  </a:lnTo>
                  <a:lnTo>
                    <a:pt x="195" y="60"/>
                  </a:lnTo>
                  <a:lnTo>
                    <a:pt x="178" y="70"/>
                  </a:lnTo>
                  <a:lnTo>
                    <a:pt x="163" y="84"/>
                  </a:lnTo>
                  <a:lnTo>
                    <a:pt x="139" y="74"/>
                  </a:lnTo>
                  <a:lnTo>
                    <a:pt x="116" y="72"/>
                  </a:lnTo>
                  <a:lnTo>
                    <a:pt x="89" y="77"/>
                  </a:lnTo>
                  <a:lnTo>
                    <a:pt x="70" y="89"/>
                  </a:lnTo>
                  <a:lnTo>
                    <a:pt x="53" y="108"/>
                  </a:lnTo>
                  <a:lnTo>
                    <a:pt x="44" y="132"/>
                  </a:lnTo>
                  <a:lnTo>
                    <a:pt x="39" y="159"/>
                  </a:lnTo>
                  <a:lnTo>
                    <a:pt x="44" y="185"/>
                  </a:lnTo>
                  <a:lnTo>
                    <a:pt x="56" y="209"/>
                  </a:lnTo>
                  <a:lnTo>
                    <a:pt x="36" y="216"/>
                  </a:lnTo>
                  <a:lnTo>
                    <a:pt x="17" y="231"/>
                  </a:lnTo>
                  <a:lnTo>
                    <a:pt x="5" y="252"/>
                  </a:lnTo>
                  <a:lnTo>
                    <a:pt x="0" y="274"/>
                  </a:lnTo>
                  <a:lnTo>
                    <a:pt x="3" y="298"/>
                  </a:lnTo>
                  <a:lnTo>
                    <a:pt x="10" y="322"/>
                  </a:lnTo>
                  <a:lnTo>
                    <a:pt x="24" y="339"/>
                  </a:lnTo>
                  <a:lnTo>
                    <a:pt x="44" y="351"/>
                  </a:lnTo>
                  <a:lnTo>
                    <a:pt x="65" y="35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8001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4582" name="Group 1033"/>
          <p:cNvGrpSpPr>
            <a:grpSpLocks/>
          </p:cNvGrpSpPr>
          <p:nvPr/>
        </p:nvGrpSpPr>
        <p:grpSpPr bwMode="auto">
          <a:xfrm>
            <a:off x="4648200" y="2447925"/>
            <a:ext cx="3876675" cy="4005263"/>
            <a:chOff x="3174" y="816"/>
            <a:chExt cx="2442" cy="2523"/>
          </a:xfrm>
        </p:grpSpPr>
        <p:grpSp>
          <p:nvGrpSpPr>
            <p:cNvPr id="24584" name="Group 1034"/>
            <p:cNvGrpSpPr>
              <a:grpSpLocks/>
            </p:cNvGrpSpPr>
            <p:nvPr/>
          </p:nvGrpSpPr>
          <p:grpSpPr bwMode="auto">
            <a:xfrm>
              <a:off x="3174" y="816"/>
              <a:ext cx="2442" cy="2523"/>
              <a:chOff x="3936" y="336"/>
              <a:chExt cx="1009" cy="653"/>
            </a:xfrm>
          </p:grpSpPr>
          <p:grpSp>
            <p:nvGrpSpPr>
              <p:cNvPr id="24602" name="Group 1035"/>
              <p:cNvGrpSpPr>
                <a:grpSpLocks/>
              </p:cNvGrpSpPr>
              <p:nvPr/>
            </p:nvGrpSpPr>
            <p:grpSpPr bwMode="auto">
              <a:xfrm>
                <a:off x="3936" y="336"/>
                <a:ext cx="1009" cy="318"/>
                <a:chOff x="480" y="912"/>
                <a:chExt cx="4800" cy="1296"/>
              </a:xfrm>
            </p:grpSpPr>
            <p:sp>
              <p:nvSpPr>
                <p:cNvPr id="24611" name="Freeform 1036"/>
                <p:cNvSpPr>
                  <a:spLocks/>
                </p:cNvSpPr>
                <p:nvPr/>
              </p:nvSpPr>
              <p:spPr bwMode="auto">
                <a:xfrm>
                  <a:off x="4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4612" name="Freeform 1037"/>
                <p:cNvSpPr>
                  <a:spLocks/>
                </p:cNvSpPr>
                <p:nvPr/>
              </p:nvSpPr>
              <p:spPr bwMode="auto">
                <a:xfrm flipH="1">
                  <a:off x="28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24603" name="Group 1038"/>
              <p:cNvGrpSpPr>
                <a:grpSpLocks/>
              </p:cNvGrpSpPr>
              <p:nvPr/>
            </p:nvGrpSpPr>
            <p:grpSpPr bwMode="auto">
              <a:xfrm flipV="1">
                <a:off x="3936" y="665"/>
                <a:ext cx="1009" cy="286"/>
                <a:chOff x="480" y="912"/>
                <a:chExt cx="4800" cy="1296"/>
              </a:xfrm>
            </p:grpSpPr>
            <p:sp>
              <p:nvSpPr>
                <p:cNvPr id="24609" name="Freeform 1039"/>
                <p:cNvSpPr>
                  <a:spLocks/>
                </p:cNvSpPr>
                <p:nvPr/>
              </p:nvSpPr>
              <p:spPr bwMode="auto">
                <a:xfrm>
                  <a:off x="4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4610" name="Freeform 1040"/>
                <p:cNvSpPr>
                  <a:spLocks/>
                </p:cNvSpPr>
                <p:nvPr/>
              </p:nvSpPr>
              <p:spPr bwMode="auto">
                <a:xfrm flipH="1">
                  <a:off x="28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24604" name="Rectangle 1041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grpSp>
            <p:nvGrpSpPr>
              <p:cNvPr id="24605" name="Group 1042"/>
              <p:cNvGrpSpPr>
                <a:grpSpLocks/>
              </p:cNvGrpSpPr>
              <p:nvPr/>
            </p:nvGrpSpPr>
            <p:grpSpPr bwMode="auto">
              <a:xfrm>
                <a:off x="4109" y="807"/>
                <a:ext cx="673" cy="182"/>
                <a:chOff x="1008" y="2832"/>
                <a:chExt cx="3024" cy="864"/>
              </a:xfrm>
            </p:grpSpPr>
            <p:sp>
              <p:nvSpPr>
                <p:cNvPr id="24606" name="Line 1043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2736" cy="1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4607" name="Line 1044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44" cy="864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4608" name="Line 1045"/>
                <p:cNvSpPr>
                  <a:spLocks noChangeShapeType="1"/>
                </p:cNvSpPr>
                <p:nvPr/>
              </p:nvSpPr>
              <p:spPr bwMode="auto">
                <a:xfrm flipH="1">
                  <a:off x="3888" y="2832"/>
                  <a:ext cx="144" cy="816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sp>
          <p:nvSpPr>
            <p:cNvPr id="24585" name="Rectangle 1046"/>
            <p:cNvSpPr>
              <a:spLocks noChangeArrowheads="1"/>
            </p:cNvSpPr>
            <p:nvPr/>
          </p:nvSpPr>
          <p:spPr bwMode="auto">
            <a:xfrm>
              <a:off x="4248" y="1104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86" name="Rectangle 1047"/>
            <p:cNvSpPr>
              <a:spLocks noChangeArrowheads="1"/>
            </p:cNvSpPr>
            <p:nvPr/>
          </p:nvSpPr>
          <p:spPr bwMode="auto">
            <a:xfrm flipH="1">
              <a:off x="3600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87" name="Rectangle 1048"/>
            <p:cNvSpPr>
              <a:spLocks noChangeArrowheads="1"/>
            </p:cNvSpPr>
            <p:nvPr/>
          </p:nvSpPr>
          <p:spPr bwMode="auto">
            <a:xfrm flipH="1">
              <a:off x="4248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88" name="Rectangle 1049"/>
            <p:cNvSpPr>
              <a:spLocks noChangeArrowheads="1"/>
            </p:cNvSpPr>
            <p:nvPr/>
          </p:nvSpPr>
          <p:spPr bwMode="auto">
            <a:xfrm flipH="1">
              <a:off x="4896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89" name="Rectangle 1050"/>
            <p:cNvSpPr>
              <a:spLocks noChangeArrowheads="1"/>
            </p:cNvSpPr>
            <p:nvPr/>
          </p:nvSpPr>
          <p:spPr bwMode="auto">
            <a:xfrm>
              <a:off x="4416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0" name="Rectangle 1051"/>
            <p:cNvSpPr>
              <a:spLocks noChangeArrowheads="1"/>
            </p:cNvSpPr>
            <p:nvPr/>
          </p:nvSpPr>
          <p:spPr bwMode="auto">
            <a:xfrm>
              <a:off x="3648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1" name="Rectangle 1052"/>
            <p:cNvSpPr>
              <a:spLocks noChangeArrowheads="1"/>
            </p:cNvSpPr>
            <p:nvPr/>
          </p:nvSpPr>
          <p:spPr bwMode="auto">
            <a:xfrm>
              <a:off x="4032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2" name="Rectangle 1053"/>
            <p:cNvSpPr>
              <a:spLocks noChangeArrowheads="1"/>
            </p:cNvSpPr>
            <p:nvPr/>
          </p:nvSpPr>
          <p:spPr bwMode="auto">
            <a:xfrm>
              <a:off x="3264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3" name="Rectangle 1054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4" name="Rectangle 1055"/>
            <p:cNvSpPr>
              <a:spLocks noChangeArrowheads="1"/>
            </p:cNvSpPr>
            <p:nvPr/>
          </p:nvSpPr>
          <p:spPr bwMode="auto">
            <a:xfrm>
              <a:off x="5184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5" name="Rectangle 1056"/>
            <p:cNvSpPr>
              <a:spLocks noChangeArrowheads="1"/>
            </p:cNvSpPr>
            <p:nvPr/>
          </p:nvSpPr>
          <p:spPr bwMode="auto">
            <a:xfrm>
              <a:off x="4416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6" name="Rectangle 1057"/>
            <p:cNvSpPr>
              <a:spLocks noChangeArrowheads="1"/>
            </p:cNvSpPr>
            <p:nvPr/>
          </p:nvSpPr>
          <p:spPr bwMode="auto">
            <a:xfrm>
              <a:off x="3648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7" name="Rectangle 1058"/>
            <p:cNvSpPr>
              <a:spLocks noChangeArrowheads="1"/>
            </p:cNvSpPr>
            <p:nvPr/>
          </p:nvSpPr>
          <p:spPr bwMode="auto">
            <a:xfrm>
              <a:off x="4032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8" name="Rectangle 1059"/>
            <p:cNvSpPr>
              <a:spLocks noChangeArrowheads="1"/>
            </p:cNvSpPr>
            <p:nvPr/>
          </p:nvSpPr>
          <p:spPr bwMode="auto">
            <a:xfrm>
              <a:off x="4800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599" name="Rectangle 1060"/>
            <p:cNvSpPr>
              <a:spLocks noChangeArrowheads="1"/>
            </p:cNvSpPr>
            <p:nvPr/>
          </p:nvSpPr>
          <p:spPr bwMode="auto">
            <a:xfrm>
              <a:off x="3888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600" name="Rectangle 1061"/>
            <p:cNvSpPr>
              <a:spLocks noChangeArrowheads="1"/>
            </p:cNvSpPr>
            <p:nvPr/>
          </p:nvSpPr>
          <p:spPr bwMode="auto">
            <a:xfrm>
              <a:off x="4704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4601" name="Rectangle 1062"/>
            <p:cNvSpPr>
              <a:spLocks noChangeArrowheads="1"/>
            </p:cNvSpPr>
            <p:nvPr/>
          </p:nvSpPr>
          <p:spPr bwMode="auto">
            <a:xfrm>
              <a:off x="4284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24583" name="AutoShape 1063"/>
          <p:cNvSpPr>
            <a:spLocks noChangeArrowheads="1"/>
          </p:cNvSpPr>
          <p:nvPr/>
        </p:nvSpPr>
        <p:spPr bwMode="auto">
          <a:xfrm rot="371175" flipV="1">
            <a:off x="1219200" y="1812925"/>
            <a:ext cx="5943600" cy="13716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FFFF00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lIns="91417" tIns="45710" rIns="91417" bIns="45710" anchor="ctr"/>
          <a:lstStyle/>
          <a:p>
            <a:pPr algn="ctr"/>
            <a:endParaRPr lang="es-ES_tradnl" b="1">
              <a:solidFill>
                <a:srgbClr val="9900CC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71513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rgbClr val="FFC000"/>
                </a:solidFill>
              </a:rPr>
              <a:t>Simplificar el sistema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18513" cy="4724400"/>
          </a:xfrm>
        </p:spPr>
        <p:txBody>
          <a:bodyPr/>
          <a:lstStyle/>
          <a:p>
            <a:pPr>
              <a:defRPr/>
            </a:pPr>
            <a:endParaRPr lang="es-ES_tradnl" sz="2800" smtClean="0"/>
          </a:p>
          <a:p>
            <a:pPr>
              <a:defRPr/>
            </a:pPr>
            <a:r>
              <a:rPr lang="es-ES_tradnl" sz="2800" smtClean="0"/>
              <a:t>La </a:t>
            </a:r>
            <a:r>
              <a:rPr lang="es-ES_tradnl" sz="2800" err="1"/>
              <a:t>complej¡dad</a:t>
            </a:r>
            <a:r>
              <a:rPr lang="es-ES_tradnl" sz="2800"/>
              <a:t> propia de grandes sistemas puede dominarse en base a la partición del problema en “cajas negras” que se organizan en jerarquías adecuadas para la implementación computacional</a:t>
            </a:r>
          </a:p>
          <a:p>
            <a:pPr>
              <a:defRPr/>
            </a:pPr>
            <a:r>
              <a:rPr lang="es-ES_tradnl" sz="2800"/>
              <a:t>Los factores que contribuyen a la complejidad provienen del </a:t>
            </a:r>
            <a:r>
              <a:rPr lang="es-ES_tradnl" sz="2800" b="1">
                <a:solidFill>
                  <a:srgbClr val="6600CC"/>
                </a:solidFill>
              </a:rPr>
              <a:t>perfil de la aplicación</a:t>
            </a:r>
            <a:r>
              <a:rPr lang="es-ES_tradnl" sz="2800"/>
              <a:t> </a:t>
            </a:r>
            <a:r>
              <a:rPr lang="es-ES_tradnl" sz="2800" smtClean="0"/>
              <a:t> a </a:t>
            </a:r>
            <a:r>
              <a:rPr lang="es-ES_tradnl" sz="2800"/>
              <a:t>desarrollar y de la capacidad de comprensión humana  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9EEAD50D-40BD-4F6F-AB21-AC91BC7AE308}" type="slidenum">
              <a:rPr lang="es-AR"/>
              <a:pPr>
                <a:defRPr/>
              </a:pPr>
              <a:t>22</a:t>
            </a:fld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err="1">
                <a:solidFill>
                  <a:srgbClr val="FFC000"/>
                </a:solidFill>
              </a:rPr>
              <a:t>Particionamiento</a:t>
            </a:r>
            <a:r>
              <a:rPr lang="es-ES_tradnl" sz="3600" b="1">
                <a:solidFill>
                  <a:srgbClr val="FFC000"/>
                </a:solidFill>
              </a:rPr>
              <a:t>: características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18513" cy="4724400"/>
          </a:xfrm>
        </p:spPr>
        <p:txBody>
          <a:bodyPr/>
          <a:lstStyle/>
          <a:p>
            <a:pPr marL="609600" indent="-609600">
              <a:defRPr/>
            </a:pPr>
            <a:r>
              <a:rPr lang="es-ES_tradnl" sz="2800" i="1"/>
              <a:t>Cada caja negra soluciona una porción bien definida del problema.</a:t>
            </a:r>
          </a:p>
          <a:p>
            <a:pPr marL="609600" indent="-609600">
              <a:defRPr/>
            </a:pPr>
            <a:r>
              <a:rPr lang="es-ES_tradnl" sz="2800" i="1"/>
              <a:t>El sistema se </a:t>
            </a:r>
            <a:r>
              <a:rPr lang="es-ES_tradnl" sz="2800" i="1" err="1"/>
              <a:t>particiona</a:t>
            </a:r>
            <a:r>
              <a:rPr lang="es-ES_tradnl" sz="2800" i="1"/>
              <a:t> de modo que la función de cada caja negra sea fácilmente comprensible</a:t>
            </a:r>
          </a:p>
          <a:p>
            <a:pPr marL="609600" indent="-609600">
              <a:defRPr/>
            </a:pPr>
            <a:r>
              <a:rPr lang="es-ES_tradnl" sz="2800" i="1"/>
              <a:t>Toda conexión entre cajas negras se introduce porque existe conexión entre las “piezas” del problema (y sólo si esto ocurre)</a:t>
            </a:r>
          </a:p>
          <a:p>
            <a:pPr marL="609600" indent="-609600">
              <a:defRPr/>
            </a:pPr>
            <a:r>
              <a:rPr lang="es-ES_tradnl" sz="2800" i="1"/>
              <a:t>Permite asegurar que las cajas negras son tan independientes y que las conexiones entre ellas son tan simples como resulta posible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9866ABF-06C5-4177-B993-0C4D3286A7E7}" type="slidenum">
              <a:rPr lang="es-AR"/>
              <a:pPr>
                <a:defRPr/>
              </a:pPr>
              <a:t>23</a:t>
            </a:fld>
            <a:endParaRPr lang="es-A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0075"/>
          </a:xfrm>
        </p:spPr>
        <p:txBody>
          <a:bodyPr/>
          <a:lstStyle/>
          <a:p>
            <a:pPr>
              <a:defRPr/>
            </a:pPr>
            <a:r>
              <a:rPr lang="es-ES_tradnl" sz="3600" b="1" err="1">
                <a:solidFill>
                  <a:srgbClr val="FFC000"/>
                </a:solidFill>
              </a:rPr>
              <a:t>Particionamiento</a:t>
            </a:r>
            <a:r>
              <a:rPr lang="es-ES_tradnl" sz="3600" b="1">
                <a:solidFill>
                  <a:srgbClr val="FFC000"/>
                </a:solidFill>
              </a:rPr>
              <a:t>: características</a:t>
            </a:r>
            <a:endParaRPr lang="es-ES_tradnl" b="1">
              <a:solidFill>
                <a:srgbClr val="FFC000"/>
              </a:solidFill>
            </a:endParaRPr>
          </a:p>
        </p:txBody>
      </p:sp>
      <p:sp>
        <p:nvSpPr>
          <p:cNvPr id="39" name="3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0C3DFFB-11D2-4EEC-AC74-C3C3B7BA9A95}" type="slidenum">
              <a:rPr lang="es-AR"/>
              <a:pPr>
                <a:defRPr/>
              </a:pPr>
              <a:t>24</a:t>
            </a:fld>
            <a:endParaRPr lang="es-AR"/>
          </a:p>
        </p:txBody>
      </p:sp>
      <p:sp>
        <p:nvSpPr>
          <p:cNvPr id="27653" name="Freeform 22"/>
          <p:cNvSpPr>
            <a:spLocks/>
          </p:cNvSpPr>
          <p:nvPr/>
        </p:nvSpPr>
        <p:spPr bwMode="auto">
          <a:xfrm>
            <a:off x="76200" y="1143000"/>
            <a:ext cx="6172200" cy="5270500"/>
          </a:xfrm>
          <a:custGeom>
            <a:avLst/>
            <a:gdLst>
              <a:gd name="T0" fmla="*/ 672 w 3888"/>
              <a:gd name="T1" fmla="*/ 168 h 3320"/>
              <a:gd name="T2" fmla="*/ 1152 w 3888"/>
              <a:gd name="T3" fmla="*/ 24 h 3320"/>
              <a:gd name="T4" fmla="*/ 2208 w 3888"/>
              <a:gd name="T5" fmla="*/ 120 h 3320"/>
              <a:gd name="T6" fmla="*/ 3312 w 3888"/>
              <a:gd name="T7" fmla="*/ 744 h 3320"/>
              <a:gd name="T8" fmla="*/ 3792 w 3888"/>
              <a:gd name="T9" fmla="*/ 2040 h 3320"/>
              <a:gd name="T10" fmla="*/ 3744 w 3888"/>
              <a:gd name="T11" fmla="*/ 2952 h 3320"/>
              <a:gd name="T12" fmla="*/ 2928 w 3888"/>
              <a:gd name="T13" fmla="*/ 3192 h 3320"/>
              <a:gd name="T14" fmla="*/ 1920 w 3888"/>
              <a:gd name="T15" fmla="*/ 3240 h 3320"/>
              <a:gd name="T16" fmla="*/ 912 w 3888"/>
              <a:gd name="T17" fmla="*/ 2712 h 3320"/>
              <a:gd name="T18" fmla="*/ 384 w 3888"/>
              <a:gd name="T19" fmla="*/ 2040 h 3320"/>
              <a:gd name="T20" fmla="*/ 144 w 3888"/>
              <a:gd name="T21" fmla="*/ 1272 h 3320"/>
              <a:gd name="T22" fmla="*/ 96 w 3888"/>
              <a:gd name="T23" fmla="*/ 696 h 3320"/>
              <a:gd name="T24" fmla="*/ 672 w 3888"/>
              <a:gd name="T25" fmla="*/ 168 h 33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88"/>
              <a:gd name="T40" fmla="*/ 0 h 3320"/>
              <a:gd name="T41" fmla="*/ 3888 w 3888"/>
              <a:gd name="T42" fmla="*/ 3320 h 33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88" h="3320">
                <a:moveTo>
                  <a:pt x="672" y="168"/>
                </a:moveTo>
                <a:cubicBezTo>
                  <a:pt x="848" y="56"/>
                  <a:pt x="896" y="32"/>
                  <a:pt x="1152" y="24"/>
                </a:cubicBezTo>
                <a:cubicBezTo>
                  <a:pt x="1408" y="16"/>
                  <a:pt x="1848" y="0"/>
                  <a:pt x="2208" y="120"/>
                </a:cubicBezTo>
                <a:cubicBezTo>
                  <a:pt x="2568" y="240"/>
                  <a:pt x="3048" y="424"/>
                  <a:pt x="3312" y="744"/>
                </a:cubicBezTo>
                <a:cubicBezTo>
                  <a:pt x="3576" y="1064"/>
                  <a:pt x="3720" y="1672"/>
                  <a:pt x="3792" y="2040"/>
                </a:cubicBezTo>
                <a:cubicBezTo>
                  <a:pt x="3864" y="2408"/>
                  <a:pt x="3888" y="2760"/>
                  <a:pt x="3744" y="2952"/>
                </a:cubicBezTo>
                <a:cubicBezTo>
                  <a:pt x="3600" y="3144"/>
                  <a:pt x="3232" y="3144"/>
                  <a:pt x="2928" y="3192"/>
                </a:cubicBezTo>
                <a:cubicBezTo>
                  <a:pt x="2624" y="3240"/>
                  <a:pt x="2256" y="3320"/>
                  <a:pt x="1920" y="3240"/>
                </a:cubicBezTo>
                <a:cubicBezTo>
                  <a:pt x="1584" y="3160"/>
                  <a:pt x="1168" y="2912"/>
                  <a:pt x="912" y="2712"/>
                </a:cubicBezTo>
                <a:cubicBezTo>
                  <a:pt x="656" y="2512"/>
                  <a:pt x="512" y="2280"/>
                  <a:pt x="384" y="2040"/>
                </a:cubicBezTo>
                <a:cubicBezTo>
                  <a:pt x="256" y="1800"/>
                  <a:pt x="192" y="1496"/>
                  <a:pt x="144" y="1272"/>
                </a:cubicBezTo>
                <a:cubicBezTo>
                  <a:pt x="96" y="1048"/>
                  <a:pt x="0" y="880"/>
                  <a:pt x="96" y="696"/>
                </a:cubicBezTo>
                <a:cubicBezTo>
                  <a:pt x="192" y="512"/>
                  <a:pt x="496" y="280"/>
                  <a:pt x="672" y="168"/>
                </a:cubicBezTo>
                <a:close/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4" name="Freeform 5"/>
          <p:cNvSpPr>
            <a:spLocks/>
          </p:cNvSpPr>
          <p:nvPr/>
        </p:nvSpPr>
        <p:spPr bwMode="auto">
          <a:xfrm rot="5314821">
            <a:off x="1889919" y="1166019"/>
            <a:ext cx="3917950" cy="4418012"/>
          </a:xfrm>
          <a:custGeom>
            <a:avLst/>
            <a:gdLst>
              <a:gd name="T0" fmla="*/ 1768 w 2952"/>
              <a:gd name="T1" fmla="*/ 1072 h 1944"/>
              <a:gd name="T2" fmla="*/ 136 w 2952"/>
              <a:gd name="T3" fmla="*/ 1840 h 1944"/>
              <a:gd name="T4" fmla="*/ 952 w 2952"/>
              <a:gd name="T5" fmla="*/ 448 h 1944"/>
              <a:gd name="T6" fmla="*/ 2824 w 2952"/>
              <a:gd name="T7" fmla="*/ 112 h 1944"/>
              <a:gd name="T8" fmla="*/ 1768 w 2952"/>
              <a:gd name="T9" fmla="*/ 1072 h 19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2"/>
              <a:gd name="T16" fmla="*/ 0 h 1944"/>
              <a:gd name="T17" fmla="*/ 2952 w 2952"/>
              <a:gd name="T18" fmla="*/ 1944 h 19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2" h="1944">
                <a:moveTo>
                  <a:pt x="1768" y="1072"/>
                </a:moveTo>
                <a:cubicBezTo>
                  <a:pt x="1320" y="1360"/>
                  <a:pt x="272" y="1944"/>
                  <a:pt x="136" y="1840"/>
                </a:cubicBezTo>
                <a:cubicBezTo>
                  <a:pt x="0" y="1736"/>
                  <a:pt x="504" y="736"/>
                  <a:pt x="952" y="448"/>
                </a:cubicBezTo>
                <a:cubicBezTo>
                  <a:pt x="1400" y="160"/>
                  <a:pt x="2696" y="0"/>
                  <a:pt x="2824" y="112"/>
                </a:cubicBezTo>
                <a:cubicBezTo>
                  <a:pt x="2952" y="224"/>
                  <a:pt x="2216" y="784"/>
                  <a:pt x="1768" y="1072"/>
                </a:cubicBezTo>
                <a:close/>
              </a:path>
            </a:pathLst>
          </a:custGeom>
          <a:noFill/>
          <a:ln w="31750" cap="flat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5" name="Freeform 6"/>
          <p:cNvSpPr>
            <a:spLocks/>
          </p:cNvSpPr>
          <p:nvPr/>
        </p:nvSpPr>
        <p:spPr bwMode="auto">
          <a:xfrm rot="-359071">
            <a:off x="1846263" y="3930650"/>
            <a:ext cx="3035300" cy="2209800"/>
          </a:xfrm>
          <a:custGeom>
            <a:avLst/>
            <a:gdLst>
              <a:gd name="T0" fmla="*/ 624 w 1912"/>
              <a:gd name="T1" fmla="*/ 1280 h 1392"/>
              <a:gd name="T2" fmla="*/ 96 w 1912"/>
              <a:gd name="T3" fmla="*/ 704 h 1392"/>
              <a:gd name="T4" fmla="*/ 1200 w 1912"/>
              <a:gd name="T5" fmla="*/ 80 h 1392"/>
              <a:gd name="T6" fmla="*/ 1824 w 1912"/>
              <a:gd name="T7" fmla="*/ 1184 h 1392"/>
              <a:gd name="T8" fmla="*/ 624 w 1912"/>
              <a:gd name="T9" fmla="*/ 128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2"/>
              <a:gd name="T16" fmla="*/ 0 h 1392"/>
              <a:gd name="T17" fmla="*/ 1912 w 1912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2" h="1392">
                <a:moveTo>
                  <a:pt x="624" y="1280"/>
                </a:moveTo>
                <a:cubicBezTo>
                  <a:pt x="336" y="1200"/>
                  <a:pt x="0" y="904"/>
                  <a:pt x="96" y="704"/>
                </a:cubicBezTo>
                <a:cubicBezTo>
                  <a:pt x="192" y="504"/>
                  <a:pt x="912" y="0"/>
                  <a:pt x="1200" y="80"/>
                </a:cubicBezTo>
                <a:cubicBezTo>
                  <a:pt x="1488" y="160"/>
                  <a:pt x="1912" y="976"/>
                  <a:pt x="1824" y="1184"/>
                </a:cubicBezTo>
                <a:cubicBezTo>
                  <a:pt x="1736" y="1392"/>
                  <a:pt x="912" y="1360"/>
                  <a:pt x="624" y="1280"/>
                </a:cubicBezTo>
                <a:close/>
              </a:path>
            </a:pathLst>
          </a:custGeom>
          <a:noFill/>
          <a:ln w="31750" cap="flat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6" name="Freeform 9" descr="Cuadrícula pequeña"/>
          <p:cNvSpPr>
            <a:spLocks/>
          </p:cNvSpPr>
          <p:nvPr/>
        </p:nvSpPr>
        <p:spPr bwMode="auto">
          <a:xfrm rot="10665472" flipV="1">
            <a:off x="3925888" y="2997200"/>
            <a:ext cx="1752600" cy="1619250"/>
          </a:xfrm>
          <a:custGeom>
            <a:avLst/>
            <a:gdLst>
              <a:gd name="T0" fmla="*/ 640 w 1584"/>
              <a:gd name="T1" fmla="*/ 152 h 1248"/>
              <a:gd name="T2" fmla="*/ 16 w 1584"/>
              <a:gd name="T3" fmla="*/ 728 h 1248"/>
              <a:gd name="T4" fmla="*/ 544 w 1584"/>
              <a:gd name="T5" fmla="*/ 1208 h 1248"/>
              <a:gd name="T6" fmla="*/ 1216 w 1584"/>
              <a:gd name="T7" fmla="*/ 968 h 1248"/>
              <a:gd name="T8" fmla="*/ 1552 w 1584"/>
              <a:gd name="T9" fmla="*/ 296 h 1248"/>
              <a:gd name="T10" fmla="*/ 1024 w 1584"/>
              <a:gd name="T11" fmla="*/ 8 h 1248"/>
              <a:gd name="T12" fmla="*/ 544 w 1584"/>
              <a:gd name="T13" fmla="*/ 248 h 1248"/>
              <a:gd name="T14" fmla="*/ 640 w 1584"/>
              <a:gd name="T15" fmla="*/ 152 h 12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4"/>
              <a:gd name="T25" fmla="*/ 0 h 1248"/>
              <a:gd name="T26" fmla="*/ 1584 w 1584"/>
              <a:gd name="T27" fmla="*/ 1248 h 12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4" h="1248">
                <a:moveTo>
                  <a:pt x="640" y="152"/>
                </a:moveTo>
                <a:cubicBezTo>
                  <a:pt x="552" y="232"/>
                  <a:pt x="32" y="552"/>
                  <a:pt x="16" y="728"/>
                </a:cubicBezTo>
                <a:cubicBezTo>
                  <a:pt x="0" y="904"/>
                  <a:pt x="344" y="1168"/>
                  <a:pt x="544" y="1208"/>
                </a:cubicBezTo>
                <a:cubicBezTo>
                  <a:pt x="744" y="1248"/>
                  <a:pt x="1048" y="1120"/>
                  <a:pt x="1216" y="968"/>
                </a:cubicBezTo>
                <a:cubicBezTo>
                  <a:pt x="1384" y="816"/>
                  <a:pt x="1584" y="456"/>
                  <a:pt x="1552" y="296"/>
                </a:cubicBezTo>
                <a:cubicBezTo>
                  <a:pt x="1520" y="136"/>
                  <a:pt x="1192" y="16"/>
                  <a:pt x="1024" y="8"/>
                </a:cubicBezTo>
                <a:cubicBezTo>
                  <a:pt x="856" y="0"/>
                  <a:pt x="600" y="216"/>
                  <a:pt x="544" y="248"/>
                </a:cubicBezTo>
                <a:cubicBezTo>
                  <a:pt x="488" y="280"/>
                  <a:pt x="728" y="72"/>
                  <a:pt x="640" y="152"/>
                </a:cubicBezTo>
                <a:close/>
              </a:path>
            </a:pathLst>
          </a:custGeom>
          <a:pattFill prst="smGrid">
            <a:fgClr>
              <a:srgbClr val="FF0066"/>
            </a:fgClr>
            <a:bgClr>
              <a:srgbClr val="FFFFFF"/>
            </a:bgClr>
          </a:pattFill>
          <a:ln w="3175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7" name="Freeform 24" descr="Diagonal hacia abajo ancha"/>
          <p:cNvSpPr>
            <a:spLocks/>
          </p:cNvSpPr>
          <p:nvPr/>
        </p:nvSpPr>
        <p:spPr bwMode="auto">
          <a:xfrm rot="2319775">
            <a:off x="2273300" y="4387850"/>
            <a:ext cx="1347788" cy="1460500"/>
          </a:xfrm>
          <a:custGeom>
            <a:avLst/>
            <a:gdLst>
              <a:gd name="T0" fmla="*/ 64 w 848"/>
              <a:gd name="T1" fmla="*/ 672 h 920"/>
              <a:gd name="T2" fmla="*/ 496 w 848"/>
              <a:gd name="T3" fmla="*/ 48 h 920"/>
              <a:gd name="T4" fmla="*/ 688 w 848"/>
              <a:gd name="T5" fmla="*/ 384 h 920"/>
              <a:gd name="T6" fmla="*/ 832 w 848"/>
              <a:gd name="T7" fmla="*/ 576 h 920"/>
              <a:gd name="T8" fmla="*/ 784 w 848"/>
              <a:gd name="T9" fmla="*/ 816 h 920"/>
              <a:gd name="T10" fmla="*/ 448 w 848"/>
              <a:gd name="T11" fmla="*/ 912 h 920"/>
              <a:gd name="T12" fmla="*/ 208 w 848"/>
              <a:gd name="T13" fmla="*/ 864 h 920"/>
              <a:gd name="T14" fmla="*/ 112 w 848"/>
              <a:gd name="T15" fmla="*/ 816 h 920"/>
              <a:gd name="T16" fmla="*/ 64 w 848"/>
              <a:gd name="T17" fmla="*/ 672 h 9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8"/>
              <a:gd name="T28" fmla="*/ 0 h 920"/>
              <a:gd name="T29" fmla="*/ 848 w 848"/>
              <a:gd name="T30" fmla="*/ 920 h 9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8" h="920">
                <a:moveTo>
                  <a:pt x="64" y="672"/>
                </a:moveTo>
                <a:cubicBezTo>
                  <a:pt x="128" y="544"/>
                  <a:pt x="392" y="96"/>
                  <a:pt x="496" y="48"/>
                </a:cubicBezTo>
                <a:cubicBezTo>
                  <a:pt x="600" y="0"/>
                  <a:pt x="632" y="296"/>
                  <a:pt x="688" y="384"/>
                </a:cubicBezTo>
                <a:cubicBezTo>
                  <a:pt x="744" y="472"/>
                  <a:pt x="816" y="504"/>
                  <a:pt x="832" y="576"/>
                </a:cubicBezTo>
                <a:cubicBezTo>
                  <a:pt x="848" y="648"/>
                  <a:pt x="848" y="760"/>
                  <a:pt x="784" y="816"/>
                </a:cubicBezTo>
                <a:cubicBezTo>
                  <a:pt x="720" y="872"/>
                  <a:pt x="544" y="904"/>
                  <a:pt x="448" y="912"/>
                </a:cubicBezTo>
                <a:cubicBezTo>
                  <a:pt x="352" y="920"/>
                  <a:pt x="264" y="880"/>
                  <a:pt x="208" y="864"/>
                </a:cubicBezTo>
                <a:cubicBezTo>
                  <a:pt x="152" y="848"/>
                  <a:pt x="136" y="848"/>
                  <a:pt x="112" y="816"/>
                </a:cubicBezTo>
                <a:cubicBezTo>
                  <a:pt x="88" y="784"/>
                  <a:pt x="0" y="800"/>
                  <a:pt x="64" y="672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8" name="Freeform 25" descr="Horizontal oscura"/>
          <p:cNvSpPr>
            <a:spLocks/>
          </p:cNvSpPr>
          <p:nvPr/>
        </p:nvSpPr>
        <p:spPr bwMode="auto">
          <a:xfrm rot="-1539318">
            <a:off x="3468688" y="4159250"/>
            <a:ext cx="1003300" cy="1812925"/>
          </a:xfrm>
          <a:custGeom>
            <a:avLst/>
            <a:gdLst>
              <a:gd name="T0" fmla="*/ 216 w 488"/>
              <a:gd name="T1" fmla="*/ 64 h 768"/>
              <a:gd name="T2" fmla="*/ 24 w 488"/>
              <a:gd name="T3" fmla="*/ 544 h 768"/>
              <a:gd name="T4" fmla="*/ 72 w 488"/>
              <a:gd name="T5" fmla="*/ 640 h 768"/>
              <a:gd name="T6" fmla="*/ 216 w 488"/>
              <a:gd name="T7" fmla="*/ 736 h 768"/>
              <a:gd name="T8" fmla="*/ 456 w 488"/>
              <a:gd name="T9" fmla="*/ 448 h 768"/>
              <a:gd name="T10" fmla="*/ 408 w 488"/>
              <a:gd name="T11" fmla="*/ 160 h 768"/>
              <a:gd name="T12" fmla="*/ 216 w 488"/>
              <a:gd name="T13" fmla="*/ 64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8"/>
              <a:gd name="T22" fmla="*/ 0 h 768"/>
              <a:gd name="T23" fmla="*/ 488 w 488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8" h="768">
                <a:moveTo>
                  <a:pt x="216" y="64"/>
                </a:moveTo>
                <a:cubicBezTo>
                  <a:pt x="152" y="128"/>
                  <a:pt x="48" y="448"/>
                  <a:pt x="24" y="544"/>
                </a:cubicBezTo>
                <a:cubicBezTo>
                  <a:pt x="0" y="640"/>
                  <a:pt x="40" y="608"/>
                  <a:pt x="72" y="640"/>
                </a:cubicBezTo>
                <a:cubicBezTo>
                  <a:pt x="104" y="672"/>
                  <a:pt x="152" y="768"/>
                  <a:pt x="216" y="736"/>
                </a:cubicBezTo>
                <a:cubicBezTo>
                  <a:pt x="280" y="704"/>
                  <a:pt x="424" y="544"/>
                  <a:pt x="456" y="448"/>
                </a:cubicBezTo>
                <a:cubicBezTo>
                  <a:pt x="488" y="352"/>
                  <a:pt x="448" y="208"/>
                  <a:pt x="408" y="160"/>
                </a:cubicBezTo>
                <a:cubicBezTo>
                  <a:pt x="368" y="112"/>
                  <a:pt x="280" y="0"/>
                  <a:pt x="216" y="64"/>
                </a:cubicBezTo>
                <a:close/>
              </a:path>
            </a:pathLst>
          </a:custGeom>
          <a:pattFill prst="dkHorz">
            <a:fgClr>
              <a:srgbClr val="3366FF"/>
            </a:fgClr>
            <a:bgClr>
              <a:srgbClr val="FFFFFF"/>
            </a:bgClr>
          </a:pattFill>
          <a:ln w="2222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59" name="Freeform 26" descr="Diagonal hacia abajo ancha"/>
          <p:cNvSpPr>
            <a:spLocks/>
          </p:cNvSpPr>
          <p:nvPr/>
        </p:nvSpPr>
        <p:spPr bwMode="auto">
          <a:xfrm rot="-3798171">
            <a:off x="2604294" y="1518444"/>
            <a:ext cx="838200" cy="2157412"/>
          </a:xfrm>
          <a:custGeom>
            <a:avLst/>
            <a:gdLst>
              <a:gd name="T0" fmla="*/ 200 w 400"/>
              <a:gd name="T1" fmla="*/ 304 h 1360"/>
              <a:gd name="T2" fmla="*/ 56 w 400"/>
              <a:gd name="T3" fmla="*/ 736 h 1360"/>
              <a:gd name="T4" fmla="*/ 8 w 400"/>
              <a:gd name="T5" fmla="*/ 1168 h 1360"/>
              <a:gd name="T6" fmla="*/ 104 w 400"/>
              <a:gd name="T7" fmla="*/ 1360 h 1360"/>
              <a:gd name="T8" fmla="*/ 248 w 400"/>
              <a:gd name="T9" fmla="*/ 1168 h 1360"/>
              <a:gd name="T10" fmla="*/ 296 w 400"/>
              <a:gd name="T11" fmla="*/ 880 h 1360"/>
              <a:gd name="T12" fmla="*/ 392 w 400"/>
              <a:gd name="T13" fmla="*/ 256 h 1360"/>
              <a:gd name="T14" fmla="*/ 344 w 400"/>
              <a:gd name="T15" fmla="*/ 16 h 1360"/>
              <a:gd name="T16" fmla="*/ 200 w 400"/>
              <a:gd name="T17" fmla="*/ 304 h 13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0"/>
              <a:gd name="T28" fmla="*/ 0 h 1360"/>
              <a:gd name="T29" fmla="*/ 400 w 400"/>
              <a:gd name="T30" fmla="*/ 1360 h 13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0" h="1360">
                <a:moveTo>
                  <a:pt x="200" y="304"/>
                </a:moveTo>
                <a:cubicBezTo>
                  <a:pt x="152" y="424"/>
                  <a:pt x="88" y="592"/>
                  <a:pt x="56" y="736"/>
                </a:cubicBezTo>
                <a:cubicBezTo>
                  <a:pt x="24" y="880"/>
                  <a:pt x="0" y="1064"/>
                  <a:pt x="8" y="1168"/>
                </a:cubicBezTo>
                <a:cubicBezTo>
                  <a:pt x="16" y="1272"/>
                  <a:pt x="64" y="1360"/>
                  <a:pt x="104" y="1360"/>
                </a:cubicBezTo>
                <a:cubicBezTo>
                  <a:pt x="144" y="1360"/>
                  <a:pt x="216" y="1248"/>
                  <a:pt x="248" y="1168"/>
                </a:cubicBezTo>
                <a:cubicBezTo>
                  <a:pt x="280" y="1088"/>
                  <a:pt x="272" y="1032"/>
                  <a:pt x="296" y="880"/>
                </a:cubicBezTo>
                <a:cubicBezTo>
                  <a:pt x="320" y="728"/>
                  <a:pt x="384" y="400"/>
                  <a:pt x="392" y="256"/>
                </a:cubicBezTo>
                <a:cubicBezTo>
                  <a:pt x="400" y="112"/>
                  <a:pt x="384" y="0"/>
                  <a:pt x="344" y="16"/>
                </a:cubicBezTo>
                <a:cubicBezTo>
                  <a:pt x="304" y="32"/>
                  <a:pt x="248" y="184"/>
                  <a:pt x="200" y="304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0" name="Freeform 29"/>
          <p:cNvSpPr>
            <a:spLocks/>
          </p:cNvSpPr>
          <p:nvPr/>
        </p:nvSpPr>
        <p:spPr bwMode="auto">
          <a:xfrm rot="11009788" flipV="1">
            <a:off x="268288" y="1949450"/>
            <a:ext cx="2709862" cy="2882900"/>
          </a:xfrm>
          <a:custGeom>
            <a:avLst/>
            <a:gdLst>
              <a:gd name="T0" fmla="*/ 640 w 1584"/>
              <a:gd name="T1" fmla="*/ 152 h 1248"/>
              <a:gd name="T2" fmla="*/ 16 w 1584"/>
              <a:gd name="T3" fmla="*/ 728 h 1248"/>
              <a:gd name="T4" fmla="*/ 544 w 1584"/>
              <a:gd name="T5" fmla="*/ 1208 h 1248"/>
              <a:gd name="T6" fmla="*/ 1216 w 1584"/>
              <a:gd name="T7" fmla="*/ 968 h 1248"/>
              <a:gd name="T8" fmla="*/ 1552 w 1584"/>
              <a:gd name="T9" fmla="*/ 296 h 1248"/>
              <a:gd name="T10" fmla="*/ 1024 w 1584"/>
              <a:gd name="T11" fmla="*/ 8 h 1248"/>
              <a:gd name="T12" fmla="*/ 544 w 1584"/>
              <a:gd name="T13" fmla="*/ 248 h 1248"/>
              <a:gd name="T14" fmla="*/ 640 w 1584"/>
              <a:gd name="T15" fmla="*/ 152 h 12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4"/>
              <a:gd name="T25" fmla="*/ 0 h 1248"/>
              <a:gd name="T26" fmla="*/ 1584 w 1584"/>
              <a:gd name="T27" fmla="*/ 1248 h 12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4" h="1248">
                <a:moveTo>
                  <a:pt x="640" y="152"/>
                </a:moveTo>
                <a:cubicBezTo>
                  <a:pt x="552" y="232"/>
                  <a:pt x="32" y="552"/>
                  <a:pt x="16" y="728"/>
                </a:cubicBezTo>
                <a:cubicBezTo>
                  <a:pt x="0" y="904"/>
                  <a:pt x="344" y="1168"/>
                  <a:pt x="544" y="1208"/>
                </a:cubicBezTo>
                <a:cubicBezTo>
                  <a:pt x="744" y="1248"/>
                  <a:pt x="1048" y="1120"/>
                  <a:pt x="1216" y="968"/>
                </a:cubicBezTo>
                <a:cubicBezTo>
                  <a:pt x="1384" y="816"/>
                  <a:pt x="1584" y="456"/>
                  <a:pt x="1552" y="296"/>
                </a:cubicBezTo>
                <a:cubicBezTo>
                  <a:pt x="1520" y="136"/>
                  <a:pt x="1192" y="16"/>
                  <a:pt x="1024" y="8"/>
                </a:cubicBezTo>
                <a:cubicBezTo>
                  <a:pt x="856" y="0"/>
                  <a:pt x="600" y="216"/>
                  <a:pt x="544" y="248"/>
                </a:cubicBezTo>
                <a:cubicBezTo>
                  <a:pt x="488" y="280"/>
                  <a:pt x="728" y="72"/>
                  <a:pt x="640" y="152"/>
                </a:cubicBezTo>
                <a:close/>
              </a:path>
            </a:pathLst>
          </a:custGeom>
          <a:noFill/>
          <a:ln w="31750" cap="flat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1" name="Freeform 30" descr="Diagonal hacia arriba ancha"/>
          <p:cNvSpPr>
            <a:spLocks/>
          </p:cNvSpPr>
          <p:nvPr/>
        </p:nvSpPr>
        <p:spPr bwMode="auto">
          <a:xfrm rot="3205709">
            <a:off x="3455988" y="2152650"/>
            <a:ext cx="1104900" cy="774700"/>
          </a:xfrm>
          <a:custGeom>
            <a:avLst/>
            <a:gdLst>
              <a:gd name="T0" fmla="*/ 96 w 696"/>
              <a:gd name="T1" fmla="*/ 472 h 488"/>
              <a:gd name="T2" fmla="*/ 624 w 696"/>
              <a:gd name="T3" fmla="*/ 280 h 488"/>
              <a:gd name="T4" fmla="*/ 528 w 696"/>
              <a:gd name="T5" fmla="*/ 40 h 488"/>
              <a:gd name="T6" fmla="*/ 384 w 696"/>
              <a:gd name="T7" fmla="*/ 40 h 488"/>
              <a:gd name="T8" fmla="*/ 240 w 696"/>
              <a:gd name="T9" fmla="*/ 40 h 488"/>
              <a:gd name="T10" fmla="*/ 96 w 696"/>
              <a:gd name="T11" fmla="*/ 136 h 488"/>
              <a:gd name="T12" fmla="*/ 48 w 696"/>
              <a:gd name="T13" fmla="*/ 232 h 488"/>
              <a:gd name="T14" fmla="*/ 48 w 696"/>
              <a:gd name="T15" fmla="*/ 376 h 488"/>
              <a:gd name="T16" fmla="*/ 96 w 696"/>
              <a:gd name="T17" fmla="*/ 472 h 4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6"/>
              <a:gd name="T28" fmla="*/ 0 h 488"/>
              <a:gd name="T29" fmla="*/ 696 w 696"/>
              <a:gd name="T30" fmla="*/ 488 h 4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6" h="488">
                <a:moveTo>
                  <a:pt x="96" y="472"/>
                </a:moveTo>
                <a:cubicBezTo>
                  <a:pt x="192" y="456"/>
                  <a:pt x="552" y="352"/>
                  <a:pt x="624" y="280"/>
                </a:cubicBezTo>
                <a:cubicBezTo>
                  <a:pt x="696" y="208"/>
                  <a:pt x="568" y="80"/>
                  <a:pt x="528" y="40"/>
                </a:cubicBezTo>
                <a:cubicBezTo>
                  <a:pt x="488" y="0"/>
                  <a:pt x="432" y="40"/>
                  <a:pt x="384" y="40"/>
                </a:cubicBezTo>
                <a:cubicBezTo>
                  <a:pt x="336" y="40"/>
                  <a:pt x="288" y="24"/>
                  <a:pt x="240" y="40"/>
                </a:cubicBezTo>
                <a:cubicBezTo>
                  <a:pt x="192" y="56"/>
                  <a:pt x="128" y="104"/>
                  <a:pt x="96" y="136"/>
                </a:cubicBezTo>
                <a:cubicBezTo>
                  <a:pt x="64" y="168"/>
                  <a:pt x="56" y="192"/>
                  <a:pt x="48" y="232"/>
                </a:cubicBezTo>
                <a:cubicBezTo>
                  <a:pt x="40" y="272"/>
                  <a:pt x="40" y="336"/>
                  <a:pt x="48" y="376"/>
                </a:cubicBezTo>
                <a:cubicBezTo>
                  <a:pt x="56" y="416"/>
                  <a:pt x="0" y="488"/>
                  <a:pt x="96" y="472"/>
                </a:cubicBezTo>
                <a:close/>
              </a:path>
            </a:pathLst>
          </a:custGeom>
          <a:pattFill prst="wdUpDiag">
            <a:fgClr>
              <a:srgbClr val="FFCC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2" name="Freeform 31" descr="Vertical oscura"/>
          <p:cNvSpPr>
            <a:spLocks/>
          </p:cNvSpPr>
          <p:nvPr/>
        </p:nvSpPr>
        <p:spPr bwMode="auto">
          <a:xfrm rot="-8480225">
            <a:off x="496888" y="2178050"/>
            <a:ext cx="1346200" cy="1460500"/>
          </a:xfrm>
          <a:custGeom>
            <a:avLst/>
            <a:gdLst>
              <a:gd name="T0" fmla="*/ 64 w 848"/>
              <a:gd name="T1" fmla="*/ 672 h 920"/>
              <a:gd name="T2" fmla="*/ 496 w 848"/>
              <a:gd name="T3" fmla="*/ 48 h 920"/>
              <a:gd name="T4" fmla="*/ 688 w 848"/>
              <a:gd name="T5" fmla="*/ 384 h 920"/>
              <a:gd name="T6" fmla="*/ 832 w 848"/>
              <a:gd name="T7" fmla="*/ 576 h 920"/>
              <a:gd name="T8" fmla="*/ 784 w 848"/>
              <a:gd name="T9" fmla="*/ 816 h 920"/>
              <a:gd name="T10" fmla="*/ 448 w 848"/>
              <a:gd name="T11" fmla="*/ 912 h 920"/>
              <a:gd name="T12" fmla="*/ 208 w 848"/>
              <a:gd name="T13" fmla="*/ 864 h 920"/>
              <a:gd name="T14" fmla="*/ 112 w 848"/>
              <a:gd name="T15" fmla="*/ 816 h 920"/>
              <a:gd name="T16" fmla="*/ 64 w 848"/>
              <a:gd name="T17" fmla="*/ 672 h 9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8"/>
              <a:gd name="T28" fmla="*/ 0 h 920"/>
              <a:gd name="T29" fmla="*/ 848 w 848"/>
              <a:gd name="T30" fmla="*/ 920 h 9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8" h="920">
                <a:moveTo>
                  <a:pt x="64" y="672"/>
                </a:moveTo>
                <a:cubicBezTo>
                  <a:pt x="128" y="544"/>
                  <a:pt x="392" y="96"/>
                  <a:pt x="496" y="48"/>
                </a:cubicBezTo>
                <a:cubicBezTo>
                  <a:pt x="600" y="0"/>
                  <a:pt x="632" y="296"/>
                  <a:pt x="688" y="384"/>
                </a:cubicBezTo>
                <a:cubicBezTo>
                  <a:pt x="744" y="472"/>
                  <a:pt x="816" y="504"/>
                  <a:pt x="832" y="576"/>
                </a:cubicBezTo>
                <a:cubicBezTo>
                  <a:pt x="848" y="648"/>
                  <a:pt x="848" y="760"/>
                  <a:pt x="784" y="816"/>
                </a:cubicBezTo>
                <a:cubicBezTo>
                  <a:pt x="720" y="872"/>
                  <a:pt x="544" y="904"/>
                  <a:pt x="448" y="912"/>
                </a:cubicBezTo>
                <a:cubicBezTo>
                  <a:pt x="352" y="920"/>
                  <a:pt x="264" y="880"/>
                  <a:pt x="208" y="864"/>
                </a:cubicBezTo>
                <a:cubicBezTo>
                  <a:pt x="152" y="848"/>
                  <a:pt x="136" y="848"/>
                  <a:pt x="112" y="816"/>
                </a:cubicBezTo>
                <a:cubicBezTo>
                  <a:pt x="88" y="784"/>
                  <a:pt x="0" y="800"/>
                  <a:pt x="64" y="672"/>
                </a:cubicBezTo>
                <a:close/>
              </a:path>
            </a:pathLst>
          </a:custGeom>
          <a:pattFill prst="dkVert">
            <a:fgClr>
              <a:srgbClr val="CC66FF"/>
            </a:fgClr>
            <a:bgClr>
              <a:srgbClr val="FFFFFF"/>
            </a:bgClr>
          </a:pattFill>
          <a:ln w="222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3" name="Freeform 34" descr="Diagonal hacia arriba ancha"/>
          <p:cNvSpPr>
            <a:spLocks/>
          </p:cNvSpPr>
          <p:nvPr/>
        </p:nvSpPr>
        <p:spPr bwMode="auto">
          <a:xfrm rot="-2248319">
            <a:off x="954088" y="3308350"/>
            <a:ext cx="1866900" cy="1079500"/>
          </a:xfrm>
          <a:custGeom>
            <a:avLst/>
            <a:gdLst>
              <a:gd name="T0" fmla="*/ 384 w 1176"/>
              <a:gd name="T1" fmla="*/ 24 h 680"/>
              <a:gd name="T2" fmla="*/ 48 w 1176"/>
              <a:gd name="T3" fmla="*/ 264 h 680"/>
              <a:gd name="T4" fmla="*/ 96 w 1176"/>
              <a:gd name="T5" fmla="*/ 456 h 680"/>
              <a:gd name="T6" fmla="*/ 432 w 1176"/>
              <a:gd name="T7" fmla="*/ 600 h 680"/>
              <a:gd name="T8" fmla="*/ 912 w 1176"/>
              <a:gd name="T9" fmla="*/ 648 h 680"/>
              <a:gd name="T10" fmla="*/ 1152 w 1176"/>
              <a:gd name="T11" fmla="*/ 408 h 680"/>
              <a:gd name="T12" fmla="*/ 1056 w 1176"/>
              <a:gd name="T13" fmla="*/ 264 h 680"/>
              <a:gd name="T14" fmla="*/ 864 w 1176"/>
              <a:gd name="T15" fmla="*/ 120 h 680"/>
              <a:gd name="T16" fmla="*/ 384 w 1176"/>
              <a:gd name="T17" fmla="*/ 24 h 6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76"/>
              <a:gd name="T28" fmla="*/ 0 h 680"/>
              <a:gd name="T29" fmla="*/ 1176 w 1176"/>
              <a:gd name="T30" fmla="*/ 680 h 6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76" h="680">
                <a:moveTo>
                  <a:pt x="384" y="24"/>
                </a:moveTo>
                <a:cubicBezTo>
                  <a:pt x="248" y="48"/>
                  <a:pt x="96" y="192"/>
                  <a:pt x="48" y="264"/>
                </a:cubicBezTo>
                <a:cubicBezTo>
                  <a:pt x="0" y="336"/>
                  <a:pt x="32" y="400"/>
                  <a:pt x="96" y="456"/>
                </a:cubicBezTo>
                <a:cubicBezTo>
                  <a:pt x="160" y="512"/>
                  <a:pt x="296" y="568"/>
                  <a:pt x="432" y="600"/>
                </a:cubicBezTo>
                <a:cubicBezTo>
                  <a:pt x="568" y="632"/>
                  <a:pt x="792" y="680"/>
                  <a:pt x="912" y="648"/>
                </a:cubicBezTo>
                <a:cubicBezTo>
                  <a:pt x="1032" y="616"/>
                  <a:pt x="1128" y="472"/>
                  <a:pt x="1152" y="408"/>
                </a:cubicBezTo>
                <a:cubicBezTo>
                  <a:pt x="1176" y="344"/>
                  <a:pt x="1104" y="312"/>
                  <a:pt x="1056" y="264"/>
                </a:cubicBezTo>
                <a:cubicBezTo>
                  <a:pt x="1008" y="216"/>
                  <a:pt x="976" y="152"/>
                  <a:pt x="864" y="120"/>
                </a:cubicBezTo>
                <a:cubicBezTo>
                  <a:pt x="752" y="88"/>
                  <a:pt x="520" y="0"/>
                  <a:pt x="384" y="24"/>
                </a:cubicBezTo>
                <a:close/>
              </a:path>
            </a:pathLst>
          </a:custGeom>
          <a:pattFill prst="wdUpDiag">
            <a:fgClr>
              <a:srgbClr val="FFCC00"/>
            </a:fgClr>
            <a:bgClr>
              <a:srgbClr val="FFFFFF"/>
            </a:bgClr>
          </a:pattFill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7664" name="Rectangle 37" descr="Diagonal hacia arriba ancha"/>
          <p:cNvSpPr>
            <a:spLocks noChangeArrowheads="1"/>
          </p:cNvSpPr>
          <p:nvPr/>
        </p:nvSpPr>
        <p:spPr bwMode="auto">
          <a:xfrm>
            <a:off x="5715000" y="1219200"/>
            <a:ext cx="762000" cy="762000"/>
          </a:xfrm>
          <a:prstGeom prst="rect">
            <a:avLst/>
          </a:prstGeom>
          <a:pattFill prst="wdUpDiag">
            <a:fgClr>
              <a:srgbClr val="FFCC00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27665" name="Rectangle 38" descr="Diagonal hacia abajo ancha"/>
          <p:cNvSpPr>
            <a:spLocks noChangeArrowheads="1"/>
          </p:cNvSpPr>
          <p:nvPr/>
        </p:nvSpPr>
        <p:spPr bwMode="auto">
          <a:xfrm>
            <a:off x="7086600" y="1219200"/>
            <a:ext cx="762000" cy="762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27666" name="Rectangle 39" descr="Diagonal hacia abajo ancha"/>
          <p:cNvSpPr>
            <a:spLocks noChangeArrowheads="1"/>
          </p:cNvSpPr>
          <p:nvPr/>
        </p:nvSpPr>
        <p:spPr bwMode="auto">
          <a:xfrm>
            <a:off x="7848600" y="2362200"/>
            <a:ext cx="762000" cy="762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27667" name="Rectangle 40" descr="Diagonal hacia arriba ancha"/>
          <p:cNvSpPr>
            <a:spLocks noChangeArrowheads="1"/>
          </p:cNvSpPr>
          <p:nvPr/>
        </p:nvSpPr>
        <p:spPr bwMode="auto">
          <a:xfrm>
            <a:off x="6172200" y="2438400"/>
            <a:ext cx="762000" cy="762000"/>
          </a:xfrm>
          <a:prstGeom prst="rect">
            <a:avLst/>
          </a:prstGeom>
          <a:pattFill prst="wdUpDiag">
            <a:fgClr>
              <a:srgbClr val="FFCC00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27668" name="Rectangle 41" descr="Horizontal oscura"/>
          <p:cNvSpPr>
            <a:spLocks noChangeArrowheads="1"/>
          </p:cNvSpPr>
          <p:nvPr/>
        </p:nvSpPr>
        <p:spPr bwMode="auto">
          <a:xfrm>
            <a:off x="6781800" y="4419600"/>
            <a:ext cx="762000" cy="762000"/>
          </a:xfrm>
          <a:prstGeom prst="rect">
            <a:avLst/>
          </a:prstGeom>
          <a:pattFill prst="dkHorz">
            <a:fgClr>
              <a:srgbClr val="3366FF"/>
            </a:fgClr>
            <a:bgClr>
              <a:srgbClr val="FFFFFF"/>
            </a:bgClr>
          </a:pattFill>
          <a:ln w="222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27669" name="Rectangle 43" descr="Vertical oscura"/>
          <p:cNvSpPr>
            <a:spLocks noChangeArrowheads="1"/>
          </p:cNvSpPr>
          <p:nvPr/>
        </p:nvSpPr>
        <p:spPr bwMode="auto">
          <a:xfrm>
            <a:off x="6781800" y="5410200"/>
            <a:ext cx="762000" cy="762000"/>
          </a:xfrm>
          <a:prstGeom prst="rect">
            <a:avLst/>
          </a:prstGeom>
          <a:pattFill prst="dkVert">
            <a:fgClr>
              <a:srgbClr val="CC66FF"/>
            </a:fgClr>
            <a:bgClr>
              <a:srgbClr val="FFFFFF"/>
            </a:bgClr>
          </a:pattFill>
          <a:ln w="19050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27670" name="Text Box 44"/>
          <p:cNvSpPr txBox="1">
            <a:spLocks noChangeArrowheads="1"/>
          </p:cNvSpPr>
          <p:nvPr/>
        </p:nvSpPr>
        <p:spPr bwMode="auto">
          <a:xfrm>
            <a:off x="2895600" y="2209800"/>
            <a:ext cx="465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A</a:t>
            </a:r>
          </a:p>
        </p:txBody>
      </p:sp>
      <p:sp>
        <p:nvSpPr>
          <p:cNvPr id="27671" name="Text Box 45"/>
          <p:cNvSpPr txBox="1">
            <a:spLocks noChangeArrowheads="1"/>
          </p:cNvSpPr>
          <p:nvPr/>
        </p:nvSpPr>
        <p:spPr bwMode="auto">
          <a:xfrm>
            <a:off x="3810000" y="2109788"/>
            <a:ext cx="466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B</a:t>
            </a:r>
          </a:p>
        </p:txBody>
      </p:sp>
      <p:sp>
        <p:nvSpPr>
          <p:cNvPr id="27672" name="Text Box 46"/>
          <p:cNvSpPr txBox="1">
            <a:spLocks noChangeArrowheads="1"/>
          </p:cNvSpPr>
          <p:nvPr/>
        </p:nvSpPr>
        <p:spPr bwMode="auto">
          <a:xfrm>
            <a:off x="4551363" y="345916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C</a:t>
            </a:r>
          </a:p>
        </p:txBody>
      </p:sp>
      <p:sp>
        <p:nvSpPr>
          <p:cNvPr id="27673" name="Text Box 47"/>
          <p:cNvSpPr txBox="1">
            <a:spLocks noChangeArrowheads="1"/>
          </p:cNvSpPr>
          <p:nvPr/>
        </p:nvSpPr>
        <p:spPr bwMode="auto">
          <a:xfrm>
            <a:off x="3789363" y="4892675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D</a:t>
            </a:r>
          </a:p>
        </p:txBody>
      </p:sp>
      <p:sp>
        <p:nvSpPr>
          <p:cNvPr id="27674" name="Text Box 48"/>
          <p:cNvSpPr txBox="1">
            <a:spLocks noChangeArrowheads="1"/>
          </p:cNvSpPr>
          <p:nvPr/>
        </p:nvSpPr>
        <p:spPr bwMode="auto">
          <a:xfrm>
            <a:off x="2805113" y="5029200"/>
            <a:ext cx="43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E</a:t>
            </a:r>
          </a:p>
        </p:txBody>
      </p:sp>
      <p:sp>
        <p:nvSpPr>
          <p:cNvPr id="27675" name="Text Box 49"/>
          <p:cNvSpPr txBox="1">
            <a:spLocks noChangeArrowheads="1"/>
          </p:cNvSpPr>
          <p:nvPr/>
        </p:nvSpPr>
        <p:spPr bwMode="auto">
          <a:xfrm>
            <a:off x="1778000" y="3535363"/>
            <a:ext cx="423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F</a:t>
            </a:r>
          </a:p>
        </p:txBody>
      </p:sp>
      <p:sp>
        <p:nvSpPr>
          <p:cNvPr id="27676" name="Text Box 50"/>
          <p:cNvSpPr txBox="1">
            <a:spLocks noChangeArrowheads="1"/>
          </p:cNvSpPr>
          <p:nvPr/>
        </p:nvSpPr>
        <p:spPr bwMode="auto">
          <a:xfrm>
            <a:off x="976313" y="2438400"/>
            <a:ext cx="4905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G</a:t>
            </a:r>
          </a:p>
        </p:txBody>
      </p:sp>
      <p:sp>
        <p:nvSpPr>
          <p:cNvPr id="27677" name="Text Box 51"/>
          <p:cNvSpPr txBox="1">
            <a:spLocks noChangeArrowheads="1"/>
          </p:cNvSpPr>
          <p:nvPr/>
        </p:nvSpPr>
        <p:spPr bwMode="auto">
          <a:xfrm>
            <a:off x="7315200" y="1371600"/>
            <a:ext cx="465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A</a:t>
            </a:r>
          </a:p>
        </p:txBody>
      </p:sp>
      <p:sp>
        <p:nvSpPr>
          <p:cNvPr id="27678" name="Text Box 52"/>
          <p:cNvSpPr txBox="1">
            <a:spLocks noChangeArrowheads="1"/>
          </p:cNvSpPr>
          <p:nvPr/>
        </p:nvSpPr>
        <p:spPr bwMode="auto">
          <a:xfrm>
            <a:off x="8002588" y="2514600"/>
            <a:ext cx="43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E</a:t>
            </a:r>
          </a:p>
        </p:txBody>
      </p:sp>
      <p:sp>
        <p:nvSpPr>
          <p:cNvPr id="27679" name="Text Box 53"/>
          <p:cNvSpPr txBox="1">
            <a:spLocks noChangeArrowheads="1"/>
          </p:cNvSpPr>
          <p:nvPr/>
        </p:nvSpPr>
        <p:spPr bwMode="auto">
          <a:xfrm>
            <a:off x="5846763" y="1371600"/>
            <a:ext cx="466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B</a:t>
            </a:r>
          </a:p>
        </p:txBody>
      </p:sp>
      <p:sp>
        <p:nvSpPr>
          <p:cNvPr id="27680" name="Text Box 54"/>
          <p:cNvSpPr txBox="1">
            <a:spLocks noChangeArrowheads="1"/>
          </p:cNvSpPr>
          <p:nvPr/>
        </p:nvSpPr>
        <p:spPr bwMode="auto">
          <a:xfrm>
            <a:off x="6426200" y="2514600"/>
            <a:ext cx="423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F</a:t>
            </a:r>
          </a:p>
        </p:txBody>
      </p:sp>
      <p:grpSp>
        <p:nvGrpSpPr>
          <p:cNvPr id="27681" name="Group 56"/>
          <p:cNvGrpSpPr>
            <a:grpSpLocks/>
          </p:cNvGrpSpPr>
          <p:nvPr/>
        </p:nvGrpSpPr>
        <p:grpSpPr bwMode="auto">
          <a:xfrm>
            <a:off x="6781800" y="3429000"/>
            <a:ext cx="611188" cy="690563"/>
            <a:chOff x="4320" y="2880"/>
            <a:chExt cx="385" cy="435"/>
          </a:xfrm>
        </p:grpSpPr>
        <p:sp>
          <p:nvSpPr>
            <p:cNvPr id="27686" name="Rectangle 42" descr="Cuadrícula pequeña"/>
            <p:cNvSpPr>
              <a:spLocks noChangeArrowheads="1"/>
            </p:cNvSpPr>
            <p:nvPr/>
          </p:nvSpPr>
          <p:spPr bwMode="auto">
            <a:xfrm>
              <a:off x="4320" y="2880"/>
              <a:ext cx="116" cy="233"/>
            </a:xfrm>
            <a:prstGeom prst="rect">
              <a:avLst/>
            </a:prstGeom>
            <a:pattFill prst="smGrid">
              <a:fgClr>
                <a:srgbClr val="FF0066"/>
              </a:fgClr>
              <a:bgClr>
                <a:srgbClr val="FFFFFF"/>
              </a:bgClr>
            </a:pattFill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1417" tIns="45710" rIns="91417" bIns="45710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7687" name="Text Box 55"/>
            <p:cNvSpPr txBox="1">
              <a:spLocks noChangeArrowheads="1"/>
            </p:cNvSpPr>
            <p:nvPr/>
          </p:nvSpPr>
          <p:spPr bwMode="auto">
            <a:xfrm>
              <a:off x="4416" y="2947"/>
              <a:ext cx="28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7" tIns="45710" rIns="91417" bIns="45710">
              <a:spAutoFit/>
            </a:bodyPr>
            <a:lstStyle/>
            <a:p>
              <a:r>
                <a:rPr lang="es-ES_tradnl" sz="3200" b="1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27682" name="Text Box 57"/>
          <p:cNvSpPr txBox="1">
            <a:spLocks noChangeArrowheads="1"/>
          </p:cNvSpPr>
          <p:nvPr/>
        </p:nvSpPr>
        <p:spPr bwMode="auto">
          <a:xfrm>
            <a:off x="6934200" y="4525963"/>
            <a:ext cx="495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D</a:t>
            </a:r>
          </a:p>
        </p:txBody>
      </p:sp>
      <p:sp>
        <p:nvSpPr>
          <p:cNvPr id="27683" name="Text Box 58"/>
          <p:cNvSpPr txBox="1">
            <a:spLocks noChangeArrowheads="1"/>
          </p:cNvSpPr>
          <p:nvPr/>
        </p:nvSpPr>
        <p:spPr bwMode="auto">
          <a:xfrm>
            <a:off x="6967538" y="5516563"/>
            <a:ext cx="4905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 sz="3200" b="1">
                <a:latin typeface="Tahoma" pitchFamily="34" charset="0"/>
              </a:rPr>
              <a:t>G</a:t>
            </a:r>
          </a:p>
        </p:txBody>
      </p:sp>
      <p:cxnSp>
        <p:nvCxnSpPr>
          <p:cNvPr id="27684" name="AutoShape 59"/>
          <p:cNvCxnSpPr>
            <a:cxnSpLocks noChangeShapeType="1"/>
            <a:stCxn id="27664" idx="1"/>
            <a:endCxn id="27667" idx="0"/>
          </p:cNvCxnSpPr>
          <p:nvPr/>
        </p:nvCxnSpPr>
        <p:spPr bwMode="auto">
          <a:xfrm rot="10800000" flipH="1" flipV="1">
            <a:off x="5707063" y="1600200"/>
            <a:ext cx="846137" cy="830263"/>
          </a:xfrm>
          <a:prstGeom prst="curvedConnector4">
            <a:avLst>
              <a:gd name="adj1" fmla="val -26079"/>
              <a:gd name="adj2" fmla="val 73421"/>
            </a:avLst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</p:cxnSp>
      <p:cxnSp>
        <p:nvCxnSpPr>
          <p:cNvPr id="27685" name="AutoShape 60"/>
          <p:cNvCxnSpPr>
            <a:cxnSpLocks noChangeShapeType="1"/>
            <a:stCxn id="27665" idx="3"/>
            <a:endCxn id="27666" idx="1"/>
          </p:cNvCxnSpPr>
          <p:nvPr/>
        </p:nvCxnSpPr>
        <p:spPr bwMode="auto">
          <a:xfrm>
            <a:off x="7848600" y="1600200"/>
            <a:ext cx="1588" cy="1143000"/>
          </a:xfrm>
          <a:prstGeom prst="curvedConnector5">
            <a:avLst>
              <a:gd name="adj1" fmla="val 14400005"/>
              <a:gd name="adj2" fmla="val 50000"/>
              <a:gd name="adj3" fmla="val -14400005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3838"/>
            <a:ext cx="9685338" cy="690562"/>
          </a:xfrm>
        </p:spPr>
        <p:txBody>
          <a:bodyPr/>
          <a:lstStyle/>
          <a:p>
            <a:pPr>
              <a:defRPr/>
            </a:pPr>
            <a:r>
              <a:rPr lang="es-ES_tradnl" sz="3600" b="1">
                <a:solidFill>
                  <a:srgbClr val="FFC000"/>
                </a:solidFill>
              </a:rPr>
              <a:t>Organización jerarquizada: características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418512" cy="4953000"/>
          </a:xfrm>
        </p:spPr>
        <p:txBody>
          <a:bodyPr/>
          <a:lstStyle/>
          <a:p>
            <a:pPr marL="609600" indent="-609600">
              <a:defRPr/>
            </a:pPr>
            <a:r>
              <a:rPr lang="es-ES_tradnl" sz="2800" i="1" dirty="0"/>
              <a:t>Se basa en la jerarquización de funciones de las organizaciones socio-técnicas</a:t>
            </a:r>
          </a:p>
          <a:p>
            <a:pPr marL="609600" lvl="1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Las funciones se “escalonan”  y conforman una estructura que define las interrelaciones que existen entre ellas</a:t>
            </a:r>
          </a:p>
          <a:p>
            <a:pPr marL="609600" lvl="1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Los niveles superiores corresponden a las funciones de control y a los mayores niveles de abstracción</a:t>
            </a:r>
          </a:p>
          <a:p>
            <a:pPr marL="609600" lvl="1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A medida que descendemos de nivel las funciones son más concretas es decir de carácter más operativo</a:t>
            </a:r>
          </a:p>
          <a:p>
            <a:pPr marL="609600" lvl="1" indent="-609600"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El vínculo entre funciones está conformado por la información que solicitan-reciben los niveles superiores y la que entregan las funciones operativas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EADEBB37-FC02-4C0D-B7C3-6428DDA3C563}" type="slidenum">
              <a:rPr lang="es-AR"/>
              <a:pPr>
                <a:defRPr/>
              </a:pPr>
              <a:t>25</a:t>
            </a:fld>
            <a:endParaRPr lang="es-A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00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Una organización jerarquizada</a:t>
            </a:r>
          </a:p>
        </p:txBody>
      </p:sp>
      <p:sp>
        <p:nvSpPr>
          <p:cNvPr id="32" name="3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2DAABAD-0C10-410A-88CD-EFFB12EFFBAD}" type="slidenum">
              <a:rPr lang="es-AR"/>
              <a:pPr>
                <a:defRPr/>
              </a:pPr>
              <a:t>26</a:t>
            </a:fld>
            <a:endParaRPr lang="es-AR"/>
          </a:p>
        </p:txBody>
      </p:sp>
      <p:grpSp>
        <p:nvGrpSpPr>
          <p:cNvPr id="29701" name="Group 1055"/>
          <p:cNvGrpSpPr>
            <a:grpSpLocks/>
          </p:cNvGrpSpPr>
          <p:nvPr/>
        </p:nvGrpSpPr>
        <p:grpSpPr bwMode="auto">
          <a:xfrm>
            <a:off x="1403350" y="1700213"/>
            <a:ext cx="6386513" cy="4387850"/>
            <a:chOff x="874" y="816"/>
            <a:chExt cx="4022" cy="2764"/>
          </a:xfrm>
        </p:grpSpPr>
        <p:sp>
          <p:nvSpPr>
            <p:cNvPr id="29702" name="Rectangle 1027"/>
            <p:cNvSpPr>
              <a:spLocks noChangeArrowheads="1"/>
            </p:cNvSpPr>
            <p:nvPr/>
          </p:nvSpPr>
          <p:spPr bwMode="auto">
            <a:xfrm>
              <a:off x="874" y="2378"/>
              <a:ext cx="566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9703" name="Rectangle 1028"/>
            <p:cNvSpPr>
              <a:spLocks noChangeArrowheads="1"/>
            </p:cNvSpPr>
            <p:nvPr/>
          </p:nvSpPr>
          <p:spPr bwMode="auto">
            <a:xfrm>
              <a:off x="2256" y="2378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9704" name="Rectangle 1029"/>
            <p:cNvSpPr>
              <a:spLocks noChangeArrowheads="1"/>
            </p:cNvSpPr>
            <p:nvPr/>
          </p:nvSpPr>
          <p:spPr bwMode="auto">
            <a:xfrm>
              <a:off x="1565" y="2378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9705" name="Rectangle 1030"/>
            <p:cNvSpPr>
              <a:spLocks noChangeArrowheads="1"/>
            </p:cNvSpPr>
            <p:nvPr/>
          </p:nvSpPr>
          <p:spPr bwMode="auto">
            <a:xfrm>
              <a:off x="1910" y="1622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9706" name="Rectangle 1031"/>
            <p:cNvSpPr>
              <a:spLocks noChangeArrowheads="1"/>
            </p:cNvSpPr>
            <p:nvPr/>
          </p:nvSpPr>
          <p:spPr bwMode="auto">
            <a:xfrm>
              <a:off x="874" y="1622"/>
              <a:ext cx="566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9707" name="Rectangle 1032"/>
            <p:cNvSpPr>
              <a:spLocks noChangeArrowheads="1"/>
            </p:cNvSpPr>
            <p:nvPr/>
          </p:nvSpPr>
          <p:spPr bwMode="auto">
            <a:xfrm>
              <a:off x="1853" y="816"/>
              <a:ext cx="680" cy="45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9708" name="Line 1033"/>
            <p:cNvSpPr>
              <a:spLocks noChangeShapeType="1"/>
            </p:cNvSpPr>
            <p:nvPr/>
          </p:nvSpPr>
          <p:spPr bwMode="auto">
            <a:xfrm flipH="1">
              <a:off x="1219" y="1276"/>
              <a:ext cx="864" cy="346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09" name="Line 1034"/>
            <p:cNvSpPr>
              <a:spLocks noChangeShapeType="1"/>
            </p:cNvSpPr>
            <p:nvPr/>
          </p:nvSpPr>
          <p:spPr bwMode="auto">
            <a:xfrm>
              <a:off x="2198" y="1276"/>
              <a:ext cx="0" cy="346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0" name="Line 1035"/>
            <p:cNvSpPr>
              <a:spLocks noChangeShapeType="1"/>
            </p:cNvSpPr>
            <p:nvPr/>
          </p:nvSpPr>
          <p:spPr bwMode="auto">
            <a:xfrm>
              <a:off x="2314" y="1276"/>
              <a:ext cx="1497" cy="346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1" name="Line 1036"/>
            <p:cNvSpPr>
              <a:spLocks noChangeShapeType="1"/>
            </p:cNvSpPr>
            <p:nvPr/>
          </p:nvSpPr>
          <p:spPr bwMode="auto">
            <a:xfrm flipH="1">
              <a:off x="1104" y="2083"/>
              <a:ext cx="58" cy="288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2" name="Line 1037"/>
            <p:cNvSpPr>
              <a:spLocks noChangeShapeType="1"/>
            </p:cNvSpPr>
            <p:nvPr/>
          </p:nvSpPr>
          <p:spPr bwMode="auto">
            <a:xfrm flipH="1">
              <a:off x="1046" y="2832"/>
              <a:ext cx="116" cy="288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3" name="Line 1038"/>
            <p:cNvSpPr>
              <a:spLocks noChangeShapeType="1"/>
            </p:cNvSpPr>
            <p:nvPr/>
          </p:nvSpPr>
          <p:spPr bwMode="auto">
            <a:xfrm flipH="1">
              <a:off x="1853" y="2083"/>
              <a:ext cx="288" cy="288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4" name="Line 1039"/>
            <p:cNvSpPr>
              <a:spLocks noChangeShapeType="1"/>
            </p:cNvSpPr>
            <p:nvPr/>
          </p:nvSpPr>
          <p:spPr bwMode="auto">
            <a:xfrm>
              <a:off x="2256" y="2083"/>
              <a:ext cx="288" cy="288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9715" name="Line 1040"/>
            <p:cNvSpPr>
              <a:spLocks noChangeShapeType="1"/>
            </p:cNvSpPr>
            <p:nvPr/>
          </p:nvSpPr>
          <p:spPr bwMode="auto">
            <a:xfrm flipH="1">
              <a:off x="3120" y="2832"/>
              <a:ext cx="115" cy="288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29716" name="Group 1041"/>
            <p:cNvGrpSpPr>
              <a:grpSpLocks/>
            </p:cNvGrpSpPr>
            <p:nvPr/>
          </p:nvGrpSpPr>
          <p:grpSpPr bwMode="auto">
            <a:xfrm>
              <a:off x="874" y="1622"/>
              <a:ext cx="4022" cy="1958"/>
              <a:chOff x="1584" y="3809"/>
              <a:chExt cx="10057" cy="4896"/>
            </a:xfrm>
          </p:grpSpPr>
          <p:sp>
            <p:nvSpPr>
              <p:cNvPr id="29717" name="Rectangle 1042"/>
              <p:cNvSpPr>
                <a:spLocks noChangeArrowheads="1"/>
              </p:cNvSpPr>
              <p:nvPr/>
            </p:nvSpPr>
            <p:spPr bwMode="auto">
              <a:xfrm>
                <a:off x="8496" y="5698"/>
                <a:ext cx="1417" cy="113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29718" name="Rectangle 1043"/>
              <p:cNvSpPr>
                <a:spLocks noChangeArrowheads="1"/>
              </p:cNvSpPr>
              <p:nvPr/>
            </p:nvSpPr>
            <p:spPr bwMode="auto">
              <a:xfrm>
                <a:off x="10224" y="5698"/>
                <a:ext cx="1417" cy="113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29719" name="Rectangle 1044"/>
              <p:cNvSpPr>
                <a:spLocks noChangeArrowheads="1"/>
              </p:cNvSpPr>
              <p:nvPr/>
            </p:nvSpPr>
            <p:spPr bwMode="auto">
              <a:xfrm>
                <a:off x="6768" y="5698"/>
                <a:ext cx="1417" cy="113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29720" name="Rectangle 1045"/>
              <p:cNvSpPr>
                <a:spLocks noChangeArrowheads="1"/>
              </p:cNvSpPr>
              <p:nvPr/>
            </p:nvSpPr>
            <p:spPr bwMode="auto">
              <a:xfrm>
                <a:off x="8496" y="3809"/>
                <a:ext cx="1417" cy="113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grpSp>
            <p:nvGrpSpPr>
              <p:cNvPr id="29721" name="Group 1046"/>
              <p:cNvGrpSpPr>
                <a:grpSpLocks/>
              </p:cNvGrpSpPr>
              <p:nvPr/>
            </p:nvGrpSpPr>
            <p:grpSpPr bwMode="auto">
              <a:xfrm>
                <a:off x="1584" y="7553"/>
                <a:ext cx="10057" cy="1152"/>
                <a:chOff x="1584" y="6624"/>
                <a:chExt cx="10057" cy="1152"/>
              </a:xfrm>
            </p:grpSpPr>
            <p:sp>
              <p:nvSpPr>
                <p:cNvPr id="29726" name="Rectangle 1047"/>
                <p:cNvSpPr>
                  <a:spLocks noChangeArrowheads="1"/>
                </p:cNvSpPr>
                <p:nvPr/>
              </p:nvSpPr>
              <p:spPr bwMode="auto">
                <a:xfrm>
                  <a:off x="1584" y="6642"/>
                  <a:ext cx="1417" cy="1134"/>
                </a:xfrm>
                <a:prstGeom prst="rect">
                  <a:avLst/>
                </a:prstGeom>
                <a:solidFill>
                  <a:srgbClr val="1BE5CD">
                    <a:alpha val="50195"/>
                  </a:srgbClr>
                </a:solidFill>
                <a:ln w="15875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29727" name="Rectangle 1048"/>
                <p:cNvSpPr>
                  <a:spLocks noChangeArrowheads="1"/>
                </p:cNvSpPr>
                <p:nvPr/>
              </p:nvSpPr>
              <p:spPr bwMode="auto">
                <a:xfrm>
                  <a:off x="10224" y="6624"/>
                  <a:ext cx="1417" cy="1134"/>
                </a:xfrm>
                <a:prstGeom prst="rect">
                  <a:avLst/>
                </a:prstGeom>
                <a:solidFill>
                  <a:srgbClr val="1BE5CD">
                    <a:alpha val="50195"/>
                  </a:srgbClr>
                </a:solidFill>
                <a:ln w="15875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29728" name="Rectangle 1049"/>
                <p:cNvSpPr>
                  <a:spLocks noChangeArrowheads="1"/>
                </p:cNvSpPr>
                <p:nvPr/>
              </p:nvSpPr>
              <p:spPr bwMode="auto">
                <a:xfrm>
                  <a:off x="6768" y="6624"/>
                  <a:ext cx="1417" cy="1134"/>
                </a:xfrm>
                <a:prstGeom prst="rect">
                  <a:avLst/>
                </a:prstGeom>
                <a:solidFill>
                  <a:srgbClr val="1BE5CD">
                    <a:alpha val="50195"/>
                  </a:srgbClr>
                </a:solidFill>
                <a:ln w="15875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</p:grpSp>
          <p:sp>
            <p:nvSpPr>
              <p:cNvPr id="29722" name="Line 1050"/>
              <p:cNvSpPr>
                <a:spLocks noChangeShapeType="1"/>
              </p:cNvSpPr>
              <p:nvPr/>
            </p:nvSpPr>
            <p:spPr bwMode="auto">
              <a:xfrm flipH="1">
                <a:off x="7344" y="4961"/>
                <a:ext cx="1584" cy="72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3" name="Line 1051"/>
              <p:cNvSpPr>
                <a:spLocks noChangeShapeType="1"/>
              </p:cNvSpPr>
              <p:nvPr/>
            </p:nvSpPr>
            <p:spPr bwMode="auto">
              <a:xfrm>
                <a:off x="9216" y="4961"/>
                <a:ext cx="144" cy="72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4" name="Line 1052"/>
              <p:cNvSpPr>
                <a:spLocks noChangeShapeType="1"/>
              </p:cNvSpPr>
              <p:nvPr/>
            </p:nvSpPr>
            <p:spPr bwMode="auto">
              <a:xfrm>
                <a:off x="9504" y="4961"/>
                <a:ext cx="1872" cy="72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25" name="Line 1053"/>
              <p:cNvSpPr>
                <a:spLocks noChangeShapeType="1"/>
              </p:cNvSpPr>
              <p:nvPr/>
            </p:nvSpPr>
            <p:spPr bwMode="auto">
              <a:xfrm>
                <a:off x="10800" y="6833"/>
                <a:ext cx="432" cy="72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70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Uso de herramientas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28063" cy="5257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800" dirty="0"/>
              <a:t>El desarrollo estructurado usa un conjunto de herramientas, especialmente de carácter  gráfico ya que facilitan la comprensión e intercambio de conceptos</a:t>
            </a:r>
          </a:p>
          <a:p>
            <a:pPr marL="609600" lvl="1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b="1" dirty="0">
                <a:ea typeface="+mn-ea"/>
                <a:cs typeface="+mn-cs"/>
              </a:rPr>
              <a:t>Herramientas de IR: </a:t>
            </a:r>
            <a:r>
              <a:rPr lang="es-ES_tradnl" dirty="0">
                <a:ea typeface="+mn-ea"/>
                <a:cs typeface="+mn-cs"/>
              </a:rPr>
              <a:t>Diagramas de flujo de datos (DFD), Diccionario de Datos (DD) y Diagramas Entidad Relación (DER) Arboles y Tablas de decisión, Diagramas de Acceso de Datos, Lenguaje Estructurado</a:t>
            </a:r>
          </a:p>
          <a:p>
            <a:pPr marL="609600" lvl="1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b="1" dirty="0">
                <a:ea typeface="+mn-ea"/>
                <a:cs typeface="+mn-cs"/>
              </a:rPr>
              <a:t>Herramientas de Diseño:</a:t>
            </a:r>
            <a:r>
              <a:rPr lang="es-ES_tradnl" dirty="0">
                <a:ea typeface="+mn-ea"/>
                <a:cs typeface="+mn-cs"/>
              </a:rPr>
              <a:t> Carta estructurada, (SCH), Pseudocódigo  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B419329-DD80-44B6-9AC6-90136BB22414}" type="slidenum">
              <a:rPr lang="es-AR"/>
              <a:pPr>
                <a:defRPr/>
              </a:pPr>
              <a:t>27</a:t>
            </a:fld>
            <a:endParaRPr lang="es-A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270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Estrategia de desarrollo</a:t>
            </a:r>
          </a:p>
        </p:txBody>
      </p:sp>
      <p:sp>
        <p:nvSpPr>
          <p:cNvPr id="39" name="3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AAC11EB-D3BC-4E81-BF62-4A1F9333C80D}" type="slidenum">
              <a:rPr lang="es-AR"/>
              <a:pPr>
                <a:defRPr/>
              </a:pPr>
              <a:t>28</a:t>
            </a:fld>
            <a:endParaRPr lang="es-AR" dirty="0"/>
          </a:p>
        </p:txBody>
      </p: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2743200" y="1436688"/>
            <a:ext cx="6019800" cy="4945062"/>
            <a:chOff x="1526" y="1099"/>
            <a:chExt cx="2577" cy="2582"/>
          </a:xfrm>
        </p:grpSpPr>
        <p:sp>
          <p:nvSpPr>
            <p:cNvPr id="31780" name="Freeform 6"/>
            <p:cNvSpPr>
              <a:spLocks/>
            </p:cNvSpPr>
            <p:nvPr/>
          </p:nvSpPr>
          <p:spPr bwMode="auto">
            <a:xfrm>
              <a:off x="1526" y="1099"/>
              <a:ext cx="2577" cy="2582"/>
            </a:xfrm>
            <a:custGeom>
              <a:avLst/>
              <a:gdLst>
                <a:gd name="T0" fmla="*/ 304 w 1982"/>
                <a:gd name="T1" fmla="*/ 1655 h 1986"/>
                <a:gd name="T2" fmla="*/ 378 w 1982"/>
                <a:gd name="T3" fmla="*/ 1773 h 1986"/>
                <a:gd name="T4" fmla="*/ 493 w 1982"/>
                <a:gd name="T5" fmla="*/ 1825 h 1986"/>
                <a:gd name="T6" fmla="*/ 613 w 1982"/>
                <a:gd name="T7" fmla="*/ 1797 h 1986"/>
                <a:gd name="T8" fmla="*/ 714 w 1982"/>
                <a:gd name="T9" fmla="*/ 1924 h 1986"/>
                <a:gd name="T10" fmla="*/ 848 w 1982"/>
                <a:gd name="T11" fmla="*/ 1984 h 1986"/>
                <a:gd name="T12" fmla="*/ 992 w 1982"/>
                <a:gd name="T13" fmla="*/ 1962 h 1986"/>
                <a:gd name="T14" fmla="*/ 1112 w 1982"/>
                <a:gd name="T15" fmla="*/ 1861 h 1986"/>
                <a:gd name="T16" fmla="*/ 1184 w 1982"/>
                <a:gd name="T17" fmla="*/ 1708 h 1986"/>
                <a:gd name="T18" fmla="*/ 1203 w 1982"/>
                <a:gd name="T19" fmla="*/ 1792 h 1986"/>
                <a:gd name="T20" fmla="*/ 1263 w 1982"/>
                <a:gd name="T21" fmla="*/ 1835 h 1986"/>
                <a:gd name="T22" fmla="*/ 1388 w 1982"/>
                <a:gd name="T23" fmla="*/ 1837 h 1986"/>
                <a:gd name="T24" fmla="*/ 1527 w 1982"/>
                <a:gd name="T25" fmla="*/ 1775 h 1986"/>
                <a:gd name="T26" fmla="*/ 1637 w 1982"/>
                <a:gd name="T27" fmla="*/ 1648 h 1986"/>
                <a:gd name="T28" fmla="*/ 1750 w 1982"/>
                <a:gd name="T29" fmla="*/ 1633 h 1986"/>
                <a:gd name="T30" fmla="*/ 1843 w 1982"/>
                <a:gd name="T31" fmla="*/ 1552 h 1986"/>
                <a:gd name="T32" fmla="*/ 1882 w 1982"/>
                <a:gd name="T33" fmla="*/ 1410 h 1986"/>
                <a:gd name="T34" fmla="*/ 1836 w 1982"/>
                <a:gd name="T35" fmla="*/ 1234 h 1986"/>
                <a:gd name="T36" fmla="*/ 1733 w 1982"/>
                <a:gd name="T37" fmla="*/ 1085 h 1986"/>
                <a:gd name="T38" fmla="*/ 1927 w 1982"/>
                <a:gd name="T39" fmla="*/ 809 h 1986"/>
                <a:gd name="T40" fmla="*/ 1970 w 1982"/>
                <a:gd name="T41" fmla="*/ 571 h 1986"/>
                <a:gd name="T42" fmla="*/ 1901 w 1982"/>
                <a:gd name="T43" fmla="*/ 382 h 1986"/>
                <a:gd name="T44" fmla="*/ 1774 w 1982"/>
                <a:gd name="T45" fmla="*/ 235 h 1986"/>
                <a:gd name="T46" fmla="*/ 1666 w 1982"/>
                <a:gd name="T47" fmla="*/ 108 h 1986"/>
                <a:gd name="T48" fmla="*/ 1544 w 1982"/>
                <a:gd name="T49" fmla="*/ 19 h 1986"/>
                <a:gd name="T50" fmla="*/ 1395 w 1982"/>
                <a:gd name="T51" fmla="*/ 4 h 1986"/>
                <a:gd name="T52" fmla="*/ 1261 w 1982"/>
                <a:gd name="T53" fmla="*/ 69 h 1986"/>
                <a:gd name="T54" fmla="*/ 1170 w 1982"/>
                <a:gd name="T55" fmla="*/ 197 h 1986"/>
                <a:gd name="T56" fmla="*/ 1143 w 1982"/>
                <a:gd name="T57" fmla="*/ 358 h 1986"/>
                <a:gd name="T58" fmla="*/ 1047 w 1982"/>
                <a:gd name="T59" fmla="*/ 264 h 1986"/>
                <a:gd name="T60" fmla="*/ 911 w 1982"/>
                <a:gd name="T61" fmla="*/ 242 h 1986"/>
                <a:gd name="T62" fmla="*/ 779 w 1982"/>
                <a:gd name="T63" fmla="*/ 300 h 1986"/>
                <a:gd name="T64" fmla="*/ 661 w 1982"/>
                <a:gd name="T65" fmla="*/ 346 h 1986"/>
                <a:gd name="T66" fmla="*/ 501 w 1982"/>
                <a:gd name="T67" fmla="*/ 312 h 1986"/>
                <a:gd name="T68" fmla="*/ 345 w 1982"/>
                <a:gd name="T69" fmla="*/ 358 h 1986"/>
                <a:gd name="T70" fmla="*/ 230 w 1982"/>
                <a:gd name="T71" fmla="*/ 473 h 1986"/>
                <a:gd name="T72" fmla="*/ 175 w 1982"/>
                <a:gd name="T73" fmla="*/ 631 h 1986"/>
                <a:gd name="T74" fmla="*/ 194 w 1982"/>
                <a:gd name="T75" fmla="*/ 807 h 1986"/>
                <a:gd name="T76" fmla="*/ 199 w 1982"/>
                <a:gd name="T77" fmla="*/ 927 h 1986"/>
                <a:gd name="T78" fmla="*/ 79 w 1982"/>
                <a:gd name="T79" fmla="*/ 1011 h 1986"/>
                <a:gd name="T80" fmla="*/ 9 w 1982"/>
                <a:gd name="T81" fmla="*/ 1150 h 1986"/>
                <a:gd name="T82" fmla="*/ 7 w 1982"/>
                <a:gd name="T83" fmla="*/ 1307 h 1986"/>
                <a:gd name="T84" fmla="*/ 74 w 1982"/>
                <a:gd name="T85" fmla="*/ 1446 h 1986"/>
                <a:gd name="T86" fmla="*/ 191 w 1982"/>
                <a:gd name="T87" fmla="*/ 1535 h 198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82"/>
                <a:gd name="T133" fmla="*/ 0 h 1986"/>
                <a:gd name="T134" fmla="*/ 1982 w 1982"/>
                <a:gd name="T135" fmla="*/ 1986 h 198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82" h="1986">
                  <a:moveTo>
                    <a:pt x="285" y="1556"/>
                  </a:moveTo>
                  <a:lnTo>
                    <a:pt x="290" y="1607"/>
                  </a:lnTo>
                  <a:lnTo>
                    <a:pt x="304" y="1655"/>
                  </a:lnTo>
                  <a:lnTo>
                    <a:pt x="323" y="1701"/>
                  </a:lnTo>
                  <a:lnTo>
                    <a:pt x="350" y="1739"/>
                  </a:lnTo>
                  <a:lnTo>
                    <a:pt x="378" y="1773"/>
                  </a:lnTo>
                  <a:lnTo>
                    <a:pt x="414" y="1799"/>
                  </a:lnTo>
                  <a:lnTo>
                    <a:pt x="453" y="1816"/>
                  </a:lnTo>
                  <a:lnTo>
                    <a:pt x="493" y="1825"/>
                  </a:lnTo>
                  <a:lnTo>
                    <a:pt x="534" y="1825"/>
                  </a:lnTo>
                  <a:lnTo>
                    <a:pt x="575" y="1816"/>
                  </a:lnTo>
                  <a:lnTo>
                    <a:pt x="613" y="1797"/>
                  </a:lnTo>
                  <a:lnTo>
                    <a:pt x="642" y="1845"/>
                  </a:lnTo>
                  <a:lnTo>
                    <a:pt x="676" y="1888"/>
                  </a:lnTo>
                  <a:lnTo>
                    <a:pt x="714" y="1924"/>
                  </a:lnTo>
                  <a:lnTo>
                    <a:pt x="757" y="1953"/>
                  </a:lnTo>
                  <a:lnTo>
                    <a:pt x="803" y="1972"/>
                  </a:lnTo>
                  <a:lnTo>
                    <a:pt x="848" y="1984"/>
                  </a:lnTo>
                  <a:lnTo>
                    <a:pt x="899" y="1986"/>
                  </a:lnTo>
                  <a:lnTo>
                    <a:pt x="944" y="1977"/>
                  </a:lnTo>
                  <a:lnTo>
                    <a:pt x="992" y="1962"/>
                  </a:lnTo>
                  <a:lnTo>
                    <a:pt x="1035" y="1936"/>
                  </a:lnTo>
                  <a:lnTo>
                    <a:pt x="1076" y="1902"/>
                  </a:lnTo>
                  <a:lnTo>
                    <a:pt x="1112" y="1861"/>
                  </a:lnTo>
                  <a:lnTo>
                    <a:pt x="1143" y="1816"/>
                  </a:lnTo>
                  <a:lnTo>
                    <a:pt x="1167" y="1763"/>
                  </a:lnTo>
                  <a:lnTo>
                    <a:pt x="1184" y="1708"/>
                  </a:lnTo>
                  <a:lnTo>
                    <a:pt x="1184" y="1737"/>
                  </a:lnTo>
                  <a:lnTo>
                    <a:pt x="1191" y="1765"/>
                  </a:lnTo>
                  <a:lnTo>
                    <a:pt x="1203" y="1792"/>
                  </a:lnTo>
                  <a:lnTo>
                    <a:pt x="1220" y="1811"/>
                  </a:lnTo>
                  <a:lnTo>
                    <a:pt x="1242" y="1828"/>
                  </a:lnTo>
                  <a:lnTo>
                    <a:pt x="1263" y="1835"/>
                  </a:lnTo>
                  <a:lnTo>
                    <a:pt x="1287" y="1837"/>
                  </a:lnTo>
                  <a:lnTo>
                    <a:pt x="1337" y="1842"/>
                  </a:lnTo>
                  <a:lnTo>
                    <a:pt x="1388" y="1837"/>
                  </a:lnTo>
                  <a:lnTo>
                    <a:pt x="1436" y="1825"/>
                  </a:lnTo>
                  <a:lnTo>
                    <a:pt x="1484" y="1804"/>
                  </a:lnTo>
                  <a:lnTo>
                    <a:pt x="1527" y="1775"/>
                  </a:lnTo>
                  <a:lnTo>
                    <a:pt x="1568" y="1739"/>
                  </a:lnTo>
                  <a:lnTo>
                    <a:pt x="1606" y="1696"/>
                  </a:lnTo>
                  <a:lnTo>
                    <a:pt x="1637" y="1648"/>
                  </a:lnTo>
                  <a:lnTo>
                    <a:pt x="1676" y="1650"/>
                  </a:lnTo>
                  <a:lnTo>
                    <a:pt x="1714" y="1645"/>
                  </a:lnTo>
                  <a:lnTo>
                    <a:pt x="1750" y="1633"/>
                  </a:lnTo>
                  <a:lnTo>
                    <a:pt x="1786" y="1614"/>
                  </a:lnTo>
                  <a:lnTo>
                    <a:pt x="1817" y="1585"/>
                  </a:lnTo>
                  <a:lnTo>
                    <a:pt x="1843" y="1552"/>
                  </a:lnTo>
                  <a:lnTo>
                    <a:pt x="1865" y="1513"/>
                  </a:lnTo>
                  <a:lnTo>
                    <a:pt x="1882" y="1470"/>
                  </a:lnTo>
                  <a:lnTo>
                    <a:pt x="1882" y="1410"/>
                  </a:lnTo>
                  <a:lnTo>
                    <a:pt x="1875" y="1350"/>
                  </a:lnTo>
                  <a:lnTo>
                    <a:pt x="1858" y="1290"/>
                  </a:lnTo>
                  <a:lnTo>
                    <a:pt x="1836" y="1234"/>
                  </a:lnTo>
                  <a:lnTo>
                    <a:pt x="1807" y="1179"/>
                  </a:lnTo>
                  <a:lnTo>
                    <a:pt x="1774" y="1129"/>
                  </a:lnTo>
                  <a:lnTo>
                    <a:pt x="1733" y="1085"/>
                  </a:lnTo>
                  <a:lnTo>
                    <a:pt x="1803" y="999"/>
                  </a:lnTo>
                  <a:lnTo>
                    <a:pt x="1870" y="905"/>
                  </a:lnTo>
                  <a:lnTo>
                    <a:pt x="1927" y="809"/>
                  </a:lnTo>
                  <a:lnTo>
                    <a:pt x="1982" y="708"/>
                  </a:lnTo>
                  <a:lnTo>
                    <a:pt x="1980" y="639"/>
                  </a:lnTo>
                  <a:lnTo>
                    <a:pt x="1970" y="571"/>
                  </a:lnTo>
                  <a:lnTo>
                    <a:pt x="1954" y="507"/>
                  </a:lnTo>
                  <a:lnTo>
                    <a:pt x="1932" y="442"/>
                  </a:lnTo>
                  <a:lnTo>
                    <a:pt x="1901" y="382"/>
                  </a:lnTo>
                  <a:lnTo>
                    <a:pt x="1863" y="329"/>
                  </a:lnTo>
                  <a:lnTo>
                    <a:pt x="1822" y="278"/>
                  </a:lnTo>
                  <a:lnTo>
                    <a:pt x="1774" y="235"/>
                  </a:lnTo>
                  <a:lnTo>
                    <a:pt x="1721" y="199"/>
                  </a:lnTo>
                  <a:lnTo>
                    <a:pt x="1697" y="151"/>
                  </a:lnTo>
                  <a:lnTo>
                    <a:pt x="1666" y="108"/>
                  </a:lnTo>
                  <a:lnTo>
                    <a:pt x="1630" y="69"/>
                  </a:lnTo>
                  <a:lnTo>
                    <a:pt x="1589" y="40"/>
                  </a:lnTo>
                  <a:lnTo>
                    <a:pt x="1544" y="19"/>
                  </a:lnTo>
                  <a:lnTo>
                    <a:pt x="1496" y="4"/>
                  </a:lnTo>
                  <a:lnTo>
                    <a:pt x="1445" y="0"/>
                  </a:lnTo>
                  <a:lnTo>
                    <a:pt x="1395" y="4"/>
                  </a:lnTo>
                  <a:lnTo>
                    <a:pt x="1347" y="16"/>
                  </a:lnTo>
                  <a:lnTo>
                    <a:pt x="1301" y="38"/>
                  </a:lnTo>
                  <a:lnTo>
                    <a:pt x="1261" y="69"/>
                  </a:lnTo>
                  <a:lnTo>
                    <a:pt x="1225" y="105"/>
                  </a:lnTo>
                  <a:lnTo>
                    <a:pt x="1194" y="149"/>
                  </a:lnTo>
                  <a:lnTo>
                    <a:pt x="1170" y="197"/>
                  </a:lnTo>
                  <a:lnTo>
                    <a:pt x="1153" y="249"/>
                  </a:lnTo>
                  <a:lnTo>
                    <a:pt x="1143" y="302"/>
                  </a:lnTo>
                  <a:lnTo>
                    <a:pt x="1143" y="358"/>
                  </a:lnTo>
                  <a:lnTo>
                    <a:pt x="1117" y="319"/>
                  </a:lnTo>
                  <a:lnTo>
                    <a:pt x="1086" y="288"/>
                  </a:lnTo>
                  <a:lnTo>
                    <a:pt x="1047" y="264"/>
                  </a:lnTo>
                  <a:lnTo>
                    <a:pt x="1004" y="249"/>
                  </a:lnTo>
                  <a:lnTo>
                    <a:pt x="959" y="242"/>
                  </a:lnTo>
                  <a:lnTo>
                    <a:pt x="911" y="242"/>
                  </a:lnTo>
                  <a:lnTo>
                    <a:pt x="865" y="254"/>
                  </a:lnTo>
                  <a:lnTo>
                    <a:pt x="820" y="271"/>
                  </a:lnTo>
                  <a:lnTo>
                    <a:pt x="779" y="300"/>
                  </a:lnTo>
                  <a:lnTo>
                    <a:pt x="743" y="334"/>
                  </a:lnTo>
                  <a:lnTo>
                    <a:pt x="712" y="372"/>
                  </a:lnTo>
                  <a:lnTo>
                    <a:pt x="661" y="346"/>
                  </a:lnTo>
                  <a:lnTo>
                    <a:pt x="609" y="326"/>
                  </a:lnTo>
                  <a:lnTo>
                    <a:pt x="553" y="314"/>
                  </a:lnTo>
                  <a:lnTo>
                    <a:pt x="501" y="312"/>
                  </a:lnTo>
                  <a:lnTo>
                    <a:pt x="446" y="319"/>
                  </a:lnTo>
                  <a:lnTo>
                    <a:pt x="395" y="336"/>
                  </a:lnTo>
                  <a:lnTo>
                    <a:pt x="345" y="358"/>
                  </a:lnTo>
                  <a:lnTo>
                    <a:pt x="302" y="389"/>
                  </a:lnTo>
                  <a:lnTo>
                    <a:pt x="263" y="427"/>
                  </a:lnTo>
                  <a:lnTo>
                    <a:pt x="230" y="473"/>
                  </a:lnTo>
                  <a:lnTo>
                    <a:pt x="203" y="521"/>
                  </a:lnTo>
                  <a:lnTo>
                    <a:pt x="187" y="576"/>
                  </a:lnTo>
                  <a:lnTo>
                    <a:pt x="175" y="631"/>
                  </a:lnTo>
                  <a:lnTo>
                    <a:pt x="175" y="689"/>
                  </a:lnTo>
                  <a:lnTo>
                    <a:pt x="179" y="749"/>
                  </a:lnTo>
                  <a:lnTo>
                    <a:pt x="194" y="807"/>
                  </a:lnTo>
                  <a:lnTo>
                    <a:pt x="215" y="862"/>
                  </a:lnTo>
                  <a:lnTo>
                    <a:pt x="244" y="913"/>
                  </a:lnTo>
                  <a:lnTo>
                    <a:pt x="199" y="927"/>
                  </a:lnTo>
                  <a:lnTo>
                    <a:pt x="153" y="949"/>
                  </a:lnTo>
                  <a:lnTo>
                    <a:pt x="112" y="977"/>
                  </a:lnTo>
                  <a:lnTo>
                    <a:pt x="79" y="1011"/>
                  </a:lnTo>
                  <a:lnTo>
                    <a:pt x="48" y="1054"/>
                  </a:lnTo>
                  <a:lnTo>
                    <a:pt x="26" y="1100"/>
                  </a:lnTo>
                  <a:lnTo>
                    <a:pt x="9" y="1150"/>
                  </a:lnTo>
                  <a:lnTo>
                    <a:pt x="2" y="1201"/>
                  </a:lnTo>
                  <a:lnTo>
                    <a:pt x="0" y="1254"/>
                  </a:lnTo>
                  <a:lnTo>
                    <a:pt x="7" y="1307"/>
                  </a:lnTo>
                  <a:lnTo>
                    <a:pt x="24" y="1357"/>
                  </a:lnTo>
                  <a:lnTo>
                    <a:pt x="45" y="1405"/>
                  </a:lnTo>
                  <a:lnTo>
                    <a:pt x="74" y="1446"/>
                  </a:lnTo>
                  <a:lnTo>
                    <a:pt x="107" y="1482"/>
                  </a:lnTo>
                  <a:lnTo>
                    <a:pt x="148" y="1513"/>
                  </a:lnTo>
                  <a:lnTo>
                    <a:pt x="191" y="1535"/>
                  </a:lnTo>
                  <a:lnTo>
                    <a:pt x="237" y="1549"/>
                  </a:lnTo>
                  <a:lnTo>
                    <a:pt x="285" y="155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8001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81" name="Freeform 7"/>
            <p:cNvSpPr>
              <a:spLocks/>
            </p:cNvSpPr>
            <p:nvPr/>
          </p:nvSpPr>
          <p:spPr bwMode="auto">
            <a:xfrm>
              <a:off x="1809" y="1382"/>
              <a:ext cx="1841" cy="1846"/>
            </a:xfrm>
            <a:custGeom>
              <a:avLst/>
              <a:gdLst>
                <a:gd name="T0" fmla="*/ 208 w 1416"/>
                <a:gd name="T1" fmla="*/ 1151 h 1420"/>
                <a:gd name="T2" fmla="*/ 237 w 1416"/>
                <a:gd name="T3" fmla="*/ 1223 h 1420"/>
                <a:gd name="T4" fmla="*/ 282 w 1416"/>
                <a:gd name="T5" fmla="*/ 1276 h 1420"/>
                <a:gd name="T6" fmla="*/ 345 w 1416"/>
                <a:gd name="T7" fmla="*/ 1302 h 1420"/>
                <a:gd name="T8" fmla="*/ 407 w 1416"/>
                <a:gd name="T9" fmla="*/ 1297 h 1420"/>
                <a:gd name="T10" fmla="*/ 462 w 1416"/>
                <a:gd name="T11" fmla="*/ 1324 h 1420"/>
                <a:gd name="T12" fmla="*/ 525 w 1416"/>
                <a:gd name="T13" fmla="*/ 1386 h 1420"/>
                <a:gd name="T14" fmla="*/ 599 w 1416"/>
                <a:gd name="T15" fmla="*/ 1418 h 1420"/>
                <a:gd name="T16" fmla="*/ 678 w 1416"/>
                <a:gd name="T17" fmla="*/ 1413 h 1420"/>
                <a:gd name="T18" fmla="*/ 752 w 1416"/>
                <a:gd name="T19" fmla="*/ 1374 h 1420"/>
                <a:gd name="T20" fmla="*/ 810 w 1416"/>
                <a:gd name="T21" fmla="*/ 1309 h 1420"/>
                <a:gd name="T22" fmla="*/ 846 w 1416"/>
                <a:gd name="T23" fmla="*/ 1221 h 1420"/>
                <a:gd name="T24" fmla="*/ 853 w 1416"/>
                <a:gd name="T25" fmla="*/ 1269 h 1420"/>
                <a:gd name="T26" fmla="*/ 882 w 1416"/>
                <a:gd name="T27" fmla="*/ 1302 h 1420"/>
                <a:gd name="T28" fmla="*/ 920 w 1416"/>
                <a:gd name="T29" fmla="*/ 1312 h 1420"/>
                <a:gd name="T30" fmla="*/ 1002 w 1416"/>
                <a:gd name="T31" fmla="*/ 1312 h 1420"/>
                <a:gd name="T32" fmla="*/ 1078 w 1416"/>
                <a:gd name="T33" fmla="*/ 1278 h 1420"/>
                <a:gd name="T34" fmla="*/ 1143 w 1416"/>
                <a:gd name="T35" fmla="*/ 1218 h 1420"/>
                <a:gd name="T36" fmla="*/ 1201 w 1416"/>
                <a:gd name="T37" fmla="*/ 1180 h 1420"/>
                <a:gd name="T38" fmla="*/ 1261 w 1416"/>
                <a:gd name="T39" fmla="*/ 1163 h 1420"/>
                <a:gd name="T40" fmla="*/ 1311 w 1416"/>
                <a:gd name="T41" fmla="*/ 1117 h 1420"/>
                <a:gd name="T42" fmla="*/ 1345 w 1416"/>
                <a:gd name="T43" fmla="*/ 1050 h 1420"/>
                <a:gd name="T44" fmla="*/ 1335 w 1416"/>
                <a:gd name="T45" fmla="*/ 951 h 1420"/>
                <a:gd name="T46" fmla="*/ 1299 w 1416"/>
                <a:gd name="T47" fmla="*/ 855 h 1420"/>
                <a:gd name="T48" fmla="*/ 1239 w 1416"/>
                <a:gd name="T49" fmla="*/ 776 h 1420"/>
                <a:gd name="T50" fmla="*/ 1335 w 1416"/>
                <a:gd name="T51" fmla="*/ 649 h 1420"/>
                <a:gd name="T52" fmla="*/ 1416 w 1416"/>
                <a:gd name="T53" fmla="*/ 507 h 1420"/>
                <a:gd name="T54" fmla="*/ 1405 w 1416"/>
                <a:gd name="T55" fmla="*/ 396 h 1420"/>
                <a:gd name="T56" fmla="*/ 1369 w 1416"/>
                <a:gd name="T57" fmla="*/ 296 h 1420"/>
                <a:gd name="T58" fmla="*/ 1309 w 1416"/>
                <a:gd name="T59" fmla="*/ 207 h 1420"/>
                <a:gd name="T60" fmla="*/ 1229 w 1416"/>
                <a:gd name="T61" fmla="*/ 142 h 1420"/>
                <a:gd name="T62" fmla="*/ 1179 w 1416"/>
                <a:gd name="T63" fmla="*/ 65 h 1420"/>
                <a:gd name="T64" fmla="*/ 1107 w 1416"/>
                <a:gd name="T65" fmla="*/ 15 h 1420"/>
                <a:gd name="T66" fmla="*/ 1023 w 1416"/>
                <a:gd name="T67" fmla="*/ 0 h 1420"/>
                <a:gd name="T68" fmla="*/ 939 w 1416"/>
                <a:gd name="T69" fmla="*/ 24 h 1420"/>
                <a:gd name="T70" fmla="*/ 870 w 1416"/>
                <a:gd name="T71" fmla="*/ 79 h 1420"/>
                <a:gd name="T72" fmla="*/ 827 w 1416"/>
                <a:gd name="T73" fmla="*/ 161 h 1420"/>
                <a:gd name="T74" fmla="*/ 817 w 1416"/>
                <a:gd name="T75" fmla="*/ 255 h 1420"/>
                <a:gd name="T76" fmla="*/ 769 w 1416"/>
                <a:gd name="T77" fmla="*/ 202 h 1420"/>
                <a:gd name="T78" fmla="*/ 704 w 1416"/>
                <a:gd name="T79" fmla="*/ 175 h 1420"/>
                <a:gd name="T80" fmla="*/ 630 w 1416"/>
                <a:gd name="T81" fmla="*/ 178 h 1420"/>
                <a:gd name="T82" fmla="*/ 563 w 1416"/>
                <a:gd name="T83" fmla="*/ 209 h 1420"/>
                <a:gd name="T84" fmla="*/ 508 w 1416"/>
                <a:gd name="T85" fmla="*/ 267 h 1420"/>
                <a:gd name="T86" fmla="*/ 419 w 1416"/>
                <a:gd name="T87" fmla="*/ 228 h 1420"/>
                <a:gd name="T88" fmla="*/ 326 w 1416"/>
                <a:gd name="T89" fmla="*/ 228 h 1420"/>
                <a:gd name="T90" fmla="*/ 239 w 1416"/>
                <a:gd name="T91" fmla="*/ 260 h 1420"/>
                <a:gd name="T92" fmla="*/ 172 w 1416"/>
                <a:gd name="T93" fmla="*/ 324 h 1420"/>
                <a:gd name="T94" fmla="*/ 134 w 1416"/>
                <a:gd name="T95" fmla="*/ 411 h 1420"/>
                <a:gd name="T96" fmla="*/ 124 w 1416"/>
                <a:gd name="T97" fmla="*/ 509 h 1420"/>
                <a:gd name="T98" fmla="*/ 151 w 1416"/>
                <a:gd name="T99" fmla="*/ 608 h 1420"/>
                <a:gd name="T100" fmla="*/ 134 w 1416"/>
                <a:gd name="T101" fmla="*/ 666 h 1420"/>
                <a:gd name="T102" fmla="*/ 67 w 1416"/>
                <a:gd name="T103" fmla="*/ 714 h 1420"/>
                <a:gd name="T104" fmla="*/ 19 w 1416"/>
                <a:gd name="T105" fmla="*/ 786 h 1420"/>
                <a:gd name="T106" fmla="*/ 0 w 1416"/>
                <a:gd name="T107" fmla="*/ 875 h 1420"/>
                <a:gd name="T108" fmla="*/ 14 w 1416"/>
                <a:gd name="T109" fmla="*/ 963 h 1420"/>
                <a:gd name="T110" fmla="*/ 57 w 1416"/>
                <a:gd name="T111" fmla="*/ 1040 h 1420"/>
                <a:gd name="T112" fmla="*/ 124 w 1416"/>
                <a:gd name="T113" fmla="*/ 1091 h 1420"/>
                <a:gd name="T114" fmla="*/ 203 w 1416"/>
                <a:gd name="T115" fmla="*/ 1112 h 14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16"/>
                <a:gd name="T175" fmla="*/ 0 h 1420"/>
                <a:gd name="T176" fmla="*/ 1416 w 1416"/>
                <a:gd name="T177" fmla="*/ 1420 h 14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16" h="1420">
                  <a:moveTo>
                    <a:pt x="203" y="1112"/>
                  </a:moveTo>
                  <a:lnTo>
                    <a:pt x="208" y="1151"/>
                  </a:lnTo>
                  <a:lnTo>
                    <a:pt x="220" y="1189"/>
                  </a:lnTo>
                  <a:lnTo>
                    <a:pt x="237" y="1223"/>
                  </a:lnTo>
                  <a:lnTo>
                    <a:pt x="258" y="1254"/>
                  </a:lnTo>
                  <a:lnTo>
                    <a:pt x="282" y="1276"/>
                  </a:lnTo>
                  <a:lnTo>
                    <a:pt x="314" y="1293"/>
                  </a:lnTo>
                  <a:lnTo>
                    <a:pt x="345" y="1302"/>
                  </a:lnTo>
                  <a:lnTo>
                    <a:pt x="376" y="1305"/>
                  </a:lnTo>
                  <a:lnTo>
                    <a:pt x="407" y="1297"/>
                  </a:lnTo>
                  <a:lnTo>
                    <a:pt x="438" y="1283"/>
                  </a:lnTo>
                  <a:lnTo>
                    <a:pt x="462" y="1324"/>
                  </a:lnTo>
                  <a:lnTo>
                    <a:pt x="491" y="1357"/>
                  </a:lnTo>
                  <a:lnTo>
                    <a:pt x="525" y="1386"/>
                  </a:lnTo>
                  <a:lnTo>
                    <a:pt x="561" y="1405"/>
                  </a:lnTo>
                  <a:lnTo>
                    <a:pt x="599" y="1418"/>
                  </a:lnTo>
                  <a:lnTo>
                    <a:pt x="640" y="1420"/>
                  </a:lnTo>
                  <a:lnTo>
                    <a:pt x="678" y="1413"/>
                  </a:lnTo>
                  <a:lnTo>
                    <a:pt x="716" y="1398"/>
                  </a:lnTo>
                  <a:lnTo>
                    <a:pt x="752" y="1374"/>
                  </a:lnTo>
                  <a:lnTo>
                    <a:pt x="784" y="1345"/>
                  </a:lnTo>
                  <a:lnTo>
                    <a:pt x="810" y="1309"/>
                  </a:lnTo>
                  <a:lnTo>
                    <a:pt x="831" y="1266"/>
                  </a:lnTo>
                  <a:lnTo>
                    <a:pt x="846" y="1221"/>
                  </a:lnTo>
                  <a:lnTo>
                    <a:pt x="848" y="1245"/>
                  </a:lnTo>
                  <a:lnTo>
                    <a:pt x="853" y="1269"/>
                  </a:lnTo>
                  <a:lnTo>
                    <a:pt x="865" y="1288"/>
                  </a:lnTo>
                  <a:lnTo>
                    <a:pt x="882" y="1302"/>
                  </a:lnTo>
                  <a:lnTo>
                    <a:pt x="901" y="1312"/>
                  </a:lnTo>
                  <a:lnTo>
                    <a:pt x="920" y="1312"/>
                  </a:lnTo>
                  <a:lnTo>
                    <a:pt x="961" y="1317"/>
                  </a:lnTo>
                  <a:lnTo>
                    <a:pt x="1002" y="1312"/>
                  </a:lnTo>
                  <a:lnTo>
                    <a:pt x="1040" y="1297"/>
                  </a:lnTo>
                  <a:lnTo>
                    <a:pt x="1078" y="1278"/>
                  </a:lnTo>
                  <a:lnTo>
                    <a:pt x="1112" y="1252"/>
                  </a:lnTo>
                  <a:lnTo>
                    <a:pt x="1143" y="1218"/>
                  </a:lnTo>
                  <a:lnTo>
                    <a:pt x="1170" y="1177"/>
                  </a:lnTo>
                  <a:lnTo>
                    <a:pt x="1201" y="1180"/>
                  </a:lnTo>
                  <a:lnTo>
                    <a:pt x="1232" y="1175"/>
                  </a:lnTo>
                  <a:lnTo>
                    <a:pt x="1261" y="1163"/>
                  </a:lnTo>
                  <a:lnTo>
                    <a:pt x="1287" y="1141"/>
                  </a:lnTo>
                  <a:lnTo>
                    <a:pt x="1311" y="1117"/>
                  </a:lnTo>
                  <a:lnTo>
                    <a:pt x="1330" y="1086"/>
                  </a:lnTo>
                  <a:lnTo>
                    <a:pt x="1345" y="1050"/>
                  </a:lnTo>
                  <a:lnTo>
                    <a:pt x="1345" y="999"/>
                  </a:lnTo>
                  <a:lnTo>
                    <a:pt x="1335" y="951"/>
                  </a:lnTo>
                  <a:lnTo>
                    <a:pt x="1321" y="901"/>
                  </a:lnTo>
                  <a:lnTo>
                    <a:pt x="1299" y="855"/>
                  </a:lnTo>
                  <a:lnTo>
                    <a:pt x="1270" y="812"/>
                  </a:lnTo>
                  <a:lnTo>
                    <a:pt x="1239" y="776"/>
                  </a:lnTo>
                  <a:lnTo>
                    <a:pt x="1289" y="714"/>
                  </a:lnTo>
                  <a:lnTo>
                    <a:pt x="1335" y="649"/>
                  </a:lnTo>
                  <a:lnTo>
                    <a:pt x="1378" y="579"/>
                  </a:lnTo>
                  <a:lnTo>
                    <a:pt x="1416" y="507"/>
                  </a:lnTo>
                  <a:lnTo>
                    <a:pt x="1414" y="452"/>
                  </a:lnTo>
                  <a:lnTo>
                    <a:pt x="1405" y="396"/>
                  </a:lnTo>
                  <a:lnTo>
                    <a:pt x="1390" y="344"/>
                  </a:lnTo>
                  <a:lnTo>
                    <a:pt x="1369" y="296"/>
                  </a:lnTo>
                  <a:lnTo>
                    <a:pt x="1342" y="250"/>
                  </a:lnTo>
                  <a:lnTo>
                    <a:pt x="1309" y="207"/>
                  </a:lnTo>
                  <a:lnTo>
                    <a:pt x="1270" y="173"/>
                  </a:lnTo>
                  <a:lnTo>
                    <a:pt x="1229" y="142"/>
                  </a:lnTo>
                  <a:lnTo>
                    <a:pt x="1208" y="101"/>
                  </a:lnTo>
                  <a:lnTo>
                    <a:pt x="1179" y="65"/>
                  </a:lnTo>
                  <a:lnTo>
                    <a:pt x="1146" y="36"/>
                  </a:lnTo>
                  <a:lnTo>
                    <a:pt x="1107" y="15"/>
                  </a:lnTo>
                  <a:lnTo>
                    <a:pt x="1064" y="2"/>
                  </a:lnTo>
                  <a:lnTo>
                    <a:pt x="1023" y="0"/>
                  </a:lnTo>
                  <a:lnTo>
                    <a:pt x="980" y="7"/>
                  </a:lnTo>
                  <a:lnTo>
                    <a:pt x="939" y="24"/>
                  </a:lnTo>
                  <a:lnTo>
                    <a:pt x="903" y="48"/>
                  </a:lnTo>
                  <a:lnTo>
                    <a:pt x="870" y="79"/>
                  </a:lnTo>
                  <a:lnTo>
                    <a:pt x="846" y="118"/>
                  </a:lnTo>
                  <a:lnTo>
                    <a:pt x="827" y="161"/>
                  </a:lnTo>
                  <a:lnTo>
                    <a:pt x="819" y="209"/>
                  </a:lnTo>
                  <a:lnTo>
                    <a:pt x="817" y="255"/>
                  </a:lnTo>
                  <a:lnTo>
                    <a:pt x="796" y="226"/>
                  </a:lnTo>
                  <a:lnTo>
                    <a:pt x="769" y="202"/>
                  </a:lnTo>
                  <a:lnTo>
                    <a:pt x="738" y="185"/>
                  </a:lnTo>
                  <a:lnTo>
                    <a:pt x="704" y="175"/>
                  </a:lnTo>
                  <a:lnTo>
                    <a:pt x="668" y="173"/>
                  </a:lnTo>
                  <a:lnTo>
                    <a:pt x="630" y="178"/>
                  </a:lnTo>
                  <a:lnTo>
                    <a:pt x="597" y="190"/>
                  </a:lnTo>
                  <a:lnTo>
                    <a:pt x="563" y="209"/>
                  </a:lnTo>
                  <a:lnTo>
                    <a:pt x="532" y="236"/>
                  </a:lnTo>
                  <a:lnTo>
                    <a:pt x="508" y="267"/>
                  </a:lnTo>
                  <a:lnTo>
                    <a:pt x="465" y="243"/>
                  </a:lnTo>
                  <a:lnTo>
                    <a:pt x="419" y="228"/>
                  </a:lnTo>
                  <a:lnTo>
                    <a:pt x="374" y="224"/>
                  </a:lnTo>
                  <a:lnTo>
                    <a:pt x="326" y="228"/>
                  </a:lnTo>
                  <a:lnTo>
                    <a:pt x="282" y="240"/>
                  </a:lnTo>
                  <a:lnTo>
                    <a:pt x="239" y="260"/>
                  </a:lnTo>
                  <a:lnTo>
                    <a:pt x="203" y="288"/>
                  </a:lnTo>
                  <a:lnTo>
                    <a:pt x="172" y="324"/>
                  </a:lnTo>
                  <a:lnTo>
                    <a:pt x="148" y="365"/>
                  </a:lnTo>
                  <a:lnTo>
                    <a:pt x="134" y="411"/>
                  </a:lnTo>
                  <a:lnTo>
                    <a:pt x="124" y="461"/>
                  </a:lnTo>
                  <a:lnTo>
                    <a:pt x="124" y="509"/>
                  </a:lnTo>
                  <a:lnTo>
                    <a:pt x="134" y="560"/>
                  </a:lnTo>
                  <a:lnTo>
                    <a:pt x="151" y="608"/>
                  </a:lnTo>
                  <a:lnTo>
                    <a:pt x="175" y="654"/>
                  </a:lnTo>
                  <a:lnTo>
                    <a:pt x="134" y="666"/>
                  </a:lnTo>
                  <a:lnTo>
                    <a:pt x="98" y="685"/>
                  </a:lnTo>
                  <a:lnTo>
                    <a:pt x="67" y="714"/>
                  </a:lnTo>
                  <a:lnTo>
                    <a:pt x="38" y="747"/>
                  </a:lnTo>
                  <a:lnTo>
                    <a:pt x="19" y="786"/>
                  </a:lnTo>
                  <a:lnTo>
                    <a:pt x="4" y="829"/>
                  </a:lnTo>
                  <a:lnTo>
                    <a:pt x="0" y="875"/>
                  </a:lnTo>
                  <a:lnTo>
                    <a:pt x="2" y="920"/>
                  </a:lnTo>
                  <a:lnTo>
                    <a:pt x="14" y="963"/>
                  </a:lnTo>
                  <a:lnTo>
                    <a:pt x="31" y="1004"/>
                  </a:lnTo>
                  <a:lnTo>
                    <a:pt x="57" y="1040"/>
                  </a:lnTo>
                  <a:lnTo>
                    <a:pt x="88" y="1069"/>
                  </a:lnTo>
                  <a:lnTo>
                    <a:pt x="124" y="1091"/>
                  </a:lnTo>
                  <a:lnTo>
                    <a:pt x="163" y="1105"/>
                  </a:lnTo>
                  <a:lnTo>
                    <a:pt x="203" y="111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8001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82" name="Freeform 8"/>
            <p:cNvSpPr>
              <a:spLocks/>
            </p:cNvSpPr>
            <p:nvPr/>
          </p:nvSpPr>
          <p:spPr bwMode="auto">
            <a:xfrm>
              <a:off x="2091" y="1668"/>
              <a:ext cx="1104" cy="1102"/>
            </a:xfrm>
            <a:custGeom>
              <a:avLst/>
              <a:gdLst>
                <a:gd name="T0" fmla="*/ 127 w 849"/>
                <a:gd name="T1" fmla="*/ 694 h 848"/>
                <a:gd name="T2" fmla="*/ 151 w 849"/>
                <a:gd name="T3" fmla="*/ 745 h 848"/>
                <a:gd name="T4" fmla="*/ 192 w 849"/>
                <a:gd name="T5" fmla="*/ 776 h 848"/>
                <a:gd name="T6" fmla="*/ 240 w 849"/>
                <a:gd name="T7" fmla="*/ 778 h 848"/>
                <a:gd name="T8" fmla="*/ 283 w 849"/>
                <a:gd name="T9" fmla="*/ 800 h 848"/>
                <a:gd name="T10" fmla="*/ 336 w 849"/>
                <a:gd name="T11" fmla="*/ 841 h 848"/>
                <a:gd name="T12" fmla="*/ 396 w 849"/>
                <a:gd name="T13" fmla="*/ 848 h 848"/>
                <a:gd name="T14" fmla="*/ 454 w 849"/>
                <a:gd name="T15" fmla="*/ 822 h 848"/>
                <a:gd name="T16" fmla="*/ 497 w 849"/>
                <a:gd name="T17" fmla="*/ 766 h 848"/>
                <a:gd name="T18" fmla="*/ 509 w 849"/>
                <a:gd name="T19" fmla="*/ 747 h 848"/>
                <a:gd name="T20" fmla="*/ 526 w 849"/>
                <a:gd name="T21" fmla="*/ 776 h 848"/>
                <a:gd name="T22" fmla="*/ 552 w 849"/>
                <a:gd name="T23" fmla="*/ 786 h 848"/>
                <a:gd name="T24" fmla="*/ 621 w 849"/>
                <a:gd name="T25" fmla="*/ 778 h 848"/>
                <a:gd name="T26" fmla="*/ 679 w 849"/>
                <a:gd name="T27" fmla="*/ 738 h 848"/>
                <a:gd name="T28" fmla="*/ 729 w 849"/>
                <a:gd name="T29" fmla="*/ 706 h 848"/>
                <a:gd name="T30" fmla="*/ 777 w 849"/>
                <a:gd name="T31" fmla="*/ 680 h 848"/>
                <a:gd name="T32" fmla="*/ 808 w 849"/>
                <a:gd name="T33" fmla="*/ 627 h 848"/>
                <a:gd name="T34" fmla="*/ 799 w 849"/>
                <a:gd name="T35" fmla="*/ 557 h 848"/>
                <a:gd name="T36" fmla="*/ 768 w 849"/>
                <a:gd name="T37" fmla="*/ 490 h 848"/>
                <a:gd name="T38" fmla="*/ 784 w 849"/>
                <a:gd name="T39" fmla="*/ 413 h 848"/>
                <a:gd name="T40" fmla="*/ 849 w 849"/>
                <a:gd name="T41" fmla="*/ 303 h 848"/>
                <a:gd name="T42" fmla="*/ 840 w 849"/>
                <a:gd name="T43" fmla="*/ 214 h 848"/>
                <a:gd name="T44" fmla="*/ 799 w 849"/>
                <a:gd name="T45" fmla="*/ 139 h 848"/>
                <a:gd name="T46" fmla="*/ 739 w 849"/>
                <a:gd name="T47" fmla="*/ 84 h 848"/>
                <a:gd name="T48" fmla="*/ 698 w 849"/>
                <a:gd name="T49" fmla="*/ 26 h 848"/>
                <a:gd name="T50" fmla="*/ 638 w 849"/>
                <a:gd name="T51" fmla="*/ 0 h 848"/>
                <a:gd name="T52" fmla="*/ 573 w 849"/>
                <a:gd name="T53" fmla="*/ 7 h 848"/>
                <a:gd name="T54" fmla="*/ 521 w 849"/>
                <a:gd name="T55" fmla="*/ 50 h 848"/>
                <a:gd name="T56" fmla="*/ 492 w 849"/>
                <a:gd name="T57" fmla="*/ 115 h 848"/>
                <a:gd name="T58" fmla="*/ 475 w 849"/>
                <a:gd name="T59" fmla="*/ 130 h 848"/>
                <a:gd name="T60" fmla="*/ 430 w 849"/>
                <a:gd name="T61" fmla="*/ 103 h 848"/>
                <a:gd name="T62" fmla="*/ 374 w 849"/>
                <a:gd name="T63" fmla="*/ 106 h 848"/>
                <a:gd name="T64" fmla="*/ 324 w 849"/>
                <a:gd name="T65" fmla="*/ 135 h 848"/>
                <a:gd name="T66" fmla="*/ 274 w 849"/>
                <a:gd name="T67" fmla="*/ 142 h 848"/>
                <a:gd name="T68" fmla="*/ 204 w 849"/>
                <a:gd name="T69" fmla="*/ 135 h 848"/>
                <a:gd name="T70" fmla="*/ 139 w 849"/>
                <a:gd name="T71" fmla="*/ 159 h 848"/>
                <a:gd name="T72" fmla="*/ 94 w 849"/>
                <a:gd name="T73" fmla="*/ 211 h 848"/>
                <a:gd name="T74" fmla="*/ 75 w 849"/>
                <a:gd name="T75" fmla="*/ 281 h 848"/>
                <a:gd name="T76" fmla="*/ 89 w 849"/>
                <a:gd name="T77" fmla="*/ 356 h 848"/>
                <a:gd name="T78" fmla="*/ 77 w 849"/>
                <a:gd name="T79" fmla="*/ 399 h 848"/>
                <a:gd name="T80" fmla="*/ 27 w 849"/>
                <a:gd name="T81" fmla="*/ 440 h 848"/>
                <a:gd name="T82" fmla="*/ 3 w 849"/>
                <a:gd name="T83" fmla="*/ 502 h 848"/>
                <a:gd name="T84" fmla="*/ 8 w 849"/>
                <a:gd name="T85" fmla="*/ 569 h 848"/>
                <a:gd name="T86" fmla="*/ 39 w 849"/>
                <a:gd name="T87" fmla="*/ 627 h 848"/>
                <a:gd name="T88" fmla="*/ 92 w 849"/>
                <a:gd name="T89" fmla="*/ 661 h 8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9"/>
                <a:gd name="T136" fmla="*/ 0 h 848"/>
                <a:gd name="T137" fmla="*/ 849 w 849"/>
                <a:gd name="T138" fmla="*/ 848 h 8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9" h="848">
                  <a:moveTo>
                    <a:pt x="123" y="665"/>
                  </a:moveTo>
                  <a:lnTo>
                    <a:pt x="127" y="694"/>
                  </a:lnTo>
                  <a:lnTo>
                    <a:pt x="137" y="723"/>
                  </a:lnTo>
                  <a:lnTo>
                    <a:pt x="151" y="745"/>
                  </a:lnTo>
                  <a:lnTo>
                    <a:pt x="171" y="764"/>
                  </a:lnTo>
                  <a:lnTo>
                    <a:pt x="192" y="776"/>
                  </a:lnTo>
                  <a:lnTo>
                    <a:pt x="216" y="781"/>
                  </a:lnTo>
                  <a:lnTo>
                    <a:pt x="240" y="778"/>
                  </a:lnTo>
                  <a:lnTo>
                    <a:pt x="264" y="769"/>
                  </a:lnTo>
                  <a:lnTo>
                    <a:pt x="283" y="800"/>
                  </a:lnTo>
                  <a:lnTo>
                    <a:pt x="307" y="824"/>
                  </a:lnTo>
                  <a:lnTo>
                    <a:pt x="336" y="841"/>
                  </a:lnTo>
                  <a:lnTo>
                    <a:pt x="365" y="848"/>
                  </a:lnTo>
                  <a:lnTo>
                    <a:pt x="396" y="848"/>
                  </a:lnTo>
                  <a:lnTo>
                    <a:pt x="427" y="838"/>
                  </a:lnTo>
                  <a:lnTo>
                    <a:pt x="454" y="822"/>
                  </a:lnTo>
                  <a:lnTo>
                    <a:pt x="478" y="798"/>
                  </a:lnTo>
                  <a:lnTo>
                    <a:pt x="497" y="766"/>
                  </a:lnTo>
                  <a:lnTo>
                    <a:pt x="509" y="730"/>
                  </a:lnTo>
                  <a:lnTo>
                    <a:pt x="509" y="747"/>
                  </a:lnTo>
                  <a:lnTo>
                    <a:pt x="516" y="764"/>
                  </a:lnTo>
                  <a:lnTo>
                    <a:pt x="526" y="776"/>
                  </a:lnTo>
                  <a:lnTo>
                    <a:pt x="540" y="783"/>
                  </a:lnTo>
                  <a:lnTo>
                    <a:pt x="552" y="786"/>
                  </a:lnTo>
                  <a:lnTo>
                    <a:pt x="588" y="786"/>
                  </a:lnTo>
                  <a:lnTo>
                    <a:pt x="621" y="778"/>
                  </a:lnTo>
                  <a:lnTo>
                    <a:pt x="653" y="762"/>
                  </a:lnTo>
                  <a:lnTo>
                    <a:pt x="679" y="738"/>
                  </a:lnTo>
                  <a:lnTo>
                    <a:pt x="703" y="704"/>
                  </a:lnTo>
                  <a:lnTo>
                    <a:pt x="729" y="706"/>
                  </a:lnTo>
                  <a:lnTo>
                    <a:pt x="753" y="697"/>
                  </a:lnTo>
                  <a:lnTo>
                    <a:pt x="777" y="680"/>
                  </a:lnTo>
                  <a:lnTo>
                    <a:pt x="796" y="656"/>
                  </a:lnTo>
                  <a:lnTo>
                    <a:pt x="808" y="627"/>
                  </a:lnTo>
                  <a:lnTo>
                    <a:pt x="806" y="591"/>
                  </a:lnTo>
                  <a:lnTo>
                    <a:pt x="799" y="557"/>
                  </a:lnTo>
                  <a:lnTo>
                    <a:pt x="787" y="521"/>
                  </a:lnTo>
                  <a:lnTo>
                    <a:pt x="768" y="490"/>
                  </a:lnTo>
                  <a:lnTo>
                    <a:pt x="744" y="464"/>
                  </a:lnTo>
                  <a:lnTo>
                    <a:pt x="784" y="413"/>
                  </a:lnTo>
                  <a:lnTo>
                    <a:pt x="820" y="358"/>
                  </a:lnTo>
                  <a:lnTo>
                    <a:pt x="849" y="303"/>
                  </a:lnTo>
                  <a:lnTo>
                    <a:pt x="849" y="257"/>
                  </a:lnTo>
                  <a:lnTo>
                    <a:pt x="840" y="214"/>
                  </a:lnTo>
                  <a:lnTo>
                    <a:pt x="823" y="175"/>
                  </a:lnTo>
                  <a:lnTo>
                    <a:pt x="799" y="139"/>
                  </a:lnTo>
                  <a:lnTo>
                    <a:pt x="772" y="108"/>
                  </a:lnTo>
                  <a:lnTo>
                    <a:pt x="739" y="84"/>
                  </a:lnTo>
                  <a:lnTo>
                    <a:pt x="722" y="53"/>
                  </a:lnTo>
                  <a:lnTo>
                    <a:pt x="698" y="26"/>
                  </a:lnTo>
                  <a:lnTo>
                    <a:pt x="669" y="10"/>
                  </a:lnTo>
                  <a:lnTo>
                    <a:pt x="638" y="0"/>
                  </a:lnTo>
                  <a:lnTo>
                    <a:pt x="605" y="0"/>
                  </a:lnTo>
                  <a:lnTo>
                    <a:pt x="573" y="7"/>
                  </a:lnTo>
                  <a:lnTo>
                    <a:pt x="545" y="26"/>
                  </a:lnTo>
                  <a:lnTo>
                    <a:pt x="521" y="50"/>
                  </a:lnTo>
                  <a:lnTo>
                    <a:pt x="504" y="82"/>
                  </a:lnTo>
                  <a:lnTo>
                    <a:pt x="492" y="115"/>
                  </a:lnTo>
                  <a:lnTo>
                    <a:pt x="492" y="151"/>
                  </a:lnTo>
                  <a:lnTo>
                    <a:pt x="475" y="130"/>
                  </a:lnTo>
                  <a:lnTo>
                    <a:pt x="454" y="113"/>
                  </a:lnTo>
                  <a:lnTo>
                    <a:pt x="430" y="103"/>
                  </a:lnTo>
                  <a:lnTo>
                    <a:pt x="401" y="101"/>
                  </a:lnTo>
                  <a:lnTo>
                    <a:pt x="374" y="106"/>
                  </a:lnTo>
                  <a:lnTo>
                    <a:pt x="348" y="118"/>
                  </a:lnTo>
                  <a:lnTo>
                    <a:pt x="324" y="135"/>
                  </a:lnTo>
                  <a:lnTo>
                    <a:pt x="307" y="159"/>
                  </a:lnTo>
                  <a:lnTo>
                    <a:pt x="274" y="142"/>
                  </a:lnTo>
                  <a:lnTo>
                    <a:pt x="238" y="132"/>
                  </a:lnTo>
                  <a:lnTo>
                    <a:pt x="204" y="135"/>
                  </a:lnTo>
                  <a:lnTo>
                    <a:pt x="171" y="142"/>
                  </a:lnTo>
                  <a:lnTo>
                    <a:pt x="139" y="159"/>
                  </a:lnTo>
                  <a:lnTo>
                    <a:pt x="113" y="183"/>
                  </a:lnTo>
                  <a:lnTo>
                    <a:pt x="94" y="211"/>
                  </a:lnTo>
                  <a:lnTo>
                    <a:pt x="82" y="245"/>
                  </a:lnTo>
                  <a:lnTo>
                    <a:pt x="75" y="281"/>
                  </a:lnTo>
                  <a:lnTo>
                    <a:pt x="77" y="319"/>
                  </a:lnTo>
                  <a:lnTo>
                    <a:pt x="89" y="356"/>
                  </a:lnTo>
                  <a:lnTo>
                    <a:pt x="106" y="389"/>
                  </a:lnTo>
                  <a:lnTo>
                    <a:pt x="77" y="399"/>
                  </a:lnTo>
                  <a:lnTo>
                    <a:pt x="51" y="416"/>
                  </a:lnTo>
                  <a:lnTo>
                    <a:pt x="27" y="440"/>
                  </a:lnTo>
                  <a:lnTo>
                    <a:pt x="12" y="468"/>
                  </a:lnTo>
                  <a:lnTo>
                    <a:pt x="3" y="502"/>
                  </a:lnTo>
                  <a:lnTo>
                    <a:pt x="0" y="536"/>
                  </a:lnTo>
                  <a:lnTo>
                    <a:pt x="8" y="569"/>
                  </a:lnTo>
                  <a:lnTo>
                    <a:pt x="20" y="601"/>
                  </a:lnTo>
                  <a:lnTo>
                    <a:pt x="39" y="627"/>
                  </a:lnTo>
                  <a:lnTo>
                    <a:pt x="65" y="646"/>
                  </a:lnTo>
                  <a:lnTo>
                    <a:pt x="92" y="661"/>
                  </a:lnTo>
                  <a:lnTo>
                    <a:pt x="123" y="665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7938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1783" name="Freeform 9"/>
            <p:cNvSpPr>
              <a:spLocks/>
            </p:cNvSpPr>
            <p:nvPr/>
          </p:nvSpPr>
          <p:spPr bwMode="auto">
            <a:xfrm>
              <a:off x="2290" y="1865"/>
              <a:ext cx="590" cy="590"/>
            </a:xfrm>
            <a:custGeom>
              <a:avLst/>
              <a:gdLst>
                <a:gd name="T0" fmla="*/ 70 w 454"/>
                <a:gd name="T1" fmla="*/ 377 h 454"/>
                <a:gd name="T2" fmla="*/ 92 w 454"/>
                <a:gd name="T3" fmla="*/ 408 h 454"/>
                <a:gd name="T4" fmla="*/ 125 w 454"/>
                <a:gd name="T5" fmla="*/ 416 h 454"/>
                <a:gd name="T6" fmla="*/ 154 w 454"/>
                <a:gd name="T7" fmla="*/ 430 h 454"/>
                <a:gd name="T8" fmla="*/ 190 w 454"/>
                <a:gd name="T9" fmla="*/ 452 h 454"/>
                <a:gd name="T10" fmla="*/ 231 w 454"/>
                <a:gd name="T11" fmla="*/ 447 h 454"/>
                <a:gd name="T12" fmla="*/ 262 w 454"/>
                <a:gd name="T13" fmla="*/ 413 h 454"/>
                <a:gd name="T14" fmla="*/ 274 w 454"/>
                <a:gd name="T15" fmla="*/ 406 h 454"/>
                <a:gd name="T16" fmla="*/ 295 w 454"/>
                <a:gd name="T17" fmla="*/ 420 h 454"/>
                <a:gd name="T18" fmla="*/ 338 w 454"/>
                <a:gd name="T19" fmla="*/ 413 h 454"/>
                <a:gd name="T20" fmla="*/ 374 w 454"/>
                <a:gd name="T21" fmla="*/ 377 h 454"/>
                <a:gd name="T22" fmla="*/ 408 w 454"/>
                <a:gd name="T23" fmla="*/ 368 h 454"/>
                <a:gd name="T24" fmla="*/ 430 w 454"/>
                <a:gd name="T25" fmla="*/ 336 h 454"/>
                <a:gd name="T26" fmla="*/ 422 w 454"/>
                <a:gd name="T27" fmla="*/ 288 h 454"/>
                <a:gd name="T28" fmla="*/ 396 w 454"/>
                <a:gd name="T29" fmla="*/ 247 h 454"/>
                <a:gd name="T30" fmla="*/ 454 w 454"/>
                <a:gd name="T31" fmla="*/ 161 h 454"/>
                <a:gd name="T32" fmla="*/ 444 w 454"/>
                <a:gd name="T33" fmla="*/ 106 h 454"/>
                <a:gd name="T34" fmla="*/ 415 w 454"/>
                <a:gd name="T35" fmla="*/ 62 h 454"/>
                <a:gd name="T36" fmla="*/ 379 w 454"/>
                <a:gd name="T37" fmla="*/ 24 h 454"/>
                <a:gd name="T38" fmla="*/ 338 w 454"/>
                <a:gd name="T39" fmla="*/ 0 h 454"/>
                <a:gd name="T40" fmla="*/ 293 w 454"/>
                <a:gd name="T41" fmla="*/ 12 h 454"/>
                <a:gd name="T42" fmla="*/ 264 w 454"/>
                <a:gd name="T43" fmla="*/ 55 h 454"/>
                <a:gd name="T44" fmla="*/ 250 w 454"/>
                <a:gd name="T45" fmla="*/ 67 h 454"/>
                <a:gd name="T46" fmla="*/ 214 w 454"/>
                <a:gd name="T47" fmla="*/ 55 h 454"/>
                <a:gd name="T48" fmla="*/ 178 w 454"/>
                <a:gd name="T49" fmla="*/ 70 h 454"/>
                <a:gd name="T50" fmla="*/ 139 w 454"/>
                <a:gd name="T51" fmla="*/ 74 h 454"/>
                <a:gd name="T52" fmla="*/ 89 w 454"/>
                <a:gd name="T53" fmla="*/ 77 h 454"/>
                <a:gd name="T54" fmla="*/ 53 w 454"/>
                <a:gd name="T55" fmla="*/ 108 h 454"/>
                <a:gd name="T56" fmla="*/ 39 w 454"/>
                <a:gd name="T57" fmla="*/ 159 h 454"/>
                <a:gd name="T58" fmla="*/ 56 w 454"/>
                <a:gd name="T59" fmla="*/ 209 h 454"/>
                <a:gd name="T60" fmla="*/ 17 w 454"/>
                <a:gd name="T61" fmla="*/ 231 h 454"/>
                <a:gd name="T62" fmla="*/ 0 w 454"/>
                <a:gd name="T63" fmla="*/ 274 h 454"/>
                <a:gd name="T64" fmla="*/ 10 w 454"/>
                <a:gd name="T65" fmla="*/ 322 h 454"/>
                <a:gd name="T66" fmla="*/ 44 w 454"/>
                <a:gd name="T67" fmla="*/ 351 h 4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454"/>
                <a:gd name="T104" fmla="*/ 454 w 454"/>
                <a:gd name="T105" fmla="*/ 454 h 4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454">
                  <a:moveTo>
                    <a:pt x="65" y="356"/>
                  </a:moveTo>
                  <a:lnTo>
                    <a:pt x="70" y="377"/>
                  </a:lnTo>
                  <a:lnTo>
                    <a:pt x="77" y="394"/>
                  </a:lnTo>
                  <a:lnTo>
                    <a:pt x="92" y="408"/>
                  </a:lnTo>
                  <a:lnTo>
                    <a:pt x="106" y="416"/>
                  </a:lnTo>
                  <a:lnTo>
                    <a:pt x="125" y="416"/>
                  </a:lnTo>
                  <a:lnTo>
                    <a:pt x="139" y="411"/>
                  </a:lnTo>
                  <a:lnTo>
                    <a:pt x="154" y="430"/>
                  </a:lnTo>
                  <a:lnTo>
                    <a:pt x="171" y="444"/>
                  </a:lnTo>
                  <a:lnTo>
                    <a:pt x="190" y="452"/>
                  </a:lnTo>
                  <a:lnTo>
                    <a:pt x="211" y="454"/>
                  </a:lnTo>
                  <a:lnTo>
                    <a:pt x="231" y="447"/>
                  </a:lnTo>
                  <a:lnTo>
                    <a:pt x="247" y="432"/>
                  </a:lnTo>
                  <a:lnTo>
                    <a:pt x="262" y="413"/>
                  </a:lnTo>
                  <a:lnTo>
                    <a:pt x="271" y="389"/>
                  </a:lnTo>
                  <a:lnTo>
                    <a:pt x="274" y="406"/>
                  </a:lnTo>
                  <a:lnTo>
                    <a:pt x="283" y="416"/>
                  </a:lnTo>
                  <a:lnTo>
                    <a:pt x="295" y="420"/>
                  </a:lnTo>
                  <a:lnTo>
                    <a:pt x="317" y="420"/>
                  </a:lnTo>
                  <a:lnTo>
                    <a:pt x="338" y="413"/>
                  </a:lnTo>
                  <a:lnTo>
                    <a:pt x="358" y="396"/>
                  </a:lnTo>
                  <a:lnTo>
                    <a:pt x="374" y="377"/>
                  </a:lnTo>
                  <a:lnTo>
                    <a:pt x="391" y="377"/>
                  </a:lnTo>
                  <a:lnTo>
                    <a:pt x="408" y="368"/>
                  </a:lnTo>
                  <a:lnTo>
                    <a:pt x="422" y="356"/>
                  </a:lnTo>
                  <a:lnTo>
                    <a:pt x="430" y="336"/>
                  </a:lnTo>
                  <a:lnTo>
                    <a:pt x="430" y="312"/>
                  </a:lnTo>
                  <a:lnTo>
                    <a:pt x="422" y="288"/>
                  </a:lnTo>
                  <a:lnTo>
                    <a:pt x="410" y="267"/>
                  </a:lnTo>
                  <a:lnTo>
                    <a:pt x="396" y="247"/>
                  </a:lnTo>
                  <a:lnTo>
                    <a:pt x="427" y="207"/>
                  </a:lnTo>
                  <a:lnTo>
                    <a:pt x="454" y="161"/>
                  </a:lnTo>
                  <a:lnTo>
                    <a:pt x="451" y="135"/>
                  </a:lnTo>
                  <a:lnTo>
                    <a:pt x="444" y="106"/>
                  </a:lnTo>
                  <a:lnTo>
                    <a:pt x="432" y="82"/>
                  </a:lnTo>
                  <a:lnTo>
                    <a:pt x="415" y="62"/>
                  </a:lnTo>
                  <a:lnTo>
                    <a:pt x="394" y="46"/>
                  </a:lnTo>
                  <a:lnTo>
                    <a:pt x="379" y="24"/>
                  </a:lnTo>
                  <a:lnTo>
                    <a:pt x="360" y="7"/>
                  </a:lnTo>
                  <a:lnTo>
                    <a:pt x="338" y="0"/>
                  </a:lnTo>
                  <a:lnTo>
                    <a:pt x="315" y="2"/>
                  </a:lnTo>
                  <a:lnTo>
                    <a:pt x="293" y="12"/>
                  </a:lnTo>
                  <a:lnTo>
                    <a:pt x="274" y="31"/>
                  </a:lnTo>
                  <a:lnTo>
                    <a:pt x="264" y="55"/>
                  </a:lnTo>
                  <a:lnTo>
                    <a:pt x="262" y="82"/>
                  </a:lnTo>
                  <a:lnTo>
                    <a:pt x="250" y="67"/>
                  </a:lnTo>
                  <a:lnTo>
                    <a:pt x="233" y="58"/>
                  </a:lnTo>
                  <a:lnTo>
                    <a:pt x="214" y="55"/>
                  </a:lnTo>
                  <a:lnTo>
                    <a:pt x="195" y="60"/>
                  </a:lnTo>
                  <a:lnTo>
                    <a:pt x="178" y="70"/>
                  </a:lnTo>
                  <a:lnTo>
                    <a:pt x="163" y="84"/>
                  </a:lnTo>
                  <a:lnTo>
                    <a:pt x="139" y="74"/>
                  </a:lnTo>
                  <a:lnTo>
                    <a:pt x="116" y="72"/>
                  </a:lnTo>
                  <a:lnTo>
                    <a:pt x="89" y="77"/>
                  </a:lnTo>
                  <a:lnTo>
                    <a:pt x="70" y="89"/>
                  </a:lnTo>
                  <a:lnTo>
                    <a:pt x="53" y="108"/>
                  </a:lnTo>
                  <a:lnTo>
                    <a:pt x="44" y="132"/>
                  </a:lnTo>
                  <a:lnTo>
                    <a:pt x="39" y="159"/>
                  </a:lnTo>
                  <a:lnTo>
                    <a:pt x="44" y="185"/>
                  </a:lnTo>
                  <a:lnTo>
                    <a:pt x="56" y="209"/>
                  </a:lnTo>
                  <a:lnTo>
                    <a:pt x="36" y="216"/>
                  </a:lnTo>
                  <a:lnTo>
                    <a:pt x="17" y="231"/>
                  </a:lnTo>
                  <a:lnTo>
                    <a:pt x="5" y="252"/>
                  </a:lnTo>
                  <a:lnTo>
                    <a:pt x="0" y="274"/>
                  </a:lnTo>
                  <a:lnTo>
                    <a:pt x="3" y="298"/>
                  </a:lnTo>
                  <a:lnTo>
                    <a:pt x="10" y="322"/>
                  </a:lnTo>
                  <a:lnTo>
                    <a:pt x="24" y="339"/>
                  </a:lnTo>
                  <a:lnTo>
                    <a:pt x="44" y="351"/>
                  </a:lnTo>
                  <a:lnTo>
                    <a:pt x="65" y="356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98FAB"/>
                </a:gs>
              </a:gsLst>
              <a:path path="rect">
                <a:fillToRect l="50000" t="50000" r="50000" b="50000"/>
              </a:path>
            </a:gradFill>
            <a:ln w="8001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1750" name="Group 43"/>
          <p:cNvGrpSpPr>
            <a:grpSpLocks/>
          </p:cNvGrpSpPr>
          <p:nvPr/>
        </p:nvGrpSpPr>
        <p:grpSpPr bwMode="auto">
          <a:xfrm>
            <a:off x="3581400" y="1676400"/>
            <a:ext cx="5106988" cy="3508375"/>
            <a:chOff x="2208" y="1152"/>
            <a:chExt cx="3217" cy="2210"/>
          </a:xfrm>
        </p:grpSpPr>
        <p:grpSp>
          <p:nvGrpSpPr>
            <p:cNvPr id="31753" name="Group 41"/>
            <p:cNvGrpSpPr>
              <a:grpSpLocks/>
            </p:cNvGrpSpPr>
            <p:nvPr/>
          </p:nvGrpSpPr>
          <p:grpSpPr bwMode="auto">
            <a:xfrm>
              <a:off x="2208" y="1152"/>
              <a:ext cx="3217" cy="2210"/>
              <a:chOff x="2208" y="1152"/>
              <a:chExt cx="3217" cy="2210"/>
            </a:xfrm>
          </p:grpSpPr>
          <p:sp>
            <p:nvSpPr>
              <p:cNvPr id="31767" name="Rectangle 12"/>
              <p:cNvSpPr>
                <a:spLocks noChangeArrowheads="1"/>
              </p:cNvSpPr>
              <p:nvPr/>
            </p:nvSpPr>
            <p:spPr bwMode="auto">
              <a:xfrm>
                <a:off x="2208" y="2401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68" name="Rectangle 13"/>
              <p:cNvSpPr>
                <a:spLocks noChangeArrowheads="1"/>
              </p:cNvSpPr>
              <p:nvPr/>
            </p:nvSpPr>
            <p:spPr bwMode="auto">
              <a:xfrm>
                <a:off x="3313" y="2401"/>
                <a:ext cx="454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69" name="Rectangle 14"/>
              <p:cNvSpPr>
                <a:spLocks noChangeArrowheads="1"/>
              </p:cNvSpPr>
              <p:nvPr/>
            </p:nvSpPr>
            <p:spPr bwMode="auto">
              <a:xfrm>
                <a:off x="2761" y="2401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0" name="Rectangle 15"/>
              <p:cNvSpPr>
                <a:spLocks noChangeArrowheads="1"/>
              </p:cNvSpPr>
              <p:nvPr/>
            </p:nvSpPr>
            <p:spPr bwMode="auto">
              <a:xfrm>
                <a:off x="3037" y="1796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1" name="Rectangle 16"/>
              <p:cNvSpPr>
                <a:spLocks noChangeArrowheads="1"/>
              </p:cNvSpPr>
              <p:nvPr/>
            </p:nvSpPr>
            <p:spPr bwMode="auto">
              <a:xfrm>
                <a:off x="2208" y="1796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2" name="Rectangle 17"/>
              <p:cNvSpPr>
                <a:spLocks noChangeArrowheads="1"/>
              </p:cNvSpPr>
              <p:nvPr/>
            </p:nvSpPr>
            <p:spPr bwMode="auto">
              <a:xfrm>
                <a:off x="2991" y="1152"/>
                <a:ext cx="544" cy="362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3" name="Rectangle 27"/>
              <p:cNvSpPr>
                <a:spLocks noChangeArrowheads="1"/>
              </p:cNvSpPr>
              <p:nvPr/>
            </p:nvSpPr>
            <p:spPr bwMode="auto">
              <a:xfrm>
                <a:off x="4419" y="2400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4" name="Rectangle 28"/>
              <p:cNvSpPr>
                <a:spLocks noChangeArrowheads="1"/>
              </p:cNvSpPr>
              <p:nvPr/>
            </p:nvSpPr>
            <p:spPr bwMode="auto">
              <a:xfrm>
                <a:off x="4972" y="2400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5" name="Rectangle 29"/>
              <p:cNvSpPr>
                <a:spLocks noChangeArrowheads="1"/>
              </p:cNvSpPr>
              <p:nvPr/>
            </p:nvSpPr>
            <p:spPr bwMode="auto">
              <a:xfrm>
                <a:off x="3866" y="2400"/>
                <a:ext cx="454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6" name="Rectangle 30"/>
              <p:cNvSpPr>
                <a:spLocks noChangeArrowheads="1"/>
              </p:cNvSpPr>
              <p:nvPr/>
            </p:nvSpPr>
            <p:spPr bwMode="auto">
              <a:xfrm>
                <a:off x="4419" y="1796"/>
                <a:ext cx="453" cy="363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7" name="Rectangle 32"/>
              <p:cNvSpPr>
                <a:spLocks noChangeArrowheads="1"/>
              </p:cNvSpPr>
              <p:nvPr/>
            </p:nvSpPr>
            <p:spPr bwMode="auto">
              <a:xfrm>
                <a:off x="2208" y="3000"/>
                <a:ext cx="453" cy="362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8" name="Rectangle 33"/>
              <p:cNvSpPr>
                <a:spLocks noChangeArrowheads="1"/>
              </p:cNvSpPr>
              <p:nvPr/>
            </p:nvSpPr>
            <p:spPr bwMode="auto">
              <a:xfrm>
                <a:off x="4972" y="2994"/>
                <a:ext cx="453" cy="362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1779" name="Rectangle 34"/>
              <p:cNvSpPr>
                <a:spLocks noChangeArrowheads="1"/>
              </p:cNvSpPr>
              <p:nvPr/>
            </p:nvSpPr>
            <p:spPr bwMode="auto">
              <a:xfrm>
                <a:off x="3866" y="2994"/>
                <a:ext cx="454" cy="362"/>
              </a:xfrm>
              <a:prstGeom prst="rect">
                <a:avLst/>
              </a:prstGeom>
              <a:solidFill>
                <a:srgbClr val="00FF00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grpSp>
          <p:nvGrpSpPr>
            <p:cNvPr id="31754" name="Group 42"/>
            <p:cNvGrpSpPr>
              <a:grpSpLocks/>
            </p:cNvGrpSpPr>
            <p:nvPr/>
          </p:nvGrpSpPr>
          <p:grpSpPr bwMode="auto">
            <a:xfrm>
              <a:off x="2346" y="1520"/>
              <a:ext cx="2994" cy="1474"/>
              <a:chOff x="2346" y="1520"/>
              <a:chExt cx="2994" cy="1474"/>
            </a:xfrm>
          </p:grpSpPr>
          <p:sp>
            <p:nvSpPr>
              <p:cNvPr id="31755" name="Line 18"/>
              <p:cNvSpPr>
                <a:spLocks noChangeShapeType="1"/>
              </p:cNvSpPr>
              <p:nvPr/>
            </p:nvSpPr>
            <p:spPr bwMode="auto">
              <a:xfrm flipH="1">
                <a:off x="2484" y="1520"/>
                <a:ext cx="691" cy="276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56" name="Line 19"/>
              <p:cNvSpPr>
                <a:spLocks noChangeShapeType="1"/>
              </p:cNvSpPr>
              <p:nvPr/>
            </p:nvSpPr>
            <p:spPr bwMode="auto">
              <a:xfrm>
                <a:off x="3267" y="1520"/>
                <a:ext cx="0" cy="276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57" name="Line 20"/>
              <p:cNvSpPr>
                <a:spLocks noChangeShapeType="1"/>
              </p:cNvSpPr>
              <p:nvPr/>
            </p:nvSpPr>
            <p:spPr bwMode="auto">
              <a:xfrm>
                <a:off x="3360" y="1520"/>
                <a:ext cx="1197" cy="276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58" name="Line 21"/>
              <p:cNvSpPr>
                <a:spLocks noChangeShapeType="1"/>
              </p:cNvSpPr>
              <p:nvPr/>
            </p:nvSpPr>
            <p:spPr bwMode="auto">
              <a:xfrm flipH="1">
                <a:off x="2392" y="2165"/>
                <a:ext cx="46" cy="23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59" name="Line 22"/>
              <p:cNvSpPr>
                <a:spLocks noChangeShapeType="1"/>
              </p:cNvSpPr>
              <p:nvPr/>
            </p:nvSpPr>
            <p:spPr bwMode="auto">
              <a:xfrm flipH="1">
                <a:off x="2346" y="2764"/>
                <a:ext cx="92" cy="23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0" name="Line 23"/>
              <p:cNvSpPr>
                <a:spLocks noChangeShapeType="1"/>
              </p:cNvSpPr>
              <p:nvPr/>
            </p:nvSpPr>
            <p:spPr bwMode="auto">
              <a:xfrm flipH="1">
                <a:off x="2991" y="2165"/>
                <a:ext cx="230" cy="23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1" name="Line 24"/>
              <p:cNvSpPr>
                <a:spLocks noChangeShapeType="1"/>
              </p:cNvSpPr>
              <p:nvPr/>
            </p:nvSpPr>
            <p:spPr bwMode="auto">
              <a:xfrm>
                <a:off x="3313" y="2165"/>
                <a:ext cx="231" cy="23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2" name="Line 25"/>
              <p:cNvSpPr>
                <a:spLocks noChangeShapeType="1"/>
              </p:cNvSpPr>
              <p:nvPr/>
            </p:nvSpPr>
            <p:spPr bwMode="auto">
              <a:xfrm flipH="1">
                <a:off x="4004" y="2764"/>
                <a:ext cx="92" cy="230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3" name="Line 35"/>
              <p:cNvSpPr>
                <a:spLocks noChangeShapeType="1"/>
              </p:cNvSpPr>
              <p:nvPr/>
            </p:nvSpPr>
            <p:spPr bwMode="auto">
              <a:xfrm flipH="1">
                <a:off x="4050" y="2164"/>
                <a:ext cx="507" cy="23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4" name="Line 36"/>
              <p:cNvSpPr>
                <a:spLocks noChangeShapeType="1"/>
              </p:cNvSpPr>
              <p:nvPr/>
            </p:nvSpPr>
            <p:spPr bwMode="auto">
              <a:xfrm>
                <a:off x="4649" y="2164"/>
                <a:ext cx="46" cy="23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5" name="Line 37"/>
              <p:cNvSpPr>
                <a:spLocks noChangeShapeType="1"/>
              </p:cNvSpPr>
              <p:nvPr/>
            </p:nvSpPr>
            <p:spPr bwMode="auto">
              <a:xfrm>
                <a:off x="4741" y="2164"/>
                <a:ext cx="599" cy="23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766" name="Line 38"/>
              <p:cNvSpPr>
                <a:spLocks noChangeShapeType="1"/>
              </p:cNvSpPr>
              <p:nvPr/>
            </p:nvSpPr>
            <p:spPr bwMode="auto">
              <a:xfrm>
                <a:off x="5156" y="2763"/>
                <a:ext cx="138" cy="23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31751" name="AutoShape 39"/>
          <p:cNvSpPr>
            <a:spLocks noChangeArrowheads="1"/>
          </p:cNvSpPr>
          <p:nvPr/>
        </p:nvSpPr>
        <p:spPr bwMode="auto">
          <a:xfrm>
            <a:off x="838200" y="1557338"/>
            <a:ext cx="2159000" cy="2159000"/>
          </a:xfrm>
          <a:custGeom>
            <a:avLst/>
            <a:gdLst>
              <a:gd name="T0" fmla="*/ 1079500 w 21600"/>
              <a:gd name="T1" fmla="*/ 0 h 21600"/>
              <a:gd name="T2" fmla="*/ 316154 w 21600"/>
              <a:gd name="T3" fmla="*/ 316154 h 21600"/>
              <a:gd name="T4" fmla="*/ 0 w 21600"/>
              <a:gd name="T5" fmla="*/ 1079500 h 21600"/>
              <a:gd name="T6" fmla="*/ 316154 w 21600"/>
              <a:gd name="T7" fmla="*/ 1842847 h 21600"/>
              <a:gd name="T8" fmla="*/ 1079500 w 21600"/>
              <a:gd name="T9" fmla="*/ 2159000 h 21600"/>
              <a:gd name="T10" fmla="*/ 1842847 w 21600"/>
              <a:gd name="T11" fmla="*/ 1842847 h 21600"/>
              <a:gd name="T12" fmla="*/ 2159000 w 21600"/>
              <a:gd name="T13" fmla="*/ 1079500 h 21600"/>
              <a:gd name="T14" fmla="*/ 1842847 w 21600"/>
              <a:gd name="T15" fmla="*/ 31615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6B6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1752" name="Text Box 40"/>
          <p:cNvSpPr txBox="1">
            <a:spLocks noChangeArrowheads="1"/>
          </p:cNvSpPr>
          <p:nvPr/>
        </p:nvSpPr>
        <p:spPr bwMode="auto">
          <a:xfrm>
            <a:off x="720725" y="1828800"/>
            <a:ext cx="24050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Adaptar la solución</a:t>
            </a:r>
          </a:p>
          <a:p>
            <a:pPr algn="ctr"/>
            <a:r>
              <a:rPr lang="es-ES_tradnl" b="1">
                <a:latin typeface="Tahoma" pitchFamily="34" charset="0"/>
              </a:rPr>
              <a:t> al problema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3"/>
          <p:cNvGrpSpPr>
            <a:grpSpLocks/>
          </p:cNvGrpSpPr>
          <p:nvPr/>
        </p:nvGrpSpPr>
        <p:grpSpPr bwMode="auto">
          <a:xfrm>
            <a:off x="6554788" y="1227138"/>
            <a:ext cx="1441450" cy="1439862"/>
            <a:chOff x="4176" y="3120"/>
            <a:chExt cx="907" cy="907"/>
          </a:xfrm>
        </p:grpSpPr>
        <p:sp>
          <p:nvSpPr>
            <p:cNvPr id="32810" name="AutoShape 42"/>
            <p:cNvSpPr>
              <a:spLocks noChangeArrowheads="1"/>
            </p:cNvSpPr>
            <p:nvPr/>
          </p:nvSpPr>
          <p:spPr bwMode="auto">
            <a:xfrm>
              <a:off x="4176" y="3120"/>
              <a:ext cx="907" cy="907"/>
            </a:xfrm>
            <a:custGeom>
              <a:avLst/>
              <a:gdLst>
                <a:gd name="T0" fmla="*/ 454 w 21600"/>
                <a:gd name="T1" fmla="*/ 0 h 21600"/>
                <a:gd name="T2" fmla="*/ 133 w 21600"/>
                <a:gd name="T3" fmla="*/ 133 h 21600"/>
                <a:gd name="T4" fmla="*/ 0 w 21600"/>
                <a:gd name="T5" fmla="*/ 454 h 21600"/>
                <a:gd name="T6" fmla="*/ 133 w 21600"/>
                <a:gd name="T7" fmla="*/ 774 h 21600"/>
                <a:gd name="T8" fmla="*/ 454 w 21600"/>
                <a:gd name="T9" fmla="*/ 907 h 21600"/>
                <a:gd name="T10" fmla="*/ 774 w 21600"/>
                <a:gd name="T11" fmla="*/ 774 h 21600"/>
                <a:gd name="T12" fmla="*/ 907 w 21600"/>
                <a:gd name="T13" fmla="*/ 454 h 21600"/>
                <a:gd name="T14" fmla="*/ 774 w 21600"/>
                <a:gd name="T15" fmla="*/ 13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7 w 21600"/>
                <a:gd name="T25" fmla="*/ 3167 h 21600"/>
                <a:gd name="T26" fmla="*/ 18433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01" y="10800"/>
                  </a:moveTo>
                  <a:cubicBezTo>
                    <a:pt x="2501" y="15383"/>
                    <a:pt x="6217" y="19099"/>
                    <a:pt x="10800" y="19099"/>
                  </a:cubicBezTo>
                  <a:cubicBezTo>
                    <a:pt x="15383" y="19099"/>
                    <a:pt x="19099" y="15383"/>
                    <a:pt x="19099" y="10800"/>
                  </a:cubicBezTo>
                  <a:cubicBezTo>
                    <a:pt x="19099" y="6217"/>
                    <a:pt x="15383" y="2501"/>
                    <a:pt x="10800" y="2501"/>
                  </a:cubicBezTo>
                  <a:cubicBezTo>
                    <a:pt x="6217" y="2501"/>
                    <a:pt x="2501" y="6217"/>
                    <a:pt x="2501" y="10800"/>
                  </a:cubicBezTo>
                  <a:close/>
                </a:path>
              </a:pathLst>
            </a:custGeom>
            <a:solidFill>
              <a:srgbClr val="FFCC00"/>
            </a:solidFill>
            <a:ln w="412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2811" name="AutoShape 40"/>
            <p:cNvSpPr>
              <a:spLocks noChangeArrowheads="1"/>
            </p:cNvSpPr>
            <p:nvPr/>
          </p:nvSpPr>
          <p:spPr bwMode="auto">
            <a:xfrm>
              <a:off x="4289" y="3233"/>
              <a:ext cx="680" cy="680"/>
            </a:xfrm>
            <a:prstGeom prst="smileyFace">
              <a:avLst>
                <a:gd name="adj" fmla="val 4653"/>
              </a:avLst>
            </a:prstGeom>
            <a:solidFill>
              <a:srgbClr val="FFCC00"/>
            </a:solidFill>
            <a:ln w="41275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00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Estrategia de desarrollo </a:t>
            </a:r>
          </a:p>
        </p:txBody>
      </p:sp>
      <p:sp>
        <p:nvSpPr>
          <p:cNvPr id="43" name="4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2" name="4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5188C04C-ED46-4B96-B93E-693FC793F035}" type="slidenum">
              <a:rPr lang="es-AR"/>
              <a:pPr>
                <a:defRPr/>
              </a:pPr>
              <a:t>29</a:t>
            </a:fld>
            <a:endParaRPr lang="es-AR" dirty="0"/>
          </a:p>
        </p:txBody>
      </p:sp>
      <p:grpSp>
        <p:nvGrpSpPr>
          <p:cNvPr id="32774" name="Group 3"/>
          <p:cNvGrpSpPr>
            <a:grpSpLocks/>
          </p:cNvGrpSpPr>
          <p:nvPr/>
        </p:nvGrpSpPr>
        <p:grpSpPr bwMode="auto">
          <a:xfrm>
            <a:off x="76200" y="1143000"/>
            <a:ext cx="3681413" cy="3689350"/>
            <a:chOff x="367" y="934"/>
            <a:chExt cx="2319" cy="2324"/>
          </a:xfrm>
        </p:grpSpPr>
        <p:sp>
          <p:nvSpPr>
            <p:cNvPr id="32806" name="Freeform 4"/>
            <p:cNvSpPr>
              <a:spLocks/>
            </p:cNvSpPr>
            <p:nvPr/>
          </p:nvSpPr>
          <p:spPr bwMode="auto">
            <a:xfrm>
              <a:off x="367" y="934"/>
              <a:ext cx="2319" cy="2324"/>
            </a:xfrm>
            <a:custGeom>
              <a:avLst/>
              <a:gdLst>
                <a:gd name="T0" fmla="*/ 304 w 1982"/>
                <a:gd name="T1" fmla="*/ 1655 h 1986"/>
                <a:gd name="T2" fmla="*/ 378 w 1982"/>
                <a:gd name="T3" fmla="*/ 1773 h 1986"/>
                <a:gd name="T4" fmla="*/ 493 w 1982"/>
                <a:gd name="T5" fmla="*/ 1825 h 1986"/>
                <a:gd name="T6" fmla="*/ 613 w 1982"/>
                <a:gd name="T7" fmla="*/ 1797 h 1986"/>
                <a:gd name="T8" fmla="*/ 714 w 1982"/>
                <a:gd name="T9" fmla="*/ 1924 h 1986"/>
                <a:gd name="T10" fmla="*/ 848 w 1982"/>
                <a:gd name="T11" fmla="*/ 1984 h 1986"/>
                <a:gd name="T12" fmla="*/ 992 w 1982"/>
                <a:gd name="T13" fmla="*/ 1962 h 1986"/>
                <a:gd name="T14" fmla="*/ 1112 w 1982"/>
                <a:gd name="T15" fmla="*/ 1861 h 1986"/>
                <a:gd name="T16" fmla="*/ 1184 w 1982"/>
                <a:gd name="T17" fmla="*/ 1708 h 1986"/>
                <a:gd name="T18" fmla="*/ 1203 w 1982"/>
                <a:gd name="T19" fmla="*/ 1792 h 1986"/>
                <a:gd name="T20" fmla="*/ 1263 w 1982"/>
                <a:gd name="T21" fmla="*/ 1835 h 1986"/>
                <a:gd name="T22" fmla="*/ 1388 w 1982"/>
                <a:gd name="T23" fmla="*/ 1837 h 1986"/>
                <a:gd name="T24" fmla="*/ 1527 w 1982"/>
                <a:gd name="T25" fmla="*/ 1775 h 1986"/>
                <a:gd name="T26" fmla="*/ 1637 w 1982"/>
                <a:gd name="T27" fmla="*/ 1648 h 1986"/>
                <a:gd name="T28" fmla="*/ 1750 w 1982"/>
                <a:gd name="T29" fmla="*/ 1633 h 1986"/>
                <a:gd name="T30" fmla="*/ 1843 w 1982"/>
                <a:gd name="T31" fmla="*/ 1552 h 1986"/>
                <a:gd name="T32" fmla="*/ 1882 w 1982"/>
                <a:gd name="T33" fmla="*/ 1410 h 1986"/>
                <a:gd name="T34" fmla="*/ 1836 w 1982"/>
                <a:gd name="T35" fmla="*/ 1234 h 1986"/>
                <a:gd name="T36" fmla="*/ 1733 w 1982"/>
                <a:gd name="T37" fmla="*/ 1085 h 1986"/>
                <a:gd name="T38" fmla="*/ 1927 w 1982"/>
                <a:gd name="T39" fmla="*/ 809 h 1986"/>
                <a:gd name="T40" fmla="*/ 1970 w 1982"/>
                <a:gd name="T41" fmla="*/ 571 h 1986"/>
                <a:gd name="T42" fmla="*/ 1901 w 1982"/>
                <a:gd name="T43" fmla="*/ 382 h 1986"/>
                <a:gd name="T44" fmla="*/ 1774 w 1982"/>
                <a:gd name="T45" fmla="*/ 235 h 1986"/>
                <a:gd name="T46" fmla="*/ 1666 w 1982"/>
                <a:gd name="T47" fmla="*/ 108 h 1986"/>
                <a:gd name="T48" fmla="*/ 1544 w 1982"/>
                <a:gd name="T49" fmla="*/ 19 h 1986"/>
                <a:gd name="T50" fmla="*/ 1395 w 1982"/>
                <a:gd name="T51" fmla="*/ 4 h 1986"/>
                <a:gd name="T52" fmla="*/ 1261 w 1982"/>
                <a:gd name="T53" fmla="*/ 69 h 1986"/>
                <a:gd name="T54" fmla="*/ 1170 w 1982"/>
                <a:gd name="T55" fmla="*/ 197 h 1986"/>
                <a:gd name="T56" fmla="*/ 1143 w 1982"/>
                <a:gd name="T57" fmla="*/ 358 h 1986"/>
                <a:gd name="T58" fmla="*/ 1047 w 1982"/>
                <a:gd name="T59" fmla="*/ 264 h 1986"/>
                <a:gd name="T60" fmla="*/ 911 w 1982"/>
                <a:gd name="T61" fmla="*/ 242 h 1986"/>
                <a:gd name="T62" fmla="*/ 779 w 1982"/>
                <a:gd name="T63" fmla="*/ 300 h 1986"/>
                <a:gd name="T64" fmla="*/ 661 w 1982"/>
                <a:gd name="T65" fmla="*/ 346 h 1986"/>
                <a:gd name="T66" fmla="*/ 501 w 1982"/>
                <a:gd name="T67" fmla="*/ 312 h 1986"/>
                <a:gd name="T68" fmla="*/ 345 w 1982"/>
                <a:gd name="T69" fmla="*/ 358 h 1986"/>
                <a:gd name="T70" fmla="*/ 230 w 1982"/>
                <a:gd name="T71" fmla="*/ 473 h 1986"/>
                <a:gd name="T72" fmla="*/ 175 w 1982"/>
                <a:gd name="T73" fmla="*/ 631 h 1986"/>
                <a:gd name="T74" fmla="*/ 194 w 1982"/>
                <a:gd name="T75" fmla="*/ 807 h 1986"/>
                <a:gd name="T76" fmla="*/ 199 w 1982"/>
                <a:gd name="T77" fmla="*/ 927 h 1986"/>
                <a:gd name="T78" fmla="*/ 79 w 1982"/>
                <a:gd name="T79" fmla="*/ 1011 h 1986"/>
                <a:gd name="T80" fmla="*/ 9 w 1982"/>
                <a:gd name="T81" fmla="*/ 1150 h 1986"/>
                <a:gd name="T82" fmla="*/ 7 w 1982"/>
                <a:gd name="T83" fmla="*/ 1307 h 1986"/>
                <a:gd name="T84" fmla="*/ 74 w 1982"/>
                <a:gd name="T85" fmla="*/ 1446 h 1986"/>
                <a:gd name="T86" fmla="*/ 191 w 1982"/>
                <a:gd name="T87" fmla="*/ 1535 h 198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982"/>
                <a:gd name="T133" fmla="*/ 0 h 1986"/>
                <a:gd name="T134" fmla="*/ 1982 w 1982"/>
                <a:gd name="T135" fmla="*/ 1986 h 198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982" h="1986">
                  <a:moveTo>
                    <a:pt x="285" y="1556"/>
                  </a:moveTo>
                  <a:lnTo>
                    <a:pt x="290" y="1607"/>
                  </a:lnTo>
                  <a:lnTo>
                    <a:pt x="304" y="1655"/>
                  </a:lnTo>
                  <a:lnTo>
                    <a:pt x="323" y="1701"/>
                  </a:lnTo>
                  <a:lnTo>
                    <a:pt x="350" y="1739"/>
                  </a:lnTo>
                  <a:lnTo>
                    <a:pt x="378" y="1773"/>
                  </a:lnTo>
                  <a:lnTo>
                    <a:pt x="414" y="1799"/>
                  </a:lnTo>
                  <a:lnTo>
                    <a:pt x="453" y="1816"/>
                  </a:lnTo>
                  <a:lnTo>
                    <a:pt x="493" y="1825"/>
                  </a:lnTo>
                  <a:lnTo>
                    <a:pt x="534" y="1825"/>
                  </a:lnTo>
                  <a:lnTo>
                    <a:pt x="575" y="1816"/>
                  </a:lnTo>
                  <a:lnTo>
                    <a:pt x="613" y="1797"/>
                  </a:lnTo>
                  <a:lnTo>
                    <a:pt x="642" y="1845"/>
                  </a:lnTo>
                  <a:lnTo>
                    <a:pt x="676" y="1888"/>
                  </a:lnTo>
                  <a:lnTo>
                    <a:pt x="714" y="1924"/>
                  </a:lnTo>
                  <a:lnTo>
                    <a:pt x="757" y="1953"/>
                  </a:lnTo>
                  <a:lnTo>
                    <a:pt x="803" y="1972"/>
                  </a:lnTo>
                  <a:lnTo>
                    <a:pt x="848" y="1984"/>
                  </a:lnTo>
                  <a:lnTo>
                    <a:pt x="899" y="1986"/>
                  </a:lnTo>
                  <a:lnTo>
                    <a:pt x="944" y="1977"/>
                  </a:lnTo>
                  <a:lnTo>
                    <a:pt x="992" y="1962"/>
                  </a:lnTo>
                  <a:lnTo>
                    <a:pt x="1035" y="1936"/>
                  </a:lnTo>
                  <a:lnTo>
                    <a:pt x="1076" y="1902"/>
                  </a:lnTo>
                  <a:lnTo>
                    <a:pt x="1112" y="1861"/>
                  </a:lnTo>
                  <a:lnTo>
                    <a:pt x="1143" y="1816"/>
                  </a:lnTo>
                  <a:lnTo>
                    <a:pt x="1167" y="1763"/>
                  </a:lnTo>
                  <a:lnTo>
                    <a:pt x="1184" y="1708"/>
                  </a:lnTo>
                  <a:lnTo>
                    <a:pt x="1184" y="1737"/>
                  </a:lnTo>
                  <a:lnTo>
                    <a:pt x="1191" y="1765"/>
                  </a:lnTo>
                  <a:lnTo>
                    <a:pt x="1203" y="1792"/>
                  </a:lnTo>
                  <a:lnTo>
                    <a:pt x="1220" y="1811"/>
                  </a:lnTo>
                  <a:lnTo>
                    <a:pt x="1242" y="1828"/>
                  </a:lnTo>
                  <a:lnTo>
                    <a:pt x="1263" y="1835"/>
                  </a:lnTo>
                  <a:lnTo>
                    <a:pt x="1287" y="1837"/>
                  </a:lnTo>
                  <a:lnTo>
                    <a:pt x="1337" y="1842"/>
                  </a:lnTo>
                  <a:lnTo>
                    <a:pt x="1388" y="1837"/>
                  </a:lnTo>
                  <a:lnTo>
                    <a:pt x="1436" y="1825"/>
                  </a:lnTo>
                  <a:lnTo>
                    <a:pt x="1484" y="1804"/>
                  </a:lnTo>
                  <a:lnTo>
                    <a:pt x="1527" y="1775"/>
                  </a:lnTo>
                  <a:lnTo>
                    <a:pt x="1568" y="1739"/>
                  </a:lnTo>
                  <a:lnTo>
                    <a:pt x="1606" y="1696"/>
                  </a:lnTo>
                  <a:lnTo>
                    <a:pt x="1637" y="1648"/>
                  </a:lnTo>
                  <a:lnTo>
                    <a:pt x="1676" y="1650"/>
                  </a:lnTo>
                  <a:lnTo>
                    <a:pt x="1714" y="1645"/>
                  </a:lnTo>
                  <a:lnTo>
                    <a:pt x="1750" y="1633"/>
                  </a:lnTo>
                  <a:lnTo>
                    <a:pt x="1786" y="1614"/>
                  </a:lnTo>
                  <a:lnTo>
                    <a:pt x="1817" y="1585"/>
                  </a:lnTo>
                  <a:lnTo>
                    <a:pt x="1843" y="1552"/>
                  </a:lnTo>
                  <a:lnTo>
                    <a:pt x="1865" y="1513"/>
                  </a:lnTo>
                  <a:lnTo>
                    <a:pt x="1882" y="1470"/>
                  </a:lnTo>
                  <a:lnTo>
                    <a:pt x="1882" y="1410"/>
                  </a:lnTo>
                  <a:lnTo>
                    <a:pt x="1875" y="1350"/>
                  </a:lnTo>
                  <a:lnTo>
                    <a:pt x="1858" y="1290"/>
                  </a:lnTo>
                  <a:lnTo>
                    <a:pt x="1836" y="1234"/>
                  </a:lnTo>
                  <a:lnTo>
                    <a:pt x="1807" y="1179"/>
                  </a:lnTo>
                  <a:lnTo>
                    <a:pt x="1774" y="1129"/>
                  </a:lnTo>
                  <a:lnTo>
                    <a:pt x="1733" y="1085"/>
                  </a:lnTo>
                  <a:lnTo>
                    <a:pt x="1803" y="999"/>
                  </a:lnTo>
                  <a:lnTo>
                    <a:pt x="1870" y="905"/>
                  </a:lnTo>
                  <a:lnTo>
                    <a:pt x="1927" y="809"/>
                  </a:lnTo>
                  <a:lnTo>
                    <a:pt x="1982" y="708"/>
                  </a:lnTo>
                  <a:lnTo>
                    <a:pt x="1980" y="639"/>
                  </a:lnTo>
                  <a:lnTo>
                    <a:pt x="1970" y="571"/>
                  </a:lnTo>
                  <a:lnTo>
                    <a:pt x="1954" y="507"/>
                  </a:lnTo>
                  <a:lnTo>
                    <a:pt x="1932" y="442"/>
                  </a:lnTo>
                  <a:lnTo>
                    <a:pt x="1901" y="382"/>
                  </a:lnTo>
                  <a:lnTo>
                    <a:pt x="1863" y="329"/>
                  </a:lnTo>
                  <a:lnTo>
                    <a:pt x="1822" y="278"/>
                  </a:lnTo>
                  <a:lnTo>
                    <a:pt x="1774" y="235"/>
                  </a:lnTo>
                  <a:lnTo>
                    <a:pt x="1721" y="199"/>
                  </a:lnTo>
                  <a:lnTo>
                    <a:pt x="1697" y="151"/>
                  </a:lnTo>
                  <a:lnTo>
                    <a:pt x="1666" y="108"/>
                  </a:lnTo>
                  <a:lnTo>
                    <a:pt x="1630" y="69"/>
                  </a:lnTo>
                  <a:lnTo>
                    <a:pt x="1589" y="40"/>
                  </a:lnTo>
                  <a:lnTo>
                    <a:pt x="1544" y="19"/>
                  </a:lnTo>
                  <a:lnTo>
                    <a:pt x="1496" y="4"/>
                  </a:lnTo>
                  <a:lnTo>
                    <a:pt x="1445" y="0"/>
                  </a:lnTo>
                  <a:lnTo>
                    <a:pt x="1395" y="4"/>
                  </a:lnTo>
                  <a:lnTo>
                    <a:pt x="1347" y="16"/>
                  </a:lnTo>
                  <a:lnTo>
                    <a:pt x="1301" y="38"/>
                  </a:lnTo>
                  <a:lnTo>
                    <a:pt x="1261" y="69"/>
                  </a:lnTo>
                  <a:lnTo>
                    <a:pt x="1225" y="105"/>
                  </a:lnTo>
                  <a:lnTo>
                    <a:pt x="1194" y="149"/>
                  </a:lnTo>
                  <a:lnTo>
                    <a:pt x="1170" y="197"/>
                  </a:lnTo>
                  <a:lnTo>
                    <a:pt x="1153" y="249"/>
                  </a:lnTo>
                  <a:lnTo>
                    <a:pt x="1143" y="302"/>
                  </a:lnTo>
                  <a:lnTo>
                    <a:pt x="1143" y="358"/>
                  </a:lnTo>
                  <a:lnTo>
                    <a:pt x="1117" y="319"/>
                  </a:lnTo>
                  <a:lnTo>
                    <a:pt x="1086" y="288"/>
                  </a:lnTo>
                  <a:lnTo>
                    <a:pt x="1047" y="264"/>
                  </a:lnTo>
                  <a:lnTo>
                    <a:pt x="1004" y="249"/>
                  </a:lnTo>
                  <a:lnTo>
                    <a:pt x="959" y="242"/>
                  </a:lnTo>
                  <a:lnTo>
                    <a:pt x="911" y="242"/>
                  </a:lnTo>
                  <a:lnTo>
                    <a:pt x="865" y="254"/>
                  </a:lnTo>
                  <a:lnTo>
                    <a:pt x="820" y="271"/>
                  </a:lnTo>
                  <a:lnTo>
                    <a:pt x="779" y="300"/>
                  </a:lnTo>
                  <a:lnTo>
                    <a:pt x="743" y="334"/>
                  </a:lnTo>
                  <a:lnTo>
                    <a:pt x="712" y="372"/>
                  </a:lnTo>
                  <a:lnTo>
                    <a:pt x="661" y="346"/>
                  </a:lnTo>
                  <a:lnTo>
                    <a:pt x="609" y="326"/>
                  </a:lnTo>
                  <a:lnTo>
                    <a:pt x="553" y="314"/>
                  </a:lnTo>
                  <a:lnTo>
                    <a:pt x="501" y="312"/>
                  </a:lnTo>
                  <a:lnTo>
                    <a:pt x="446" y="319"/>
                  </a:lnTo>
                  <a:lnTo>
                    <a:pt x="395" y="336"/>
                  </a:lnTo>
                  <a:lnTo>
                    <a:pt x="345" y="358"/>
                  </a:lnTo>
                  <a:lnTo>
                    <a:pt x="302" y="389"/>
                  </a:lnTo>
                  <a:lnTo>
                    <a:pt x="263" y="427"/>
                  </a:lnTo>
                  <a:lnTo>
                    <a:pt x="230" y="473"/>
                  </a:lnTo>
                  <a:lnTo>
                    <a:pt x="203" y="521"/>
                  </a:lnTo>
                  <a:lnTo>
                    <a:pt x="187" y="576"/>
                  </a:lnTo>
                  <a:lnTo>
                    <a:pt x="175" y="631"/>
                  </a:lnTo>
                  <a:lnTo>
                    <a:pt x="175" y="689"/>
                  </a:lnTo>
                  <a:lnTo>
                    <a:pt x="179" y="749"/>
                  </a:lnTo>
                  <a:lnTo>
                    <a:pt x="194" y="807"/>
                  </a:lnTo>
                  <a:lnTo>
                    <a:pt x="215" y="862"/>
                  </a:lnTo>
                  <a:lnTo>
                    <a:pt x="244" y="913"/>
                  </a:lnTo>
                  <a:lnTo>
                    <a:pt x="199" y="927"/>
                  </a:lnTo>
                  <a:lnTo>
                    <a:pt x="153" y="949"/>
                  </a:lnTo>
                  <a:lnTo>
                    <a:pt x="112" y="977"/>
                  </a:lnTo>
                  <a:lnTo>
                    <a:pt x="79" y="1011"/>
                  </a:lnTo>
                  <a:lnTo>
                    <a:pt x="48" y="1054"/>
                  </a:lnTo>
                  <a:lnTo>
                    <a:pt x="26" y="1100"/>
                  </a:lnTo>
                  <a:lnTo>
                    <a:pt x="9" y="1150"/>
                  </a:lnTo>
                  <a:lnTo>
                    <a:pt x="2" y="1201"/>
                  </a:lnTo>
                  <a:lnTo>
                    <a:pt x="0" y="1254"/>
                  </a:lnTo>
                  <a:lnTo>
                    <a:pt x="7" y="1307"/>
                  </a:lnTo>
                  <a:lnTo>
                    <a:pt x="24" y="1357"/>
                  </a:lnTo>
                  <a:lnTo>
                    <a:pt x="45" y="1405"/>
                  </a:lnTo>
                  <a:lnTo>
                    <a:pt x="74" y="1446"/>
                  </a:lnTo>
                  <a:lnTo>
                    <a:pt x="107" y="1482"/>
                  </a:lnTo>
                  <a:lnTo>
                    <a:pt x="148" y="1513"/>
                  </a:lnTo>
                  <a:lnTo>
                    <a:pt x="191" y="1535"/>
                  </a:lnTo>
                  <a:lnTo>
                    <a:pt x="237" y="1549"/>
                  </a:lnTo>
                  <a:lnTo>
                    <a:pt x="285" y="1556"/>
                  </a:lnTo>
                  <a:close/>
                </a:path>
              </a:pathLst>
            </a:custGeom>
            <a:solidFill>
              <a:srgbClr val="800080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807" name="Freeform 5"/>
            <p:cNvSpPr>
              <a:spLocks/>
            </p:cNvSpPr>
            <p:nvPr/>
          </p:nvSpPr>
          <p:spPr bwMode="auto">
            <a:xfrm>
              <a:off x="478" y="1044"/>
              <a:ext cx="2097" cy="2104"/>
            </a:xfrm>
            <a:custGeom>
              <a:avLst/>
              <a:gdLst>
                <a:gd name="T0" fmla="*/ 208 w 1416"/>
                <a:gd name="T1" fmla="*/ 1151 h 1420"/>
                <a:gd name="T2" fmla="*/ 237 w 1416"/>
                <a:gd name="T3" fmla="*/ 1223 h 1420"/>
                <a:gd name="T4" fmla="*/ 282 w 1416"/>
                <a:gd name="T5" fmla="*/ 1276 h 1420"/>
                <a:gd name="T6" fmla="*/ 345 w 1416"/>
                <a:gd name="T7" fmla="*/ 1302 h 1420"/>
                <a:gd name="T8" fmla="*/ 407 w 1416"/>
                <a:gd name="T9" fmla="*/ 1297 h 1420"/>
                <a:gd name="T10" fmla="*/ 462 w 1416"/>
                <a:gd name="T11" fmla="*/ 1324 h 1420"/>
                <a:gd name="T12" fmla="*/ 525 w 1416"/>
                <a:gd name="T13" fmla="*/ 1386 h 1420"/>
                <a:gd name="T14" fmla="*/ 599 w 1416"/>
                <a:gd name="T15" fmla="*/ 1418 h 1420"/>
                <a:gd name="T16" fmla="*/ 678 w 1416"/>
                <a:gd name="T17" fmla="*/ 1413 h 1420"/>
                <a:gd name="T18" fmla="*/ 752 w 1416"/>
                <a:gd name="T19" fmla="*/ 1374 h 1420"/>
                <a:gd name="T20" fmla="*/ 810 w 1416"/>
                <a:gd name="T21" fmla="*/ 1309 h 1420"/>
                <a:gd name="T22" fmla="*/ 846 w 1416"/>
                <a:gd name="T23" fmla="*/ 1221 h 1420"/>
                <a:gd name="T24" fmla="*/ 853 w 1416"/>
                <a:gd name="T25" fmla="*/ 1269 h 1420"/>
                <a:gd name="T26" fmla="*/ 882 w 1416"/>
                <a:gd name="T27" fmla="*/ 1302 h 1420"/>
                <a:gd name="T28" fmla="*/ 920 w 1416"/>
                <a:gd name="T29" fmla="*/ 1312 h 1420"/>
                <a:gd name="T30" fmla="*/ 1002 w 1416"/>
                <a:gd name="T31" fmla="*/ 1312 h 1420"/>
                <a:gd name="T32" fmla="*/ 1078 w 1416"/>
                <a:gd name="T33" fmla="*/ 1278 h 1420"/>
                <a:gd name="T34" fmla="*/ 1143 w 1416"/>
                <a:gd name="T35" fmla="*/ 1218 h 1420"/>
                <a:gd name="T36" fmla="*/ 1201 w 1416"/>
                <a:gd name="T37" fmla="*/ 1180 h 1420"/>
                <a:gd name="T38" fmla="*/ 1261 w 1416"/>
                <a:gd name="T39" fmla="*/ 1163 h 1420"/>
                <a:gd name="T40" fmla="*/ 1311 w 1416"/>
                <a:gd name="T41" fmla="*/ 1117 h 1420"/>
                <a:gd name="T42" fmla="*/ 1345 w 1416"/>
                <a:gd name="T43" fmla="*/ 1050 h 1420"/>
                <a:gd name="T44" fmla="*/ 1335 w 1416"/>
                <a:gd name="T45" fmla="*/ 951 h 1420"/>
                <a:gd name="T46" fmla="*/ 1299 w 1416"/>
                <a:gd name="T47" fmla="*/ 855 h 1420"/>
                <a:gd name="T48" fmla="*/ 1239 w 1416"/>
                <a:gd name="T49" fmla="*/ 776 h 1420"/>
                <a:gd name="T50" fmla="*/ 1335 w 1416"/>
                <a:gd name="T51" fmla="*/ 649 h 1420"/>
                <a:gd name="T52" fmla="*/ 1416 w 1416"/>
                <a:gd name="T53" fmla="*/ 507 h 1420"/>
                <a:gd name="T54" fmla="*/ 1405 w 1416"/>
                <a:gd name="T55" fmla="*/ 396 h 1420"/>
                <a:gd name="T56" fmla="*/ 1369 w 1416"/>
                <a:gd name="T57" fmla="*/ 296 h 1420"/>
                <a:gd name="T58" fmla="*/ 1309 w 1416"/>
                <a:gd name="T59" fmla="*/ 207 h 1420"/>
                <a:gd name="T60" fmla="*/ 1229 w 1416"/>
                <a:gd name="T61" fmla="*/ 142 h 1420"/>
                <a:gd name="T62" fmla="*/ 1179 w 1416"/>
                <a:gd name="T63" fmla="*/ 65 h 1420"/>
                <a:gd name="T64" fmla="*/ 1107 w 1416"/>
                <a:gd name="T65" fmla="*/ 15 h 1420"/>
                <a:gd name="T66" fmla="*/ 1023 w 1416"/>
                <a:gd name="T67" fmla="*/ 0 h 1420"/>
                <a:gd name="T68" fmla="*/ 939 w 1416"/>
                <a:gd name="T69" fmla="*/ 24 h 1420"/>
                <a:gd name="T70" fmla="*/ 870 w 1416"/>
                <a:gd name="T71" fmla="*/ 79 h 1420"/>
                <a:gd name="T72" fmla="*/ 827 w 1416"/>
                <a:gd name="T73" fmla="*/ 161 h 1420"/>
                <a:gd name="T74" fmla="*/ 817 w 1416"/>
                <a:gd name="T75" fmla="*/ 255 h 1420"/>
                <a:gd name="T76" fmla="*/ 769 w 1416"/>
                <a:gd name="T77" fmla="*/ 202 h 1420"/>
                <a:gd name="T78" fmla="*/ 704 w 1416"/>
                <a:gd name="T79" fmla="*/ 175 h 1420"/>
                <a:gd name="T80" fmla="*/ 630 w 1416"/>
                <a:gd name="T81" fmla="*/ 178 h 1420"/>
                <a:gd name="T82" fmla="*/ 563 w 1416"/>
                <a:gd name="T83" fmla="*/ 209 h 1420"/>
                <a:gd name="T84" fmla="*/ 508 w 1416"/>
                <a:gd name="T85" fmla="*/ 267 h 1420"/>
                <a:gd name="T86" fmla="*/ 419 w 1416"/>
                <a:gd name="T87" fmla="*/ 228 h 1420"/>
                <a:gd name="T88" fmla="*/ 326 w 1416"/>
                <a:gd name="T89" fmla="*/ 228 h 1420"/>
                <a:gd name="T90" fmla="*/ 239 w 1416"/>
                <a:gd name="T91" fmla="*/ 260 h 1420"/>
                <a:gd name="T92" fmla="*/ 172 w 1416"/>
                <a:gd name="T93" fmla="*/ 324 h 1420"/>
                <a:gd name="T94" fmla="*/ 134 w 1416"/>
                <a:gd name="T95" fmla="*/ 411 h 1420"/>
                <a:gd name="T96" fmla="*/ 124 w 1416"/>
                <a:gd name="T97" fmla="*/ 509 h 1420"/>
                <a:gd name="T98" fmla="*/ 151 w 1416"/>
                <a:gd name="T99" fmla="*/ 608 h 1420"/>
                <a:gd name="T100" fmla="*/ 134 w 1416"/>
                <a:gd name="T101" fmla="*/ 666 h 1420"/>
                <a:gd name="T102" fmla="*/ 67 w 1416"/>
                <a:gd name="T103" fmla="*/ 714 h 1420"/>
                <a:gd name="T104" fmla="*/ 19 w 1416"/>
                <a:gd name="T105" fmla="*/ 786 h 1420"/>
                <a:gd name="T106" fmla="*/ 0 w 1416"/>
                <a:gd name="T107" fmla="*/ 875 h 1420"/>
                <a:gd name="T108" fmla="*/ 14 w 1416"/>
                <a:gd name="T109" fmla="*/ 963 h 1420"/>
                <a:gd name="T110" fmla="*/ 57 w 1416"/>
                <a:gd name="T111" fmla="*/ 1040 h 1420"/>
                <a:gd name="T112" fmla="*/ 124 w 1416"/>
                <a:gd name="T113" fmla="*/ 1091 h 1420"/>
                <a:gd name="T114" fmla="*/ 203 w 1416"/>
                <a:gd name="T115" fmla="*/ 1112 h 142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16"/>
                <a:gd name="T175" fmla="*/ 0 h 1420"/>
                <a:gd name="T176" fmla="*/ 1416 w 1416"/>
                <a:gd name="T177" fmla="*/ 1420 h 142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16" h="1420">
                  <a:moveTo>
                    <a:pt x="203" y="1112"/>
                  </a:moveTo>
                  <a:lnTo>
                    <a:pt x="208" y="1151"/>
                  </a:lnTo>
                  <a:lnTo>
                    <a:pt x="220" y="1189"/>
                  </a:lnTo>
                  <a:lnTo>
                    <a:pt x="237" y="1223"/>
                  </a:lnTo>
                  <a:lnTo>
                    <a:pt x="258" y="1254"/>
                  </a:lnTo>
                  <a:lnTo>
                    <a:pt x="282" y="1276"/>
                  </a:lnTo>
                  <a:lnTo>
                    <a:pt x="314" y="1293"/>
                  </a:lnTo>
                  <a:lnTo>
                    <a:pt x="345" y="1302"/>
                  </a:lnTo>
                  <a:lnTo>
                    <a:pt x="376" y="1305"/>
                  </a:lnTo>
                  <a:lnTo>
                    <a:pt x="407" y="1297"/>
                  </a:lnTo>
                  <a:lnTo>
                    <a:pt x="438" y="1283"/>
                  </a:lnTo>
                  <a:lnTo>
                    <a:pt x="462" y="1324"/>
                  </a:lnTo>
                  <a:lnTo>
                    <a:pt x="491" y="1357"/>
                  </a:lnTo>
                  <a:lnTo>
                    <a:pt x="525" y="1386"/>
                  </a:lnTo>
                  <a:lnTo>
                    <a:pt x="561" y="1405"/>
                  </a:lnTo>
                  <a:lnTo>
                    <a:pt x="599" y="1418"/>
                  </a:lnTo>
                  <a:lnTo>
                    <a:pt x="640" y="1420"/>
                  </a:lnTo>
                  <a:lnTo>
                    <a:pt x="678" y="1413"/>
                  </a:lnTo>
                  <a:lnTo>
                    <a:pt x="716" y="1398"/>
                  </a:lnTo>
                  <a:lnTo>
                    <a:pt x="752" y="1374"/>
                  </a:lnTo>
                  <a:lnTo>
                    <a:pt x="784" y="1345"/>
                  </a:lnTo>
                  <a:lnTo>
                    <a:pt x="810" y="1309"/>
                  </a:lnTo>
                  <a:lnTo>
                    <a:pt x="831" y="1266"/>
                  </a:lnTo>
                  <a:lnTo>
                    <a:pt x="846" y="1221"/>
                  </a:lnTo>
                  <a:lnTo>
                    <a:pt x="848" y="1245"/>
                  </a:lnTo>
                  <a:lnTo>
                    <a:pt x="853" y="1269"/>
                  </a:lnTo>
                  <a:lnTo>
                    <a:pt x="865" y="1288"/>
                  </a:lnTo>
                  <a:lnTo>
                    <a:pt x="882" y="1302"/>
                  </a:lnTo>
                  <a:lnTo>
                    <a:pt x="901" y="1312"/>
                  </a:lnTo>
                  <a:lnTo>
                    <a:pt x="920" y="1312"/>
                  </a:lnTo>
                  <a:lnTo>
                    <a:pt x="961" y="1317"/>
                  </a:lnTo>
                  <a:lnTo>
                    <a:pt x="1002" y="1312"/>
                  </a:lnTo>
                  <a:lnTo>
                    <a:pt x="1040" y="1297"/>
                  </a:lnTo>
                  <a:lnTo>
                    <a:pt x="1078" y="1278"/>
                  </a:lnTo>
                  <a:lnTo>
                    <a:pt x="1112" y="1252"/>
                  </a:lnTo>
                  <a:lnTo>
                    <a:pt x="1143" y="1218"/>
                  </a:lnTo>
                  <a:lnTo>
                    <a:pt x="1170" y="1177"/>
                  </a:lnTo>
                  <a:lnTo>
                    <a:pt x="1201" y="1180"/>
                  </a:lnTo>
                  <a:lnTo>
                    <a:pt x="1232" y="1175"/>
                  </a:lnTo>
                  <a:lnTo>
                    <a:pt x="1261" y="1163"/>
                  </a:lnTo>
                  <a:lnTo>
                    <a:pt x="1287" y="1141"/>
                  </a:lnTo>
                  <a:lnTo>
                    <a:pt x="1311" y="1117"/>
                  </a:lnTo>
                  <a:lnTo>
                    <a:pt x="1330" y="1086"/>
                  </a:lnTo>
                  <a:lnTo>
                    <a:pt x="1345" y="1050"/>
                  </a:lnTo>
                  <a:lnTo>
                    <a:pt x="1345" y="999"/>
                  </a:lnTo>
                  <a:lnTo>
                    <a:pt x="1335" y="951"/>
                  </a:lnTo>
                  <a:lnTo>
                    <a:pt x="1321" y="901"/>
                  </a:lnTo>
                  <a:lnTo>
                    <a:pt x="1299" y="855"/>
                  </a:lnTo>
                  <a:lnTo>
                    <a:pt x="1270" y="812"/>
                  </a:lnTo>
                  <a:lnTo>
                    <a:pt x="1239" y="776"/>
                  </a:lnTo>
                  <a:lnTo>
                    <a:pt x="1289" y="714"/>
                  </a:lnTo>
                  <a:lnTo>
                    <a:pt x="1335" y="649"/>
                  </a:lnTo>
                  <a:lnTo>
                    <a:pt x="1378" y="579"/>
                  </a:lnTo>
                  <a:lnTo>
                    <a:pt x="1416" y="507"/>
                  </a:lnTo>
                  <a:lnTo>
                    <a:pt x="1414" y="452"/>
                  </a:lnTo>
                  <a:lnTo>
                    <a:pt x="1405" y="396"/>
                  </a:lnTo>
                  <a:lnTo>
                    <a:pt x="1390" y="344"/>
                  </a:lnTo>
                  <a:lnTo>
                    <a:pt x="1369" y="296"/>
                  </a:lnTo>
                  <a:lnTo>
                    <a:pt x="1342" y="250"/>
                  </a:lnTo>
                  <a:lnTo>
                    <a:pt x="1309" y="207"/>
                  </a:lnTo>
                  <a:lnTo>
                    <a:pt x="1270" y="173"/>
                  </a:lnTo>
                  <a:lnTo>
                    <a:pt x="1229" y="142"/>
                  </a:lnTo>
                  <a:lnTo>
                    <a:pt x="1208" y="101"/>
                  </a:lnTo>
                  <a:lnTo>
                    <a:pt x="1179" y="65"/>
                  </a:lnTo>
                  <a:lnTo>
                    <a:pt x="1146" y="36"/>
                  </a:lnTo>
                  <a:lnTo>
                    <a:pt x="1107" y="15"/>
                  </a:lnTo>
                  <a:lnTo>
                    <a:pt x="1064" y="2"/>
                  </a:lnTo>
                  <a:lnTo>
                    <a:pt x="1023" y="0"/>
                  </a:lnTo>
                  <a:lnTo>
                    <a:pt x="980" y="7"/>
                  </a:lnTo>
                  <a:lnTo>
                    <a:pt x="939" y="24"/>
                  </a:lnTo>
                  <a:lnTo>
                    <a:pt x="903" y="48"/>
                  </a:lnTo>
                  <a:lnTo>
                    <a:pt x="870" y="79"/>
                  </a:lnTo>
                  <a:lnTo>
                    <a:pt x="846" y="118"/>
                  </a:lnTo>
                  <a:lnTo>
                    <a:pt x="827" y="161"/>
                  </a:lnTo>
                  <a:lnTo>
                    <a:pt x="819" y="209"/>
                  </a:lnTo>
                  <a:lnTo>
                    <a:pt x="817" y="255"/>
                  </a:lnTo>
                  <a:lnTo>
                    <a:pt x="796" y="226"/>
                  </a:lnTo>
                  <a:lnTo>
                    <a:pt x="769" y="202"/>
                  </a:lnTo>
                  <a:lnTo>
                    <a:pt x="738" y="185"/>
                  </a:lnTo>
                  <a:lnTo>
                    <a:pt x="704" y="175"/>
                  </a:lnTo>
                  <a:lnTo>
                    <a:pt x="668" y="173"/>
                  </a:lnTo>
                  <a:lnTo>
                    <a:pt x="630" y="178"/>
                  </a:lnTo>
                  <a:lnTo>
                    <a:pt x="597" y="190"/>
                  </a:lnTo>
                  <a:lnTo>
                    <a:pt x="563" y="209"/>
                  </a:lnTo>
                  <a:lnTo>
                    <a:pt x="532" y="236"/>
                  </a:lnTo>
                  <a:lnTo>
                    <a:pt x="508" y="267"/>
                  </a:lnTo>
                  <a:lnTo>
                    <a:pt x="465" y="243"/>
                  </a:lnTo>
                  <a:lnTo>
                    <a:pt x="419" y="228"/>
                  </a:lnTo>
                  <a:lnTo>
                    <a:pt x="374" y="224"/>
                  </a:lnTo>
                  <a:lnTo>
                    <a:pt x="326" y="228"/>
                  </a:lnTo>
                  <a:lnTo>
                    <a:pt x="282" y="240"/>
                  </a:lnTo>
                  <a:lnTo>
                    <a:pt x="239" y="260"/>
                  </a:lnTo>
                  <a:lnTo>
                    <a:pt x="203" y="288"/>
                  </a:lnTo>
                  <a:lnTo>
                    <a:pt x="172" y="324"/>
                  </a:lnTo>
                  <a:lnTo>
                    <a:pt x="148" y="365"/>
                  </a:lnTo>
                  <a:lnTo>
                    <a:pt x="134" y="411"/>
                  </a:lnTo>
                  <a:lnTo>
                    <a:pt x="124" y="461"/>
                  </a:lnTo>
                  <a:lnTo>
                    <a:pt x="124" y="509"/>
                  </a:lnTo>
                  <a:lnTo>
                    <a:pt x="134" y="560"/>
                  </a:lnTo>
                  <a:lnTo>
                    <a:pt x="151" y="608"/>
                  </a:lnTo>
                  <a:lnTo>
                    <a:pt x="175" y="654"/>
                  </a:lnTo>
                  <a:lnTo>
                    <a:pt x="134" y="666"/>
                  </a:lnTo>
                  <a:lnTo>
                    <a:pt x="98" y="685"/>
                  </a:lnTo>
                  <a:lnTo>
                    <a:pt x="67" y="714"/>
                  </a:lnTo>
                  <a:lnTo>
                    <a:pt x="38" y="747"/>
                  </a:lnTo>
                  <a:lnTo>
                    <a:pt x="19" y="786"/>
                  </a:lnTo>
                  <a:lnTo>
                    <a:pt x="4" y="829"/>
                  </a:lnTo>
                  <a:lnTo>
                    <a:pt x="0" y="875"/>
                  </a:lnTo>
                  <a:lnTo>
                    <a:pt x="2" y="920"/>
                  </a:lnTo>
                  <a:lnTo>
                    <a:pt x="14" y="963"/>
                  </a:lnTo>
                  <a:lnTo>
                    <a:pt x="31" y="1004"/>
                  </a:lnTo>
                  <a:lnTo>
                    <a:pt x="57" y="1040"/>
                  </a:lnTo>
                  <a:lnTo>
                    <a:pt x="88" y="1069"/>
                  </a:lnTo>
                  <a:lnTo>
                    <a:pt x="124" y="1091"/>
                  </a:lnTo>
                  <a:lnTo>
                    <a:pt x="163" y="1105"/>
                  </a:lnTo>
                  <a:lnTo>
                    <a:pt x="203" y="1112"/>
                  </a:lnTo>
                  <a:close/>
                </a:path>
              </a:pathLst>
            </a:custGeom>
            <a:solidFill>
              <a:srgbClr val="1BE5CD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808" name="Freeform 6"/>
            <p:cNvSpPr>
              <a:spLocks/>
            </p:cNvSpPr>
            <p:nvPr/>
          </p:nvSpPr>
          <p:spPr bwMode="auto">
            <a:xfrm>
              <a:off x="974" y="1545"/>
              <a:ext cx="1104" cy="1102"/>
            </a:xfrm>
            <a:custGeom>
              <a:avLst/>
              <a:gdLst>
                <a:gd name="T0" fmla="*/ 127 w 849"/>
                <a:gd name="T1" fmla="*/ 694 h 848"/>
                <a:gd name="T2" fmla="*/ 151 w 849"/>
                <a:gd name="T3" fmla="*/ 745 h 848"/>
                <a:gd name="T4" fmla="*/ 192 w 849"/>
                <a:gd name="T5" fmla="*/ 776 h 848"/>
                <a:gd name="T6" fmla="*/ 240 w 849"/>
                <a:gd name="T7" fmla="*/ 778 h 848"/>
                <a:gd name="T8" fmla="*/ 283 w 849"/>
                <a:gd name="T9" fmla="*/ 800 h 848"/>
                <a:gd name="T10" fmla="*/ 336 w 849"/>
                <a:gd name="T11" fmla="*/ 841 h 848"/>
                <a:gd name="T12" fmla="*/ 396 w 849"/>
                <a:gd name="T13" fmla="*/ 848 h 848"/>
                <a:gd name="T14" fmla="*/ 454 w 849"/>
                <a:gd name="T15" fmla="*/ 822 h 848"/>
                <a:gd name="T16" fmla="*/ 497 w 849"/>
                <a:gd name="T17" fmla="*/ 766 h 848"/>
                <a:gd name="T18" fmla="*/ 509 w 849"/>
                <a:gd name="T19" fmla="*/ 747 h 848"/>
                <a:gd name="T20" fmla="*/ 526 w 849"/>
                <a:gd name="T21" fmla="*/ 776 h 848"/>
                <a:gd name="T22" fmla="*/ 552 w 849"/>
                <a:gd name="T23" fmla="*/ 786 h 848"/>
                <a:gd name="T24" fmla="*/ 621 w 849"/>
                <a:gd name="T25" fmla="*/ 778 h 848"/>
                <a:gd name="T26" fmla="*/ 679 w 849"/>
                <a:gd name="T27" fmla="*/ 738 h 848"/>
                <a:gd name="T28" fmla="*/ 729 w 849"/>
                <a:gd name="T29" fmla="*/ 706 h 848"/>
                <a:gd name="T30" fmla="*/ 777 w 849"/>
                <a:gd name="T31" fmla="*/ 680 h 848"/>
                <a:gd name="T32" fmla="*/ 808 w 849"/>
                <a:gd name="T33" fmla="*/ 627 h 848"/>
                <a:gd name="T34" fmla="*/ 799 w 849"/>
                <a:gd name="T35" fmla="*/ 557 h 848"/>
                <a:gd name="T36" fmla="*/ 768 w 849"/>
                <a:gd name="T37" fmla="*/ 490 h 848"/>
                <a:gd name="T38" fmla="*/ 784 w 849"/>
                <a:gd name="T39" fmla="*/ 413 h 848"/>
                <a:gd name="T40" fmla="*/ 849 w 849"/>
                <a:gd name="T41" fmla="*/ 303 h 848"/>
                <a:gd name="T42" fmla="*/ 840 w 849"/>
                <a:gd name="T43" fmla="*/ 214 h 848"/>
                <a:gd name="T44" fmla="*/ 799 w 849"/>
                <a:gd name="T45" fmla="*/ 139 h 848"/>
                <a:gd name="T46" fmla="*/ 739 w 849"/>
                <a:gd name="T47" fmla="*/ 84 h 848"/>
                <a:gd name="T48" fmla="*/ 698 w 849"/>
                <a:gd name="T49" fmla="*/ 26 h 848"/>
                <a:gd name="T50" fmla="*/ 638 w 849"/>
                <a:gd name="T51" fmla="*/ 0 h 848"/>
                <a:gd name="T52" fmla="*/ 573 w 849"/>
                <a:gd name="T53" fmla="*/ 7 h 848"/>
                <a:gd name="T54" fmla="*/ 521 w 849"/>
                <a:gd name="T55" fmla="*/ 50 h 848"/>
                <a:gd name="T56" fmla="*/ 492 w 849"/>
                <a:gd name="T57" fmla="*/ 115 h 848"/>
                <a:gd name="T58" fmla="*/ 475 w 849"/>
                <a:gd name="T59" fmla="*/ 130 h 848"/>
                <a:gd name="T60" fmla="*/ 430 w 849"/>
                <a:gd name="T61" fmla="*/ 103 h 848"/>
                <a:gd name="T62" fmla="*/ 374 w 849"/>
                <a:gd name="T63" fmla="*/ 106 h 848"/>
                <a:gd name="T64" fmla="*/ 324 w 849"/>
                <a:gd name="T65" fmla="*/ 135 h 848"/>
                <a:gd name="T66" fmla="*/ 274 w 849"/>
                <a:gd name="T67" fmla="*/ 142 h 848"/>
                <a:gd name="T68" fmla="*/ 204 w 849"/>
                <a:gd name="T69" fmla="*/ 135 h 848"/>
                <a:gd name="T70" fmla="*/ 139 w 849"/>
                <a:gd name="T71" fmla="*/ 159 h 848"/>
                <a:gd name="T72" fmla="*/ 94 w 849"/>
                <a:gd name="T73" fmla="*/ 211 h 848"/>
                <a:gd name="T74" fmla="*/ 75 w 849"/>
                <a:gd name="T75" fmla="*/ 281 h 848"/>
                <a:gd name="T76" fmla="*/ 89 w 849"/>
                <a:gd name="T77" fmla="*/ 356 h 848"/>
                <a:gd name="T78" fmla="*/ 77 w 849"/>
                <a:gd name="T79" fmla="*/ 399 h 848"/>
                <a:gd name="T80" fmla="*/ 27 w 849"/>
                <a:gd name="T81" fmla="*/ 440 h 848"/>
                <a:gd name="T82" fmla="*/ 3 w 849"/>
                <a:gd name="T83" fmla="*/ 502 h 848"/>
                <a:gd name="T84" fmla="*/ 8 w 849"/>
                <a:gd name="T85" fmla="*/ 569 h 848"/>
                <a:gd name="T86" fmla="*/ 39 w 849"/>
                <a:gd name="T87" fmla="*/ 627 h 848"/>
                <a:gd name="T88" fmla="*/ 92 w 849"/>
                <a:gd name="T89" fmla="*/ 661 h 8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9"/>
                <a:gd name="T136" fmla="*/ 0 h 848"/>
                <a:gd name="T137" fmla="*/ 849 w 849"/>
                <a:gd name="T138" fmla="*/ 848 h 8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9" h="848">
                  <a:moveTo>
                    <a:pt x="123" y="665"/>
                  </a:moveTo>
                  <a:lnTo>
                    <a:pt x="127" y="694"/>
                  </a:lnTo>
                  <a:lnTo>
                    <a:pt x="137" y="723"/>
                  </a:lnTo>
                  <a:lnTo>
                    <a:pt x="151" y="745"/>
                  </a:lnTo>
                  <a:lnTo>
                    <a:pt x="171" y="764"/>
                  </a:lnTo>
                  <a:lnTo>
                    <a:pt x="192" y="776"/>
                  </a:lnTo>
                  <a:lnTo>
                    <a:pt x="216" y="781"/>
                  </a:lnTo>
                  <a:lnTo>
                    <a:pt x="240" y="778"/>
                  </a:lnTo>
                  <a:lnTo>
                    <a:pt x="264" y="769"/>
                  </a:lnTo>
                  <a:lnTo>
                    <a:pt x="283" y="800"/>
                  </a:lnTo>
                  <a:lnTo>
                    <a:pt x="307" y="824"/>
                  </a:lnTo>
                  <a:lnTo>
                    <a:pt x="336" y="841"/>
                  </a:lnTo>
                  <a:lnTo>
                    <a:pt x="365" y="848"/>
                  </a:lnTo>
                  <a:lnTo>
                    <a:pt x="396" y="848"/>
                  </a:lnTo>
                  <a:lnTo>
                    <a:pt x="427" y="838"/>
                  </a:lnTo>
                  <a:lnTo>
                    <a:pt x="454" y="822"/>
                  </a:lnTo>
                  <a:lnTo>
                    <a:pt x="478" y="798"/>
                  </a:lnTo>
                  <a:lnTo>
                    <a:pt x="497" y="766"/>
                  </a:lnTo>
                  <a:lnTo>
                    <a:pt x="509" y="730"/>
                  </a:lnTo>
                  <a:lnTo>
                    <a:pt x="509" y="747"/>
                  </a:lnTo>
                  <a:lnTo>
                    <a:pt x="516" y="764"/>
                  </a:lnTo>
                  <a:lnTo>
                    <a:pt x="526" y="776"/>
                  </a:lnTo>
                  <a:lnTo>
                    <a:pt x="540" y="783"/>
                  </a:lnTo>
                  <a:lnTo>
                    <a:pt x="552" y="786"/>
                  </a:lnTo>
                  <a:lnTo>
                    <a:pt x="588" y="786"/>
                  </a:lnTo>
                  <a:lnTo>
                    <a:pt x="621" y="778"/>
                  </a:lnTo>
                  <a:lnTo>
                    <a:pt x="653" y="762"/>
                  </a:lnTo>
                  <a:lnTo>
                    <a:pt x="679" y="738"/>
                  </a:lnTo>
                  <a:lnTo>
                    <a:pt x="703" y="704"/>
                  </a:lnTo>
                  <a:lnTo>
                    <a:pt x="729" y="706"/>
                  </a:lnTo>
                  <a:lnTo>
                    <a:pt x="753" y="697"/>
                  </a:lnTo>
                  <a:lnTo>
                    <a:pt x="777" y="680"/>
                  </a:lnTo>
                  <a:lnTo>
                    <a:pt x="796" y="656"/>
                  </a:lnTo>
                  <a:lnTo>
                    <a:pt x="808" y="627"/>
                  </a:lnTo>
                  <a:lnTo>
                    <a:pt x="806" y="591"/>
                  </a:lnTo>
                  <a:lnTo>
                    <a:pt x="799" y="557"/>
                  </a:lnTo>
                  <a:lnTo>
                    <a:pt x="787" y="521"/>
                  </a:lnTo>
                  <a:lnTo>
                    <a:pt x="768" y="490"/>
                  </a:lnTo>
                  <a:lnTo>
                    <a:pt x="744" y="464"/>
                  </a:lnTo>
                  <a:lnTo>
                    <a:pt x="784" y="413"/>
                  </a:lnTo>
                  <a:lnTo>
                    <a:pt x="820" y="358"/>
                  </a:lnTo>
                  <a:lnTo>
                    <a:pt x="849" y="303"/>
                  </a:lnTo>
                  <a:lnTo>
                    <a:pt x="849" y="257"/>
                  </a:lnTo>
                  <a:lnTo>
                    <a:pt x="840" y="214"/>
                  </a:lnTo>
                  <a:lnTo>
                    <a:pt x="823" y="175"/>
                  </a:lnTo>
                  <a:lnTo>
                    <a:pt x="799" y="139"/>
                  </a:lnTo>
                  <a:lnTo>
                    <a:pt x="772" y="108"/>
                  </a:lnTo>
                  <a:lnTo>
                    <a:pt x="739" y="84"/>
                  </a:lnTo>
                  <a:lnTo>
                    <a:pt x="722" y="53"/>
                  </a:lnTo>
                  <a:lnTo>
                    <a:pt x="698" y="26"/>
                  </a:lnTo>
                  <a:lnTo>
                    <a:pt x="669" y="10"/>
                  </a:lnTo>
                  <a:lnTo>
                    <a:pt x="638" y="0"/>
                  </a:lnTo>
                  <a:lnTo>
                    <a:pt x="605" y="0"/>
                  </a:lnTo>
                  <a:lnTo>
                    <a:pt x="573" y="7"/>
                  </a:lnTo>
                  <a:lnTo>
                    <a:pt x="545" y="26"/>
                  </a:lnTo>
                  <a:lnTo>
                    <a:pt x="521" y="50"/>
                  </a:lnTo>
                  <a:lnTo>
                    <a:pt x="504" y="82"/>
                  </a:lnTo>
                  <a:lnTo>
                    <a:pt x="492" y="115"/>
                  </a:lnTo>
                  <a:lnTo>
                    <a:pt x="492" y="151"/>
                  </a:lnTo>
                  <a:lnTo>
                    <a:pt x="475" y="130"/>
                  </a:lnTo>
                  <a:lnTo>
                    <a:pt x="454" y="113"/>
                  </a:lnTo>
                  <a:lnTo>
                    <a:pt x="430" y="103"/>
                  </a:lnTo>
                  <a:lnTo>
                    <a:pt x="401" y="101"/>
                  </a:lnTo>
                  <a:lnTo>
                    <a:pt x="374" y="106"/>
                  </a:lnTo>
                  <a:lnTo>
                    <a:pt x="348" y="118"/>
                  </a:lnTo>
                  <a:lnTo>
                    <a:pt x="324" y="135"/>
                  </a:lnTo>
                  <a:lnTo>
                    <a:pt x="307" y="159"/>
                  </a:lnTo>
                  <a:lnTo>
                    <a:pt x="274" y="142"/>
                  </a:lnTo>
                  <a:lnTo>
                    <a:pt x="238" y="132"/>
                  </a:lnTo>
                  <a:lnTo>
                    <a:pt x="204" y="135"/>
                  </a:lnTo>
                  <a:lnTo>
                    <a:pt x="171" y="142"/>
                  </a:lnTo>
                  <a:lnTo>
                    <a:pt x="139" y="159"/>
                  </a:lnTo>
                  <a:lnTo>
                    <a:pt x="113" y="183"/>
                  </a:lnTo>
                  <a:lnTo>
                    <a:pt x="94" y="211"/>
                  </a:lnTo>
                  <a:lnTo>
                    <a:pt x="82" y="245"/>
                  </a:lnTo>
                  <a:lnTo>
                    <a:pt x="75" y="281"/>
                  </a:lnTo>
                  <a:lnTo>
                    <a:pt x="77" y="319"/>
                  </a:lnTo>
                  <a:lnTo>
                    <a:pt x="89" y="356"/>
                  </a:lnTo>
                  <a:lnTo>
                    <a:pt x="106" y="389"/>
                  </a:lnTo>
                  <a:lnTo>
                    <a:pt x="77" y="399"/>
                  </a:lnTo>
                  <a:lnTo>
                    <a:pt x="51" y="416"/>
                  </a:lnTo>
                  <a:lnTo>
                    <a:pt x="27" y="440"/>
                  </a:lnTo>
                  <a:lnTo>
                    <a:pt x="12" y="468"/>
                  </a:lnTo>
                  <a:lnTo>
                    <a:pt x="3" y="502"/>
                  </a:lnTo>
                  <a:lnTo>
                    <a:pt x="0" y="536"/>
                  </a:lnTo>
                  <a:lnTo>
                    <a:pt x="8" y="569"/>
                  </a:lnTo>
                  <a:lnTo>
                    <a:pt x="20" y="601"/>
                  </a:lnTo>
                  <a:lnTo>
                    <a:pt x="39" y="627"/>
                  </a:lnTo>
                  <a:lnTo>
                    <a:pt x="65" y="646"/>
                  </a:lnTo>
                  <a:lnTo>
                    <a:pt x="92" y="661"/>
                  </a:lnTo>
                  <a:lnTo>
                    <a:pt x="123" y="665"/>
                  </a:lnTo>
                  <a:close/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809" name="Freeform 7"/>
            <p:cNvSpPr>
              <a:spLocks/>
            </p:cNvSpPr>
            <p:nvPr/>
          </p:nvSpPr>
          <p:spPr bwMode="auto">
            <a:xfrm>
              <a:off x="1231" y="1801"/>
              <a:ext cx="590" cy="590"/>
            </a:xfrm>
            <a:custGeom>
              <a:avLst/>
              <a:gdLst>
                <a:gd name="T0" fmla="*/ 70 w 454"/>
                <a:gd name="T1" fmla="*/ 377 h 454"/>
                <a:gd name="T2" fmla="*/ 92 w 454"/>
                <a:gd name="T3" fmla="*/ 408 h 454"/>
                <a:gd name="T4" fmla="*/ 125 w 454"/>
                <a:gd name="T5" fmla="*/ 416 h 454"/>
                <a:gd name="T6" fmla="*/ 154 w 454"/>
                <a:gd name="T7" fmla="*/ 430 h 454"/>
                <a:gd name="T8" fmla="*/ 190 w 454"/>
                <a:gd name="T9" fmla="*/ 452 h 454"/>
                <a:gd name="T10" fmla="*/ 231 w 454"/>
                <a:gd name="T11" fmla="*/ 447 h 454"/>
                <a:gd name="T12" fmla="*/ 262 w 454"/>
                <a:gd name="T13" fmla="*/ 413 h 454"/>
                <a:gd name="T14" fmla="*/ 274 w 454"/>
                <a:gd name="T15" fmla="*/ 406 h 454"/>
                <a:gd name="T16" fmla="*/ 295 w 454"/>
                <a:gd name="T17" fmla="*/ 420 h 454"/>
                <a:gd name="T18" fmla="*/ 338 w 454"/>
                <a:gd name="T19" fmla="*/ 413 h 454"/>
                <a:gd name="T20" fmla="*/ 374 w 454"/>
                <a:gd name="T21" fmla="*/ 377 h 454"/>
                <a:gd name="T22" fmla="*/ 408 w 454"/>
                <a:gd name="T23" fmla="*/ 368 h 454"/>
                <a:gd name="T24" fmla="*/ 430 w 454"/>
                <a:gd name="T25" fmla="*/ 336 h 454"/>
                <a:gd name="T26" fmla="*/ 422 w 454"/>
                <a:gd name="T27" fmla="*/ 288 h 454"/>
                <a:gd name="T28" fmla="*/ 396 w 454"/>
                <a:gd name="T29" fmla="*/ 247 h 454"/>
                <a:gd name="T30" fmla="*/ 454 w 454"/>
                <a:gd name="T31" fmla="*/ 161 h 454"/>
                <a:gd name="T32" fmla="*/ 444 w 454"/>
                <a:gd name="T33" fmla="*/ 106 h 454"/>
                <a:gd name="T34" fmla="*/ 415 w 454"/>
                <a:gd name="T35" fmla="*/ 62 h 454"/>
                <a:gd name="T36" fmla="*/ 379 w 454"/>
                <a:gd name="T37" fmla="*/ 24 h 454"/>
                <a:gd name="T38" fmla="*/ 338 w 454"/>
                <a:gd name="T39" fmla="*/ 0 h 454"/>
                <a:gd name="T40" fmla="*/ 293 w 454"/>
                <a:gd name="T41" fmla="*/ 12 h 454"/>
                <a:gd name="T42" fmla="*/ 264 w 454"/>
                <a:gd name="T43" fmla="*/ 55 h 454"/>
                <a:gd name="T44" fmla="*/ 250 w 454"/>
                <a:gd name="T45" fmla="*/ 67 h 454"/>
                <a:gd name="T46" fmla="*/ 214 w 454"/>
                <a:gd name="T47" fmla="*/ 55 h 454"/>
                <a:gd name="T48" fmla="*/ 178 w 454"/>
                <a:gd name="T49" fmla="*/ 70 h 454"/>
                <a:gd name="T50" fmla="*/ 139 w 454"/>
                <a:gd name="T51" fmla="*/ 74 h 454"/>
                <a:gd name="T52" fmla="*/ 89 w 454"/>
                <a:gd name="T53" fmla="*/ 77 h 454"/>
                <a:gd name="T54" fmla="*/ 53 w 454"/>
                <a:gd name="T55" fmla="*/ 108 h 454"/>
                <a:gd name="T56" fmla="*/ 39 w 454"/>
                <a:gd name="T57" fmla="*/ 159 h 454"/>
                <a:gd name="T58" fmla="*/ 56 w 454"/>
                <a:gd name="T59" fmla="*/ 209 h 454"/>
                <a:gd name="T60" fmla="*/ 17 w 454"/>
                <a:gd name="T61" fmla="*/ 231 h 454"/>
                <a:gd name="T62" fmla="*/ 0 w 454"/>
                <a:gd name="T63" fmla="*/ 274 h 454"/>
                <a:gd name="T64" fmla="*/ 10 w 454"/>
                <a:gd name="T65" fmla="*/ 322 h 454"/>
                <a:gd name="T66" fmla="*/ 44 w 454"/>
                <a:gd name="T67" fmla="*/ 351 h 4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54"/>
                <a:gd name="T103" fmla="*/ 0 h 454"/>
                <a:gd name="T104" fmla="*/ 454 w 454"/>
                <a:gd name="T105" fmla="*/ 454 h 4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54" h="454">
                  <a:moveTo>
                    <a:pt x="65" y="356"/>
                  </a:moveTo>
                  <a:lnTo>
                    <a:pt x="70" y="377"/>
                  </a:lnTo>
                  <a:lnTo>
                    <a:pt x="77" y="394"/>
                  </a:lnTo>
                  <a:lnTo>
                    <a:pt x="92" y="408"/>
                  </a:lnTo>
                  <a:lnTo>
                    <a:pt x="106" y="416"/>
                  </a:lnTo>
                  <a:lnTo>
                    <a:pt x="125" y="416"/>
                  </a:lnTo>
                  <a:lnTo>
                    <a:pt x="139" y="411"/>
                  </a:lnTo>
                  <a:lnTo>
                    <a:pt x="154" y="430"/>
                  </a:lnTo>
                  <a:lnTo>
                    <a:pt x="171" y="444"/>
                  </a:lnTo>
                  <a:lnTo>
                    <a:pt x="190" y="452"/>
                  </a:lnTo>
                  <a:lnTo>
                    <a:pt x="211" y="454"/>
                  </a:lnTo>
                  <a:lnTo>
                    <a:pt x="231" y="447"/>
                  </a:lnTo>
                  <a:lnTo>
                    <a:pt x="247" y="432"/>
                  </a:lnTo>
                  <a:lnTo>
                    <a:pt x="262" y="413"/>
                  </a:lnTo>
                  <a:lnTo>
                    <a:pt x="271" y="389"/>
                  </a:lnTo>
                  <a:lnTo>
                    <a:pt x="274" y="406"/>
                  </a:lnTo>
                  <a:lnTo>
                    <a:pt x="283" y="416"/>
                  </a:lnTo>
                  <a:lnTo>
                    <a:pt x="295" y="420"/>
                  </a:lnTo>
                  <a:lnTo>
                    <a:pt x="317" y="420"/>
                  </a:lnTo>
                  <a:lnTo>
                    <a:pt x="338" y="413"/>
                  </a:lnTo>
                  <a:lnTo>
                    <a:pt x="358" y="396"/>
                  </a:lnTo>
                  <a:lnTo>
                    <a:pt x="374" y="377"/>
                  </a:lnTo>
                  <a:lnTo>
                    <a:pt x="391" y="377"/>
                  </a:lnTo>
                  <a:lnTo>
                    <a:pt x="408" y="368"/>
                  </a:lnTo>
                  <a:lnTo>
                    <a:pt x="422" y="356"/>
                  </a:lnTo>
                  <a:lnTo>
                    <a:pt x="430" y="336"/>
                  </a:lnTo>
                  <a:lnTo>
                    <a:pt x="430" y="312"/>
                  </a:lnTo>
                  <a:lnTo>
                    <a:pt x="422" y="288"/>
                  </a:lnTo>
                  <a:lnTo>
                    <a:pt x="410" y="267"/>
                  </a:lnTo>
                  <a:lnTo>
                    <a:pt x="396" y="247"/>
                  </a:lnTo>
                  <a:lnTo>
                    <a:pt x="427" y="207"/>
                  </a:lnTo>
                  <a:lnTo>
                    <a:pt x="454" y="161"/>
                  </a:lnTo>
                  <a:lnTo>
                    <a:pt x="451" y="135"/>
                  </a:lnTo>
                  <a:lnTo>
                    <a:pt x="444" y="106"/>
                  </a:lnTo>
                  <a:lnTo>
                    <a:pt x="432" y="82"/>
                  </a:lnTo>
                  <a:lnTo>
                    <a:pt x="415" y="62"/>
                  </a:lnTo>
                  <a:lnTo>
                    <a:pt x="394" y="46"/>
                  </a:lnTo>
                  <a:lnTo>
                    <a:pt x="379" y="24"/>
                  </a:lnTo>
                  <a:lnTo>
                    <a:pt x="360" y="7"/>
                  </a:lnTo>
                  <a:lnTo>
                    <a:pt x="338" y="0"/>
                  </a:lnTo>
                  <a:lnTo>
                    <a:pt x="315" y="2"/>
                  </a:lnTo>
                  <a:lnTo>
                    <a:pt x="293" y="12"/>
                  </a:lnTo>
                  <a:lnTo>
                    <a:pt x="274" y="31"/>
                  </a:lnTo>
                  <a:lnTo>
                    <a:pt x="264" y="55"/>
                  </a:lnTo>
                  <a:lnTo>
                    <a:pt x="262" y="82"/>
                  </a:lnTo>
                  <a:lnTo>
                    <a:pt x="250" y="67"/>
                  </a:lnTo>
                  <a:lnTo>
                    <a:pt x="233" y="58"/>
                  </a:lnTo>
                  <a:lnTo>
                    <a:pt x="214" y="55"/>
                  </a:lnTo>
                  <a:lnTo>
                    <a:pt x="195" y="60"/>
                  </a:lnTo>
                  <a:lnTo>
                    <a:pt x="178" y="70"/>
                  </a:lnTo>
                  <a:lnTo>
                    <a:pt x="163" y="84"/>
                  </a:lnTo>
                  <a:lnTo>
                    <a:pt x="139" y="74"/>
                  </a:lnTo>
                  <a:lnTo>
                    <a:pt x="116" y="72"/>
                  </a:lnTo>
                  <a:lnTo>
                    <a:pt x="89" y="77"/>
                  </a:lnTo>
                  <a:lnTo>
                    <a:pt x="70" y="89"/>
                  </a:lnTo>
                  <a:lnTo>
                    <a:pt x="53" y="108"/>
                  </a:lnTo>
                  <a:lnTo>
                    <a:pt x="44" y="132"/>
                  </a:lnTo>
                  <a:lnTo>
                    <a:pt x="39" y="159"/>
                  </a:lnTo>
                  <a:lnTo>
                    <a:pt x="44" y="185"/>
                  </a:lnTo>
                  <a:lnTo>
                    <a:pt x="56" y="209"/>
                  </a:lnTo>
                  <a:lnTo>
                    <a:pt x="36" y="216"/>
                  </a:lnTo>
                  <a:lnTo>
                    <a:pt x="17" y="231"/>
                  </a:lnTo>
                  <a:lnTo>
                    <a:pt x="5" y="252"/>
                  </a:lnTo>
                  <a:lnTo>
                    <a:pt x="0" y="274"/>
                  </a:lnTo>
                  <a:lnTo>
                    <a:pt x="3" y="298"/>
                  </a:lnTo>
                  <a:lnTo>
                    <a:pt x="10" y="322"/>
                  </a:lnTo>
                  <a:lnTo>
                    <a:pt x="24" y="339"/>
                  </a:lnTo>
                  <a:lnTo>
                    <a:pt x="44" y="351"/>
                  </a:lnTo>
                  <a:lnTo>
                    <a:pt x="65" y="356"/>
                  </a:lnTo>
                  <a:close/>
                </a:path>
              </a:pathLst>
            </a:custGeom>
            <a:solidFill>
              <a:srgbClr val="FFCC99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2775" name="Group 46"/>
          <p:cNvGrpSpPr>
            <a:grpSpLocks/>
          </p:cNvGrpSpPr>
          <p:nvPr/>
        </p:nvGrpSpPr>
        <p:grpSpPr bwMode="auto">
          <a:xfrm>
            <a:off x="3657600" y="3806825"/>
            <a:ext cx="5106988" cy="577850"/>
            <a:chOff x="2304" y="2398"/>
            <a:chExt cx="3217" cy="364"/>
          </a:xfrm>
        </p:grpSpPr>
        <p:sp>
          <p:nvSpPr>
            <p:cNvPr id="32800" name="Rectangle 9"/>
            <p:cNvSpPr>
              <a:spLocks noChangeArrowheads="1"/>
            </p:cNvSpPr>
            <p:nvPr/>
          </p:nvSpPr>
          <p:spPr bwMode="auto">
            <a:xfrm>
              <a:off x="2304" y="2399"/>
              <a:ext cx="453" cy="36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801" name="Rectangle 10"/>
            <p:cNvSpPr>
              <a:spLocks noChangeArrowheads="1"/>
            </p:cNvSpPr>
            <p:nvPr/>
          </p:nvSpPr>
          <p:spPr bwMode="auto">
            <a:xfrm>
              <a:off x="3409" y="2399"/>
              <a:ext cx="454" cy="36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802" name="Rectangle 11"/>
            <p:cNvSpPr>
              <a:spLocks noChangeArrowheads="1"/>
            </p:cNvSpPr>
            <p:nvPr/>
          </p:nvSpPr>
          <p:spPr bwMode="auto">
            <a:xfrm>
              <a:off x="2857" y="2399"/>
              <a:ext cx="453" cy="36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803" name="Rectangle 23"/>
            <p:cNvSpPr>
              <a:spLocks noChangeArrowheads="1"/>
            </p:cNvSpPr>
            <p:nvPr/>
          </p:nvSpPr>
          <p:spPr bwMode="auto">
            <a:xfrm>
              <a:off x="4515" y="2398"/>
              <a:ext cx="453" cy="36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804" name="Rectangle 24"/>
            <p:cNvSpPr>
              <a:spLocks noChangeArrowheads="1"/>
            </p:cNvSpPr>
            <p:nvPr/>
          </p:nvSpPr>
          <p:spPr bwMode="auto">
            <a:xfrm>
              <a:off x="5068" y="2398"/>
              <a:ext cx="453" cy="36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805" name="Rectangle 25"/>
            <p:cNvSpPr>
              <a:spLocks noChangeArrowheads="1"/>
            </p:cNvSpPr>
            <p:nvPr/>
          </p:nvSpPr>
          <p:spPr bwMode="auto">
            <a:xfrm>
              <a:off x="3962" y="2398"/>
              <a:ext cx="454" cy="36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32776" name="Group 45"/>
          <p:cNvGrpSpPr>
            <a:grpSpLocks/>
          </p:cNvGrpSpPr>
          <p:nvPr/>
        </p:nvGrpSpPr>
        <p:grpSpPr bwMode="auto">
          <a:xfrm>
            <a:off x="3657600" y="2847975"/>
            <a:ext cx="4229100" cy="576263"/>
            <a:chOff x="2304" y="1794"/>
            <a:chExt cx="2664" cy="363"/>
          </a:xfrm>
        </p:grpSpPr>
        <p:sp>
          <p:nvSpPr>
            <p:cNvPr id="32797" name="Rectangle 12"/>
            <p:cNvSpPr>
              <a:spLocks noChangeArrowheads="1"/>
            </p:cNvSpPr>
            <p:nvPr/>
          </p:nvSpPr>
          <p:spPr bwMode="auto">
            <a:xfrm>
              <a:off x="3133" y="1794"/>
              <a:ext cx="453" cy="363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798" name="Rectangle 13"/>
            <p:cNvSpPr>
              <a:spLocks noChangeArrowheads="1"/>
            </p:cNvSpPr>
            <p:nvPr/>
          </p:nvSpPr>
          <p:spPr bwMode="auto">
            <a:xfrm>
              <a:off x="2304" y="1794"/>
              <a:ext cx="453" cy="363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799" name="Rectangle 26"/>
            <p:cNvSpPr>
              <a:spLocks noChangeArrowheads="1"/>
            </p:cNvSpPr>
            <p:nvPr/>
          </p:nvSpPr>
          <p:spPr bwMode="auto">
            <a:xfrm>
              <a:off x="4515" y="1794"/>
              <a:ext cx="453" cy="363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32777" name="Group 47"/>
          <p:cNvGrpSpPr>
            <a:grpSpLocks/>
          </p:cNvGrpSpPr>
          <p:nvPr/>
        </p:nvGrpSpPr>
        <p:grpSpPr bwMode="auto">
          <a:xfrm>
            <a:off x="3657600" y="4648200"/>
            <a:ext cx="5106988" cy="584200"/>
            <a:chOff x="2304" y="2992"/>
            <a:chExt cx="3217" cy="368"/>
          </a:xfrm>
        </p:grpSpPr>
        <p:sp>
          <p:nvSpPr>
            <p:cNvPr id="32794" name="Rectangle 28"/>
            <p:cNvSpPr>
              <a:spLocks noChangeArrowheads="1"/>
            </p:cNvSpPr>
            <p:nvPr/>
          </p:nvSpPr>
          <p:spPr bwMode="auto">
            <a:xfrm>
              <a:off x="2304" y="2998"/>
              <a:ext cx="453" cy="362"/>
            </a:xfrm>
            <a:prstGeom prst="rect">
              <a:avLst/>
            </a:prstGeom>
            <a:solidFill>
              <a:srgbClr val="CC00CC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795" name="Rectangle 29"/>
            <p:cNvSpPr>
              <a:spLocks noChangeArrowheads="1"/>
            </p:cNvSpPr>
            <p:nvPr/>
          </p:nvSpPr>
          <p:spPr bwMode="auto">
            <a:xfrm>
              <a:off x="5068" y="2992"/>
              <a:ext cx="453" cy="362"/>
            </a:xfrm>
            <a:prstGeom prst="rect">
              <a:avLst/>
            </a:prstGeom>
            <a:solidFill>
              <a:srgbClr val="CC00CC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796" name="Rectangle 30"/>
            <p:cNvSpPr>
              <a:spLocks noChangeArrowheads="1"/>
            </p:cNvSpPr>
            <p:nvPr/>
          </p:nvSpPr>
          <p:spPr bwMode="auto">
            <a:xfrm>
              <a:off x="3962" y="2992"/>
              <a:ext cx="454" cy="362"/>
            </a:xfrm>
            <a:prstGeom prst="rect">
              <a:avLst/>
            </a:prstGeom>
            <a:solidFill>
              <a:srgbClr val="CC00CC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</p:grpSp>
      <p:grpSp>
        <p:nvGrpSpPr>
          <p:cNvPr id="32778" name="Group 48"/>
          <p:cNvGrpSpPr>
            <a:grpSpLocks/>
          </p:cNvGrpSpPr>
          <p:nvPr/>
        </p:nvGrpSpPr>
        <p:grpSpPr bwMode="auto">
          <a:xfrm>
            <a:off x="3876675" y="1825625"/>
            <a:ext cx="4751388" cy="2924175"/>
            <a:chOff x="2442" y="1150"/>
            <a:chExt cx="2994" cy="1842"/>
          </a:xfrm>
        </p:grpSpPr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3087" y="1150"/>
              <a:ext cx="544" cy="362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 flipH="1">
              <a:off x="2580" y="1518"/>
              <a:ext cx="691" cy="276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3" name="Line 16"/>
            <p:cNvSpPr>
              <a:spLocks noChangeShapeType="1"/>
            </p:cNvSpPr>
            <p:nvPr/>
          </p:nvSpPr>
          <p:spPr bwMode="auto">
            <a:xfrm>
              <a:off x="3363" y="1518"/>
              <a:ext cx="0" cy="276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4" name="Line 17"/>
            <p:cNvSpPr>
              <a:spLocks noChangeShapeType="1"/>
            </p:cNvSpPr>
            <p:nvPr/>
          </p:nvSpPr>
          <p:spPr bwMode="auto">
            <a:xfrm>
              <a:off x="3456" y="1518"/>
              <a:ext cx="1197" cy="276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 flipH="1">
              <a:off x="2488" y="2163"/>
              <a:ext cx="46" cy="230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6" name="Line 19"/>
            <p:cNvSpPr>
              <a:spLocks noChangeShapeType="1"/>
            </p:cNvSpPr>
            <p:nvPr/>
          </p:nvSpPr>
          <p:spPr bwMode="auto">
            <a:xfrm flipH="1">
              <a:off x="2442" y="2762"/>
              <a:ext cx="92" cy="230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7" name="Line 20"/>
            <p:cNvSpPr>
              <a:spLocks noChangeShapeType="1"/>
            </p:cNvSpPr>
            <p:nvPr/>
          </p:nvSpPr>
          <p:spPr bwMode="auto">
            <a:xfrm flipH="1">
              <a:off x="3087" y="2163"/>
              <a:ext cx="230" cy="230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8" name="Line 21"/>
            <p:cNvSpPr>
              <a:spLocks noChangeShapeType="1"/>
            </p:cNvSpPr>
            <p:nvPr/>
          </p:nvSpPr>
          <p:spPr bwMode="auto">
            <a:xfrm>
              <a:off x="3409" y="2163"/>
              <a:ext cx="231" cy="230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89" name="Line 22"/>
            <p:cNvSpPr>
              <a:spLocks noChangeShapeType="1"/>
            </p:cNvSpPr>
            <p:nvPr/>
          </p:nvSpPr>
          <p:spPr bwMode="auto">
            <a:xfrm flipH="1">
              <a:off x="4100" y="2762"/>
              <a:ext cx="92" cy="230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90" name="Line 31"/>
            <p:cNvSpPr>
              <a:spLocks noChangeShapeType="1"/>
            </p:cNvSpPr>
            <p:nvPr/>
          </p:nvSpPr>
          <p:spPr bwMode="auto">
            <a:xfrm flipH="1">
              <a:off x="4146" y="2162"/>
              <a:ext cx="507" cy="231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91" name="Line 32"/>
            <p:cNvSpPr>
              <a:spLocks noChangeShapeType="1"/>
            </p:cNvSpPr>
            <p:nvPr/>
          </p:nvSpPr>
          <p:spPr bwMode="auto">
            <a:xfrm>
              <a:off x="4745" y="2162"/>
              <a:ext cx="46" cy="231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92" name="Line 33"/>
            <p:cNvSpPr>
              <a:spLocks noChangeShapeType="1"/>
            </p:cNvSpPr>
            <p:nvPr/>
          </p:nvSpPr>
          <p:spPr bwMode="auto">
            <a:xfrm>
              <a:off x="4837" y="2162"/>
              <a:ext cx="599" cy="231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2793" name="Line 34"/>
            <p:cNvSpPr>
              <a:spLocks noChangeShapeType="1"/>
            </p:cNvSpPr>
            <p:nvPr/>
          </p:nvSpPr>
          <p:spPr bwMode="auto">
            <a:xfrm>
              <a:off x="5252" y="2761"/>
              <a:ext cx="138" cy="231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2779" name="AutoShape 35"/>
          <p:cNvSpPr>
            <a:spLocks noChangeArrowheads="1"/>
          </p:cNvSpPr>
          <p:nvPr/>
        </p:nvSpPr>
        <p:spPr bwMode="auto">
          <a:xfrm>
            <a:off x="685800" y="4953000"/>
            <a:ext cx="5943600" cy="13716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rgbClr val="FFFF00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 wrap="none" lIns="91417" tIns="45710" rIns="91417" bIns="45710" anchor="ctr"/>
          <a:lstStyle/>
          <a:p>
            <a:pPr algn="ctr"/>
            <a:r>
              <a:rPr lang="es-ES_tradnl" b="1">
                <a:solidFill>
                  <a:srgbClr val="9900CC"/>
                </a:solidFill>
                <a:latin typeface="Tahoma" pitchFamily="34" charset="0"/>
              </a:rPr>
              <a:t>Herramientas</a:t>
            </a:r>
          </a:p>
          <a:p>
            <a:pPr algn="ctr"/>
            <a:r>
              <a:rPr lang="es-ES_tradnl" b="1">
                <a:solidFill>
                  <a:srgbClr val="9900CC"/>
                </a:solidFill>
                <a:latin typeface="Tahoma" pitchFamily="34" charset="0"/>
              </a:rPr>
              <a:t>estructuradas</a:t>
            </a:r>
          </a:p>
        </p:txBody>
      </p:sp>
      <p:sp>
        <p:nvSpPr>
          <p:cNvPr id="32780" name="Text Box 39"/>
          <p:cNvSpPr txBox="1">
            <a:spLocks noChangeArrowheads="1"/>
          </p:cNvSpPr>
          <p:nvPr/>
        </p:nvSpPr>
        <p:spPr bwMode="auto">
          <a:xfrm>
            <a:off x="6030913" y="1354138"/>
            <a:ext cx="2484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Obtener solución a</a:t>
            </a:r>
          </a:p>
          <a:p>
            <a:pPr algn="ctr"/>
            <a:r>
              <a:rPr lang="es-ES_tradnl" b="1">
                <a:latin typeface="Tahoma" pitchFamily="34" charset="0"/>
              </a:rPr>
              <a:t> partir del problema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3600" b="1" dirty="0" smtClean="0">
                <a:solidFill>
                  <a:srgbClr val="FFC000"/>
                </a:solidFill>
              </a:rPr>
              <a:t>Ingeniería de Software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750" y="1628775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" sz="2000" dirty="0" smtClean="0"/>
              <a:t>Ingeniería de Software es el estudio de los principios y metodologías para el desarrollo y mantenimiento de sistemas software (</a:t>
            </a:r>
            <a:r>
              <a:rPr lang="es-ES" sz="2000" dirty="0" err="1" smtClean="0"/>
              <a:t>Zelkovitz</a:t>
            </a:r>
            <a:r>
              <a:rPr lang="es-ES" sz="2000" dirty="0" smtClean="0"/>
              <a:t>, 1978)</a:t>
            </a:r>
          </a:p>
          <a:p>
            <a:pPr>
              <a:defRPr/>
            </a:pPr>
            <a:r>
              <a:rPr lang="es-ES" sz="2000" dirty="0" smtClean="0"/>
              <a:t>Ingeniería de software es la aplicación práctica del conocimiento científico al diseño y construcción de programas de computadora y a la documentación asociada requerida para desarrollar, operar y mantenerlos. Se conoce también como Desarrollo de Software o Producción de Software ( </a:t>
            </a:r>
            <a:r>
              <a:rPr lang="es-ES" sz="2000" dirty="0" err="1" smtClean="0"/>
              <a:t>Bohem</a:t>
            </a:r>
            <a:r>
              <a:rPr lang="es-ES" sz="2000" dirty="0" smtClean="0"/>
              <a:t>, 1976).</a:t>
            </a:r>
          </a:p>
          <a:p>
            <a:pPr>
              <a:defRPr/>
            </a:pPr>
            <a:r>
              <a:rPr lang="es-ES" sz="2000" dirty="0" smtClean="0"/>
              <a:t>Ingeniería de Software trata del establecimiento de los principios y métodos de la ingeniería a fin de obtener software de modo rentable, que sea fiable y trabaje en máquinas reales (Bauer, 1972).</a:t>
            </a:r>
          </a:p>
          <a:p>
            <a:pPr>
              <a:defRPr/>
            </a:pPr>
            <a:r>
              <a:rPr lang="es-ES" sz="2000" dirty="0" smtClean="0"/>
              <a:t>Es la aplicación de un enfoque sistemático, disciplinado y cuantificable al desarrollo, operación y mantenimiento del software; es decir, la aplicación de la ingeniería al software (IEEE, 1993).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CEFC-23CE-4E3E-BFE9-D03ED6ED4A3A}" type="slidenum">
              <a:rPr lang="es-AR"/>
              <a:pPr>
                <a:defRPr/>
              </a:pPr>
              <a:t>3</a:t>
            </a:fld>
            <a:endParaRPr 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Evaluación de calidad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Este método proporciona un conjunto de criterios que a modo de “normas de buena ingeniería” permiten asegurar la calidad a través de:</a:t>
            </a:r>
          </a:p>
          <a:p>
            <a:pPr marL="609600" lvl="1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Validar cualitativamente los sucesivos modelos que se obtienen</a:t>
            </a:r>
          </a:p>
          <a:p>
            <a:pPr marL="609600" lvl="1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Refinar modelos a efectos de conseguir una solución con modularidad efectiva</a:t>
            </a:r>
          </a:p>
          <a:p>
            <a:pPr marL="609600" lvl="1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400" dirty="0">
                <a:ea typeface="+mn-ea"/>
                <a:cs typeface="+mn-cs"/>
              </a:rPr>
              <a:t>Este calificativo implica una solución donde cada pieza de código - módulo - corresponde a una función bien definida y el intercambio de información entre módulos queda limitado a lo estrictamente necesario para el funcionamiento del sistema </a:t>
            </a:r>
          </a:p>
          <a:p>
            <a:pPr>
              <a:defRPr/>
            </a:pPr>
            <a:endParaRPr lang="es-ES_tradnl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8AD65A88-DC95-4B83-98E9-C7AE21661483}" type="slidenum">
              <a:rPr lang="es-AR"/>
              <a:pPr>
                <a:defRPr/>
              </a:pPr>
              <a:t>30</a:t>
            </a:fld>
            <a:endParaRPr lang="es-A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La especificación estructurada </a:t>
            </a:r>
          </a:p>
        </p:txBody>
      </p:sp>
      <p:sp>
        <p:nvSpPr>
          <p:cNvPr id="199683" name="Rectangle 2051"/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443912" cy="4403725"/>
          </a:xfrm>
        </p:spPr>
        <p:txBody>
          <a:bodyPr/>
          <a:lstStyle/>
          <a:p>
            <a:pPr marL="609600" indent="-609600">
              <a:defRPr/>
            </a:pPr>
            <a:r>
              <a:rPr lang="es-ES_tradnl" sz="2400" dirty="0" smtClean="0"/>
              <a:t>Desarrolla </a:t>
            </a:r>
            <a:r>
              <a:rPr lang="es-ES_tradnl" sz="2400" dirty="0"/>
              <a:t>el sistema usando los procesos  de la organización para describir el </a:t>
            </a:r>
            <a:r>
              <a:rPr lang="es-ES_tradnl" sz="2400" dirty="0" smtClean="0"/>
              <a:t>problema</a:t>
            </a:r>
          </a:p>
          <a:p>
            <a:pPr marL="609600" indent="-609600">
              <a:defRPr/>
            </a:pPr>
            <a:endParaRPr lang="es-ES_tradnl" sz="2400" dirty="0"/>
          </a:p>
          <a:p>
            <a:pPr marL="609600" indent="-609600">
              <a:defRPr/>
            </a:pPr>
            <a:r>
              <a:rPr lang="es-ES_tradnl" sz="2400" dirty="0"/>
              <a:t>Los procesos tienen el rol de integrar las funciones y la información en base a los aspectos organizacionales de la </a:t>
            </a:r>
            <a:r>
              <a:rPr lang="es-ES_tradnl" sz="2400" dirty="0" smtClean="0"/>
              <a:t>empresa</a:t>
            </a:r>
          </a:p>
          <a:p>
            <a:pPr marL="609600" indent="-609600">
              <a:defRPr/>
            </a:pPr>
            <a:endParaRPr lang="es-ES_tradnl" sz="2400" dirty="0"/>
          </a:p>
          <a:p>
            <a:pPr marL="609600" indent="-609600">
              <a:defRPr/>
            </a:pPr>
            <a:r>
              <a:rPr lang="es-ES_tradnl" sz="2400" dirty="0"/>
              <a:t>Las herramientas a utilizar son las que permiten modelar datos y procesos</a:t>
            </a:r>
          </a:p>
          <a:p>
            <a:pPr marL="609600" indent="-609600">
              <a:buFont typeface="Wingdings" pitchFamily="2" charset="2"/>
              <a:buNone/>
              <a:defRPr/>
            </a:pP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71EEC0D-C70D-4B7B-B843-3CACC48E7925}" type="slidenum">
              <a:rPr lang="es-AR"/>
              <a:pPr>
                <a:defRPr/>
              </a:pPr>
              <a:t>31</a:t>
            </a:fld>
            <a:endParaRPr lang="es-A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La especificación estructurada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s-ES_tradnl"/>
              <a:t> </a:t>
            </a: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A3C3167F-4EB5-4F71-AF99-0C5980F09C57}" type="slidenum">
              <a:rPr lang="es-AR"/>
              <a:pPr>
                <a:defRPr/>
              </a:pPr>
              <a:t>32</a:t>
            </a:fld>
            <a:endParaRPr lang="es-AR"/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1365250" y="1258888"/>
            <a:ext cx="6261100" cy="4837112"/>
            <a:chOff x="1536" y="1056"/>
            <a:chExt cx="2630" cy="2031"/>
          </a:xfrm>
        </p:grpSpPr>
        <p:sp>
          <p:nvSpPr>
            <p:cNvPr id="200709" name="Rectangle 5"/>
            <p:cNvSpPr>
              <a:spLocks noChangeArrowheads="1"/>
            </p:cNvSpPr>
            <p:nvPr/>
          </p:nvSpPr>
          <p:spPr bwMode="auto">
            <a:xfrm>
              <a:off x="2453" y="2084"/>
              <a:ext cx="801" cy="1001"/>
            </a:xfrm>
            <a:prstGeom prst="rect">
              <a:avLst/>
            </a:prstGeom>
            <a:solidFill>
              <a:srgbClr val="D5D5D5"/>
            </a:solidFill>
            <a:ln w="9525">
              <a:solidFill>
                <a:srgbClr val="D5D5D5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latin typeface="+mn-lt"/>
                <a:cs typeface="+mn-cs"/>
              </a:endParaRPr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1557" y="2095"/>
              <a:ext cx="660" cy="9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latin typeface="+mn-lt"/>
                <a:cs typeface="+mn-cs"/>
              </a:endParaRPr>
            </a:p>
          </p:txBody>
        </p:sp>
        <p:sp>
          <p:nvSpPr>
            <p:cNvPr id="35853" name="Rectangle 7"/>
            <p:cNvSpPr>
              <a:spLocks noChangeArrowheads="1"/>
            </p:cNvSpPr>
            <p:nvPr/>
          </p:nvSpPr>
          <p:spPr bwMode="auto">
            <a:xfrm>
              <a:off x="2199" y="2464"/>
              <a:ext cx="1304" cy="252"/>
            </a:xfrm>
            <a:prstGeom prst="rect">
              <a:avLst/>
            </a:prstGeom>
            <a:solidFill>
              <a:srgbClr val="D5D5D5"/>
            </a:solidFill>
            <a:ln w="9525">
              <a:solidFill>
                <a:srgbClr val="D5D5D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00712" name="AutoShape 8"/>
            <p:cNvSpPr>
              <a:spLocks noChangeArrowheads="1"/>
            </p:cNvSpPr>
            <p:nvPr/>
          </p:nvSpPr>
          <p:spPr bwMode="auto">
            <a:xfrm>
              <a:off x="1536" y="1056"/>
              <a:ext cx="2561" cy="778"/>
            </a:xfrm>
            <a:prstGeom prst="triangle">
              <a:avLst>
                <a:gd name="adj" fmla="val 51537"/>
              </a:avLst>
            </a:prstGeom>
            <a:solidFill>
              <a:srgbClr val="FFCC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  <a:cs typeface="+mn-cs"/>
              </a:endParaRPr>
            </a:p>
          </p:txBody>
        </p:sp>
        <p:sp>
          <p:nvSpPr>
            <p:cNvPr id="35855" name="Rectangle 9"/>
            <p:cNvSpPr>
              <a:spLocks noChangeArrowheads="1"/>
            </p:cNvSpPr>
            <p:nvPr/>
          </p:nvSpPr>
          <p:spPr bwMode="auto">
            <a:xfrm>
              <a:off x="2720" y="1831"/>
              <a:ext cx="261" cy="1256"/>
            </a:xfrm>
            <a:prstGeom prst="rect">
              <a:avLst/>
            </a:prstGeom>
            <a:solidFill>
              <a:srgbClr val="D5D5D5"/>
            </a:solidFill>
            <a:ln w="9525">
              <a:solidFill>
                <a:srgbClr val="D5D5D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35856" name="Rectangle 10"/>
            <p:cNvSpPr>
              <a:spLocks noChangeArrowheads="1"/>
            </p:cNvSpPr>
            <p:nvPr/>
          </p:nvSpPr>
          <p:spPr bwMode="auto">
            <a:xfrm rot="-5400000">
              <a:off x="3257" y="2445"/>
              <a:ext cx="268" cy="274"/>
            </a:xfrm>
            <a:prstGeom prst="rect">
              <a:avLst/>
            </a:prstGeom>
            <a:solidFill>
              <a:srgbClr val="D5D5D5"/>
            </a:solidFill>
            <a:ln w="9525">
              <a:solidFill>
                <a:srgbClr val="D5D5D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3506" y="2084"/>
              <a:ext cx="660" cy="100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99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latin typeface="+mn-lt"/>
                <a:cs typeface="+mn-cs"/>
              </a:endParaRPr>
            </a:p>
          </p:txBody>
        </p:sp>
      </p:grp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3381375" y="1828800"/>
            <a:ext cx="2344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Aspectos</a:t>
            </a:r>
          </a:p>
          <a:p>
            <a:pPr algn="ctr"/>
            <a:r>
              <a:rPr lang="es-ES_tradnl">
                <a:latin typeface="Tahoma" pitchFamily="34" charset="0"/>
              </a:rPr>
              <a:t>ORGANIZACIONALES</a:t>
            </a:r>
          </a:p>
        </p:txBody>
      </p:sp>
      <p:sp>
        <p:nvSpPr>
          <p:cNvPr id="35848" name="Text Box 13"/>
          <p:cNvSpPr txBox="1">
            <a:spLocks noChangeArrowheads="1"/>
          </p:cNvSpPr>
          <p:nvPr/>
        </p:nvSpPr>
        <p:spPr bwMode="auto">
          <a:xfrm>
            <a:off x="3914775" y="4610100"/>
            <a:ext cx="1304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PROCESOS</a:t>
            </a:r>
          </a:p>
        </p:txBody>
      </p:sp>
      <p:sp>
        <p:nvSpPr>
          <p:cNvPr id="35849" name="Text Box 14"/>
          <p:cNvSpPr txBox="1">
            <a:spLocks noChangeArrowheads="1"/>
          </p:cNvSpPr>
          <p:nvPr/>
        </p:nvSpPr>
        <p:spPr bwMode="auto">
          <a:xfrm>
            <a:off x="6115050" y="4610100"/>
            <a:ext cx="1409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FUNCIONES</a:t>
            </a:r>
          </a:p>
        </p:txBody>
      </p:sp>
      <p:sp>
        <p:nvSpPr>
          <p:cNvPr id="35850" name="Text Box 15"/>
          <p:cNvSpPr txBox="1">
            <a:spLocks noChangeArrowheads="1"/>
          </p:cNvSpPr>
          <p:nvPr/>
        </p:nvSpPr>
        <p:spPr bwMode="auto">
          <a:xfrm>
            <a:off x="1350963" y="4610100"/>
            <a:ext cx="1708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Tahoma" pitchFamily="34" charset="0"/>
              </a:rPr>
              <a:t>INFORMACION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La especificación estructurada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09025" cy="5105400"/>
          </a:xfrm>
        </p:spPr>
        <p:txBody>
          <a:bodyPr/>
          <a:lstStyle/>
          <a:p>
            <a:pPr marL="609600" indent="-609600">
              <a:defRPr/>
            </a:pPr>
            <a:r>
              <a:rPr lang="es-ES_tradnl" b="1" dirty="0">
                <a:solidFill>
                  <a:srgbClr val="333399"/>
                </a:solidFill>
              </a:rPr>
              <a:t>Herramientas</a:t>
            </a:r>
            <a:r>
              <a:rPr lang="es-ES_tradnl" b="1" dirty="0"/>
              <a:t> </a:t>
            </a:r>
            <a:r>
              <a:rPr lang="es-ES_tradnl" dirty="0"/>
              <a:t> 	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es-ES_tradnl" dirty="0"/>
              <a:t>Diagrama de flujo de datos (DFD)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es-ES_tradnl" dirty="0"/>
              <a:t>Carta estructurada (CE)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es-ES_tradnl" dirty="0"/>
              <a:t>Especificación de Módulos (EM) 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es-ES_tradnl" dirty="0"/>
              <a:t>Diccionario de datos (DD)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es-ES_tradnl" dirty="0"/>
              <a:t>Diagramas entidad-relación (DER)</a:t>
            </a:r>
          </a:p>
          <a:p>
            <a:pPr marL="990600" lvl="1" indent="-533400">
              <a:buFont typeface="Wingdings" pitchFamily="2" charset="2"/>
              <a:buChar char="ü"/>
              <a:defRPr/>
            </a:pPr>
            <a:r>
              <a:rPr lang="es-ES_tradnl" dirty="0"/>
              <a:t>Herramientas para definir políticas (Tablas y árboles de decisión, lenguaje natural estructurado, etc. )</a:t>
            </a:r>
          </a:p>
          <a:p>
            <a:pPr marL="609600" indent="-609600">
              <a:defRPr/>
            </a:pPr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9D5B2774-ECB4-4EBA-B8BF-867EB7ED82A5}" type="slidenum">
              <a:rPr lang="es-AR"/>
              <a:pPr>
                <a:defRPr/>
              </a:pPr>
              <a:t>33</a:t>
            </a:fld>
            <a:endParaRPr lang="es-A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Procedimiento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15888" y="1219200"/>
            <a:ext cx="8799512" cy="4876800"/>
          </a:xfrm>
        </p:spPr>
        <p:txBody>
          <a:bodyPr/>
          <a:lstStyle/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E</a:t>
            </a:r>
            <a:r>
              <a:rPr lang="es-ES_tradnl" sz="2800"/>
              <a:t>ntender el problema</a:t>
            </a:r>
            <a:r>
              <a:rPr lang="es-ES_tradnl" sz="2800">
                <a:solidFill>
                  <a:srgbClr val="333399"/>
                </a:solidFill>
              </a:rPr>
              <a:t> o </a:t>
            </a:r>
            <a:r>
              <a:rPr lang="es-ES_tradnl" sz="2800" b="1">
                <a:solidFill>
                  <a:srgbClr val="333399"/>
                </a:solidFill>
              </a:rPr>
              <a:t>cuestión</a:t>
            </a:r>
            <a:endParaRPr lang="es-ES_tradnl" sz="2800" b="1"/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M</a:t>
            </a:r>
            <a:r>
              <a:rPr lang="es-ES_tradnl" sz="2800"/>
              <a:t>odelizar el proceso (</a:t>
            </a:r>
            <a:r>
              <a:rPr lang="es-ES_tradnl" sz="2800">
                <a:solidFill>
                  <a:srgbClr val="333399"/>
                </a:solidFill>
              </a:rPr>
              <a:t>DFD</a:t>
            </a:r>
            <a:r>
              <a:rPr lang="es-ES_tradnl" sz="2800"/>
              <a:t>)</a:t>
            </a:r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R</a:t>
            </a:r>
            <a:r>
              <a:rPr lang="es-ES_tradnl" sz="2800"/>
              <a:t>efinar los DFD obtenidos</a:t>
            </a:r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D</a:t>
            </a:r>
            <a:r>
              <a:rPr lang="es-ES_tradnl" sz="2800"/>
              <a:t>erivar la carta estructurada (CE)</a:t>
            </a:r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J</a:t>
            </a:r>
            <a:r>
              <a:rPr lang="es-ES_tradnl" sz="2800"/>
              <a:t>erarquizar la carta estructurada</a:t>
            </a:r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P</a:t>
            </a:r>
            <a:r>
              <a:rPr lang="es-ES_tradnl" sz="2800"/>
              <a:t>reparar la especificación de módulos (EM)</a:t>
            </a:r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R</a:t>
            </a:r>
            <a:r>
              <a:rPr lang="es-ES_tradnl" sz="2800"/>
              <a:t>efinar la carta estructurada aplicando las heurísticas propuestas</a:t>
            </a:r>
          </a:p>
          <a:p>
            <a:pPr marL="609600" indent="-609600">
              <a:buClr>
                <a:srgbClr val="990099"/>
              </a:buClr>
              <a:buFont typeface="Wingdings" pitchFamily="2" charset="2"/>
              <a:buAutoNum type="arabicPeriod"/>
              <a:defRPr/>
            </a:pPr>
            <a:r>
              <a:rPr lang="es-ES_tradnl" sz="2800" b="1"/>
              <a:t>H</a:t>
            </a:r>
            <a:r>
              <a:rPr lang="es-ES_tradnl" sz="2800"/>
              <a:t>acer el empaquetamiento (packaging) para organizar la elaboración de programas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9831A3BD-BE4D-4D12-B269-C6041D4DBC61}" type="slidenum">
              <a:rPr lang="es-AR"/>
              <a:pPr>
                <a:defRPr/>
              </a:pPr>
              <a:t>34</a:t>
            </a:fld>
            <a:endParaRPr lang="es-A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reeform 2"/>
          <p:cNvSpPr>
            <a:spLocks/>
          </p:cNvSpPr>
          <p:nvPr/>
        </p:nvSpPr>
        <p:spPr bwMode="auto">
          <a:xfrm rot="869173">
            <a:off x="441325" y="1219200"/>
            <a:ext cx="1379538" cy="1130300"/>
          </a:xfrm>
          <a:custGeom>
            <a:avLst/>
            <a:gdLst>
              <a:gd name="T0" fmla="*/ 70 w 454"/>
              <a:gd name="T1" fmla="*/ 377 h 454"/>
              <a:gd name="T2" fmla="*/ 92 w 454"/>
              <a:gd name="T3" fmla="*/ 408 h 454"/>
              <a:gd name="T4" fmla="*/ 125 w 454"/>
              <a:gd name="T5" fmla="*/ 416 h 454"/>
              <a:gd name="T6" fmla="*/ 154 w 454"/>
              <a:gd name="T7" fmla="*/ 430 h 454"/>
              <a:gd name="T8" fmla="*/ 190 w 454"/>
              <a:gd name="T9" fmla="*/ 452 h 454"/>
              <a:gd name="T10" fmla="*/ 231 w 454"/>
              <a:gd name="T11" fmla="*/ 447 h 454"/>
              <a:gd name="T12" fmla="*/ 262 w 454"/>
              <a:gd name="T13" fmla="*/ 413 h 454"/>
              <a:gd name="T14" fmla="*/ 274 w 454"/>
              <a:gd name="T15" fmla="*/ 406 h 454"/>
              <a:gd name="T16" fmla="*/ 295 w 454"/>
              <a:gd name="T17" fmla="*/ 420 h 454"/>
              <a:gd name="T18" fmla="*/ 338 w 454"/>
              <a:gd name="T19" fmla="*/ 413 h 454"/>
              <a:gd name="T20" fmla="*/ 374 w 454"/>
              <a:gd name="T21" fmla="*/ 377 h 454"/>
              <a:gd name="T22" fmla="*/ 408 w 454"/>
              <a:gd name="T23" fmla="*/ 368 h 454"/>
              <a:gd name="T24" fmla="*/ 430 w 454"/>
              <a:gd name="T25" fmla="*/ 336 h 454"/>
              <a:gd name="T26" fmla="*/ 422 w 454"/>
              <a:gd name="T27" fmla="*/ 288 h 454"/>
              <a:gd name="T28" fmla="*/ 396 w 454"/>
              <a:gd name="T29" fmla="*/ 247 h 454"/>
              <a:gd name="T30" fmla="*/ 454 w 454"/>
              <a:gd name="T31" fmla="*/ 161 h 454"/>
              <a:gd name="T32" fmla="*/ 444 w 454"/>
              <a:gd name="T33" fmla="*/ 106 h 454"/>
              <a:gd name="T34" fmla="*/ 415 w 454"/>
              <a:gd name="T35" fmla="*/ 62 h 454"/>
              <a:gd name="T36" fmla="*/ 379 w 454"/>
              <a:gd name="T37" fmla="*/ 24 h 454"/>
              <a:gd name="T38" fmla="*/ 338 w 454"/>
              <a:gd name="T39" fmla="*/ 0 h 454"/>
              <a:gd name="T40" fmla="*/ 293 w 454"/>
              <a:gd name="T41" fmla="*/ 12 h 454"/>
              <a:gd name="T42" fmla="*/ 264 w 454"/>
              <a:gd name="T43" fmla="*/ 55 h 454"/>
              <a:gd name="T44" fmla="*/ 250 w 454"/>
              <a:gd name="T45" fmla="*/ 67 h 454"/>
              <a:gd name="T46" fmla="*/ 214 w 454"/>
              <a:gd name="T47" fmla="*/ 55 h 454"/>
              <a:gd name="T48" fmla="*/ 178 w 454"/>
              <a:gd name="T49" fmla="*/ 70 h 454"/>
              <a:gd name="T50" fmla="*/ 139 w 454"/>
              <a:gd name="T51" fmla="*/ 74 h 454"/>
              <a:gd name="T52" fmla="*/ 89 w 454"/>
              <a:gd name="T53" fmla="*/ 77 h 454"/>
              <a:gd name="T54" fmla="*/ 53 w 454"/>
              <a:gd name="T55" fmla="*/ 108 h 454"/>
              <a:gd name="T56" fmla="*/ 39 w 454"/>
              <a:gd name="T57" fmla="*/ 159 h 454"/>
              <a:gd name="T58" fmla="*/ 56 w 454"/>
              <a:gd name="T59" fmla="*/ 209 h 454"/>
              <a:gd name="T60" fmla="*/ 17 w 454"/>
              <a:gd name="T61" fmla="*/ 231 h 454"/>
              <a:gd name="T62" fmla="*/ 0 w 454"/>
              <a:gd name="T63" fmla="*/ 274 h 454"/>
              <a:gd name="T64" fmla="*/ 10 w 454"/>
              <a:gd name="T65" fmla="*/ 322 h 454"/>
              <a:gd name="T66" fmla="*/ 44 w 454"/>
              <a:gd name="T67" fmla="*/ 351 h 4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454"/>
              <a:gd name="T103" fmla="*/ 0 h 454"/>
              <a:gd name="T104" fmla="*/ 454 w 454"/>
              <a:gd name="T105" fmla="*/ 454 h 45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454" h="454">
                <a:moveTo>
                  <a:pt x="65" y="356"/>
                </a:moveTo>
                <a:lnTo>
                  <a:pt x="70" y="377"/>
                </a:lnTo>
                <a:lnTo>
                  <a:pt x="77" y="394"/>
                </a:lnTo>
                <a:lnTo>
                  <a:pt x="92" y="408"/>
                </a:lnTo>
                <a:lnTo>
                  <a:pt x="106" y="416"/>
                </a:lnTo>
                <a:lnTo>
                  <a:pt x="125" y="416"/>
                </a:lnTo>
                <a:lnTo>
                  <a:pt x="139" y="411"/>
                </a:lnTo>
                <a:lnTo>
                  <a:pt x="154" y="430"/>
                </a:lnTo>
                <a:lnTo>
                  <a:pt x="171" y="444"/>
                </a:lnTo>
                <a:lnTo>
                  <a:pt x="190" y="452"/>
                </a:lnTo>
                <a:lnTo>
                  <a:pt x="211" y="454"/>
                </a:lnTo>
                <a:lnTo>
                  <a:pt x="231" y="447"/>
                </a:lnTo>
                <a:lnTo>
                  <a:pt x="247" y="432"/>
                </a:lnTo>
                <a:lnTo>
                  <a:pt x="262" y="413"/>
                </a:lnTo>
                <a:lnTo>
                  <a:pt x="271" y="389"/>
                </a:lnTo>
                <a:lnTo>
                  <a:pt x="274" y="406"/>
                </a:lnTo>
                <a:lnTo>
                  <a:pt x="283" y="416"/>
                </a:lnTo>
                <a:lnTo>
                  <a:pt x="295" y="420"/>
                </a:lnTo>
                <a:lnTo>
                  <a:pt x="317" y="420"/>
                </a:lnTo>
                <a:lnTo>
                  <a:pt x="338" y="413"/>
                </a:lnTo>
                <a:lnTo>
                  <a:pt x="358" y="396"/>
                </a:lnTo>
                <a:lnTo>
                  <a:pt x="374" y="377"/>
                </a:lnTo>
                <a:lnTo>
                  <a:pt x="391" y="377"/>
                </a:lnTo>
                <a:lnTo>
                  <a:pt x="408" y="368"/>
                </a:lnTo>
                <a:lnTo>
                  <a:pt x="422" y="356"/>
                </a:lnTo>
                <a:lnTo>
                  <a:pt x="430" y="336"/>
                </a:lnTo>
                <a:lnTo>
                  <a:pt x="430" y="312"/>
                </a:lnTo>
                <a:lnTo>
                  <a:pt x="422" y="288"/>
                </a:lnTo>
                <a:lnTo>
                  <a:pt x="410" y="267"/>
                </a:lnTo>
                <a:lnTo>
                  <a:pt x="396" y="247"/>
                </a:lnTo>
                <a:lnTo>
                  <a:pt x="427" y="207"/>
                </a:lnTo>
                <a:lnTo>
                  <a:pt x="454" y="161"/>
                </a:lnTo>
                <a:lnTo>
                  <a:pt x="451" y="135"/>
                </a:lnTo>
                <a:lnTo>
                  <a:pt x="444" y="106"/>
                </a:lnTo>
                <a:lnTo>
                  <a:pt x="432" y="82"/>
                </a:lnTo>
                <a:lnTo>
                  <a:pt x="415" y="62"/>
                </a:lnTo>
                <a:lnTo>
                  <a:pt x="394" y="46"/>
                </a:lnTo>
                <a:lnTo>
                  <a:pt x="379" y="24"/>
                </a:lnTo>
                <a:lnTo>
                  <a:pt x="360" y="7"/>
                </a:lnTo>
                <a:lnTo>
                  <a:pt x="338" y="0"/>
                </a:lnTo>
                <a:lnTo>
                  <a:pt x="315" y="2"/>
                </a:lnTo>
                <a:lnTo>
                  <a:pt x="293" y="12"/>
                </a:lnTo>
                <a:lnTo>
                  <a:pt x="274" y="31"/>
                </a:lnTo>
                <a:lnTo>
                  <a:pt x="264" y="55"/>
                </a:lnTo>
                <a:lnTo>
                  <a:pt x="262" y="82"/>
                </a:lnTo>
                <a:lnTo>
                  <a:pt x="250" y="67"/>
                </a:lnTo>
                <a:lnTo>
                  <a:pt x="233" y="58"/>
                </a:lnTo>
                <a:lnTo>
                  <a:pt x="214" y="55"/>
                </a:lnTo>
                <a:lnTo>
                  <a:pt x="195" y="60"/>
                </a:lnTo>
                <a:lnTo>
                  <a:pt x="178" y="70"/>
                </a:lnTo>
                <a:lnTo>
                  <a:pt x="163" y="84"/>
                </a:lnTo>
                <a:lnTo>
                  <a:pt x="139" y="74"/>
                </a:lnTo>
                <a:lnTo>
                  <a:pt x="116" y="72"/>
                </a:lnTo>
                <a:lnTo>
                  <a:pt x="89" y="77"/>
                </a:lnTo>
                <a:lnTo>
                  <a:pt x="70" y="89"/>
                </a:lnTo>
                <a:lnTo>
                  <a:pt x="53" y="108"/>
                </a:lnTo>
                <a:lnTo>
                  <a:pt x="44" y="132"/>
                </a:lnTo>
                <a:lnTo>
                  <a:pt x="39" y="159"/>
                </a:lnTo>
                <a:lnTo>
                  <a:pt x="44" y="185"/>
                </a:lnTo>
                <a:lnTo>
                  <a:pt x="56" y="209"/>
                </a:lnTo>
                <a:lnTo>
                  <a:pt x="36" y="216"/>
                </a:lnTo>
                <a:lnTo>
                  <a:pt x="17" y="231"/>
                </a:lnTo>
                <a:lnTo>
                  <a:pt x="5" y="252"/>
                </a:lnTo>
                <a:lnTo>
                  <a:pt x="0" y="274"/>
                </a:lnTo>
                <a:lnTo>
                  <a:pt x="3" y="298"/>
                </a:lnTo>
                <a:lnTo>
                  <a:pt x="10" y="322"/>
                </a:lnTo>
                <a:lnTo>
                  <a:pt x="24" y="339"/>
                </a:lnTo>
                <a:lnTo>
                  <a:pt x="44" y="351"/>
                </a:lnTo>
                <a:lnTo>
                  <a:pt x="65" y="356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98FAB"/>
              </a:gs>
            </a:gsLst>
            <a:path path="rect">
              <a:fillToRect l="50000" t="50000" r="50000" b="50000"/>
            </a:path>
          </a:gradFill>
          <a:ln w="8001">
            <a:solidFill>
              <a:srgbClr val="8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Método y Procedimiento</a:t>
            </a:r>
          </a:p>
        </p:txBody>
      </p:sp>
      <p:sp>
        <p:nvSpPr>
          <p:cNvPr id="73" name="7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72" name="7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5FE8F9A-C9C4-4E92-B8D4-F1F0FAC9ABEE}" type="slidenum">
              <a:rPr lang="es-AR"/>
              <a:pPr>
                <a:defRPr/>
              </a:pPr>
              <a:t>35</a:t>
            </a:fld>
            <a:endParaRPr lang="es-AR" dirty="0"/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003425" y="1143000"/>
            <a:ext cx="414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8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325938" y="1233488"/>
            <a:ext cx="414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800" b="1">
                <a:solidFill>
                  <a:srgbClr val="FF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2667000" y="1181100"/>
            <a:ext cx="1295400" cy="10795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Tahoma" pitchFamily="34" charset="0"/>
              </a:rPr>
              <a:t>Cuestión</a:t>
            </a:r>
          </a:p>
          <a:p>
            <a:pPr algn="ctr"/>
            <a:r>
              <a:rPr lang="es-ES_tradnl">
                <a:latin typeface="Tahoma" pitchFamily="34" charset="0"/>
              </a:rPr>
              <a:t>entendida</a:t>
            </a:r>
          </a:p>
        </p:txBody>
      </p:sp>
      <p:sp>
        <p:nvSpPr>
          <p:cNvPr id="38921" name="Oval 7"/>
          <p:cNvSpPr>
            <a:spLocks noChangeArrowheads="1"/>
          </p:cNvSpPr>
          <p:nvPr/>
        </p:nvSpPr>
        <p:spPr bwMode="auto">
          <a:xfrm>
            <a:off x="4953000" y="1181100"/>
            <a:ext cx="1295400" cy="1079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Tahoma" pitchFamily="34" charset="0"/>
              </a:rPr>
              <a:t>DFD</a:t>
            </a:r>
          </a:p>
          <a:p>
            <a:pPr algn="ctr"/>
            <a:r>
              <a:rPr lang="es-ES_tradnl">
                <a:latin typeface="Tahoma" pitchFamily="34" charset="0"/>
              </a:rPr>
              <a:t>sin refinar</a:t>
            </a:r>
          </a:p>
        </p:txBody>
      </p:sp>
      <p:grpSp>
        <p:nvGrpSpPr>
          <p:cNvPr id="38922" name="Group 8"/>
          <p:cNvGrpSpPr>
            <a:grpSpLocks/>
          </p:cNvGrpSpPr>
          <p:nvPr/>
        </p:nvGrpSpPr>
        <p:grpSpPr bwMode="auto">
          <a:xfrm>
            <a:off x="534988" y="1524000"/>
            <a:ext cx="8031162" cy="4876800"/>
            <a:chOff x="364" y="960"/>
            <a:chExt cx="5482" cy="3072"/>
          </a:xfrm>
        </p:grpSpPr>
        <p:cxnSp>
          <p:nvCxnSpPr>
            <p:cNvPr id="38923" name="AutoShape 9"/>
            <p:cNvCxnSpPr>
              <a:cxnSpLocks noChangeShapeType="1"/>
            </p:cNvCxnSpPr>
            <p:nvPr/>
          </p:nvCxnSpPr>
          <p:spPr bwMode="auto">
            <a:xfrm>
              <a:off x="2520" y="2836"/>
              <a:ext cx="744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8924" name="AutoShape 10"/>
            <p:cNvCxnSpPr>
              <a:cxnSpLocks noChangeShapeType="1"/>
            </p:cNvCxnSpPr>
            <p:nvPr/>
          </p:nvCxnSpPr>
          <p:spPr bwMode="auto">
            <a:xfrm>
              <a:off x="1176" y="2836"/>
              <a:ext cx="6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8925" name="AutoShape 11"/>
            <p:cNvCxnSpPr>
              <a:cxnSpLocks noChangeShapeType="1"/>
            </p:cNvCxnSpPr>
            <p:nvPr/>
          </p:nvCxnSpPr>
          <p:spPr bwMode="auto">
            <a:xfrm>
              <a:off x="4200" y="2832"/>
              <a:ext cx="6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8926" name="AutoShape 12"/>
            <p:cNvCxnSpPr>
              <a:cxnSpLocks noChangeShapeType="1"/>
            </p:cNvCxnSpPr>
            <p:nvPr/>
          </p:nvCxnSpPr>
          <p:spPr bwMode="auto">
            <a:xfrm flipV="1">
              <a:off x="364" y="2384"/>
              <a:ext cx="5148" cy="448"/>
            </a:xfrm>
            <a:prstGeom prst="bentConnector3">
              <a:avLst>
                <a:gd name="adj1" fmla="val -3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927" name="AutoShape 13"/>
            <p:cNvCxnSpPr>
              <a:cxnSpLocks noChangeShapeType="1"/>
            </p:cNvCxnSpPr>
            <p:nvPr/>
          </p:nvCxnSpPr>
          <p:spPr bwMode="auto">
            <a:xfrm rot="10800000" flipH="1" flipV="1">
              <a:off x="5091" y="1916"/>
              <a:ext cx="421" cy="46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8928" name="Line 14"/>
            <p:cNvSpPr>
              <a:spLocks noChangeShapeType="1"/>
            </p:cNvSpPr>
            <p:nvPr/>
          </p:nvSpPr>
          <p:spPr bwMode="auto">
            <a:xfrm>
              <a:off x="1196" y="1104"/>
              <a:ext cx="6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8929" name="Text Box 15"/>
            <p:cNvSpPr txBox="1">
              <a:spLocks noChangeArrowheads="1"/>
            </p:cNvSpPr>
            <p:nvPr/>
          </p:nvSpPr>
          <p:spPr bwMode="auto">
            <a:xfrm>
              <a:off x="408" y="960"/>
              <a:ext cx="7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>
                  <a:latin typeface="Tahoma" pitchFamily="34" charset="0"/>
                </a:rPr>
                <a:t>Cuestión</a:t>
              </a:r>
            </a:p>
          </p:txBody>
        </p:sp>
        <p:cxnSp>
          <p:nvCxnSpPr>
            <p:cNvPr id="38930" name="AutoShape 16"/>
            <p:cNvCxnSpPr>
              <a:cxnSpLocks noChangeShapeType="1"/>
            </p:cNvCxnSpPr>
            <p:nvPr/>
          </p:nvCxnSpPr>
          <p:spPr bwMode="auto">
            <a:xfrm flipH="1">
              <a:off x="624" y="1056"/>
              <a:ext cx="3653" cy="448"/>
            </a:xfrm>
            <a:prstGeom prst="bentConnector3">
              <a:avLst>
                <a:gd name="adj1" fmla="val -3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931" name="AutoShape 17"/>
            <p:cNvCxnSpPr>
              <a:cxnSpLocks noChangeShapeType="1"/>
            </p:cNvCxnSpPr>
            <p:nvPr/>
          </p:nvCxnSpPr>
          <p:spPr bwMode="auto">
            <a:xfrm rot="10800000">
              <a:off x="624" y="1504"/>
              <a:ext cx="299" cy="468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932" name="AutoShape 18"/>
            <p:cNvCxnSpPr>
              <a:cxnSpLocks noChangeShapeType="1"/>
            </p:cNvCxnSpPr>
            <p:nvPr/>
          </p:nvCxnSpPr>
          <p:spPr bwMode="auto">
            <a:xfrm>
              <a:off x="1728" y="1924"/>
              <a:ext cx="69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8933" name="AutoShape 19"/>
            <p:cNvCxnSpPr>
              <a:cxnSpLocks noChangeShapeType="1"/>
              <a:stCxn id="38920" idx="6"/>
              <a:endCxn id="38921" idx="2"/>
            </p:cNvCxnSpPr>
            <p:nvPr/>
          </p:nvCxnSpPr>
          <p:spPr bwMode="auto">
            <a:xfrm>
              <a:off x="2716" y="1084"/>
              <a:ext cx="652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8934" name="AutoShape 20"/>
            <p:cNvCxnSpPr>
              <a:cxnSpLocks noChangeShapeType="1"/>
              <a:stCxn id="38952" idx="6"/>
              <a:endCxn id="38951" idx="2"/>
            </p:cNvCxnSpPr>
            <p:nvPr/>
          </p:nvCxnSpPr>
          <p:spPr bwMode="auto">
            <a:xfrm>
              <a:off x="3496" y="1924"/>
              <a:ext cx="75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38935" name="Text Box 21"/>
            <p:cNvSpPr txBox="1">
              <a:spLocks noChangeArrowheads="1"/>
            </p:cNvSpPr>
            <p:nvPr/>
          </p:nvSpPr>
          <p:spPr bwMode="auto">
            <a:xfrm>
              <a:off x="2836" y="1200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3.1</a:t>
              </a:r>
            </a:p>
          </p:txBody>
        </p:sp>
        <p:sp>
          <p:nvSpPr>
            <p:cNvPr id="38936" name="Text Box 22"/>
            <p:cNvSpPr txBox="1">
              <a:spLocks noChangeArrowheads="1"/>
            </p:cNvSpPr>
            <p:nvPr/>
          </p:nvSpPr>
          <p:spPr bwMode="auto">
            <a:xfrm>
              <a:off x="5330" y="3273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7.3</a:t>
              </a:r>
            </a:p>
          </p:txBody>
        </p:sp>
        <p:sp>
          <p:nvSpPr>
            <p:cNvPr id="38937" name="Text Box 23"/>
            <p:cNvSpPr txBox="1">
              <a:spLocks noChangeArrowheads="1"/>
            </p:cNvSpPr>
            <p:nvPr/>
          </p:nvSpPr>
          <p:spPr bwMode="auto">
            <a:xfrm>
              <a:off x="4290" y="2496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7.2</a:t>
              </a:r>
            </a:p>
          </p:txBody>
        </p:sp>
        <p:sp>
          <p:nvSpPr>
            <p:cNvPr id="38938" name="Text Box 24"/>
            <p:cNvSpPr txBox="1">
              <a:spLocks noChangeArrowheads="1"/>
            </p:cNvSpPr>
            <p:nvPr/>
          </p:nvSpPr>
          <p:spPr bwMode="auto">
            <a:xfrm>
              <a:off x="2730" y="2496"/>
              <a:ext cx="5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7.1</a:t>
              </a:r>
            </a:p>
          </p:txBody>
        </p:sp>
        <p:sp>
          <p:nvSpPr>
            <p:cNvPr id="38939" name="Text Box 25"/>
            <p:cNvSpPr txBox="1">
              <a:spLocks noChangeArrowheads="1"/>
            </p:cNvSpPr>
            <p:nvPr/>
          </p:nvSpPr>
          <p:spPr bwMode="auto">
            <a:xfrm>
              <a:off x="1953" y="1586"/>
              <a:ext cx="5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3.2</a:t>
              </a:r>
            </a:p>
          </p:txBody>
        </p:sp>
        <p:sp>
          <p:nvSpPr>
            <p:cNvPr id="38940" name="Text Box 26"/>
            <p:cNvSpPr txBox="1">
              <a:spLocks noChangeArrowheads="1"/>
            </p:cNvSpPr>
            <p:nvPr/>
          </p:nvSpPr>
          <p:spPr bwMode="auto">
            <a:xfrm>
              <a:off x="3785" y="1593"/>
              <a:ext cx="2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38941" name="Text Box 27"/>
            <p:cNvSpPr txBox="1">
              <a:spLocks noChangeArrowheads="1"/>
            </p:cNvSpPr>
            <p:nvPr/>
          </p:nvSpPr>
          <p:spPr bwMode="auto">
            <a:xfrm>
              <a:off x="2068" y="2121"/>
              <a:ext cx="2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38942" name="Text Box 28"/>
            <p:cNvSpPr txBox="1">
              <a:spLocks noChangeArrowheads="1"/>
            </p:cNvSpPr>
            <p:nvPr/>
          </p:nvSpPr>
          <p:spPr bwMode="auto">
            <a:xfrm>
              <a:off x="1289" y="2496"/>
              <a:ext cx="2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38943" name="Line 29"/>
            <p:cNvSpPr>
              <a:spLocks noChangeShapeType="1"/>
            </p:cNvSpPr>
            <p:nvPr/>
          </p:nvSpPr>
          <p:spPr bwMode="auto">
            <a:xfrm flipH="1">
              <a:off x="1976" y="3603"/>
              <a:ext cx="6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8944" name="Text Box 30"/>
            <p:cNvSpPr txBox="1">
              <a:spLocks noChangeArrowheads="1"/>
            </p:cNvSpPr>
            <p:nvPr/>
          </p:nvSpPr>
          <p:spPr bwMode="auto">
            <a:xfrm>
              <a:off x="3732" y="3273"/>
              <a:ext cx="28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ES_tradnl" sz="2800" b="1">
                  <a:solidFill>
                    <a:srgbClr val="FF0000"/>
                  </a:solidFill>
                  <a:latin typeface="Tahoma" pitchFamily="34" charset="0"/>
                </a:rPr>
                <a:t>8</a:t>
              </a:r>
            </a:p>
          </p:txBody>
        </p:sp>
        <p:grpSp>
          <p:nvGrpSpPr>
            <p:cNvPr id="38945" name="Group 31"/>
            <p:cNvGrpSpPr>
              <a:grpSpLocks/>
            </p:cNvGrpSpPr>
            <p:nvPr/>
          </p:nvGrpSpPr>
          <p:grpSpPr bwMode="auto">
            <a:xfrm>
              <a:off x="2652" y="3123"/>
              <a:ext cx="953" cy="909"/>
              <a:chOff x="2652" y="3123"/>
              <a:chExt cx="953" cy="909"/>
            </a:xfrm>
          </p:grpSpPr>
          <p:grpSp>
            <p:nvGrpSpPr>
              <p:cNvPr id="38957" name="Group 32"/>
              <p:cNvGrpSpPr>
                <a:grpSpLocks/>
              </p:cNvGrpSpPr>
              <p:nvPr/>
            </p:nvGrpSpPr>
            <p:grpSpPr bwMode="auto">
              <a:xfrm>
                <a:off x="2652" y="3123"/>
                <a:ext cx="953" cy="909"/>
                <a:chOff x="3936" y="336"/>
                <a:chExt cx="1009" cy="653"/>
              </a:xfrm>
            </p:grpSpPr>
            <p:grpSp>
              <p:nvGrpSpPr>
                <p:cNvPr id="38975" name="Group 33"/>
                <p:cNvGrpSpPr>
                  <a:grpSpLocks/>
                </p:cNvGrpSpPr>
                <p:nvPr/>
              </p:nvGrpSpPr>
              <p:grpSpPr bwMode="auto">
                <a:xfrm>
                  <a:off x="3936" y="336"/>
                  <a:ext cx="1009" cy="318"/>
                  <a:chOff x="480" y="912"/>
                  <a:chExt cx="4800" cy="1296"/>
                </a:xfrm>
              </p:grpSpPr>
              <p:sp>
                <p:nvSpPr>
                  <p:cNvPr id="38984" name="Freeform 34"/>
                  <p:cNvSpPr>
                    <a:spLocks/>
                  </p:cNvSpPr>
                  <p:nvPr/>
                </p:nvSpPr>
                <p:spPr bwMode="auto">
                  <a:xfrm>
                    <a:off x="480" y="912"/>
                    <a:ext cx="2400" cy="1296"/>
                  </a:xfrm>
                  <a:custGeom>
                    <a:avLst/>
                    <a:gdLst>
                      <a:gd name="T0" fmla="*/ 0 w 2304"/>
                      <a:gd name="T1" fmla="*/ 1248 h 1248"/>
                      <a:gd name="T2" fmla="*/ 384 w 2304"/>
                      <a:gd name="T3" fmla="*/ 768 h 1248"/>
                      <a:gd name="T4" fmla="*/ 1680 w 2304"/>
                      <a:gd name="T5" fmla="*/ 480 h 1248"/>
                      <a:gd name="T6" fmla="*/ 2304 w 2304"/>
                      <a:gd name="T7" fmla="*/ 0 h 12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04"/>
                      <a:gd name="T13" fmla="*/ 0 h 1248"/>
                      <a:gd name="T14" fmla="*/ 2304 w 2304"/>
                      <a:gd name="T15" fmla="*/ 1248 h 12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04" h="1248">
                        <a:moveTo>
                          <a:pt x="0" y="1248"/>
                        </a:moveTo>
                        <a:cubicBezTo>
                          <a:pt x="52" y="1072"/>
                          <a:pt x="104" y="896"/>
                          <a:pt x="384" y="768"/>
                        </a:cubicBezTo>
                        <a:cubicBezTo>
                          <a:pt x="664" y="640"/>
                          <a:pt x="1360" y="608"/>
                          <a:pt x="1680" y="480"/>
                        </a:cubicBezTo>
                        <a:cubicBezTo>
                          <a:pt x="2000" y="352"/>
                          <a:pt x="2200" y="80"/>
                          <a:pt x="230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9933FF"/>
                    </a:solidFill>
                    <a:prstDash val="solid"/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8985" name="Freeform 35"/>
                  <p:cNvSpPr>
                    <a:spLocks/>
                  </p:cNvSpPr>
                  <p:nvPr/>
                </p:nvSpPr>
                <p:spPr bwMode="auto">
                  <a:xfrm flipH="1">
                    <a:off x="2880" y="912"/>
                    <a:ext cx="2400" cy="1296"/>
                  </a:xfrm>
                  <a:custGeom>
                    <a:avLst/>
                    <a:gdLst>
                      <a:gd name="T0" fmla="*/ 0 w 2304"/>
                      <a:gd name="T1" fmla="*/ 1248 h 1248"/>
                      <a:gd name="T2" fmla="*/ 384 w 2304"/>
                      <a:gd name="T3" fmla="*/ 768 h 1248"/>
                      <a:gd name="T4" fmla="*/ 1680 w 2304"/>
                      <a:gd name="T5" fmla="*/ 480 h 1248"/>
                      <a:gd name="T6" fmla="*/ 2304 w 2304"/>
                      <a:gd name="T7" fmla="*/ 0 h 12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04"/>
                      <a:gd name="T13" fmla="*/ 0 h 1248"/>
                      <a:gd name="T14" fmla="*/ 2304 w 2304"/>
                      <a:gd name="T15" fmla="*/ 1248 h 12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04" h="1248">
                        <a:moveTo>
                          <a:pt x="0" y="1248"/>
                        </a:moveTo>
                        <a:cubicBezTo>
                          <a:pt x="52" y="1072"/>
                          <a:pt x="104" y="896"/>
                          <a:pt x="384" y="768"/>
                        </a:cubicBezTo>
                        <a:cubicBezTo>
                          <a:pt x="664" y="640"/>
                          <a:pt x="1360" y="608"/>
                          <a:pt x="1680" y="480"/>
                        </a:cubicBezTo>
                        <a:cubicBezTo>
                          <a:pt x="2000" y="352"/>
                          <a:pt x="2200" y="80"/>
                          <a:pt x="230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9933FF"/>
                    </a:solidFill>
                    <a:prstDash val="solid"/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38976" name="Group 36"/>
                <p:cNvGrpSpPr>
                  <a:grpSpLocks/>
                </p:cNvGrpSpPr>
                <p:nvPr/>
              </p:nvGrpSpPr>
              <p:grpSpPr bwMode="auto">
                <a:xfrm flipV="1">
                  <a:off x="3936" y="665"/>
                  <a:ext cx="1009" cy="286"/>
                  <a:chOff x="480" y="912"/>
                  <a:chExt cx="4800" cy="1296"/>
                </a:xfrm>
              </p:grpSpPr>
              <p:sp>
                <p:nvSpPr>
                  <p:cNvPr id="38982" name="Freeform 37"/>
                  <p:cNvSpPr>
                    <a:spLocks/>
                  </p:cNvSpPr>
                  <p:nvPr/>
                </p:nvSpPr>
                <p:spPr bwMode="auto">
                  <a:xfrm>
                    <a:off x="480" y="912"/>
                    <a:ext cx="2400" cy="1296"/>
                  </a:xfrm>
                  <a:custGeom>
                    <a:avLst/>
                    <a:gdLst>
                      <a:gd name="T0" fmla="*/ 0 w 2304"/>
                      <a:gd name="T1" fmla="*/ 1248 h 1248"/>
                      <a:gd name="T2" fmla="*/ 384 w 2304"/>
                      <a:gd name="T3" fmla="*/ 768 h 1248"/>
                      <a:gd name="T4" fmla="*/ 1680 w 2304"/>
                      <a:gd name="T5" fmla="*/ 480 h 1248"/>
                      <a:gd name="T6" fmla="*/ 2304 w 2304"/>
                      <a:gd name="T7" fmla="*/ 0 h 12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04"/>
                      <a:gd name="T13" fmla="*/ 0 h 1248"/>
                      <a:gd name="T14" fmla="*/ 2304 w 2304"/>
                      <a:gd name="T15" fmla="*/ 1248 h 12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04" h="1248">
                        <a:moveTo>
                          <a:pt x="0" y="1248"/>
                        </a:moveTo>
                        <a:cubicBezTo>
                          <a:pt x="52" y="1072"/>
                          <a:pt x="104" y="896"/>
                          <a:pt x="384" y="768"/>
                        </a:cubicBezTo>
                        <a:cubicBezTo>
                          <a:pt x="664" y="640"/>
                          <a:pt x="1360" y="608"/>
                          <a:pt x="1680" y="480"/>
                        </a:cubicBezTo>
                        <a:cubicBezTo>
                          <a:pt x="2000" y="352"/>
                          <a:pt x="2200" y="80"/>
                          <a:pt x="230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9933FF"/>
                    </a:solidFill>
                    <a:prstDash val="solid"/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8983" name="Freeform 38"/>
                  <p:cNvSpPr>
                    <a:spLocks/>
                  </p:cNvSpPr>
                  <p:nvPr/>
                </p:nvSpPr>
                <p:spPr bwMode="auto">
                  <a:xfrm flipH="1">
                    <a:off x="2880" y="912"/>
                    <a:ext cx="2400" cy="1296"/>
                  </a:xfrm>
                  <a:custGeom>
                    <a:avLst/>
                    <a:gdLst>
                      <a:gd name="T0" fmla="*/ 0 w 2304"/>
                      <a:gd name="T1" fmla="*/ 1248 h 1248"/>
                      <a:gd name="T2" fmla="*/ 384 w 2304"/>
                      <a:gd name="T3" fmla="*/ 768 h 1248"/>
                      <a:gd name="T4" fmla="*/ 1680 w 2304"/>
                      <a:gd name="T5" fmla="*/ 480 h 1248"/>
                      <a:gd name="T6" fmla="*/ 2304 w 2304"/>
                      <a:gd name="T7" fmla="*/ 0 h 12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04"/>
                      <a:gd name="T13" fmla="*/ 0 h 1248"/>
                      <a:gd name="T14" fmla="*/ 2304 w 2304"/>
                      <a:gd name="T15" fmla="*/ 1248 h 12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04" h="1248">
                        <a:moveTo>
                          <a:pt x="0" y="1248"/>
                        </a:moveTo>
                        <a:cubicBezTo>
                          <a:pt x="52" y="1072"/>
                          <a:pt x="104" y="896"/>
                          <a:pt x="384" y="768"/>
                        </a:cubicBezTo>
                        <a:cubicBezTo>
                          <a:pt x="664" y="640"/>
                          <a:pt x="1360" y="608"/>
                          <a:pt x="1680" y="480"/>
                        </a:cubicBezTo>
                        <a:cubicBezTo>
                          <a:pt x="2000" y="352"/>
                          <a:pt x="2200" y="80"/>
                          <a:pt x="2304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9933FF"/>
                    </a:solidFill>
                    <a:prstDash val="solid"/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389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128" y="768"/>
                  <a:ext cx="624" cy="192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grpSp>
              <p:nvGrpSpPr>
                <p:cNvPr id="38978" name="Group 40"/>
                <p:cNvGrpSpPr>
                  <a:grpSpLocks/>
                </p:cNvGrpSpPr>
                <p:nvPr/>
              </p:nvGrpSpPr>
              <p:grpSpPr bwMode="auto">
                <a:xfrm>
                  <a:off x="4109" y="807"/>
                  <a:ext cx="673" cy="182"/>
                  <a:chOff x="1008" y="2832"/>
                  <a:chExt cx="3024" cy="864"/>
                </a:xfrm>
              </p:grpSpPr>
              <p:sp>
                <p:nvSpPr>
                  <p:cNvPr id="3897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648"/>
                    <a:ext cx="273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9933FF"/>
                    </a:solidFill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898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832"/>
                    <a:ext cx="144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9933FF"/>
                    </a:solidFill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38981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88" y="2832"/>
                    <a:ext cx="144" cy="816"/>
                  </a:xfrm>
                  <a:prstGeom prst="line">
                    <a:avLst/>
                  </a:prstGeom>
                  <a:noFill/>
                  <a:ln w="9525">
                    <a:solidFill>
                      <a:srgbClr val="9933FF"/>
                    </a:solidFill>
                    <a:round/>
                    <a:headEnd/>
                    <a:tailEnd/>
                  </a:ln>
                  <a:effectLst>
                    <a:prstShdw prst="shdw17" dist="17961" dir="2700000">
                      <a:srgbClr val="5C1F99"/>
                    </a:prstShdw>
                  </a:effec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</p:grpSp>
          <p:sp>
            <p:nvSpPr>
              <p:cNvPr id="38958" name="Rectangle 44"/>
              <p:cNvSpPr>
                <a:spLocks noChangeArrowheads="1"/>
              </p:cNvSpPr>
              <p:nvPr/>
            </p:nvSpPr>
            <p:spPr bwMode="auto">
              <a:xfrm>
                <a:off x="3071" y="3227"/>
                <a:ext cx="113" cy="104"/>
              </a:xfrm>
              <a:prstGeom prst="rect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59" name="Rectangle 45"/>
              <p:cNvSpPr>
                <a:spLocks noChangeArrowheads="1"/>
              </p:cNvSpPr>
              <p:nvPr/>
            </p:nvSpPr>
            <p:spPr bwMode="auto">
              <a:xfrm flipH="1">
                <a:off x="2818" y="3365"/>
                <a:ext cx="113" cy="104"/>
              </a:xfrm>
              <a:prstGeom prst="rect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0" name="Rectangle 46"/>
              <p:cNvSpPr>
                <a:spLocks noChangeArrowheads="1"/>
              </p:cNvSpPr>
              <p:nvPr/>
            </p:nvSpPr>
            <p:spPr bwMode="auto">
              <a:xfrm flipH="1">
                <a:off x="3071" y="3365"/>
                <a:ext cx="113" cy="104"/>
              </a:xfrm>
              <a:prstGeom prst="rect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1" name="Rectangle 47"/>
              <p:cNvSpPr>
                <a:spLocks noChangeArrowheads="1"/>
              </p:cNvSpPr>
              <p:nvPr/>
            </p:nvSpPr>
            <p:spPr bwMode="auto">
              <a:xfrm flipH="1">
                <a:off x="3324" y="3365"/>
                <a:ext cx="112" cy="104"/>
              </a:xfrm>
              <a:prstGeom prst="rect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2" name="Rectangle 48"/>
              <p:cNvSpPr>
                <a:spLocks noChangeArrowheads="1"/>
              </p:cNvSpPr>
              <p:nvPr/>
            </p:nvSpPr>
            <p:spPr bwMode="auto">
              <a:xfrm>
                <a:off x="3137" y="3538"/>
                <a:ext cx="112" cy="104"/>
              </a:xfrm>
              <a:prstGeom prst="rect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3" name="Rectangle 49"/>
              <p:cNvSpPr>
                <a:spLocks noChangeArrowheads="1"/>
              </p:cNvSpPr>
              <p:nvPr/>
            </p:nvSpPr>
            <p:spPr bwMode="auto">
              <a:xfrm>
                <a:off x="2837" y="3538"/>
                <a:ext cx="112" cy="104"/>
              </a:xfrm>
              <a:prstGeom prst="rect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4" name="Rectangle 50"/>
              <p:cNvSpPr>
                <a:spLocks noChangeArrowheads="1"/>
              </p:cNvSpPr>
              <p:nvPr/>
            </p:nvSpPr>
            <p:spPr bwMode="auto">
              <a:xfrm>
                <a:off x="2987" y="3538"/>
                <a:ext cx="112" cy="104"/>
              </a:xfrm>
              <a:prstGeom prst="rect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5" name="Rectangle 51"/>
              <p:cNvSpPr>
                <a:spLocks noChangeArrowheads="1"/>
              </p:cNvSpPr>
              <p:nvPr/>
            </p:nvSpPr>
            <p:spPr bwMode="auto">
              <a:xfrm>
                <a:off x="2687" y="3538"/>
                <a:ext cx="113" cy="104"/>
              </a:xfrm>
              <a:prstGeom prst="rect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6" name="Rectangle 52"/>
              <p:cNvSpPr>
                <a:spLocks noChangeArrowheads="1"/>
              </p:cNvSpPr>
              <p:nvPr/>
            </p:nvSpPr>
            <p:spPr bwMode="auto">
              <a:xfrm>
                <a:off x="3287" y="3538"/>
                <a:ext cx="112" cy="104"/>
              </a:xfrm>
              <a:prstGeom prst="rect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7" name="Rectangle 53"/>
              <p:cNvSpPr>
                <a:spLocks noChangeArrowheads="1"/>
              </p:cNvSpPr>
              <p:nvPr/>
            </p:nvSpPr>
            <p:spPr bwMode="auto">
              <a:xfrm>
                <a:off x="3436" y="3538"/>
                <a:ext cx="113" cy="104"/>
              </a:xfrm>
              <a:prstGeom prst="rect">
                <a:avLst/>
              </a:prstGeom>
              <a:solidFill>
                <a:srgbClr val="99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8" name="Rectangle 54"/>
              <p:cNvSpPr>
                <a:spLocks noChangeArrowheads="1"/>
              </p:cNvSpPr>
              <p:nvPr/>
            </p:nvSpPr>
            <p:spPr bwMode="auto">
              <a:xfrm>
                <a:off x="3137" y="3694"/>
                <a:ext cx="112" cy="103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69" name="Rectangle 55"/>
              <p:cNvSpPr>
                <a:spLocks noChangeArrowheads="1"/>
              </p:cNvSpPr>
              <p:nvPr/>
            </p:nvSpPr>
            <p:spPr bwMode="auto">
              <a:xfrm>
                <a:off x="2837" y="3694"/>
                <a:ext cx="112" cy="103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70" name="Rectangle 56"/>
              <p:cNvSpPr>
                <a:spLocks noChangeArrowheads="1"/>
              </p:cNvSpPr>
              <p:nvPr/>
            </p:nvSpPr>
            <p:spPr bwMode="auto">
              <a:xfrm>
                <a:off x="2987" y="3694"/>
                <a:ext cx="112" cy="103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71" name="Rectangle 57"/>
              <p:cNvSpPr>
                <a:spLocks noChangeArrowheads="1"/>
              </p:cNvSpPr>
              <p:nvPr/>
            </p:nvSpPr>
            <p:spPr bwMode="auto">
              <a:xfrm>
                <a:off x="3287" y="3694"/>
                <a:ext cx="112" cy="103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72" name="Rectangle 58"/>
              <p:cNvSpPr>
                <a:spLocks noChangeArrowheads="1"/>
              </p:cNvSpPr>
              <p:nvPr/>
            </p:nvSpPr>
            <p:spPr bwMode="auto">
              <a:xfrm>
                <a:off x="2931" y="3867"/>
                <a:ext cx="112" cy="103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73" name="Rectangle 59"/>
              <p:cNvSpPr>
                <a:spLocks noChangeArrowheads="1"/>
              </p:cNvSpPr>
              <p:nvPr/>
            </p:nvSpPr>
            <p:spPr bwMode="auto">
              <a:xfrm>
                <a:off x="3249" y="3867"/>
                <a:ext cx="112" cy="103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38974" name="Rectangle 60"/>
              <p:cNvSpPr>
                <a:spLocks noChangeArrowheads="1"/>
              </p:cNvSpPr>
              <p:nvPr/>
            </p:nvSpPr>
            <p:spPr bwMode="auto">
              <a:xfrm>
                <a:off x="3085" y="3867"/>
                <a:ext cx="113" cy="103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sp>
          <p:nvSpPr>
            <p:cNvPr id="38946" name="Rectangle 61"/>
            <p:cNvSpPr>
              <a:spLocks noChangeArrowheads="1"/>
            </p:cNvSpPr>
            <p:nvPr/>
          </p:nvSpPr>
          <p:spPr bwMode="auto">
            <a:xfrm>
              <a:off x="936" y="3459"/>
              <a:ext cx="1092" cy="336"/>
            </a:xfrm>
            <a:prstGeom prst="rect">
              <a:avLst/>
            </a:prstGeom>
            <a:solidFill>
              <a:srgbClr val="CCFF33">
                <a:alpha val="50195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Packaging</a:t>
              </a:r>
            </a:p>
          </p:txBody>
        </p:sp>
        <p:sp>
          <p:nvSpPr>
            <p:cNvPr id="38947" name="Oval 62"/>
            <p:cNvSpPr>
              <a:spLocks noChangeArrowheads="1"/>
            </p:cNvSpPr>
            <p:nvPr/>
          </p:nvSpPr>
          <p:spPr bwMode="auto">
            <a:xfrm>
              <a:off x="936" y="1584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Primer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refinamiento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DFD</a:t>
              </a:r>
            </a:p>
          </p:txBody>
        </p:sp>
        <p:sp>
          <p:nvSpPr>
            <p:cNvPr id="38948" name="Oval 63"/>
            <p:cNvSpPr>
              <a:spLocks noChangeArrowheads="1"/>
            </p:cNvSpPr>
            <p:nvPr/>
          </p:nvSpPr>
          <p:spPr bwMode="auto">
            <a:xfrm>
              <a:off x="3276" y="2496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Acoplamiento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minimizado</a:t>
              </a:r>
            </a:p>
          </p:txBody>
        </p:sp>
        <p:sp>
          <p:nvSpPr>
            <p:cNvPr id="38949" name="Oval 64"/>
            <p:cNvSpPr>
              <a:spLocks noChangeArrowheads="1"/>
            </p:cNvSpPr>
            <p:nvPr/>
          </p:nvSpPr>
          <p:spPr bwMode="auto">
            <a:xfrm>
              <a:off x="1716" y="2496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Seudocódigo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procesos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principales</a:t>
              </a:r>
            </a:p>
          </p:txBody>
        </p:sp>
        <p:sp>
          <p:nvSpPr>
            <p:cNvPr id="38950" name="Oval 65"/>
            <p:cNvSpPr>
              <a:spLocks noChangeArrowheads="1"/>
            </p:cNvSpPr>
            <p:nvPr/>
          </p:nvSpPr>
          <p:spPr bwMode="auto">
            <a:xfrm>
              <a:off x="384" y="2496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Carta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jerarquizada</a:t>
              </a:r>
            </a:p>
          </p:txBody>
        </p:sp>
        <p:sp>
          <p:nvSpPr>
            <p:cNvPr id="38951" name="Oval 66"/>
            <p:cNvSpPr>
              <a:spLocks noChangeArrowheads="1"/>
            </p:cNvSpPr>
            <p:nvPr/>
          </p:nvSpPr>
          <p:spPr bwMode="auto">
            <a:xfrm>
              <a:off x="4264" y="1584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Carta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esencial</a:t>
              </a:r>
            </a:p>
          </p:txBody>
        </p:sp>
        <p:sp>
          <p:nvSpPr>
            <p:cNvPr id="38952" name="Oval 67"/>
            <p:cNvSpPr>
              <a:spLocks noChangeArrowheads="1"/>
            </p:cNvSpPr>
            <p:nvPr/>
          </p:nvSpPr>
          <p:spPr bwMode="auto">
            <a:xfrm>
              <a:off x="2600" y="1584"/>
              <a:ext cx="884" cy="68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Segundo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refinamiento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DFD</a:t>
              </a:r>
            </a:p>
          </p:txBody>
        </p:sp>
        <p:sp>
          <p:nvSpPr>
            <p:cNvPr id="38953" name="Oval 68"/>
            <p:cNvSpPr>
              <a:spLocks noChangeArrowheads="1"/>
            </p:cNvSpPr>
            <p:nvPr/>
          </p:nvSpPr>
          <p:spPr bwMode="auto">
            <a:xfrm>
              <a:off x="4212" y="3264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Refinamiento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final</a:t>
              </a:r>
            </a:p>
          </p:txBody>
        </p:sp>
        <p:sp>
          <p:nvSpPr>
            <p:cNvPr id="38954" name="Oval 69"/>
            <p:cNvSpPr>
              <a:spLocks noChangeArrowheads="1"/>
            </p:cNvSpPr>
            <p:nvPr/>
          </p:nvSpPr>
          <p:spPr bwMode="auto">
            <a:xfrm>
              <a:off x="4784" y="2496"/>
              <a:ext cx="884" cy="6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Cohesión</a:t>
              </a:r>
            </a:p>
            <a:p>
              <a:pPr algn="ctr"/>
              <a:r>
                <a:rPr lang="es-ES_tradnl">
                  <a:latin typeface="Tahoma" pitchFamily="34" charset="0"/>
                </a:rPr>
                <a:t>maximizada</a:t>
              </a:r>
            </a:p>
          </p:txBody>
        </p:sp>
        <p:sp>
          <p:nvSpPr>
            <p:cNvPr id="38955" name="Line 70"/>
            <p:cNvSpPr>
              <a:spLocks noChangeShapeType="1"/>
            </p:cNvSpPr>
            <p:nvPr/>
          </p:nvSpPr>
          <p:spPr bwMode="auto">
            <a:xfrm flipH="1">
              <a:off x="3588" y="3600"/>
              <a:ext cx="6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cxnSp>
          <p:nvCxnSpPr>
            <p:cNvPr id="38956" name="AutoShape 71"/>
            <p:cNvCxnSpPr>
              <a:cxnSpLocks noChangeShapeType="1"/>
              <a:stCxn id="38954" idx="6"/>
              <a:endCxn id="38953" idx="6"/>
            </p:cNvCxnSpPr>
            <p:nvPr/>
          </p:nvCxnSpPr>
          <p:spPr bwMode="auto">
            <a:xfrm flipH="1">
              <a:off x="5108" y="2836"/>
              <a:ext cx="572" cy="768"/>
            </a:xfrm>
            <a:prstGeom prst="bentConnector3">
              <a:avLst>
                <a:gd name="adj1" fmla="val -23079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DFD para </a:t>
            </a:r>
            <a:r>
              <a:rPr lang="es-ES_tradnl" sz="3600" b="1" dirty="0" err="1" smtClean="0">
                <a:solidFill>
                  <a:srgbClr val="FFC000"/>
                </a:solidFill>
              </a:rPr>
              <a:t>modelizar</a:t>
            </a:r>
            <a:r>
              <a:rPr lang="es-ES_tradnl" sz="3600" b="1" dirty="0" smtClean="0">
                <a:solidFill>
                  <a:srgbClr val="FFC000"/>
                </a:solidFill>
              </a:rPr>
              <a:t> </a:t>
            </a:r>
            <a:r>
              <a:rPr lang="es-ES_tradnl" sz="3600" b="1" dirty="0">
                <a:solidFill>
                  <a:srgbClr val="FFC000"/>
                </a:solidFill>
              </a:rPr>
              <a:t>el proceso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Dibujar el (los) DFD</a:t>
            </a:r>
          </a:p>
          <a:p>
            <a:pPr>
              <a:defRPr/>
            </a:pPr>
            <a:r>
              <a:rPr lang="es-ES_tradnl" dirty="0"/>
              <a:t>Perfeccionar (refinar) cada DFD obtenido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_tradnl" dirty="0"/>
              <a:t>	</a:t>
            </a:r>
            <a:r>
              <a:rPr lang="es-ES_tradnl" b="1" dirty="0">
                <a:solidFill>
                  <a:srgbClr val="FF0000"/>
                </a:solidFill>
              </a:rPr>
              <a:t>A continuación se presenta una serie de reglas que facilitan la realización de un DFD especialmente preparado para orientar el diseño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E5800E62-593C-4782-9ECE-4C8A19B4DBAA}" type="slidenum">
              <a:rPr lang="es-AR"/>
              <a:pPr>
                <a:defRPr/>
              </a:pPr>
              <a:t>36</a:t>
            </a:fld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362950" cy="7191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 </a:t>
            </a:r>
            <a:br>
              <a:rPr lang="es-ES_tradnl" sz="3600" b="1" dirty="0" smtClean="0">
                <a:solidFill>
                  <a:srgbClr val="FFC000"/>
                </a:solidFill>
              </a:rPr>
            </a:br>
            <a:r>
              <a:rPr lang="es-ES_tradnl" sz="3600" b="1" dirty="0" smtClean="0">
                <a:solidFill>
                  <a:srgbClr val="FFC000"/>
                </a:solidFill>
              </a:rPr>
              <a:t/>
            </a:r>
            <a:br>
              <a:rPr lang="es-ES_tradnl" sz="3600" b="1" dirty="0" smtClean="0">
                <a:solidFill>
                  <a:srgbClr val="FFC000"/>
                </a:solidFill>
              </a:rPr>
            </a:br>
            <a:r>
              <a:rPr lang="es-ES_tradnl" sz="3600" b="1" dirty="0" smtClean="0">
                <a:solidFill>
                  <a:srgbClr val="FFC000"/>
                </a:solidFill>
              </a:rPr>
              <a:t>DFD (Diagrama de Flujo de Datos ) </a:t>
            </a:r>
            <a:r>
              <a:rPr lang="es-ES_tradnl" sz="2000" b="1" dirty="0" smtClean="0">
                <a:solidFill>
                  <a:srgbClr val="FFC000"/>
                </a:solidFill>
              </a:rPr>
              <a:t>Símbolos del DFD</a:t>
            </a:r>
            <a:br>
              <a:rPr lang="es-ES_tradnl" sz="2000" b="1" dirty="0" smtClean="0">
                <a:solidFill>
                  <a:srgbClr val="FFC000"/>
                </a:solidFill>
              </a:rPr>
            </a:br>
            <a:r>
              <a:rPr lang="es-ES_tradnl" sz="2000" dirty="0" smtClean="0"/>
              <a:t>(notación </a:t>
            </a:r>
            <a:r>
              <a:rPr lang="es-ES_tradnl" sz="2000" dirty="0" err="1" smtClean="0"/>
              <a:t>Yourdon</a:t>
            </a:r>
            <a:r>
              <a:rPr lang="es-ES_tradnl" sz="2000" dirty="0" smtClean="0"/>
              <a:t>/De Marco) </a:t>
            </a:r>
            <a:r>
              <a:rPr lang="es-ES_tradnl" sz="3600" b="1" dirty="0" smtClean="0">
                <a:solidFill>
                  <a:srgbClr val="FFC000"/>
                </a:solidFill>
              </a:rPr>
              <a:t/>
            </a:r>
            <a:br>
              <a:rPr lang="es-ES_tradnl" sz="3600" b="1" dirty="0" smtClean="0">
                <a:solidFill>
                  <a:srgbClr val="FFC000"/>
                </a:solidFill>
              </a:rPr>
            </a:br>
            <a:endParaRPr lang="es-ES" sz="3600" dirty="0"/>
          </a:p>
        </p:txBody>
      </p:sp>
      <p:sp>
        <p:nvSpPr>
          <p:cNvPr id="30" name="29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B7B9F7D7-5C50-40DE-9498-8B4C564A9285}" type="slidenum">
              <a:rPr lang="es-AR"/>
              <a:pPr>
                <a:defRPr/>
              </a:pPr>
              <a:t>37</a:t>
            </a:fld>
            <a:endParaRPr lang="es-AR"/>
          </a:p>
        </p:txBody>
      </p:sp>
      <p:grpSp>
        <p:nvGrpSpPr>
          <p:cNvPr id="40965" name="Group 3"/>
          <p:cNvGrpSpPr>
            <a:grpSpLocks/>
          </p:cNvGrpSpPr>
          <p:nvPr/>
        </p:nvGrpSpPr>
        <p:grpSpPr bwMode="auto">
          <a:xfrm>
            <a:off x="1484313" y="1557338"/>
            <a:ext cx="1143000" cy="1141412"/>
            <a:chOff x="885" y="1344"/>
            <a:chExt cx="720" cy="719"/>
          </a:xfrm>
        </p:grpSpPr>
        <p:sp>
          <p:nvSpPr>
            <p:cNvPr id="40988" name="Oval 4"/>
            <p:cNvSpPr>
              <a:spLocks noChangeArrowheads="1"/>
            </p:cNvSpPr>
            <p:nvPr/>
          </p:nvSpPr>
          <p:spPr bwMode="auto">
            <a:xfrm>
              <a:off x="885" y="1344"/>
              <a:ext cx="720" cy="719"/>
            </a:xfrm>
            <a:prstGeom prst="ellipse">
              <a:avLst/>
            </a:prstGeom>
            <a:solidFill>
              <a:srgbClr val="66FF3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0989" name="Rectangle 5"/>
            <p:cNvSpPr>
              <a:spLocks noChangeArrowheads="1"/>
            </p:cNvSpPr>
            <p:nvPr/>
          </p:nvSpPr>
          <p:spPr bwMode="auto">
            <a:xfrm>
              <a:off x="1219" y="1401"/>
              <a:ext cx="64" cy="116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solidFill>
                    <a:srgbClr val="000000"/>
                  </a:solidFill>
                  <a:latin typeface="Tahoma" pitchFamily="34" charset="0"/>
                </a:rPr>
                <a:t>P</a:t>
              </a:r>
              <a:endParaRPr lang="es-ES" sz="1200" b="1">
                <a:latin typeface="Times New Roman" pitchFamily="18" charset="0"/>
              </a:endParaRPr>
            </a:p>
          </p:txBody>
        </p:sp>
        <p:sp>
          <p:nvSpPr>
            <p:cNvPr id="40990" name="Rectangle 6"/>
            <p:cNvSpPr>
              <a:spLocks noChangeArrowheads="1"/>
            </p:cNvSpPr>
            <p:nvPr/>
          </p:nvSpPr>
          <p:spPr bwMode="auto">
            <a:xfrm>
              <a:off x="1098" y="1534"/>
              <a:ext cx="384" cy="116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solidFill>
                    <a:srgbClr val="000000"/>
                  </a:solidFill>
                  <a:latin typeface="Tahoma" pitchFamily="34" charset="0"/>
                </a:rPr>
                <a:t>Proceso</a:t>
              </a:r>
              <a:endParaRPr lang="es-ES" sz="2800" b="1">
                <a:latin typeface="Times New Roman" pitchFamily="18" charset="0"/>
              </a:endParaRPr>
            </a:p>
          </p:txBody>
        </p:sp>
      </p:grp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1370013" y="2860675"/>
            <a:ext cx="1371600" cy="731838"/>
            <a:chOff x="863" y="1916"/>
            <a:chExt cx="864" cy="461"/>
          </a:xfrm>
        </p:grpSpPr>
        <p:sp>
          <p:nvSpPr>
            <p:cNvPr id="40986" name="Rectangle 8"/>
            <p:cNvSpPr>
              <a:spLocks noChangeArrowheads="1"/>
            </p:cNvSpPr>
            <p:nvPr/>
          </p:nvSpPr>
          <p:spPr bwMode="auto">
            <a:xfrm>
              <a:off x="863" y="1916"/>
              <a:ext cx="864" cy="461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0987" name="Rectangle 9"/>
            <p:cNvSpPr>
              <a:spLocks noChangeArrowheads="1"/>
            </p:cNvSpPr>
            <p:nvPr/>
          </p:nvSpPr>
          <p:spPr bwMode="auto">
            <a:xfrm>
              <a:off x="935" y="1952"/>
              <a:ext cx="77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solidFill>
                    <a:schemeClr val="bg1"/>
                  </a:solidFill>
                  <a:latin typeface="Tahoma" pitchFamily="34" charset="0"/>
                </a:rPr>
                <a:t>Entidad Externa</a:t>
              </a:r>
              <a:endParaRPr lang="es-ES" sz="12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7" name="Group 10"/>
          <p:cNvGrpSpPr>
            <a:grpSpLocks/>
          </p:cNvGrpSpPr>
          <p:nvPr/>
        </p:nvGrpSpPr>
        <p:grpSpPr bwMode="auto">
          <a:xfrm>
            <a:off x="1370013" y="5659438"/>
            <a:ext cx="1371600" cy="446087"/>
            <a:chOff x="864" y="3679"/>
            <a:chExt cx="864" cy="281"/>
          </a:xfrm>
        </p:grpSpPr>
        <p:sp>
          <p:nvSpPr>
            <p:cNvPr id="40982" name="Rectangle 11"/>
            <p:cNvSpPr>
              <a:spLocks noChangeArrowheads="1"/>
            </p:cNvSpPr>
            <p:nvPr/>
          </p:nvSpPr>
          <p:spPr bwMode="auto">
            <a:xfrm>
              <a:off x="864" y="3696"/>
              <a:ext cx="8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0983" name="Line 12"/>
            <p:cNvSpPr>
              <a:spLocks noChangeShapeType="1"/>
            </p:cNvSpPr>
            <p:nvPr/>
          </p:nvSpPr>
          <p:spPr bwMode="auto">
            <a:xfrm flipH="1">
              <a:off x="864" y="3959"/>
              <a:ext cx="864" cy="1"/>
            </a:xfrm>
            <a:prstGeom prst="line">
              <a:avLst/>
            </a:prstGeom>
            <a:noFill/>
            <a:ln w="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0984" name="Line 13"/>
            <p:cNvSpPr>
              <a:spLocks noChangeShapeType="1"/>
            </p:cNvSpPr>
            <p:nvPr/>
          </p:nvSpPr>
          <p:spPr bwMode="auto">
            <a:xfrm flipH="1">
              <a:off x="864" y="3679"/>
              <a:ext cx="864" cy="1"/>
            </a:xfrm>
            <a:prstGeom prst="line">
              <a:avLst/>
            </a:prstGeom>
            <a:noFill/>
            <a:ln w="0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0985" name="Rectangle 14"/>
            <p:cNvSpPr>
              <a:spLocks noChangeArrowheads="1"/>
            </p:cNvSpPr>
            <p:nvPr/>
          </p:nvSpPr>
          <p:spPr bwMode="auto">
            <a:xfrm>
              <a:off x="931" y="3700"/>
              <a:ext cx="7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_tradnl" sz="1200" b="1">
                  <a:solidFill>
                    <a:srgbClr val="FF66FF"/>
                  </a:solidFill>
                  <a:latin typeface="Tahoma" pitchFamily="34" charset="0"/>
                </a:rPr>
                <a:t>D  </a:t>
              </a:r>
              <a:r>
                <a:rPr lang="es-ES" sz="1200" b="1">
                  <a:solidFill>
                    <a:srgbClr val="FF66FF"/>
                  </a:solidFill>
                  <a:latin typeface="Tahoma" pitchFamily="34" charset="0"/>
                </a:rPr>
                <a:t>ALMACÉN DE</a:t>
              </a:r>
              <a:r>
                <a:rPr lang="es-ES_tradnl" sz="1200" b="1">
                  <a:solidFill>
                    <a:srgbClr val="FF66FF"/>
                  </a:solidFill>
                  <a:latin typeface="Tahoma" pitchFamily="34" charset="0"/>
                </a:rPr>
                <a:t> </a:t>
              </a:r>
            </a:p>
            <a:p>
              <a:r>
                <a:rPr lang="es-ES_tradnl" sz="1200" b="1">
                  <a:solidFill>
                    <a:srgbClr val="FF66FF"/>
                  </a:solidFill>
                  <a:latin typeface="Tahoma" pitchFamily="34" charset="0"/>
                </a:rPr>
                <a:t>    DATOS</a:t>
              </a:r>
              <a:endParaRPr lang="es-ES" sz="1200" b="1">
                <a:solidFill>
                  <a:srgbClr val="FF66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1362075" y="4768850"/>
            <a:ext cx="1330325" cy="307975"/>
            <a:chOff x="858" y="3118"/>
            <a:chExt cx="838" cy="194"/>
          </a:xfrm>
        </p:grpSpPr>
        <p:sp>
          <p:nvSpPr>
            <p:cNvPr id="40979" name="Line 16"/>
            <p:cNvSpPr>
              <a:spLocks noChangeShapeType="1"/>
            </p:cNvSpPr>
            <p:nvPr/>
          </p:nvSpPr>
          <p:spPr bwMode="auto">
            <a:xfrm>
              <a:off x="858" y="3271"/>
              <a:ext cx="836" cy="1"/>
            </a:xfrm>
            <a:prstGeom prst="line">
              <a:avLst/>
            </a:prstGeom>
            <a:noFill/>
            <a:ln w="0">
              <a:solidFill>
                <a:srgbClr val="3366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0980" name="Freeform 17"/>
            <p:cNvSpPr>
              <a:spLocks/>
            </p:cNvSpPr>
            <p:nvPr/>
          </p:nvSpPr>
          <p:spPr bwMode="auto">
            <a:xfrm>
              <a:off x="1578" y="3231"/>
              <a:ext cx="116" cy="81"/>
            </a:xfrm>
            <a:custGeom>
              <a:avLst/>
              <a:gdLst>
                <a:gd name="T0" fmla="*/ 116 w 116"/>
                <a:gd name="T1" fmla="*/ 40 h 81"/>
                <a:gd name="T2" fmla="*/ 0 w 116"/>
                <a:gd name="T3" fmla="*/ 81 h 81"/>
                <a:gd name="T4" fmla="*/ 41 w 116"/>
                <a:gd name="T5" fmla="*/ 40 h 81"/>
                <a:gd name="T6" fmla="*/ 0 w 116"/>
                <a:gd name="T7" fmla="*/ 0 h 81"/>
                <a:gd name="T8" fmla="*/ 116 w 116"/>
                <a:gd name="T9" fmla="*/ 4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1"/>
                <a:gd name="T17" fmla="*/ 116 w 116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1">
                  <a:moveTo>
                    <a:pt x="116" y="40"/>
                  </a:moveTo>
                  <a:lnTo>
                    <a:pt x="0" y="81"/>
                  </a:lnTo>
                  <a:lnTo>
                    <a:pt x="41" y="40"/>
                  </a:lnTo>
                  <a:lnTo>
                    <a:pt x="0" y="0"/>
                  </a:lnTo>
                  <a:lnTo>
                    <a:pt x="116" y="40"/>
                  </a:lnTo>
                  <a:close/>
                </a:path>
              </a:pathLst>
            </a:custGeom>
            <a:solidFill>
              <a:srgbClr val="336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0981" name="Rectangle 18"/>
            <p:cNvSpPr>
              <a:spLocks noChangeArrowheads="1"/>
            </p:cNvSpPr>
            <p:nvPr/>
          </p:nvSpPr>
          <p:spPr bwMode="auto">
            <a:xfrm>
              <a:off x="896" y="3118"/>
              <a:ext cx="80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Flujo de eventos</a:t>
              </a:r>
              <a:endParaRPr lang="es-ES" sz="1200" b="1">
                <a:latin typeface="Times New Roman" pitchFamily="18" charset="0"/>
              </a:endParaRPr>
            </a:p>
          </p:txBody>
        </p:sp>
      </p:grpSp>
      <p:grpSp>
        <p:nvGrpSpPr>
          <p:cNvPr id="40969" name="Group 19"/>
          <p:cNvGrpSpPr>
            <a:grpSpLocks/>
          </p:cNvGrpSpPr>
          <p:nvPr/>
        </p:nvGrpSpPr>
        <p:grpSpPr bwMode="auto">
          <a:xfrm>
            <a:off x="1443038" y="3895725"/>
            <a:ext cx="1223962" cy="371475"/>
            <a:chOff x="864" y="2634"/>
            <a:chExt cx="771" cy="234"/>
          </a:xfrm>
        </p:grpSpPr>
        <p:grpSp>
          <p:nvGrpSpPr>
            <p:cNvPr id="40975" name="Group 20"/>
            <p:cNvGrpSpPr>
              <a:grpSpLocks/>
            </p:cNvGrpSpPr>
            <p:nvPr/>
          </p:nvGrpSpPr>
          <p:grpSpPr bwMode="auto">
            <a:xfrm>
              <a:off x="864" y="2788"/>
              <a:ext cx="771" cy="80"/>
              <a:chOff x="864" y="2788"/>
              <a:chExt cx="771" cy="80"/>
            </a:xfrm>
          </p:grpSpPr>
          <p:sp>
            <p:nvSpPr>
              <p:cNvPr id="40977" name="Line 21"/>
              <p:cNvSpPr>
                <a:spLocks noChangeShapeType="1"/>
              </p:cNvSpPr>
              <p:nvPr/>
            </p:nvSpPr>
            <p:spPr bwMode="auto">
              <a:xfrm>
                <a:off x="864" y="2828"/>
                <a:ext cx="771" cy="1"/>
              </a:xfrm>
              <a:prstGeom prst="line">
                <a:avLst/>
              </a:prstGeom>
              <a:noFill/>
              <a:ln w="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0978" name="Freeform 22"/>
              <p:cNvSpPr>
                <a:spLocks/>
              </p:cNvSpPr>
              <p:nvPr/>
            </p:nvSpPr>
            <p:spPr bwMode="auto">
              <a:xfrm>
                <a:off x="1520" y="2788"/>
                <a:ext cx="115" cy="80"/>
              </a:xfrm>
              <a:custGeom>
                <a:avLst/>
                <a:gdLst>
                  <a:gd name="T0" fmla="*/ 115 w 115"/>
                  <a:gd name="T1" fmla="*/ 40 h 80"/>
                  <a:gd name="T2" fmla="*/ 0 w 115"/>
                  <a:gd name="T3" fmla="*/ 80 h 80"/>
                  <a:gd name="T4" fmla="*/ 41 w 115"/>
                  <a:gd name="T5" fmla="*/ 40 h 80"/>
                  <a:gd name="T6" fmla="*/ 0 w 115"/>
                  <a:gd name="T7" fmla="*/ 0 h 80"/>
                  <a:gd name="T8" fmla="*/ 115 w 115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"/>
                  <a:gd name="T16" fmla="*/ 0 h 80"/>
                  <a:gd name="T17" fmla="*/ 115 w 115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" h="80">
                    <a:moveTo>
                      <a:pt x="115" y="40"/>
                    </a:moveTo>
                    <a:lnTo>
                      <a:pt x="0" y="80"/>
                    </a:lnTo>
                    <a:lnTo>
                      <a:pt x="41" y="40"/>
                    </a:lnTo>
                    <a:lnTo>
                      <a:pt x="0" y="0"/>
                    </a:lnTo>
                    <a:lnTo>
                      <a:pt x="115" y="40"/>
                    </a:lnTo>
                    <a:close/>
                  </a:path>
                </a:pathLst>
              </a:custGeom>
              <a:solidFill>
                <a:srgbClr val="3366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0976" name="Rectangle 23"/>
            <p:cNvSpPr>
              <a:spLocks noChangeArrowheads="1"/>
            </p:cNvSpPr>
            <p:nvPr/>
          </p:nvSpPr>
          <p:spPr bwMode="auto">
            <a:xfrm>
              <a:off x="885" y="2634"/>
              <a:ext cx="68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Flujo de datos</a:t>
              </a:r>
              <a:endParaRPr lang="es-ES" sz="1200" b="1">
                <a:latin typeface="Times New Roman" pitchFamily="18" charset="0"/>
              </a:endParaRPr>
            </a:p>
          </p:txBody>
        </p:sp>
      </p:grpSp>
      <p:sp>
        <p:nvSpPr>
          <p:cNvPr id="40970" name="Text Box 24"/>
          <p:cNvSpPr txBox="1">
            <a:spLocks noChangeArrowheads="1"/>
          </p:cNvSpPr>
          <p:nvPr/>
        </p:nvSpPr>
        <p:spPr bwMode="auto">
          <a:xfrm>
            <a:off x="3132138" y="1557338"/>
            <a:ext cx="4800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  <a:cs typeface="Tahoma" pitchFamily="34" charset="0"/>
              </a:rPr>
              <a:t>Transformaciones o procesos (funciones, cálculo, selección)</a:t>
            </a:r>
            <a:endParaRPr lang="es-E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71" name="Text Box 25"/>
          <p:cNvSpPr txBox="1">
            <a:spLocks noChangeArrowheads="1"/>
          </p:cNvSpPr>
          <p:nvPr/>
        </p:nvSpPr>
        <p:spPr bwMode="auto">
          <a:xfrm>
            <a:off x="3200400" y="2774950"/>
            <a:ext cx="51879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  <a:cs typeface="Tahoma" pitchFamily="34" charset="0"/>
              </a:rPr>
              <a:t>Terminadores (Fuentes o Destinos)</a:t>
            </a:r>
            <a:br>
              <a:rPr lang="es-ES_tradnl" sz="2400">
                <a:latin typeface="Tahoma" pitchFamily="34" charset="0"/>
                <a:cs typeface="Tahoma" pitchFamily="34" charset="0"/>
              </a:rPr>
            </a:br>
            <a:r>
              <a:rPr lang="es-ES_tradnl" sz="2400">
                <a:latin typeface="Tahoma" pitchFamily="34" charset="0"/>
                <a:cs typeface="Tahoma" pitchFamily="34" charset="0"/>
              </a:rPr>
              <a:t>(personas, entidades)</a:t>
            </a:r>
            <a:endParaRPr lang="es-E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72" name="Text Box 26"/>
          <p:cNvSpPr txBox="1">
            <a:spLocks noChangeArrowheads="1"/>
          </p:cNvSpPr>
          <p:nvPr/>
        </p:nvSpPr>
        <p:spPr bwMode="auto">
          <a:xfrm>
            <a:off x="3200400" y="3697288"/>
            <a:ext cx="4876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  <a:cs typeface="Tahoma" pitchFamily="34" charset="0"/>
              </a:rPr>
              <a:t>Flujos de información</a:t>
            </a:r>
            <a:br>
              <a:rPr lang="es-ES_tradnl" sz="2400">
                <a:latin typeface="Tahoma" pitchFamily="34" charset="0"/>
                <a:cs typeface="Tahoma" pitchFamily="34" charset="0"/>
              </a:rPr>
            </a:br>
            <a:r>
              <a:rPr lang="es-ES_tradnl" sz="2400">
                <a:latin typeface="Tahoma" pitchFamily="34" charset="0"/>
                <a:cs typeface="Tahoma" pitchFamily="34" charset="0"/>
              </a:rPr>
              <a:t>(inputs-outputs)</a:t>
            </a:r>
            <a:endParaRPr lang="es-E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73" name="Text Box 27"/>
          <p:cNvSpPr txBox="1">
            <a:spLocks noChangeArrowheads="1"/>
          </p:cNvSpPr>
          <p:nvPr/>
        </p:nvSpPr>
        <p:spPr bwMode="auto">
          <a:xfrm>
            <a:off x="3200400" y="4683125"/>
            <a:ext cx="5105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  <a:cs typeface="Tahoma" pitchFamily="34" charset="0"/>
              </a:rPr>
              <a:t>Flujos de control (Ward &amp; Mellor 85)</a:t>
            </a:r>
            <a:endParaRPr lang="es-E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74" name="Text Box 28"/>
          <p:cNvSpPr txBox="1">
            <a:spLocks noChangeArrowheads="1"/>
          </p:cNvSpPr>
          <p:nvPr/>
        </p:nvSpPr>
        <p:spPr bwMode="auto">
          <a:xfrm>
            <a:off x="3200400" y="5305425"/>
            <a:ext cx="5187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  <a:cs typeface="Tahoma" pitchFamily="34" charset="0"/>
              </a:rPr>
              <a:t>Ficheros o depósitos temporales de información (base de datos, armario, clasificador, etc.)</a:t>
            </a:r>
            <a:endParaRPr lang="es-ES" sz="2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8280400" cy="114300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Procesos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92500"/>
          </a:xfrm>
        </p:spPr>
        <p:txBody>
          <a:bodyPr/>
          <a:lstStyle/>
          <a:p>
            <a:pPr>
              <a:defRPr/>
            </a:pPr>
            <a:r>
              <a:rPr lang="es-ES_tradnl" sz="2800" dirty="0"/>
              <a:t>TRANSFORMACIÓN </a:t>
            </a:r>
            <a:br>
              <a:rPr lang="es-ES_tradnl" sz="2800" dirty="0"/>
            </a:br>
            <a:r>
              <a:rPr lang="es-ES_tradnl" sz="2800" dirty="0"/>
              <a:t>(cálculo, operación)</a:t>
            </a:r>
          </a:p>
          <a:p>
            <a:pPr>
              <a:defRPr/>
            </a:pPr>
            <a:r>
              <a:rPr lang="es-ES_tradnl" sz="2800" dirty="0"/>
              <a:t>FILTRO</a:t>
            </a:r>
            <a:br>
              <a:rPr lang="es-ES_tradnl" sz="2800" dirty="0"/>
            </a:br>
            <a:r>
              <a:rPr lang="es-ES_tradnl" sz="2800" dirty="0"/>
              <a:t>(verificación fecha, validación transacción)</a:t>
            </a:r>
          </a:p>
          <a:p>
            <a:pPr>
              <a:defRPr/>
            </a:pPr>
            <a:r>
              <a:rPr lang="es-ES_tradnl" sz="2800" dirty="0"/>
              <a:t>DISTRIBUCIÓN</a:t>
            </a:r>
            <a:br>
              <a:rPr lang="es-ES_tradnl" sz="2800" dirty="0"/>
            </a:br>
            <a:r>
              <a:rPr lang="es-ES_tradnl" sz="2800" dirty="0"/>
              <a:t>(menú, selección transacción)</a:t>
            </a:r>
            <a:endParaRPr lang="es-ES" sz="2800" dirty="0"/>
          </a:p>
        </p:txBody>
      </p:sp>
      <p:sp>
        <p:nvSpPr>
          <p:cNvPr id="32" name="3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B0002137-EB21-46EB-A6A4-DC423B675422}" type="slidenum">
              <a:rPr lang="es-AR"/>
              <a:pPr>
                <a:defRPr/>
              </a:pPr>
              <a:t>38</a:t>
            </a:fld>
            <a:endParaRPr lang="es-A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07200" y="4438650"/>
            <a:ext cx="1144588" cy="1143000"/>
            <a:chOff x="4015" y="3360"/>
            <a:chExt cx="721" cy="720"/>
          </a:xfrm>
        </p:grpSpPr>
        <p:sp>
          <p:nvSpPr>
            <p:cNvPr id="42014" name="Oval 5"/>
            <p:cNvSpPr>
              <a:spLocks noChangeArrowheads="1"/>
            </p:cNvSpPr>
            <p:nvPr/>
          </p:nvSpPr>
          <p:spPr bwMode="auto">
            <a:xfrm>
              <a:off x="4015" y="3360"/>
              <a:ext cx="719" cy="720"/>
            </a:xfrm>
            <a:prstGeom prst="ellipse">
              <a:avLst/>
            </a:prstGeom>
            <a:solidFill>
              <a:srgbClr val="66FF3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2015" name="Rectangle 6"/>
            <p:cNvSpPr>
              <a:spLocks noChangeArrowheads="1"/>
            </p:cNvSpPr>
            <p:nvPr/>
          </p:nvSpPr>
          <p:spPr bwMode="auto">
            <a:xfrm>
              <a:off x="4349" y="3418"/>
              <a:ext cx="5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000" b="1">
                  <a:solidFill>
                    <a:srgbClr val="000000"/>
                  </a:solidFill>
                  <a:latin typeface="Tahoma" pitchFamily="34" charset="0"/>
                </a:rPr>
                <a:t>P</a:t>
              </a:r>
              <a:endParaRPr lang="es-ES" sz="2400" b="1">
                <a:latin typeface="Times New Roman" pitchFamily="18" charset="0"/>
              </a:endParaRPr>
            </a:p>
          </p:txBody>
        </p:sp>
        <p:sp>
          <p:nvSpPr>
            <p:cNvPr id="42016" name="Rectangle 7"/>
            <p:cNvSpPr>
              <a:spLocks noChangeArrowheads="1"/>
            </p:cNvSpPr>
            <p:nvPr/>
          </p:nvSpPr>
          <p:spPr bwMode="auto">
            <a:xfrm>
              <a:off x="4101" y="3550"/>
              <a:ext cx="63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000" b="1">
                  <a:solidFill>
                    <a:srgbClr val="000000"/>
                  </a:solidFill>
                  <a:latin typeface="Tahoma" pitchFamily="34" charset="0"/>
                </a:rPr>
                <a:t>Transformación</a:t>
              </a:r>
              <a:endParaRPr lang="es-ES" sz="2400" b="1">
                <a:latin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919788" y="4365625"/>
            <a:ext cx="966787" cy="1095375"/>
            <a:chOff x="3456" y="3314"/>
            <a:chExt cx="609" cy="690"/>
          </a:xfrm>
        </p:grpSpPr>
        <p:grpSp>
          <p:nvGrpSpPr>
            <p:cNvPr id="42002" name="Group 9"/>
            <p:cNvGrpSpPr>
              <a:grpSpLocks/>
            </p:cNvGrpSpPr>
            <p:nvPr/>
          </p:nvGrpSpPr>
          <p:grpSpPr bwMode="auto">
            <a:xfrm>
              <a:off x="3456" y="3608"/>
              <a:ext cx="564" cy="155"/>
              <a:chOff x="3456" y="3608"/>
              <a:chExt cx="564" cy="155"/>
            </a:xfrm>
          </p:grpSpPr>
          <p:sp>
            <p:nvSpPr>
              <p:cNvPr id="42011" name="Line 10"/>
              <p:cNvSpPr>
                <a:spLocks noChangeShapeType="1"/>
              </p:cNvSpPr>
              <p:nvPr/>
            </p:nvSpPr>
            <p:spPr bwMode="auto">
              <a:xfrm>
                <a:off x="3456" y="3723"/>
                <a:ext cx="564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2012" name="Freeform 11"/>
              <p:cNvSpPr>
                <a:spLocks/>
              </p:cNvSpPr>
              <p:nvPr/>
            </p:nvSpPr>
            <p:spPr bwMode="auto">
              <a:xfrm>
                <a:off x="3905" y="3683"/>
                <a:ext cx="115" cy="80"/>
              </a:xfrm>
              <a:custGeom>
                <a:avLst/>
                <a:gdLst>
                  <a:gd name="T0" fmla="*/ 115 w 115"/>
                  <a:gd name="T1" fmla="*/ 40 h 80"/>
                  <a:gd name="T2" fmla="*/ 0 w 115"/>
                  <a:gd name="T3" fmla="*/ 80 h 80"/>
                  <a:gd name="T4" fmla="*/ 40 w 115"/>
                  <a:gd name="T5" fmla="*/ 40 h 80"/>
                  <a:gd name="T6" fmla="*/ 0 w 115"/>
                  <a:gd name="T7" fmla="*/ 0 h 80"/>
                  <a:gd name="T8" fmla="*/ 115 w 115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"/>
                  <a:gd name="T16" fmla="*/ 0 h 80"/>
                  <a:gd name="T17" fmla="*/ 115 w 115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" h="80">
                    <a:moveTo>
                      <a:pt x="115" y="40"/>
                    </a:moveTo>
                    <a:lnTo>
                      <a:pt x="0" y="80"/>
                    </a:lnTo>
                    <a:lnTo>
                      <a:pt x="40" y="40"/>
                    </a:lnTo>
                    <a:lnTo>
                      <a:pt x="0" y="0"/>
                    </a:lnTo>
                    <a:lnTo>
                      <a:pt x="115" y="40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2013" name="Rectangle 12"/>
              <p:cNvSpPr>
                <a:spLocks noChangeArrowheads="1"/>
              </p:cNvSpPr>
              <p:nvPr/>
            </p:nvSpPr>
            <p:spPr bwMode="auto">
              <a:xfrm>
                <a:off x="3658" y="3608"/>
                <a:ext cx="10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000" b="1">
                    <a:solidFill>
                      <a:srgbClr val="0099FF"/>
                    </a:solidFill>
                    <a:latin typeface="Tahoma" pitchFamily="34" charset="0"/>
                  </a:rPr>
                  <a:t>E</a:t>
                </a:r>
                <a:r>
                  <a:rPr lang="es-ES_tradnl" sz="1000" b="1">
                    <a:solidFill>
                      <a:srgbClr val="0099FF"/>
                    </a:solidFill>
                    <a:latin typeface="Tahoma" pitchFamily="34" charset="0"/>
                  </a:rPr>
                  <a:t>2</a:t>
                </a:r>
                <a:endParaRPr lang="es-ES" sz="2400" b="1">
                  <a:solidFill>
                    <a:srgbClr val="0099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2003" name="Group 13"/>
            <p:cNvGrpSpPr>
              <a:grpSpLocks/>
            </p:cNvGrpSpPr>
            <p:nvPr/>
          </p:nvGrpSpPr>
          <p:grpSpPr bwMode="auto">
            <a:xfrm>
              <a:off x="3489" y="3843"/>
              <a:ext cx="541" cy="161"/>
              <a:chOff x="3489" y="3843"/>
              <a:chExt cx="541" cy="161"/>
            </a:xfrm>
          </p:grpSpPr>
          <p:sp>
            <p:nvSpPr>
              <p:cNvPr id="42008" name="Line 14"/>
              <p:cNvSpPr>
                <a:spLocks noChangeShapeType="1"/>
              </p:cNvSpPr>
              <p:nvPr/>
            </p:nvSpPr>
            <p:spPr bwMode="auto">
              <a:xfrm flipV="1">
                <a:off x="3489" y="3872"/>
                <a:ext cx="541" cy="132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2009" name="Freeform 15"/>
              <p:cNvSpPr>
                <a:spLocks/>
              </p:cNvSpPr>
              <p:nvPr/>
            </p:nvSpPr>
            <p:spPr bwMode="auto">
              <a:xfrm>
                <a:off x="3909" y="3860"/>
                <a:ext cx="121" cy="81"/>
              </a:xfrm>
              <a:custGeom>
                <a:avLst/>
                <a:gdLst>
                  <a:gd name="T0" fmla="*/ 121 w 121"/>
                  <a:gd name="T1" fmla="*/ 12 h 81"/>
                  <a:gd name="T2" fmla="*/ 18 w 121"/>
                  <a:gd name="T3" fmla="*/ 81 h 81"/>
                  <a:gd name="T4" fmla="*/ 46 w 121"/>
                  <a:gd name="T5" fmla="*/ 29 h 81"/>
                  <a:gd name="T6" fmla="*/ 0 w 121"/>
                  <a:gd name="T7" fmla="*/ 0 h 81"/>
                  <a:gd name="T8" fmla="*/ 121 w 121"/>
                  <a:gd name="T9" fmla="*/ 12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121" y="12"/>
                    </a:moveTo>
                    <a:lnTo>
                      <a:pt x="18" y="81"/>
                    </a:lnTo>
                    <a:lnTo>
                      <a:pt x="46" y="29"/>
                    </a:lnTo>
                    <a:lnTo>
                      <a:pt x="0" y="0"/>
                    </a:lnTo>
                    <a:lnTo>
                      <a:pt x="121" y="1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2010" name="Rectangle 16"/>
              <p:cNvSpPr>
                <a:spLocks noChangeArrowheads="1"/>
              </p:cNvSpPr>
              <p:nvPr/>
            </p:nvSpPr>
            <p:spPr bwMode="auto">
              <a:xfrm>
                <a:off x="3644" y="3843"/>
                <a:ext cx="10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000" b="1">
                    <a:solidFill>
                      <a:srgbClr val="0099FF"/>
                    </a:solidFill>
                    <a:latin typeface="Tahoma" pitchFamily="34" charset="0"/>
                  </a:rPr>
                  <a:t>E3</a:t>
                </a:r>
                <a:endParaRPr lang="es-ES" sz="2400" b="1">
                  <a:solidFill>
                    <a:srgbClr val="0099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2004" name="Group 17"/>
            <p:cNvGrpSpPr>
              <a:grpSpLocks/>
            </p:cNvGrpSpPr>
            <p:nvPr/>
          </p:nvGrpSpPr>
          <p:grpSpPr bwMode="auto">
            <a:xfrm>
              <a:off x="3500" y="3314"/>
              <a:ext cx="565" cy="202"/>
              <a:chOff x="3500" y="3314"/>
              <a:chExt cx="565" cy="202"/>
            </a:xfrm>
          </p:grpSpPr>
          <p:sp>
            <p:nvSpPr>
              <p:cNvPr id="42005" name="Line 18"/>
              <p:cNvSpPr>
                <a:spLocks noChangeShapeType="1"/>
              </p:cNvSpPr>
              <p:nvPr/>
            </p:nvSpPr>
            <p:spPr bwMode="auto">
              <a:xfrm>
                <a:off x="3500" y="3314"/>
                <a:ext cx="565" cy="202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2006" name="Freeform 19"/>
              <p:cNvSpPr>
                <a:spLocks/>
              </p:cNvSpPr>
              <p:nvPr/>
            </p:nvSpPr>
            <p:spPr bwMode="auto">
              <a:xfrm>
                <a:off x="3944" y="3441"/>
                <a:ext cx="121" cy="75"/>
              </a:xfrm>
              <a:custGeom>
                <a:avLst/>
                <a:gdLst>
                  <a:gd name="T0" fmla="*/ 121 w 121"/>
                  <a:gd name="T1" fmla="*/ 75 h 75"/>
                  <a:gd name="T2" fmla="*/ 0 w 121"/>
                  <a:gd name="T3" fmla="*/ 75 h 75"/>
                  <a:gd name="T4" fmla="*/ 52 w 121"/>
                  <a:gd name="T5" fmla="*/ 52 h 75"/>
                  <a:gd name="T6" fmla="*/ 29 w 121"/>
                  <a:gd name="T7" fmla="*/ 0 h 75"/>
                  <a:gd name="T8" fmla="*/ 121 w 121"/>
                  <a:gd name="T9" fmla="*/ 75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75"/>
                  <a:gd name="T17" fmla="*/ 121 w 12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75">
                    <a:moveTo>
                      <a:pt x="121" y="75"/>
                    </a:moveTo>
                    <a:lnTo>
                      <a:pt x="0" y="75"/>
                    </a:lnTo>
                    <a:lnTo>
                      <a:pt x="52" y="52"/>
                    </a:lnTo>
                    <a:lnTo>
                      <a:pt x="29" y="0"/>
                    </a:lnTo>
                    <a:lnTo>
                      <a:pt x="121" y="75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2007" name="Rectangle 20"/>
              <p:cNvSpPr>
                <a:spLocks noChangeArrowheads="1"/>
              </p:cNvSpPr>
              <p:nvPr/>
            </p:nvSpPr>
            <p:spPr bwMode="auto">
              <a:xfrm>
                <a:off x="3690" y="3320"/>
                <a:ext cx="10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000" b="1">
                    <a:solidFill>
                      <a:srgbClr val="0099FF"/>
                    </a:solidFill>
                    <a:latin typeface="Tahoma" pitchFamily="34" charset="0"/>
                  </a:rPr>
                  <a:t>E1</a:t>
                </a:r>
                <a:endParaRPr lang="es-ES" sz="2400" b="1">
                  <a:solidFill>
                    <a:srgbClr val="0099FF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7861300" y="4416425"/>
            <a:ext cx="958850" cy="649288"/>
            <a:chOff x="4679" y="3346"/>
            <a:chExt cx="604" cy="409"/>
          </a:xfrm>
        </p:grpSpPr>
        <p:grpSp>
          <p:nvGrpSpPr>
            <p:cNvPr id="41993" name="Group 22"/>
            <p:cNvGrpSpPr>
              <a:grpSpLocks/>
            </p:cNvGrpSpPr>
            <p:nvPr/>
          </p:nvGrpSpPr>
          <p:grpSpPr bwMode="auto">
            <a:xfrm>
              <a:off x="4734" y="3605"/>
              <a:ext cx="549" cy="150"/>
              <a:chOff x="4734" y="3605"/>
              <a:chExt cx="549" cy="150"/>
            </a:xfrm>
          </p:grpSpPr>
          <p:grpSp>
            <p:nvGrpSpPr>
              <p:cNvPr id="41998" name="Group 23"/>
              <p:cNvGrpSpPr>
                <a:grpSpLocks/>
              </p:cNvGrpSpPr>
              <p:nvPr/>
            </p:nvGrpSpPr>
            <p:grpSpPr bwMode="auto">
              <a:xfrm>
                <a:off x="4734" y="3683"/>
                <a:ext cx="549" cy="72"/>
                <a:chOff x="4734" y="3683"/>
                <a:chExt cx="392" cy="80"/>
              </a:xfrm>
            </p:grpSpPr>
            <p:sp>
              <p:nvSpPr>
                <p:cNvPr id="42000" name="Line 24"/>
                <p:cNvSpPr>
                  <a:spLocks noChangeShapeType="1"/>
                </p:cNvSpPr>
                <p:nvPr/>
              </p:nvSpPr>
              <p:spPr bwMode="auto">
                <a:xfrm>
                  <a:off x="4734" y="3723"/>
                  <a:ext cx="392" cy="1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001" name="Freeform 25"/>
                <p:cNvSpPr>
                  <a:spLocks/>
                </p:cNvSpPr>
                <p:nvPr/>
              </p:nvSpPr>
              <p:spPr bwMode="auto">
                <a:xfrm>
                  <a:off x="5011" y="3683"/>
                  <a:ext cx="115" cy="80"/>
                </a:xfrm>
                <a:custGeom>
                  <a:avLst/>
                  <a:gdLst>
                    <a:gd name="T0" fmla="*/ 115 w 115"/>
                    <a:gd name="T1" fmla="*/ 40 h 80"/>
                    <a:gd name="T2" fmla="*/ 0 w 115"/>
                    <a:gd name="T3" fmla="*/ 80 h 80"/>
                    <a:gd name="T4" fmla="*/ 40 w 115"/>
                    <a:gd name="T5" fmla="*/ 40 h 80"/>
                    <a:gd name="T6" fmla="*/ 0 w 115"/>
                    <a:gd name="T7" fmla="*/ 0 h 80"/>
                    <a:gd name="T8" fmla="*/ 115 w 115"/>
                    <a:gd name="T9" fmla="*/ 40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5"/>
                    <a:gd name="T16" fmla="*/ 0 h 80"/>
                    <a:gd name="T17" fmla="*/ 115 w 115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5" h="80">
                      <a:moveTo>
                        <a:pt x="115" y="40"/>
                      </a:moveTo>
                      <a:lnTo>
                        <a:pt x="0" y="80"/>
                      </a:lnTo>
                      <a:lnTo>
                        <a:pt x="40" y="40"/>
                      </a:lnTo>
                      <a:lnTo>
                        <a:pt x="0" y="0"/>
                      </a:lnTo>
                      <a:lnTo>
                        <a:pt x="115" y="4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1999" name="Rectangle 26"/>
              <p:cNvSpPr>
                <a:spLocks noChangeArrowheads="1"/>
              </p:cNvSpPr>
              <p:nvPr/>
            </p:nvSpPr>
            <p:spPr bwMode="auto">
              <a:xfrm>
                <a:off x="4895" y="3605"/>
                <a:ext cx="10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000" b="1">
                    <a:solidFill>
                      <a:srgbClr val="0099FF"/>
                    </a:solidFill>
                    <a:latin typeface="Tahoma" pitchFamily="34" charset="0"/>
                  </a:rPr>
                  <a:t>S</a:t>
                </a:r>
                <a:r>
                  <a:rPr lang="es-ES_tradnl" sz="1000" b="1">
                    <a:solidFill>
                      <a:srgbClr val="0099FF"/>
                    </a:solidFill>
                    <a:latin typeface="Tahoma" pitchFamily="34" charset="0"/>
                  </a:rPr>
                  <a:t>2</a:t>
                </a:r>
                <a:endParaRPr lang="es-ES" sz="2400" b="1">
                  <a:solidFill>
                    <a:srgbClr val="0099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994" name="Group 27"/>
            <p:cNvGrpSpPr>
              <a:grpSpLocks/>
            </p:cNvGrpSpPr>
            <p:nvPr/>
          </p:nvGrpSpPr>
          <p:grpSpPr bwMode="auto">
            <a:xfrm>
              <a:off x="4679" y="3346"/>
              <a:ext cx="541" cy="161"/>
              <a:chOff x="4679" y="3346"/>
              <a:chExt cx="541" cy="161"/>
            </a:xfrm>
          </p:grpSpPr>
          <p:sp>
            <p:nvSpPr>
              <p:cNvPr id="41995" name="Line 28"/>
              <p:cNvSpPr>
                <a:spLocks noChangeShapeType="1"/>
              </p:cNvSpPr>
              <p:nvPr/>
            </p:nvSpPr>
            <p:spPr bwMode="auto">
              <a:xfrm flipV="1">
                <a:off x="4679" y="3375"/>
                <a:ext cx="541" cy="132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996" name="Freeform 29"/>
              <p:cNvSpPr>
                <a:spLocks/>
              </p:cNvSpPr>
              <p:nvPr/>
            </p:nvSpPr>
            <p:spPr bwMode="auto">
              <a:xfrm>
                <a:off x="5099" y="3363"/>
                <a:ext cx="121" cy="81"/>
              </a:xfrm>
              <a:custGeom>
                <a:avLst/>
                <a:gdLst>
                  <a:gd name="T0" fmla="*/ 121 w 121"/>
                  <a:gd name="T1" fmla="*/ 12 h 81"/>
                  <a:gd name="T2" fmla="*/ 18 w 121"/>
                  <a:gd name="T3" fmla="*/ 81 h 81"/>
                  <a:gd name="T4" fmla="*/ 46 w 121"/>
                  <a:gd name="T5" fmla="*/ 29 h 81"/>
                  <a:gd name="T6" fmla="*/ 0 w 121"/>
                  <a:gd name="T7" fmla="*/ 0 h 81"/>
                  <a:gd name="T8" fmla="*/ 121 w 121"/>
                  <a:gd name="T9" fmla="*/ 12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121" y="12"/>
                    </a:moveTo>
                    <a:lnTo>
                      <a:pt x="18" y="81"/>
                    </a:lnTo>
                    <a:lnTo>
                      <a:pt x="46" y="29"/>
                    </a:lnTo>
                    <a:lnTo>
                      <a:pt x="0" y="0"/>
                    </a:lnTo>
                    <a:lnTo>
                      <a:pt x="121" y="1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997" name="Rectangle 30"/>
              <p:cNvSpPr>
                <a:spLocks noChangeArrowheads="1"/>
              </p:cNvSpPr>
              <p:nvPr/>
            </p:nvSpPr>
            <p:spPr bwMode="auto">
              <a:xfrm>
                <a:off x="4834" y="3346"/>
                <a:ext cx="10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000" b="1">
                    <a:solidFill>
                      <a:srgbClr val="0099FF"/>
                    </a:solidFill>
                    <a:latin typeface="Tahoma" pitchFamily="34" charset="0"/>
                  </a:rPr>
                  <a:t>S1</a:t>
                </a:r>
                <a:endParaRPr lang="es-ES" sz="2400" b="1">
                  <a:solidFill>
                    <a:srgbClr val="0099FF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Procesos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4386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dirty="0"/>
              <a:t>Nombres únicos, significativos y concisos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Preferiblemente expresados en función de las entradas y salidas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Recomendación:</a:t>
            </a:r>
            <a:br>
              <a:rPr lang="es-ES_tradnl" sz="2800" dirty="0"/>
            </a:br>
            <a:r>
              <a:rPr lang="es-ES_tradnl" sz="2800" dirty="0"/>
              <a:t>	verbo (no ambiguo) + objeto</a:t>
            </a:r>
          </a:p>
          <a:p>
            <a:pPr marL="1009650" lvl="2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>
                <a:ea typeface="+mn-ea"/>
                <a:cs typeface="+mn-cs"/>
              </a:rPr>
              <a:t>Evitar verbos ambiguos</a:t>
            </a:r>
            <a:br>
              <a:rPr lang="es-ES_tradnl" dirty="0">
                <a:ea typeface="+mn-ea"/>
                <a:cs typeface="+mn-cs"/>
              </a:rPr>
            </a:br>
            <a:r>
              <a:rPr lang="es-ES_tradnl" dirty="0">
                <a:ea typeface="+mn-ea"/>
                <a:cs typeface="+mn-cs"/>
              </a:rPr>
              <a:t>		procesar, gestionar, manejar...</a:t>
            </a:r>
          </a:p>
          <a:p>
            <a:pPr marL="1009650" lvl="2" indent="-609600">
              <a:lnSpc>
                <a:spcPct val="95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>
                <a:ea typeface="+mn-ea"/>
                <a:cs typeface="+mn-cs"/>
              </a:rPr>
              <a:t>“objeto” está definido en el DD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Los procesos se descomponen en “subprocesos”, hasta llegar a los </a:t>
            </a:r>
            <a:r>
              <a:rPr lang="es-ES_tradnl" sz="2800" i="1" dirty="0"/>
              <a:t>procesos primitivos</a:t>
            </a:r>
          </a:p>
          <a:p>
            <a:pPr>
              <a:lnSpc>
                <a:spcPct val="90000"/>
              </a:lnSpc>
              <a:defRPr/>
            </a:pPr>
            <a:endParaRPr lang="es-ES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88A2D146-D68F-4FD7-9A5A-015AC0044598}" type="slidenum">
              <a:rPr lang="es-AR"/>
              <a:pPr>
                <a:defRPr/>
              </a:pPr>
              <a:t>39</a:t>
            </a:fld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Definición de Reingeniería</a:t>
            </a:r>
            <a:endParaRPr lang="es-ES_tradnl" sz="3600" b="1" dirty="0">
              <a:solidFill>
                <a:srgbClr val="FFC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s-MX" sz="2800" dirty="0" smtClean="0"/>
              <a:t>“</a:t>
            </a:r>
            <a:r>
              <a:rPr lang="es-ES" sz="2800" dirty="0" smtClean="0"/>
              <a:t>Reingeniería es la transformación sistemática de un sistema o proceso existente a una nueva forma para realizar mejoras de la calidad en operación, capacidad del sistema, funcionalidad, rendimiento o capacidad de evolución a bajo coste, con un plan de desarrollo corto y con bajo riesgo para el cliente “ </a:t>
            </a:r>
            <a:endParaRPr lang="es-AR" sz="2800" dirty="0" smtClean="0"/>
          </a:p>
          <a:p>
            <a:pPr>
              <a:buFont typeface="Wingdings" pitchFamily="2" charset="2"/>
              <a:buNone/>
              <a:defRPr/>
            </a:pPr>
            <a:endParaRPr lang="es-ES_tradnl" dirty="0" smtClean="0"/>
          </a:p>
          <a:p>
            <a:pPr>
              <a:defRPr/>
            </a:pPr>
            <a:endParaRPr lang="es-ES_tradnl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ES" dirty="0" err="1"/>
              <a:t>UNLaM</a:t>
            </a:r>
            <a:r>
              <a:rPr lang="es-ES" dirty="0"/>
              <a:t> </a:t>
            </a:r>
            <a:r>
              <a:rPr lang="es-ES" dirty="0" smtClean="0"/>
              <a:t>2012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5222C9BF-BFEE-4BE8-8F8E-7AE4B06E5C0E}" type="slidenum">
              <a:rPr lang="es-AR"/>
              <a:pPr>
                <a:defRPr/>
              </a:pPr>
              <a:t>4</a:t>
            </a:fld>
            <a:endParaRPr lang="es-A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b="1">
                <a:solidFill>
                  <a:srgbClr val="FFC000"/>
                </a:solidFill>
              </a:rPr>
              <a:t>Diagrama de contexto</a:t>
            </a:r>
            <a:endParaRPr lang="es-ES" sz="4000" b="1">
              <a:solidFill>
                <a:srgbClr val="FFC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800" dirty="0"/>
              <a:t>Es el DFD más general de </a:t>
            </a:r>
            <a:r>
              <a:rPr lang="es-ES_tradnl" sz="2800" dirty="0" smtClean="0"/>
              <a:t>todos</a:t>
            </a:r>
          </a:p>
          <a:p>
            <a:pPr>
              <a:defRPr/>
            </a:pPr>
            <a:r>
              <a:rPr lang="es-ES_tradnl" sz="2800" dirty="0" smtClean="0"/>
              <a:t>Está </a:t>
            </a:r>
            <a:r>
              <a:rPr lang="es-ES_tradnl" sz="2800" dirty="0"/>
              <a:t>formado por un solo </a:t>
            </a:r>
            <a:r>
              <a:rPr lang="es-ES_tradnl" sz="2800" dirty="0" err="1"/>
              <a:t>macroproceso</a:t>
            </a:r>
            <a:r>
              <a:rPr lang="es-ES_tradnl" sz="2800" dirty="0"/>
              <a:t> (el sistema), las entidades externas (fuentes y destinos) y sus relaciones con el </a:t>
            </a:r>
            <a:r>
              <a:rPr lang="es-ES_tradnl" sz="2800" dirty="0" err="1"/>
              <a:t>macroproceso</a:t>
            </a:r>
            <a:endParaRPr lang="es-ES_tradnl" sz="2800" dirty="0"/>
          </a:p>
          <a:p>
            <a:pPr>
              <a:defRPr/>
            </a:pPr>
            <a:r>
              <a:rPr lang="es-ES_tradnl" sz="2800" dirty="0"/>
              <a:t>Delimita el sistema y su entorno</a:t>
            </a:r>
            <a:endParaRPr lang="es-ES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46CEBEFF-E6B7-4CEE-A353-724BC5A39AEA}" type="slidenum">
              <a:rPr lang="es-AR"/>
              <a:pPr>
                <a:defRPr/>
              </a:pPr>
              <a:t>40</a:t>
            </a:fld>
            <a:endParaRPr lang="es-A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reeform 2" descr="Papel reciclado"/>
          <p:cNvSpPr>
            <a:spLocks/>
          </p:cNvSpPr>
          <p:nvPr/>
        </p:nvSpPr>
        <p:spPr bwMode="auto">
          <a:xfrm>
            <a:off x="3238500" y="3119438"/>
            <a:ext cx="2265363" cy="2627312"/>
          </a:xfrm>
          <a:custGeom>
            <a:avLst/>
            <a:gdLst>
              <a:gd name="T0" fmla="*/ 360 w 1427"/>
              <a:gd name="T1" fmla="*/ 147 h 1655"/>
              <a:gd name="T2" fmla="*/ 72 w 1427"/>
              <a:gd name="T3" fmla="*/ 435 h 1655"/>
              <a:gd name="T4" fmla="*/ 1 w 1427"/>
              <a:gd name="T5" fmla="*/ 536 h 1655"/>
              <a:gd name="T6" fmla="*/ 75 w 1427"/>
              <a:gd name="T7" fmla="*/ 693 h 1655"/>
              <a:gd name="T8" fmla="*/ 141 w 1427"/>
              <a:gd name="T9" fmla="*/ 701 h 1655"/>
              <a:gd name="T10" fmla="*/ 264 w 1427"/>
              <a:gd name="T11" fmla="*/ 726 h 1655"/>
              <a:gd name="T12" fmla="*/ 198 w 1427"/>
              <a:gd name="T13" fmla="*/ 767 h 1655"/>
              <a:gd name="T14" fmla="*/ 83 w 1427"/>
              <a:gd name="T15" fmla="*/ 816 h 1655"/>
              <a:gd name="T16" fmla="*/ 34 w 1427"/>
              <a:gd name="T17" fmla="*/ 899 h 1655"/>
              <a:gd name="T18" fmla="*/ 108 w 1427"/>
              <a:gd name="T19" fmla="*/ 1170 h 1655"/>
              <a:gd name="T20" fmla="*/ 141 w 1427"/>
              <a:gd name="T21" fmla="*/ 1252 h 1655"/>
              <a:gd name="T22" fmla="*/ 206 w 1427"/>
              <a:gd name="T23" fmla="*/ 1442 h 1655"/>
              <a:gd name="T24" fmla="*/ 330 w 1427"/>
              <a:gd name="T25" fmla="*/ 1507 h 1655"/>
              <a:gd name="T26" fmla="*/ 601 w 1427"/>
              <a:gd name="T27" fmla="*/ 1606 h 1655"/>
              <a:gd name="T28" fmla="*/ 832 w 1427"/>
              <a:gd name="T29" fmla="*/ 1590 h 1655"/>
              <a:gd name="T30" fmla="*/ 881 w 1427"/>
              <a:gd name="T31" fmla="*/ 1557 h 1655"/>
              <a:gd name="T32" fmla="*/ 1070 w 1427"/>
              <a:gd name="T33" fmla="*/ 1524 h 1655"/>
              <a:gd name="T34" fmla="*/ 1301 w 1427"/>
              <a:gd name="T35" fmla="*/ 1211 h 1655"/>
              <a:gd name="T36" fmla="*/ 1375 w 1427"/>
              <a:gd name="T37" fmla="*/ 899 h 1655"/>
              <a:gd name="T38" fmla="*/ 1416 w 1427"/>
              <a:gd name="T39" fmla="*/ 306 h 1655"/>
              <a:gd name="T40" fmla="*/ 1408 w 1427"/>
              <a:gd name="T41" fmla="*/ 224 h 1655"/>
              <a:gd name="T42" fmla="*/ 1301 w 1427"/>
              <a:gd name="T43" fmla="*/ 166 h 1655"/>
              <a:gd name="T44" fmla="*/ 807 w 1427"/>
              <a:gd name="T45" fmla="*/ 92 h 1655"/>
              <a:gd name="T46" fmla="*/ 643 w 1427"/>
              <a:gd name="T47" fmla="*/ 10 h 1655"/>
              <a:gd name="T48" fmla="*/ 470 w 1427"/>
              <a:gd name="T49" fmla="*/ 2 h 1655"/>
              <a:gd name="T50" fmla="*/ 338 w 1427"/>
              <a:gd name="T51" fmla="*/ 67 h 1655"/>
              <a:gd name="T52" fmla="*/ 355 w 1427"/>
              <a:gd name="T53" fmla="*/ 125 h 1655"/>
              <a:gd name="T54" fmla="*/ 360 w 1427"/>
              <a:gd name="T55" fmla="*/ 147 h 165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27"/>
              <a:gd name="T85" fmla="*/ 0 h 1655"/>
              <a:gd name="T86" fmla="*/ 1427 w 1427"/>
              <a:gd name="T87" fmla="*/ 1655 h 165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27" h="1655">
                <a:moveTo>
                  <a:pt x="360" y="147"/>
                </a:moveTo>
                <a:lnTo>
                  <a:pt x="72" y="435"/>
                </a:lnTo>
                <a:cubicBezTo>
                  <a:pt x="32" y="475"/>
                  <a:pt x="14" y="485"/>
                  <a:pt x="1" y="536"/>
                </a:cubicBezTo>
                <a:cubicBezTo>
                  <a:pt x="6" y="593"/>
                  <a:pt x="0" y="680"/>
                  <a:pt x="75" y="693"/>
                </a:cubicBezTo>
                <a:cubicBezTo>
                  <a:pt x="97" y="697"/>
                  <a:pt x="119" y="698"/>
                  <a:pt x="141" y="701"/>
                </a:cubicBezTo>
                <a:cubicBezTo>
                  <a:pt x="188" y="692"/>
                  <a:pt x="245" y="666"/>
                  <a:pt x="264" y="726"/>
                </a:cubicBezTo>
                <a:cubicBezTo>
                  <a:pt x="251" y="765"/>
                  <a:pt x="237" y="758"/>
                  <a:pt x="198" y="767"/>
                </a:cubicBezTo>
                <a:cubicBezTo>
                  <a:pt x="164" y="789"/>
                  <a:pt x="122" y="804"/>
                  <a:pt x="83" y="816"/>
                </a:cubicBezTo>
                <a:cubicBezTo>
                  <a:pt x="65" y="844"/>
                  <a:pt x="44" y="867"/>
                  <a:pt x="34" y="899"/>
                </a:cubicBezTo>
                <a:cubicBezTo>
                  <a:pt x="37" y="956"/>
                  <a:pt x="14" y="1140"/>
                  <a:pt x="108" y="1170"/>
                </a:cubicBezTo>
                <a:cubicBezTo>
                  <a:pt x="128" y="1231"/>
                  <a:pt x="116" y="1204"/>
                  <a:pt x="141" y="1252"/>
                </a:cubicBezTo>
                <a:cubicBezTo>
                  <a:pt x="151" y="1324"/>
                  <a:pt x="166" y="1382"/>
                  <a:pt x="206" y="1442"/>
                </a:cubicBezTo>
                <a:cubicBezTo>
                  <a:pt x="233" y="1483"/>
                  <a:pt x="293" y="1484"/>
                  <a:pt x="330" y="1507"/>
                </a:cubicBezTo>
                <a:cubicBezTo>
                  <a:pt x="416" y="1560"/>
                  <a:pt x="506" y="1575"/>
                  <a:pt x="601" y="1606"/>
                </a:cubicBezTo>
                <a:cubicBezTo>
                  <a:pt x="673" y="1655"/>
                  <a:pt x="757" y="1600"/>
                  <a:pt x="832" y="1590"/>
                </a:cubicBezTo>
                <a:cubicBezTo>
                  <a:pt x="848" y="1579"/>
                  <a:pt x="862" y="1563"/>
                  <a:pt x="881" y="1557"/>
                </a:cubicBezTo>
                <a:cubicBezTo>
                  <a:pt x="941" y="1537"/>
                  <a:pt x="1010" y="1546"/>
                  <a:pt x="1070" y="1524"/>
                </a:cubicBezTo>
                <a:cubicBezTo>
                  <a:pt x="1213" y="1472"/>
                  <a:pt x="1273" y="1354"/>
                  <a:pt x="1301" y="1211"/>
                </a:cubicBezTo>
                <a:cubicBezTo>
                  <a:pt x="1307" y="1113"/>
                  <a:pt x="1315" y="984"/>
                  <a:pt x="1375" y="899"/>
                </a:cubicBezTo>
                <a:cubicBezTo>
                  <a:pt x="1427" y="711"/>
                  <a:pt x="1398" y="502"/>
                  <a:pt x="1416" y="306"/>
                </a:cubicBezTo>
                <a:cubicBezTo>
                  <a:pt x="1413" y="279"/>
                  <a:pt x="1417" y="250"/>
                  <a:pt x="1408" y="224"/>
                </a:cubicBezTo>
                <a:cubicBezTo>
                  <a:pt x="1398" y="194"/>
                  <a:pt x="1321" y="173"/>
                  <a:pt x="1301" y="166"/>
                </a:cubicBezTo>
                <a:cubicBezTo>
                  <a:pt x="1130" y="105"/>
                  <a:pt x="994" y="98"/>
                  <a:pt x="807" y="92"/>
                </a:cubicBezTo>
                <a:cubicBezTo>
                  <a:pt x="757" y="60"/>
                  <a:pt x="706" y="17"/>
                  <a:pt x="643" y="10"/>
                </a:cubicBezTo>
                <a:cubicBezTo>
                  <a:pt x="586" y="4"/>
                  <a:pt x="528" y="5"/>
                  <a:pt x="470" y="2"/>
                </a:cubicBezTo>
                <a:cubicBezTo>
                  <a:pt x="397" y="14"/>
                  <a:pt x="360" y="0"/>
                  <a:pt x="338" y="67"/>
                </a:cubicBezTo>
                <a:cubicBezTo>
                  <a:pt x="350" y="118"/>
                  <a:pt x="340" y="82"/>
                  <a:pt x="355" y="125"/>
                </a:cubicBezTo>
                <a:cubicBezTo>
                  <a:pt x="364" y="152"/>
                  <a:pt x="369" y="156"/>
                  <a:pt x="360" y="147"/>
                </a:cubicBez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>
                <a:solidFill>
                  <a:srgbClr val="FFC000"/>
                </a:solidFill>
              </a:rPr>
              <a:t>Entidades externas</a:t>
            </a:r>
            <a:endParaRPr lang="es-ES" sz="3600" b="1">
              <a:solidFill>
                <a:srgbClr val="FFC000"/>
              </a:solidFill>
            </a:endParaRPr>
          </a:p>
        </p:txBody>
      </p:sp>
      <p:sp>
        <p:nvSpPr>
          <p:cNvPr id="40" name="39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9" name="3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6EE4142-210A-4766-8039-2D83D7A451F8}" type="slidenum">
              <a:rPr lang="es-AR"/>
              <a:pPr>
                <a:defRPr/>
              </a:pPr>
              <a:t>41</a:t>
            </a:fld>
            <a:endParaRPr lang="es-AR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7772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>
                <a:latin typeface="Tahoma" pitchFamily="34" charset="0"/>
              </a:rPr>
              <a:t>Señalan los límites del sistema y establecen sus relaciones con el entorno</a:t>
            </a:r>
            <a:endParaRPr lang="es-ES" sz="2800">
              <a:latin typeface="Tahoma" pitchFamily="34" charset="0"/>
            </a:endParaRPr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843338" y="3981450"/>
            <a:ext cx="1143000" cy="1143000"/>
          </a:xfrm>
          <a:prstGeom prst="ellipse">
            <a:avLst/>
          </a:prstGeom>
          <a:solidFill>
            <a:srgbClr val="66FF3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64" name="Rectangle 6"/>
          <p:cNvSpPr>
            <a:spLocks noChangeArrowheads="1"/>
          </p:cNvSpPr>
          <p:nvPr/>
        </p:nvSpPr>
        <p:spPr bwMode="auto">
          <a:xfrm>
            <a:off x="4373563" y="4071938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  <a:latin typeface="Tahoma" pitchFamily="34" charset="0"/>
              </a:rPr>
              <a:t>P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45065" name="Rectangle 7"/>
          <p:cNvSpPr>
            <a:spLocks noChangeArrowheads="1"/>
          </p:cNvSpPr>
          <p:nvPr/>
        </p:nvSpPr>
        <p:spPr bwMode="auto">
          <a:xfrm>
            <a:off x="4191000" y="4283075"/>
            <a:ext cx="4445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>
                <a:solidFill>
                  <a:srgbClr val="000000"/>
                </a:solidFill>
                <a:latin typeface="Tahoma" pitchFamily="34" charset="0"/>
              </a:rPr>
              <a:t>Sistema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45066" name="Rectangle 8"/>
          <p:cNvSpPr>
            <a:spLocks noChangeArrowheads="1"/>
          </p:cNvSpPr>
          <p:nvPr/>
        </p:nvSpPr>
        <p:spPr bwMode="auto">
          <a:xfrm>
            <a:off x="5791200" y="5334000"/>
            <a:ext cx="1371600" cy="731838"/>
          </a:xfrm>
          <a:prstGeom prst="rect">
            <a:avLst/>
          </a:prstGeom>
          <a:solidFill>
            <a:srgbClr val="3366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67" name="Rectangle 9"/>
          <p:cNvSpPr>
            <a:spLocks noChangeArrowheads="1"/>
          </p:cNvSpPr>
          <p:nvPr/>
        </p:nvSpPr>
        <p:spPr bwMode="auto">
          <a:xfrm>
            <a:off x="6138863" y="5353050"/>
            <a:ext cx="7143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Tahoma" pitchFamily="34" charset="0"/>
              </a:rPr>
              <a:t>DESTINO</a:t>
            </a:r>
            <a:endParaRPr lang="es-ES" sz="1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68" name="Rectangle 10"/>
          <p:cNvSpPr>
            <a:spLocks noChangeArrowheads="1"/>
          </p:cNvSpPr>
          <p:nvPr/>
        </p:nvSpPr>
        <p:spPr bwMode="auto">
          <a:xfrm>
            <a:off x="5791200" y="4191000"/>
            <a:ext cx="1371600" cy="731838"/>
          </a:xfrm>
          <a:prstGeom prst="rect">
            <a:avLst/>
          </a:prstGeom>
          <a:solidFill>
            <a:srgbClr val="3366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69" name="Rectangle 11"/>
          <p:cNvSpPr>
            <a:spLocks noChangeArrowheads="1"/>
          </p:cNvSpPr>
          <p:nvPr/>
        </p:nvSpPr>
        <p:spPr bwMode="auto">
          <a:xfrm>
            <a:off x="6138863" y="4210050"/>
            <a:ext cx="714375" cy="1841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Tahoma" pitchFamily="34" charset="0"/>
              </a:rPr>
              <a:t>DESTINO</a:t>
            </a:r>
            <a:endParaRPr lang="es-ES" sz="1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70" name="Rectangle 12"/>
          <p:cNvSpPr>
            <a:spLocks noChangeArrowheads="1"/>
          </p:cNvSpPr>
          <p:nvPr/>
        </p:nvSpPr>
        <p:spPr bwMode="auto">
          <a:xfrm>
            <a:off x="5791200" y="3048000"/>
            <a:ext cx="1371600" cy="731838"/>
          </a:xfrm>
          <a:prstGeom prst="rect">
            <a:avLst/>
          </a:prstGeom>
          <a:solidFill>
            <a:srgbClr val="3366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71" name="Rectangle 13"/>
          <p:cNvSpPr>
            <a:spLocks noChangeArrowheads="1"/>
          </p:cNvSpPr>
          <p:nvPr/>
        </p:nvSpPr>
        <p:spPr bwMode="auto">
          <a:xfrm>
            <a:off x="6138863" y="3067050"/>
            <a:ext cx="7143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Tahoma" pitchFamily="34" charset="0"/>
              </a:rPr>
              <a:t>DESTINO</a:t>
            </a:r>
            <a:endParaRPr lang="es-ES" sz="1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72" name="Rectangle 14"/>
          <p:cNvSpPr>
            <a:spLocks noChangeArrowheads="1"/>
          </p:cNvSpPr>
          <p:nvPr/>
        </p:nvSpPr>
        <p:spPr bwMode="auto">
          <a:xfrm>
            <a:off x="1676400" y="5334000"/>
            <a:ext cx="1371600" cy="731838"/>
          </a:xfrm>
          <a:prstGeom prst="rect">
            <a:avLst/>
          </a:prstGeom>
          <a:solidFill>
            <a:srgbClr val="3366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73" name="Rectangle 15"/>
          <p:cNvSpPr>
            <a:spLocks noChangeArrowheads="1"/>
          </p:cNvSpPr>
          <p:nvPr/>
        </p:nvSpPr>
        <p:spPr bwMode="auto">
          <a:xfrm>
            <a:off x="2057400" y="5353050"/>
            <a:ext cx="6064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Tahoma" pitchFamily="34" charset="0"/>
              </a:rPr>
              <a:t>FUENTE</a:t>
            </a:r>
            <a:endParaRPr lang="es-ES" sz="1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74" name="Rectangle 16"/>
          <p:cNvSpPr>
            <a:spLocks noChangeArrowheads="1"/>
          </p:cNvSpPr>
          <p:nvPr/>
        </p:nvSpPr>
        <p:spPr bwMode="auto">
          <a:xfrm>
            <a:off x="1676400" y="4191000"/>
            <a:ext cx="1371600" cy="731838"/>
          </a:xfrm>
          <a:prstGeom prst="rect">
            <a:avLst/>
          </a:prstGeom>
          <a:solidFill>
            <a:srgbClr val="3366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75" name="Rectangle 17"/>
          <p:cNvSpPr>
            <a:spLocks noChangeArrowheads="1"/>
          </p:cNvSpPr>
          <p:nvPr/>
        </p:nvSpPr>
        <p:spPr bwMode="auto">
          <a:xfrm>
            <a:off x="2057400" y="4210050"/>
            <a:ext cx="6064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Tahoma" pitchFamily="34" charset="0"/>
              </a:rPr>
              <a:t>FUENTE</a:t>
            </a:r>
            <a:endParaRPr lang="es-ES" sz="1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76" name="Rectangle 18"/>
          <p:cNvSpPr>
            <a:spLocks noChangeArrowheads="1"/>
          </p:cNvSpPr>
          <p:nvPr/>
        </p:nvSpPr>
        <p:spPr bwMode="auto">
          <a:xfrm>
            <a:off x="1676400" y="3048000"/>
            <a:ext cx="1371600" cy="731838"/>
          </a:xfrm>
          <a:prstGeom prst="rect">
            <a:avLst/>
          </a:prstGeom>
          <a:solidFill>
            <a:srgbClr val="3366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5077" name="Rectangle 19"/>
          <p:cNvSpPr>
            <a:spLocks noChangeArrowheads="1"/>
          </p:cNvSpPr>
          <p:nvPr/>
        </p:nvSpPr>
        <p:spPr bwMode="auto">
          <a:xfrm>
            <a:off x="2057400" y="3067050"/>
            <a:ext cx="6064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Tahoma" pitchFamily="34" charset="0"/>
              </a:rPr>
              <a:t>FUENTE</a:t>
            </a:r>
            <a:endParaRPr lang="es-ES" sz="12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45078" name="Group 20"/>
          <p:cNvGrpSpPr>
            <a:grpSpLocks/>
          </p:cNvGrpSpPr>
          <p:nvPr/>
        </p:nvGrpSpPr>
        <p:grpSpPr bwMode="auto">
          <a:xfrm>
            <a:off x="5041900" y="5095875"/>
            <a:ext cx="749300" cy="604838"/>
            <a:chOff x="3176" y="3210"/>
            <a:chExt cx="472" cy="381"/>
          </a:xfrm>
        </p:grpSpPr>
        <p:sp>
          <p:nvSpPr>
            <p:cNvPr id="45095" name="Line 21"/>
            <p:cNvSpPr>
              <a:spLocks noChangeShapeType="1"/>
            </p:cNvSpPr>
            <p:nvPr/>
          </p:nvSpPr>
          <p:spPr bwMode="auto">
            <a:xfrm>
              <a:off x="3176" y="3210"/>
              <a:ext cx="472" cy="381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96" name="Freeform 22"/>
            <p:cNvSpPr>
              <a:spLocks/>
            </p:cNvSpPr>
            <p:nvPr/>
          </p:nvSpPr>
          <p:spPr bwMode="auto">
            <a:xfrm>
              <a:off x="3533" y="3487"/>
              <a:ext cx="115" cy="104"/>
            </a:xfrm>
            <a:custGeom>
              <a:avLst/>
              <a:gdLst>
                <a:gd name="T0" fmla="*/ 115 w 115"/>
                <a:gd name="T1" fmla="*/ 104 h 104"/>
                <a:gd name="T2" fmla="*/ 0 w 115"/>
                <a:gd name="T3" fmla="*/ 63 h 104"/>
                <a:gd name="T4" fmla="*/ 57 w 115"/>
                <a:gd name="T5" fmla="*/ 57 h 104"/>
                <a:gd name="T6" fmla="*/ 52 w 115"/>
                <a:gd name="T7" fmla="*/ 0 h 104"/>
                <a:gd name="T8" fmla="*/ 115 w 115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104"/>
                <a:gd name="T17" fmla="*/ 115 w 11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104">
                  <a:moveTo>
                    <a:pt x="115" y="104"/>
                  </a:moveTo>
                  <a:lnTo>
                    <a:pt x="0" y="63"/>
                  </a:lnTo>
                  <a:lnTo>
                    <a:pt x="57" y="57"/>
                  </a:lnTo>
                  <a:lnTo>
                    <a:pt x="52" y="0"/>
                  </a:lnTo>
                  <a:lnTo>
                    <a:pt x="115" y="104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5079" name="Group 23"/>
          <p:cNvGrpSpPr>
            <a:grpSpLocks/>
          </p:cNvGrpSpPr>
          <p:nvPr/>
        </p:nvGrpSpPr>
        <p:grpSpPr bwMode="auto">
          <a:xfrm>
            <a:off x="5132388" y="4475163"/>
            <a:ext cx="658812" cy="127000"/>
            <a:chOff x="3233" y="2819"/>
            <a:chExt cx="415" cy="80"/>
          </a:xfrm>
        </p:grpSpPr>
        <p:sp>
          <p:nvSpPr>
            <p:cNvPr id="45093" name="Line 24"/>
            <p:cNvSpPr>
              <a:spLocks noChangeShapeType="1"/>
            </p:cNvSpPr>
            <p:nvPr/>
          </p:nvSpPr>
          <p:spPr bwMode="auto">
            <a:xfrm>
              <a:off x="3233" y="2824"/>
              <a:ext cx="415" cy="47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94" name="Freeform 25"/>
            <p:cNvSpPr>
              <a:spLocks/>
            </p:cNvSpPr>
            <p:nvPr/>
          </p:nvSpPr>
          <p:spPr bwMode="auto">
            <a:xfrm>
              <a:off x="3527" y="2819"/>
              <a:ext cx="121" cy="80"/>
            </a:xfrm>
            <a:custGeom>
              <a:avLst/>
              <a:gdLst>
                <a:gd name="T0" fmla="*/ 121 w 121"/>
                <a:gd name="T1" fmla="*/ 52 h 80"/>
                <a:gd name="T2" fmla="*/ 0 w 121"/>
                <a:gd name="T3" fmla="*/ 80 h 80"/>
                <a:gd name="T4" fmla="*/ 46 w 121"/>
                <a:gd name="T5" fmla="*/ 46 h 80"/>
                <a:gd name="T6" fmla="*/ 12 w 121"/>
                <a:gd name="T7" fmla="*/ 0 h 80"/>
                <a:gd name="T8" fmla="*/ 121 w 121"/>
                <a:gd name="T9" fmla="*/ 52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80"/>
                <a:gd name="T17" fmla="*/ 121 w 12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80">
                  <a:moveTo>
                    <a:pt x="121" y="52"/>
                  </a:moveTo>
                  <a:lnTo>
                    <a:pt x="0" y="80"/>
                  </a:lnTo>
                  <a:lnTo>
                    <a:pt x="46" y="46"/>
                  </a:lnTo>
                  <a:lnTo>
                    <a:pt x="12" y="0"/>
                  </a:lnTo>
                  <a:lnTo>
                    <a:pt x="121" y="52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5080" name="Group 26"/>
          <p:cNvGrpSpPr>
            <a:grpSpLocks/>
          </p:cNvGrpSpPr>
          <p:nvPr/>
        </p:nvGrpSpPr>
        <p:grpSpPr bwMode="auto">
          <a:xfrm>
            <a:off x="4959350" y="3413125"/>
            <a:ext cx="831850" cy="393700"/>
            <a:chOff x="3124" y="2150"/>
            <a:chExt cx="524" cy="248"/>
          </a:xfrm>
        </p:grpSpPr>
        <p:sp>
          <p:nvSpPr>
            <p:cNvPr id="45091" name="Line 27"/>
            <p:cNvSpPr>
              <a:spLocks noChangeShapeType="1"/>
            </p:cNvSpPr>
            <p:nvPr/>
          </p:nvSpPr>
          <p:spPr bwMode="auto">
            <a:xfrm flipV="1">
              <a:off x="3124" y="2150"/>
              <a:ext cx="524" cy="248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92" name="Freeform 28"/>
            <p:cNvSpPr>
              <a:spLocks/>
            </p:cNvSpPr>
            <p:nvPr/>
          </p:nvSpPr>
          <p:spPr bwMode="auto">
            <a:xfrm>
              <a:off x="3527" y="2150"/>
              <a:ext cx="121" cy="87"/>
            </a:xfrm>
            <a:custGeom>
              <a:avLst/>
              <a:gdLst>
                <a:gd name="T0" fmla="*/ 121 w 121"/>
                <a:gd name="T1" fmla="*/ 0 h 87"/>
                <a:gd name="T2" fmla="*/ 35 w 121"/>
                <a:gd name="T3" fmla="*/ 87 h 87"/>
                <a:gd name="T4" fmla="*/ 52 w 121"/>
                <a:gd name="T5" fmla="*/ 35 h 87"/>
                <a:gd name="T6" fmla="*/ 0 w 121"/>
                <a:gd name="T7" fmla="*/ 12 h 87"/>
                <a:gd name="T8" fmla="*/ 121 w 121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87"/>
                <a:gd name="T17" fmla="*/ 121 w 121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87">
                  <a:moveTo>
                    <a:pt x="121" y="0"/>
                  </a:moveTo>
                  <a:lnTo>
                    <a:pt x="35" y="87"/>
                  </a:lnTo>
                  <a:lnTo>
                    <a:pt x="52" y="35"/>
                  </a:lnTo>
                  <a:lnTo>
                    <a:pt x="0" y="1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5081" name="Group 29"/>
          <p:cNvGrpSpPr>
            <a:grpSpLocks/>
          </p:cNvGrpSpPr>
          <p:nvPr/>
        </p:nvGrpSpPr>
        <p:grpSpPr bwMode="auto">
          <a:xfrm>
            <a:off x="3048000" y="5187950"/>
            <a:ext cx="749300" cy="512763"/>
            <a:chOff x="1920" y="3268"/>
            <a:chExt cx="472" cy="323"/>
          </a:xfrm>
        </p:grpSpPr>
        <p:sp>
          <p:nvSpPr>
            <p:cNvPr id="45089" name="Line 30"/>
            <p:cNvSpPr>
              <a:spLocks noChangeShapeType="1"/>
            </p:cNvSpPr>
            <p:nvPr/>
          </p:nvSpPr>
          <p:spPr bwMode="auto">
            <a:xfrm flipV="1">
              <a:off x="1920" y="3268"/>
              <a:ext cx="472" cy="323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90" name="Freeform 31"/>
            <p:cNvSpPr>
              <a:spLocks/>
            </p:cNvSpPr>
            <p:nvPr/>
          </p:nvSpPr>
          <p:spPr bwMode="auto">
            <a:xfrm>
              <a:off x="2277" y="3268"/>
              <a:ext cx="115" cy="98"/>
            </a:xfrm>
            <a:custGeom>
              <a:avLst/>
              <a:gdLst>
                <a:gd name="T0" fmla="*/ 115 w 115"/>
                <a:gd name="T1" fmla="*/ 0 h 98"/>
                <a:gd name="T2" fmla="*/ 40 w 115"/>
                <a:gd name="T3" fmla="*/ 98 h 98"/>
                <a:gd name="T4" fmla="*/ 52 w 115"/>
                <a:gd name="T5" fmla="*/ 40 h 98"/>
                <a:gd name="T6" fmla="*/ 0 w 115"/>
                <a:gd name="T7" fmla="*/ 29 h 98"/>
                <a:gd name="T8" fmla="*/ 115 w 115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98"/>
                <a:gd name="T17" fmla="*/ 115 w 115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98">
                  <a:moveTo>
                    <a:pt x="115" y="0"/>
                  </a:moveTo>
                  <a:lnTo>
                    <a:pt x="40" y="98"/>
                  </a:lnTo>
                  <a:lnTo>
                    <a:pt x="52" y="40"/>
                  </a:lnTo>
                  <a:lnTo>
                    <a:pt x="0" y="2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5082" name="Group 32"/>
          <p:cNvGrpSpPr>
            <a:grpSpLocks/>
          </p:cNvGrpSpPr>
          <p:nvPr/>
        </p:nvGrpSpPr>
        <p:grpSpPr bwMode="auto">
          <a:xfrm>
            <a:off x="3048000" y="4492625"/>
            <a:ext cx="603250" cy="128588"/>
            <a:chOff x="1920" y="2830"/>
            <a:chExt cx="380" cy="81"/>
          </a:xfrm>
        </p:grpSpPr>
        <p:sp>
          <p:nvSpPr>
            <p:cNvPr id="45087" name="Line 33"/>
            <p:cNvSpPr>
              <a:spLocks noChangeShapeType="1"/>
            </p:cNvSpPr>
            <p:nvPr/>
          </p:nvSpPr>
          <p:spPr bwMode="auto">
            <a:xfrm>
              <a:off x="1920" y="2871"/>
              <a:ext cx="380" cy="1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88" name="Freeform 34"/>
            <p:cNvSpPr>
              <a:spLocks/>
            </p:cNvSpPr>
            <p:nvPr/>
          </p:nvSpPr>
          <p:spPr bwMode="auto">
            <a:xfrm>
              <a:off x="2185" y="2830"/>
              <a:ext cx="115" cy="81"/>
            </a:xfrm>
            <a:custGeom>
              <a:avLst/>
              <a:gdLst>
                <a:gd name="T0" fmla="*/ 115 w 115"/>
                <a:gd name="T1" fmla="*/ 41 h 81"/>
                <a:gd name="T2" fmla="*/ 0 w 115"/>
                <a:gd name="T3" fmla="*/ 81 h 81"/>
                <a:gd name="T4" fmla="*/ 40 w 115"/>
                <a:gd name="T5" fmla="*/ 41 h 81"/>
                <a:gd name="T6" fmla="*/ 0 w 115"/>
                <a:gd name="T7" fmla="*/ 0 h 81"/>
                <a:gd name="T8" fmla="*/ 115 w 115"/>
                <a:gd name="T9" fmla="*/ 41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81"/>
                <a:gd name="T17" fmla="*/ 115 w 115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81">
                  <a:moveTo>
                    <a:pt x="115" y="41"/>
                  </a:moveTo>
                  <a:lnTo>
                    <a:pt x="0" y="81"/>
                  </a:lnTo>
                  <a:lnTo>
                    <a:pt x="40" y="41"/>
                  </a:lnTo>
                  <a:lnTo>
                    <a:pt x="0" y="0"/>
                  </a:lnTo>
                  <a:lnTo>
                    <a:pt x="115" y="41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5083" name="Group 35"/>
          <p:cNvGrpSpPr>
            <a:grpSpLocks/>
          </p:cNvGrpSpPr>
          <p:nvPr/>
        </p:nvGrpSpPr>
        <p:grpSpPr bwMode="auto">
          <a:xfrm>
            <a:off x="3048000" y="3276600"/>
            <a:ext cx="749300" cy="649288"/>
            <a:chOff x="1920" y="2064"/>
            <a:chExt cx="472" cy="409"/>
          </a:xfrm>
        </p:grpSpPr>
        <p:sp>
          <p:nvSpPr>
            <p:cNvPr id="45085" name="Line 36"/>
            <p:cNvSpPr>
              <a:spLocks noChangeShapeType="1"/>
            </p:cNvSpPr>
            <p:nvPr/>
          </p:nvSpPr>
          <p:spPr bwMode="auto">
            <a:xfrm>
              <a:off x="1920" y="2064"/>
              <a:ext cx="472" cy="409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5086" name="Freeform 37"/>
            <p:cNvSpPr>
              <a:spLocks/>
            </p:cNvSpPr>
            <p:nvPr/>
          </p:nvSpPr>
          <p:spPr bwMode="auto">
            <a:xfrm>
              <a:off x="2277" y="2369"/>
              <a:ext cx="115" cy="104"/>
            </a:xfrm>
            <a:custGeom>
              <a:avLst/>
              <a:gdLst>
                <a:gd name="T0" fmla="*/ 115 w 115"/>
                <a:gd name="T1" fmla="*/ 104 h 104"/>
                <a:gd name="T2" fmla="*/ 0 w 115"/>
                <a:gd name="T3" fmla="*/ 58 h 104"/>
                <a:gd name="T4" fmla="*/ 58 w 115"/>
                <a:gd name="T5" fmla="*/ 52 h 104"/>
                <a:gd name="T6" fmla="*/ 52 w 115"/>
                <a:gd name="T7" fmla="*/ 0 h 104"/>
                <a:gd name="T8" fmla="*/ 115 w 115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104"/>
                <a:gd name="T17" fmla="*/ 115 w 11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104">
                  <a:moveTo>
                    <a:pt x="115" y="104"/>
                  </a:moveTo>
                  <a:lnTo>
                    <a:pt x="0" y="58"/>
                  </a:lnTo>
                  <a:lnTo>
                    <a:pt x="58" y="52"/>
                  </a:lnTo>
                  <a:lnTo>
                    <a:pt x="52" y="0"/>
                  </a:lnTo>
                  <a:lnTo>
                    <a:pt x="115" y="104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5084" name="Text Box 38"/>
          <p:cNvSpPr txBox="1">
            <a:spLocks noChangeArrowheads="1"/>
          </p:cNvSpPr>
          <p:nvPr/>
        </p:nvSpPr>
        <p:spPr bwMode="auto">
          <a:xfrm>
            <a:off x="609600" y="6096000"/>
            <a:ext cx="739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>
                <a:latin typeface="Tahoma" pitchFamily="34" charset="0"/>
              </a:rPr>
              <a:t>Los identificadores (nombres) de las entidades externas serán únicos, significativos y concisos</a:t>
            </a:r>
            <a:endParaRPr lang="es-ES" sz="20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 rot="10800000">
            <a:off x="0" y="3257550"/>
            <a:ext cx="3276600" cy="1371600"/>
          </a:xfrm>
          <a:prstGeom prst="cloudCallout">
            <a:avLst>
              <a:gd name="adj1" fmla="val -62259"/>
              <a:gd name="adj2" fmla="val 5463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anchor="ctr"/>
          <a:lstStyle/>
          <a:p>
            <a:pPr algn="ctr"/>
            <a:r>
              <a:rPr lang="es-ES_tradnl" sz="2400">
                <a:latin typeface="Times New Roman" pitchFamily="18" charset="0"/>
              </a:rPr>
              <a:t>en principio, no son materiales, son </a:t>
            </a:r>
            <a:r>
              <a:rPr lang="es-ES_tradnl" sz="2400" i="1">
                <a:latin typeface="Times New Roman" pitchFamily="18" charset="0"/>
              </a:rPr>
              <a:t>datos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038725" y="5692775"/>
            <a:ext cx="0" cy="184150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s-ES_tradnl" sz="1200" b="1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37088" y="2611438"/>
            <a:ext cx="1474787" cy="1500187"/>
            <a:chOff x="3005" y="2955"/>
            <a:chExt cx="929" cy="945"/>
          </a:xfrm>
        </p:grpSpPr>
        <p:sp>
          <p:nvSpPr>
            <p:cNvPr id="46115" name="Oval 5"/>
            <p:cNvSpPr>
              <a:spLocks noChangeAspect="1" noChangeArrowheads="1"/>
            </p:cNvSpPr>
            <p:nvPr/>
          </p:nvSpPr>
          <p:spPr bwMode="auto">
            <a:xfrm>
              <a:off x="3005" y="2955"/>
              <a:ext cx="929" cy="9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6116" name="Rectangle 6"/>
            <p:cNvSpPr>
              <a:spLocks noChangeArrowheads="1"/>
            </p:cNvSpPr>
            <p:nvPr/>
          </p:nvSpPr>
          <p:spPr bwMode="auto">
            <a:xfrm>
              <a:off x="3154" y="3227"/>
              <a:ext cx="627" cy="407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0. </a:t>
              </a:r>
              <a:endParaRPr lang="es-ES_tradnl" sz="1400" b="1">
                <a:solidFill>
                  <a:srgbClr val="000000"/>
                </a:solidFill>
                <a:latin typeface="Gill Sans Extra Bold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Sistema de</a:t>
              </a:r>
              <a:r>
                <a:rPr lang="es-ES_tradnl" sz="1400" b="1">
                  <a:solidFill>
                    <a:srgbClr val="000000"/>
                  </a:solidFill>
                  <a:latin typeface="Gill Sans Extra Bold"/>
                </a:rPr>
                <a:t> 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Pedidos</a:t>
              </a:r>
            </a:p>
          </p:txBody>
        </p:sp>
      </p:grp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5148263" y="6107113"/>
            <a:ext cx="0" cy="184150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s-ES_tradnl" sz="1200" b="1">
              <a:latin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192963" y="3344863"/>
            <a:ext cx="1028700" cy="684212"/>
            <a:chOff x="4729" y="3549"/>
            <a:chExt cx="648" cy="431"/>
          </a:xfrm>
        </p:grpSpPr>
        <p:sp>
          <p:nvSpPr>
            <p:cNvPr id="46113" name="Rectangle 9"/>
            <p:cNvSpPr>
              <a:spLocks noChangeArrowheads="1"/>
            </p:cNvSpPr>
            <p:nvPr/>
          </p:nvSpPr>
          <p:spPr bwMode="auto">
            <a:xfrm>
              <a:off x="4729" y="3549"/>
              <a:ext cx="648" cy="431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6114" name="Rectangle 10"/>
            <p:cNvSpPr>
              <a:spLocks noChangeArrowheads="1"/>
            </p:cNvSpPr>
            <p:nvPr/>
          </p:nvSpPr>
          <p:spPr bwMode="auto">
            <a:xfrm>
              <a:off x="4840" y="3559"/>
              <a:ext cx="425" cy="136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" sz="1400" b="1">
                  <a:solidFill>
                    <a:schemeClr val="bg1"/>
                  </a:solidFill>
                  <a:latin typeface="Gill Sans Extra Bold"/>
                </a:rPr>
                <a:t>EDITOR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835275" y="2600325"/>
            <a:ext cx="1784350" cy="519113"/>
            <a:chOff x="1881" y="2969"/>
            <a:chExt cx="1124" cy="327"/>
          </a:xfrm>
        </p:grpSpPr>
        <p:grpSp>
          <p:nvGrpSpPr>
            <p:cNvPr id="46109" name="Group 12"/>
            <p:cNvGrpSpPr>
              <a:grpSpLocks/>
            </p:cNvGrpSpPr>
            <p:nvPr/>
          </p:nvGrpSpPr>
          <p:grpSpPr bwMode="auto">
            <a:xfrm>
              <a:off x="2349" y="2969"/>
              <a:ext cx="656" cy="280"/>
              <a:chOff x="2434" y="2969"/>
              <a:chExt cx="656" cy="280"/>
            </a:xfrm>
          </p:grpSpPr>
          <p:sp>
            <p:nvSpPr>
              <p:cNvPr id="46111" name="Arc 13"/>
              <p:cNvSpPr>
                <a:spLocks/>
              </p:cNvSpPr>
              <p:nvPr/>
            </p:nvSpPr>
            <p:spPr bwMode="auto">
              <a:xfrm>
                <a:off x="2434" y="2969"/>
                <a:ext cx="656" cy="280"/>
              </a:xfrm>
              <a:custGeom>
                <a:avLst/>
                <a:gdLst>
                  <a:gd name="T0" fmla="*/ 656 w 21600"/>
                  <a:gd name="T1" fmla="*/ 280 h 21600"/>
                  <a:gd name="T2" fmla="*/ 0 w 21600"/>
                  <a:gd name="T3" fmla="*/ 0 h 21600"/>
                  <a:gd name="T4" fmla="*/ 656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112" name="Freeform 14"/>
              <p:cNvSpPr>
                <a:spLocks/>
              </p:cNvSpPr>
              <p:nvPr/>
            </p:nvSpPr>
            <p:spPr bwMode="auto">
              <a:xfrm>
                <a:off x="2434" y="2969"/>
                <a:ext cx="56" cy="90"/>
              </a:xfrm>
              <a:custGeom>
                <a:avLst/>
                <a:gdLst>
                  <a:gd name="T0" fmla="*/ 0 w 141"/>
                  <a:gd name="T1" fmla="*/ 0 h 226"/>
                  <a:gd name="T2" fmla="*/ 141 w 141"/>
                  <a:gd name="T3" fmla="*/ 183 h 226"/>
                  <a:gd name="T4" fmla="*/ 44 w 141"/>
                  <a:gd name="T5" fmla="*/ 129 h 226"/>
                  <a:gd name="T6" fmla="*/ 0 w 141"/>
                  <a:gd name="T7" fmla="*/ 226 h 226"/>
                  <a:gd name="T8" fmla="*/ 0 w 141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226"/>
                  <a:gd name="T17" fmla="*/ 141 w 141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226">
                    <a:moveTo>
                      <a:pt x="0" y="0"/>
                    </a:moveTo>
                    <a:lnTo>
                      <a:pt x="141" y="183"/>
                    </a:lnTo>
                    <a:lnTo>
                      <a:pt x="44" y="129"/>
                    </a:lnTo>
                    <a:lnTo>
                      <a:pt x="0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6110" name="Rectangle 15"/>
            <p:cNvSpPr>
              <a:spLocks noChangeArrowheads="1"/>
            </p:cNvSpPr>
            <p:nvPr/>
          </p:nvSpPr>
          <p:spPr bwMode="auto">
            <a:xfrm>
              <a:off x="1881" y="3160"/>
              <a:ext cx="9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libros entregados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952875" y="1976438"/>
            <a:ext cx="1368425" cy="598487"/>
            <a:chOff x="2585" y="2695"/>
            <a:chExt cx="862" cy="377"/>
          </a:xfrm>
        </p:grpSpPr>
        <p:grpSp>
          <p:nvGrpSpPr>
            <p:cNvPr id="46105" name="Group 17"/>
            <p:cNvGrpSpPr>
              <a:grpSpLocks/>
            </p:cNvGrpSpPr>
            <p:nvPr/>
          </p:nvGrpSpPr>
          <p:grpSpPr bwMode="auto">
            <a:xfrm>
              <a:off x="2585" y="2702"/>
              <a:ext cx="756" cy="370"/>
              <a:chOff x="2585" y="2702"/>
              <a:chExt cx="756" cy="370"/>
            </a:xfrm>
          </p:grpSpPr>
          <p:sp>
            <p:nvSpPr>
              <p:cNvPr id="46107" name="Arc 18"/>
              <p:cNvSpPr>
                <a:spLocks/>
              </p:cNvSpPr>
              <p:nvPr/>
            </p:nvSpPr>
            <p:spPr bwMode="auto">
              <a:xfrm>
                <a:off x="2585" y="2702"/>
                <a:ext cx="738" cy="370"/>
              </a:xfrm>
              <a:custGeom>
                <a:avLst/>
                <a:gdLst>
                  <a:gd name="T0" fmla="*/ 0 w 21600"/>
                  <a:gd name="T1" fmla="*/ 0 h 21600"/>
                  <a:gd name="T2" fmla="*/ 738 w 21600"/>
                  <a:gd name="T3" fmla="*/ 370 h 21600"/>
                  <a:gd name="T4" fmla="*/ 0 w 21600"/>
                  <a:gd name="T5" fmla="*/ 37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108" name="Freeform 19"/>
              <p:cNvSpPr>
                <a:spLocks/>
              </p:cNvSpPr>
              <p:nvPr/>
            </p:nvSpPr>
            <p:spPr bwMode="auto">
              <a:xfrm>
                <a:off x="3280" y="2981"/>
                <a:ext cx="61" cy="91"/>
              </a:xfrm>
              <a:custGeom>
                <a:avLst/>
                <a:gdLst>
                  <a:gd name="T0" fmla="*/ 108 w 152"/>
                  <a:gd name="T1" fmla="*/ 227 h 227"/>
                  <a:gd name="T2" fmla="*/ 0 w 152"/>
                  <a:gd name="T3" fmla="*/ 22 h 227"/>
                  <a:gd name="T4" fmla="*/ 87 w 152"/>
                  <a:gd name="T5" fmla="*/ 87 h 227"/>
                  <a:gd name="T6" fmla="*/ 152 w 152"/>
                  <a:gd name="T7" fmla="*/ 0 h 227"/>
                  <a:gd name="T8" fmla="*/ 108 w 152"/>
                  <a:gd name="T9" fmla="*/ 227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227"/>
                  <a:gd name="T17" fmla="*/ 152 w 152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227">
                    <a:moveTo>
                      <a:pt x="108" y="227"/>
                    </a:moveTo>
                    <a:lnTo>
                      <a:pt x="0" y="22"/>
                    </a:lnTo>
                    <a:lnTo>
                      <a:pt x="87" y="87"/>
                    </a:lnTo>
                    <a:lnTo>
                      <a:pt x="152" y="0"/>
                    </a:lnTo>
                    <a:lnTo>
                      <a:pt x="108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6106" name="Rectangle 20"/>
            <p:cNvSpPr>
              <a:spLocks noChangeArrowheads="1"/>
            </p:cNvSpPr>
            <p:nvPr/>
          </p:nvSpPr>
          <p:spPr bwMode="auto">
            <a:xfrm>
              <a:off x="3005" y="2695"/>
              <a:ext cx="44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pedidos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924175" y="1916113"/>
            <a:ext cx="1028700" cy="684212"/>
            <a:chOff x="4729" y="3549"/>
            <a:chExt cx="648" cy="431"/>
          </a:xfrm>
        </p:grpSpPr>
        <p:sp>
          <p:nvSpPr>
            <p:cNvPr id="46103" name="Rectangle 22"/>
            <p:cNvSpPr>
              <a:spLocks noChangeArrowheads="1"/>
            </p:cNvSpPr>
            <p:nvPr/>
          </p:nvSpPr>
          <p:spPr bwMode="auto">
            <a:xfrm>
              <a:off x="4729" y="3549"/>
              <a:ext cx="648" cy="431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6104" name="Rectangle 23"/>
            <p:cNvSpPr>
              <a:spLocks noChangeArrowheads="1"/>
            </p:cNvSpPr>
            <p:nvPr/>
          </p:nvSpPr>
          <p:spPr bwMode="auto">
            <a:xfrm>
              <a:off x="4814" y="3559"/>
              <a:ext cx="484" cy="136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  <a:latin typeface="Gill Sans Extra Bold"/>
                </a:rPr>
                <a:t>CLIENTE</a:t>
              </a:r>
              <a:endParaRPr lang="es-ES" sz="1400" b="1">
                <a:solidFill>
                  <a:schemeClr val="bg1"/>
                </a:solidFill>
                <a:latin typeface="Gill Sans Extra Bold"/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5768975" y="2471738"/>
            <a:ext cx="2051050" cy="847725"/>
            <a:chOff x="3729" y="2888"/>
            <a:chExt cx="1292" cy="534"/>
          </a:xfrm>
        </p:grpSpPr>
        <p:sp>
          <p:nvSpPr>
            <p:cNvPr id="46099" name="Rectangle 25"/>
            <p:cNvSpPr>
              <a:spLocks noChangeArrowheads="1"/>
            </p:cNvSpPr>
            <p:nvPr/>
          </p:nvSpPr>
          <p:spPr bwMode="auto">
            <a:xfrm>
              <a:off x="3934" y="2888"/>
              <a:ext cx="108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1400" b="1">
                  <a:solidFill>
                    <a:srgbClr val="800000"/>
                  </a:solidFill>
                  <a:latin typeface="Tahoma" pitchFamily="34" charset="0"/>
                </a:rPr>
                <a:t>ó</a:t>
              </a:r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rdenes de compra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grpSp>
          <p:nvGrpSpPr>
            <p:cNvPr id="46100" name="Group 26"/>
            <p:cNvGrpSpPr>
              <a:grpSpLocks/>
            </p:cNvGrpSpPr>
            <p:nvPr/>
          </p:nvGrpSpPr>
          <p:grpSpPr bwMode="auto">
            <a:xfrm>
              <a:off x="3729" y="3031"/>
              <a:ext cx="985" cy="391"/>
              <a:chOff x="3729" y="3031"/>
              <a:chExt cx="985" cy="391"/>
            </a:xfrm>
          </p:grpSpPr>
          <p:sp>
            <p:nvSpPr>
              <p:cNvPr id="46101" name="Arc 27"/>
              <p:cNvSpPr>
                <a:spLocks/>
              </p:cNvSpPr>
              <p:nvPr/>
            </p:nvSpPr>
            <p:spPr bwMode="auto">
              <a:xfrm>
                <a:off x="3729" y="3031"/>
                <a:ext cx="979" cy="391"/>
              </a:xfrm>
              <a:custGeom>
                <a:avLst/>
                <a:gdLst>
                  <a:gd name="T0" fmla="*/ 0 w 21600"/>
                  <a:gd name="T1" fmla="*/ 0 h 21600"/>
                  <a:gd name="T2" fmla="*/ 979 w 21600"/>
                  <a:gd name="T3" fmla="*/ 391 h 21600"/>
                  <a:gd name="T4" fmla="*/ 0 w 21600"/>
                  <a:gd name="T5" fmla="*/ 39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102" name="Freeform 28"/>
              <p:cNvSpPr>
                <a:spLocks/>
              </p:cNvSpPr>
              <p:nvPr/>
            </p:nvSpPr>
            <p:spPr bwMode="auto">
              <a:xfrm>
                <a:off x="4633" y="3301"/>
                <a:ext cx="81" cy="121"/>
              </a:xfrm>
              <a:custGeom>
                <a:avLst/>
                <a:gdLst>
                  <a:gd name="T0" fmla="*/ 75 w 81"/>
                  <a:gd name="T1" fmla="*/ 121 h 121"/>
                  <a:gd name="T2" fmla="*/ 0 w 81"/>
                  <a:gd name="T3" fmla="*/ 23 h 121"/>
                  <a:gd name="T4" fmla="*/ 52 w 81"/>
                  <a:gd name="T5" fmla="*/ 52 h 121"/>
                  <a:gd name="T6" fmla="*/ 81 w 81"/>
                  <a:gd name="T7" fmla="*/ 0 h 121"/>
                  <a:gd name="T8" fmla="*/ 75 w 81"/>
                  <a:gd name="T9" fmla="*/ 121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1"/>
                  <a:gd name="T17" fmla="*/ 81 w 81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1">
                    <a:moveTo>
                      <a:pt x="75" y="121"/>
                    </a:moveTo>
                    <a:lnTo>
                      <a:pt x="0" y="23"/>
                    </a:lnTo>
                    <a:lnTo>
                      <a:pt x="52" y="52"/>
                    </a:lnTo>
                    <a:lnTo>
                      <a:pt x="81" y="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8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5921375" y="3487738"/>
            <a:ext cx="1268413" cy="584200"/>
            <a:chOff x="3825" y="3528"/>
            <a:chExt cx="799" cy="368"/>
          </a:xfrm>
        </p:grpSpPr>
        <p:sp>
          <p:nvSpPr>
            <p:cNvPr id="46095" name="Rectangle 30"/>
            <p:cNvSpPr>
              <a:spLocks noChangeArrowheads="1"/>
            </p:cNvSpPr>
            <p:nvPr/>
          </p:nvSpPr>
          <p:spPr bwMode="auto">
            <a:xfrm>
              <a:off x="3825" y="3760"/>
              <a:ext cx="7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libros pedidos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grpSp>
          <p:nvGrpSpPr>
            <p:cNvPr id="46096" name="Group 31"/>
            <p:cNvGrpSpPr>
              <a:grpSpLocks/>
            </p:cNvGrpSpPr>
            <p:nvPr/>
          </p:nvGrpSpPr>
          <p:grpSpPr bwMode="auto">
            <a:xfrm>
              <a:off x="3916" y="3528"/>
              <a:ext cx="708" cy="211"/>
              <a:chOff x="3916" y="3528"/>
              <a:chExt cx="708" cy="211"/>
            </a:xfrm>
          </p:grpSpPr>
          <p:sp>
            <p:nvSpPr>
              <p:cNvPr id="46097" name="Arc 32"/>
              <p:cNvSpPr>
                <a:spLocks/>
              </p:cNvSpPr>
              <p:nvPr/>
            </p:nvSpPr>
            <p:spPr bwMode="auto">
              <a:xfrm>
                <a:off x="3916" y="3528"/>
                <a:ext cx="708" cy="211"/>
              </a:xfrm>
              <a:custGeom>
                <a:avLst/>
                <a:gdLst>
                  <a:gd name="T0" fmla="*/ 708 w 21600"/>
                  <a:gd name="T1" fmla="*/ 211 h 21600"/>
                  <a:gd name="T2" fmla="*/ 0 w 21600"/>
                  <a:gd name="T3" fmla="*/ 0 h 21600"/>
                  <a:gd name="T4" fmla="*/ 708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6098" name="Freeform 33"/>
              <p:cNvSpPr>
                <a:spLocks/>
              </p:cNvSpPr>
              <p:nvPr/>
            </p:nvSpPr>
            <p:spPr bwMode="auto">
              <a:xfrm>
                <a:off x="3916" y="3528"/>
                <a:ext cx="141" cy="143"/>
              </a:xfrm>
              <a:custGeom>
                <a:avLst/>
                <a:gdLst>
                  <a:gd name="T0" fmla="*/ 0 w 92"/>
                  <a:gd name="T1" fmla="*/ 0 h 121"/>
                  <a:gd name="T2" fmla="*/ 92 w 92"/>
                  <a:gd name="T3" fmla="*/ 80 h 121"/>
                  <a:gd name="T4" fmla="*/ 35 w 92"/>
                  <a:gd name="T5" fmla="*/ 63 h 121"/>
                  <a:gd name="T6" fmla="*/ 17 w 92"/>
                  <a:gd name="T7" fmla="*/ 121 h 121"/>
                  <a:gd name="T8" fmla="*/ 0 w 92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21"/>
                  <a:gd name="T17" fmla="*/ 92 w 92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21">
                    <a:moveTo>
                      <a:pt x="0" y="0"/>
                    </a:moveTo>
                    <a:lnTo>
                      <a:pt x="92" y="80"/>
                    </a:lnTo>
                    <a:lnTo>
                      <a:pt x="35" y="63"/>
                    </a:lnTo>
                    <a:lnTo>
                      <a:pt x="17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16418" name="Rectangle 34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162925" cy="720725"/>
          </a:xfrm>
        </p:spPr>
        <p:txBody>
          <a:bodyPr anchor="b">
            <a:normAutofit fontScale="90000"/>
          </a:bodyPr>
          <a:lstStyle/>
          <a:p>
            <a:pPr>
              <a:defRPr/>
            </a:pPr>
            <a:r>
              <a:rPr lang="es-ES_tradnl" sz="4000" b="1">
                <a:solidFill>
                  <a:schemeClr val="tx1"/>
                </a:solidFill>
              </a:rPr>
              <a:t/>
            </a:r>
            <a:br>
              <a:rPr lang="es-ES_tradnl" sz="4000" b="1">
                <a:solidFill>
                  <a:schemeClr val="tx1"/>
                </a:solidFill>
              </a:rPr>
            </a:br>
            <a:r>
              <a:rPr lang="es-ES_tradnl" sz="3600" b="1">
                <a:solidFill>
                  <a:srgbClr val="FFC000"/>
                </a:solidFill>
              </a:rPr>
              <a:t>Diagrama de contexto</a:t>
            </a:r>
            <a:endParaRPr lang="es-ES" sz="3600" b="1">
              <a:solidFill>
                <a:srgbClr val="FFC000"/>
              </a:solidFill>
            </a:endParaRPr>
          </a:p>
        </p:txBody>
      </p:sp>
      <p:sp>
        <p:nvSpPr>
          <p:cNvPr id="36" name="3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5" name="3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B125AAA1-C82A-4C7F-9960-6458E1C47ED7}" type="slidenum">
              <a:rPr lang="es-AR"/>
              <a:pPr>
                <a:defRPr/>
              </a:pPr>
              <a:t>42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b="1">
                <a:solidFill>
                  <a:srgbClr val="FFC000"/>
                </a:solidFill>
              </a:rPr>
              <a:t>Flujos de datos</a:t>
            </a:r>
            <a:endParaRPr lang="es-ES" b="1">
              <a:solidFill>
                <a:srgbClr val="FFC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229600" cy="44386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dirty="0"/>
              <a:t>Los nombres de los FD deben ser únicos, significativos y concisos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Son datos, así que nómbralos como datos.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Pueden estar indistintamente en singular o en plural, ya que en los </a:t>
            </a:r>
            <a:r>
              <a:rPr lang="es-ES_tradnl" sz="2800" dirty="0" err="1"/>
              <a:t>DFDs</a:t>
            </a:r>
            <a:r>
              <a:rPr lang="es-ES_tradnl" sz="2800" dirty="0"/>
              <a:t> no se representan </a:t>
            </a:r>
            <a:r>
              <a:rPr lang="es-ES_tradnl" sz="2800" dirty="0" smtClean="0"/>
              <a:t>cantidades</a:t>
            </a:r>
            <a:endParaRPr lang="es-ES_tradnl" sz="1600" dirty="0"/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Los nombres no sirven sólo para identificar los datos, sino también la información que se tiene sobre ellos</a:t>
            </a:r>
          </a:p>
          <a:p>
            <a:pPr lvl="1" algn="ctr">
              <a:lnSpc>
                <a:spcPct val="90000"/>
              </a:lnSpc>
              <a:buFontTx/>
              <a:buNone/>
              <a:defRPr/>
            </a:pPr>
            <a:r>
              <a:rPr lang="es-ES_tradnl" sz="2400" dirty="0"/>
              <a:t>P.ej. Información (fecha-válida) &gt; Información (fecha)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s-ES_tradnl" sz="1600" dirty="0"/>
          </a:p>
          <a:p>
            <a:pPr>
              <a:lnSpc>
                <a:spcPct val="90000"/>
              </a:lnSpc>
              <a:defRPr/>
            </a:pPr>
            <a:endParaRPr lang="es-ES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853F876-F832-4079-A2D9-59923EB47491}" type="slidenum">
              <a:rPr lang="es-AR"/>
              <a:pPr>
                <a:defRPr/>
              </a:pPr>
              <a:t>43</a:t>
            </a:fld>
            <a:endParaRPr lang="es-A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>
              <a:defRPr/>
            </a:pPr>
            <a:r>
              <a:rPr lang="es-MX" sz="2800" dirty="0"/>
              <a:t>Los Flujos de datos  pueden tener lugar: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Entre dos procesos</a:t>
            </a:r>
          </a:p>
          <a:p>
            <a:pPr lvl="1">
              <a:buFontTx/>
              <a:buNone/>
              <a:defRPr/>
            </a:pPr>
            <a:endParaRPr lang="es-MX" dirty="0"/>
          </a:p>
          <a:p>
            <a:pPr lvl="1">
              <a:defRPr/>
            </a:pPr>
            <a:endParaRPr lang="es-MX" dirty="0"/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28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Entre un Proceso y un almacén de datos</a:t>
            </a:r>
          </a:p>
          <a:p>
            <a:pPr lvl="1">
              <a:defRPr/>
            </a:pPr>
            <a:endParaRPr lang="es-MX" dirty="0"/>
          </a:p>
          <a:p>
            <a:pPr lvl="1">
              <a:buFontTx/>
              <a:buNone/>
              <a:defRPr/>
            </a:pPr>
            <a:endParaRPr lang="es-MX" dirty="0"/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Entre </a:t>
            </a:r>
            <a:r>
              <a:rPr lang="es-MX" sz="28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una entidad externa y un proceso</a:t>
            </a:r>
            <a:endParaRPr lang="es-CL" sz="28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4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7" name="4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DBB10085-AF5A-44F6-B75B-ACF24B5B47AE}" type="slidenum">
              <a:rPr lang="es-AR"/>
              <a:pPr>
                <a:defRPr/>
              </a:pPr>
              <a:t>44</a:t>
            </a:fld>
            <a:endParaRPr lang="es-AR"/>
          </a:p>
        </p:txBody>
      </p:sp>
      <p:sp>
        <p:nvSpPr>
          <p:cNvPr id="48133" name="Oval 3"/>
          <p:cNvSpPr>
            <a:spLocks noChangeArrowheads="1"/>
          </p:cNvSpPr>
          <p:nvPr/>
        </p:nvSpPr>
        <p:spPr bwMode="auto">
          <a:xfrm>
            <a:off x="7380288" y="2060575"/>
            <a:ext cx="1143000" cy="1143000"/>
          </a:xfrm>
          <a:prstGeom prst="ellipse">
            <a:avLst/>
          </a:prstGeom>
          <a:solidFill>
            <a:srgbClr val="66FF3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7910513" y="2152650"/>
            <a:ext cx="857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000000"/>
                </a:solidFill>
                <a:latin typeface="Tahoma" pitchFamily="34" charset="0"/>
              </a:rPr>
              <a:t>P</a:t>
            </a:r>
            <a:endParaRPr lang="es-ES" sz="1000" b="1">
              <a:latin typeface="Tahoma" pitchFamily="34" charset="0"/>
            </a:endParaRPr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7910513" y="2362200"/>
            <a:ext cx="889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000000"/>
                </a:solidFill>
                <a:latin typeface="Tahoma" pitchFamily="34" charset="0"/>
              </a:rPr>
              <a:t>B</a:t>
            </a:r>
            <a:endParaRPr lang="es-ES" sz="1000" b="1">
              <a:latin typeface="Tahoma" pitchFamily="34" charset="0"/>
            </a:endParaRPr>
          </a:p>
        </p:txBody>
      </p:sp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5076825" y="2060575"/>
            <a:ext cx="1143000" cy="1143000"/>
          </a:xfrm>
          <a:prstGeom prst="ellipse">
            <a:avLst/>
          </a:prstGeom>
          <a:solidFill>
            <a:srgbClr val="66FF3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48137" name="Rectangle 7"/>
          <p:cNvSpPr>
            <a:spLocks noChangeArrowheads="1"/>
          </p:cNvSpPr>
          <p:nvPr/>
        </p:nvSpPr>
        <p:spPr bwMode="auto">
          <a:xfrm>
            <a:off x="5624513" y="2152650"/>
            <a:ext cx="857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000000"/>
                </a:solidFill>
                <a:latin typeface="Tahoma" pitchFamily="34" charset="0"/>
              </a:rPr>
              <a:t>P</a:t>
            </a:r>
            <a:endParaRPr lang="es-ES" sz="1000" b="1">
              <a:latin typeface="Tahoma" pitchFamily="34" charset="0"/>
            </a:endParaRPr>
          </a:p>
        </p:txBody>
      </p:sp>
      <p:sp>
        <p:nvSpPr>
          <p:cNvPr id="48138" name="Rectangle 8"/>
          <p:cNvSpPr>
            <a:spLocks noChangeArrowheads="1"/>
          </p:cNvSpPr>
          <p:nvPr/>
        </p:nvSpPr>
        <p:spPr bwMode="auto">
          <a:xfrm>
            <a:off x="5624513" y="2362200"/>
            <a:ext cx="8890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000" b="1">
                <a:solidFill>
                  <a:srgbClr val="000000"/>
                </a:solidFill>
                <a:latin typeface="Tahoma" pitchFamily="34" charset="0"/>
              </a:rPr>
              <a:t>A</a:t>
            </a:r>
            <a:endParaRPr lang="es-ES" sz="1000" b="1">
              <a:latin typeface="Tahoma" pitchFamily="34" charset="0"/>
            </a:endParaRPr>
          </a:p>
        </p:txBody>
      </p:sp>
      <p:grpSp>
        <p:nvGrpSpPr>
          <p:cNvPr id="48139" name="Group 9"/>
          <p:cNvGrpSpPr>
            <a:grpSpLocks/>
          </p:cNvGrpSpPr>
          <p:nvPr/>
        </p:nvGrpSpPr>
        <p:grpSpPr bwMode="auto">
          <a:xfrm>
            <a:off x="6064250" y="2116138"/>
            <a:ext cx="1354138" cy="355600"/>
            <a:chOff x="1139" y="3203"/>
            <a:chExt cx="853" cy="224"/>
          </a:xfrm>
        </p:grpSpPr>
        <p:grpSp>
          <p:nvGrpSpPr>
            <p:cNvPr id="48173" name="Group 10"/>
            <p:cNvGrpSpPr>
              <a:grpSpLocks/>
            </p:cNvGrpSpPr>
            <p:nvPr/>
          </p:nvGrpSpPr>
          <p:grpSpPr bwMode="auto">
            <a:xfrm>
              <a:off x="1139" y="3283"/>
              <a:ext cx="853" cy="144"/>
              <a:chOff x="1139" y="3283"/>
              <a:chExt cx="853" cy="144"/>
            </a:xfrm>
          </p:grpSpPr>
          <p:sp>
            <p:nvSpPr>
              <p:cNvPr id="48175" name="Arc 11"/>
              <p:cNvSpPr>
                <a:spLocks/>
              </p:cNvSpPr>
              <p:nvPr/>
            </p:nvSpPr>
            <p:spPr bwMode="auto">
              <a:xfrm>
                <a:off x="1139" y="3283"/>
                <a:ext cx="853" cy="144"/>
              </a:xfrm>
              <a:custGeom>
                <a:avLst/>
                <a:gdLst>
                  <a:gd name="T0" fmla="*/ 0 w 21600"/>
                  <a:gd name="T1" fmla="*/ 0 h 21600"/>
                  <a:gd name="T2" fmla="*/ 853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176" name="Freeform 12"/>
              <p:cNvSpPr>
                <a:spLocks/>
              </p:cNvSpPr>
              <p:nvPr/>
            </p:nvSpPr>
            <p:spPr bwMode="auto">
              <a:xfrm>
                <a:off x="1876" y="3324"/>
                <a:ext cx="115" cy="103"/>
              </a:xfrm>
              <a:custGeom>
                <a:avLst/>
                <a:gdLst>
                  <a:gd name="T0" fmla="*/ 115 w 115"/>
                  <a:gd name="T1" fmla="*/ 103 h 103"/>
                  <a:gd name="T2" fmla="*/ 0 w 115"/>
                  <a:gd name="T3" fmla="*/ 63 h 103"/>
                  <a:gd name="T4" fmla="*/ 57 w 115"/>
                  <a:gd name="T5" fmla="*/ 57 h 103"/>
                  <a:gd name="T6" fmla="*/ 52 w 115"/>
                  <a:gd name="T7" fmla="*/ 0 h 103"/>
                  <a:gd name="T8" fmla="*/ 115 w 115"/>
                  <a:gd name="T9" fmla="*/ 103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"/>
                  <a:gd name="T16" fmla="*/ 0 h 103"/>
                  <a:gd name="T17" fmla="*/ 115 w 115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" h="103">
                    <a:moveTo>
                      <a:pt x="115" y="103"/>
                    </a:moveTo>
                    <a:lnTo>
                      <a:pt x="0" y="63"/>
                    </a:lnTo>
                    <a:lnTo>
                      <a:pt x="57" y="57"/>
                    </a:lnTo>
                    <a:lnTo>
                      <a:pt x="52" y="0"/>
                    </a:lnTo>
                    <a:lnTo>
                      <a:pt x="115" y="103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8174" name="Rectangle 13"/>
            <p:cNvSpPr>
              <a:spLocks noChangeArrowheads="1"/>
            </p:cNvSpPr>
            <p:nvPr/>
          </p:nvSpPr>
          <p:spPr bwMode="auto">
            <a:xfrm>
              <a:off x="1548" y="3203"/>
              <a:ext cx="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000" b="1">
                  <a:latin typeface="Tahoma" pitchFamily="34" charset="0"/>
                </a:rPr>
                <a:t>X</a:t>
              </a:r>
              <a:endParaRPr lang="es-ES" sz="1000" b="1">
                <a:latin typeface="Times New Roman" pitchFamily="18" charset="0"/>
              </a:endParaRPr>
            </a:p>
          </p:txBody>
        </p:sp>
      </p:grpSp>
      <p:grpSp>
        <p:nvGrpSpPr>
          <p:cNvPr id="48140" name="Group 14"/>
          <p:cNvGrpSpPr>
            <a:grpSpLocks/>
          </p:cNvGrpSpPr>
          <p:nvPr/>
        </p:nvGrpSpPr>
        <p:grpSpPr bwMode="auto">
          <a:xfrm>
            <a:off x="6218238" y="2709863"/>
            <a:ext cx="1281112" cy="247650"/>
            <a:chOff x="1236" y="3577"/>
            <a:chExt cx="807" cy="156"/>
          </a:xfrm>
        </p:grpSpPr>
        <p:grpSp>
          <p:nvGrpSpPr>
            <p:cNvPr id="48169" name="Group 15"/>
            <p:cNvGrpSpPr>
              <a:grpSpLocks/>
            </p:cNvGrpSpPr>
            <p:nvPr/>
          </p:nvGrpSpPr>
          <p:grpSpPr bwMode="auto">
            <a:xfrm>
              <a:off x="1236" y="3606"/>
              <a:ext cx="807" cy="127"/>
              <a:chOff x="1236" y="3606"/>
              <a:chExt cx="807" cy="127"/>
            </a:xfrm>
          </p:grpSpPr>
          <p:sp>
            <p:nvSpPr>
              <p:cNvPr id="48171" name="Arc 16"/>
              <p:cNvSpPr>
                <a:spLocks/>
              </p:cNvSpPr>
              <p:nvPr/>
            </p:nvSpPr>
            <p:spPr bwMode="auto">
              <a:xfrm>
                <a:off x="1236" y="3606"/>
                <a:ext cx="807" cy="127"/>
              </a:xfrm>
              <a:custGeom>
                <a:avLst/>
                <a:gdLst>
                  <a:gd name="T0" fmla="*/ 807 w 21600"/>
                  <a:gd name="T1" fmla="*/ 127 h 21600"/>
                  <a:gd name="T2" fmla="*/ 0 w 21600"/>
                  <a:gd name="T3" fmla="*/ 0 h 21600"/>
                  <a:gd name="T4" fmla="*/ 807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172" name="Freeform 17"/>
              <p:cNvSpPr>
                <a:spLocks/>
              </p:cNvSpPr>
              <p:nvPr/>
            </p:nvSpPr>
            <p:spPr bwMode="auto">
              <a:xfrm>
                <a:off x="1236" y="3606"/>
                <a:ext cx="116" cy="98"/>
              </a:xfrm>
              <a:custGeom>
                <a:avLst/>
                <a:gdLst>
                  <a:gd name="T0" fmla="*/ 0 w 116"/>
                  <a:gd name="T1" fmla="*/ 0 h 98"/>
                  <a:gd name="T2" fmla="*/ 116 w 116"/>
                  <a:gd name="T3" fmla="*/ 34 h 98"/>
                  <a:gd name="T4" fmla="*/ 64 w 116"/>
                  <a:gd name="T5" fmla="*/ 46 h 98"/>
                  <a:gd name="T6" fmla="*/ 70 w 116"/>
                  <a:gd name="T7" fmla="*/ 98 h 98"/>
                  <a:gd name="T8" fmla="*/ 0 w 116"/>
                  <a:gd name="T9" fmla="*/ 0 h 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98"/>
                  <a:gd name="T17" fmla="*/ 116 w 116"/>
                  <a:gd name="T18" fmla="*/ 98 h 9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98">
                    <a:moveTo>
                      <a:pt x="0" y="0"/>
                    </a:moveTo>
                    <a:lnTo>
                      <a:pt x="116" y="34"/>
                    </a:lnTo>
                    <a:lnTo>
                      <a:pt x="64" y="46"/>
                    </a:lnTo>
                    <a:lnTo>
                      <a:pt x="7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8170" name="Rectangle 18"/>
            <p:cNvSpPr>
              <a:spLocks noChangeArrowheads="1"/>
            </p:cNvSpPr>
            <p:nvPr/>
          </p:nvSpPr>
          <p:spPr bwMode="auto">
            <a:xfrm>
              <a:off x="1605" y="3577"/>
              <a:ext cx="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000" b="1">
                  <a:latin typeface="Tahoma" pitchFamily="34" charset="0"/>
                </a:rPr>
                <a:t>X</a:t>
              </a:r>
              <a:endParaRPr lang="es-ES" sz="1000" b="1">
                <a:latin typeface="Times New Roman" pitchFamily="18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195513" y="3644900"/>
            <a:ext cx="1008062" cy="996950"/>
            <a:chOff x="1764" y="2102"/>
            <a:chExt cx="746" cy="768"/>
          </a:xfrm>
        </p:grpSpPr>
        <p:sp>
          <p:nvSpPr>
            <p:cNvPr id="48167" name="Oval 20"/>
            <p:cNvSpPr>
              <a:spLocks noChangeAspect="1" noChangeArrowheads="1"/>
            </p:cNvSpPr>
            <p:nvPr/>
          </p:nvSpPr>
          <p:spPr bwMode="auto">
            <a:xfrm>
              <a:off x="1764" y="2102"/>
              <a:ext cx="746" cy="7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8168" name="Rectangle 21"/>
            <p:cNvSpPr>
              <a:spLocks noChangeArrowheads="1"/>
            </p:cNvSpPr>
            <p:nvPr/>
          </p:nvSpPr>
          <p:spPr bwMode="auto">
            <a:xfrm>
              <a:off x="1791" y="2206"/>
              <a:ext cx="692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1.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Verificar 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validez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 de pedido</a:t>
              </a:r>
              <a:endParaRPr lang="es-ES" sz="1400" b="1">
                <a:latin typeface="Times New Roman" pitchFamily="18" charset="0"/>
              </a:endParaRPr>
            </a:p>
          </p:txBody>
        </p:sp>
      </p:grpSp>
      <p:sp>
        <p:nvSpPr>
          <p:cNvPr id="48142" name="Rectangle 22"/>
          <p:cNvSpPr>
            <a:spLocks noChangeArrowheads="1"/>
          </p:cNvSpPr>
          <p:nvPr/>
        </p:nvSpPr>
        <p:spPr bwMode="auto">
          <a:xfrm>
            <a:off x="4641850" y="3371850"/>
            <a:ext cx="890588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132138" y="3716338"/>
            <a:ext cx="1922462" cy="976312"/>
            <a:chOff x="2336" y="1769"/>
            <a:chExt cx="1211" cy="615"/>
          </a:xfrm>
        </p:grpSpPr>
        <p:grpSp>
          <p:nvGrpSpPr>
            <p:cNvPr id="48160" name="Group 24"/>
            <p:cNvGrpSpPr>
              <a:grpSpLocks/>
            </p:cNvGrpSpPr>
            <p:nvPr/>
          </p:nvGrpSpPr>
          <p:grpSpPr bwMode="auto">
            <a:xfrm>
              <a:off x="2336" y="1769"/>
              <a:ext cx="1148" cy="312"/>
              <a:chOff x="2336" y="1769"/>
              <a:chExt cx="1148" cy="312"/>
            </a:xfrm>
          </p:grpSpPr>
          <p:sp>
            <p:nvSpPr>
              <p:cNvPr id="48165" name="Freeform 25"/>
              <p:cNvSpPr>
                <a:spLocks/>
              </p:cNvSpPr>
              <p:nvPr/>
            </p:nvSpPr>
            <p:spPr bwMode="auto">
              <a:xfrm>
                <a:off x="2336" y="1949"/>
                <a:ext cx="696" cy="132"/>
              </a:xfrm>
              <a:custGeom>
                <a:avLst/>
                <a:gdLst>
                  <a:gd name="T0" fmla="*/ 0 w 1692"/>
                  <a:gd name="T1" fmla="*/ 270 h 294"/>
                  <a:gd name="T2" fmla="*/ 360 w 1692"/>
                  <a:gd name="T3" fmla="*/ 42 h 294"/>
                  <a:gd name="T4" fmla="*/ 1320 w 1692"/>
                  <a:gd name="T5" fmla="*/ 42 h 294"/>
                  <a:gd name="T6" fmla="*/ 1692 w 1692"/>
                  <a:gd name="T7" fmla="*/ 294 h 2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2"/>
                  <a:gd name="T13" fmla="*/ 0 h 294"/>
                  <a:gd name="T14" fmla="*/ 1692 w 1692"/>
                  <a:gd name="T15" fmla="*/ 294 h 2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2" h="294">
                    <a:moveTo>
                      <a:pt x="0" y="270"/>
                    </a:moveTo>
                    <a:cubicBezTo>
                      <a:pt x="70" y="175"/>
                      <a:pt x="140" y="80"/>
                      <a:pt x="360" y="42"/>
                    </a:cubicBezTo>
                    <a:cubicBezTo>
                      <a:pt x="580" y="4"/>
                      <a:pt x="1098" y="0"/>
                      <a:pt x="1320" y="42"/>
                    </a:cubicBezTo>
                    <a:cubicBezTo>
                      <a:pt x="1542" y="84"/>
                      <a:pt x="1630" y="250"/>
                      <a:pt x="1692" y="294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166" name="Rectangle 26"/>
              <p:cNvSpPr>
                <a:spLocks noChangeArrowheads="1"/>
              </p:cNvSpPr>
              <p:nvPr/>
            </p:nvSpPr>
            <p:spPr bwMode="auto">
              <a:xfrm>
                <a:off x="2608" y="1769"/>
                <a:ext cx="8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400" b="1">
                    <a:latin typeface="Tahoma" pitchFamily="34" charset="0"/>
                  </a:rPr>
                  <a:t>pedidos válidos</a:t>
                </a:r>
                <a:endParaRPr lang="es-ES" sz="1400" b="1">
                  <a:latin typeface="Times New Roman" pitchFamily="18" charset="0"/>
                </a:endParaRPr>
              </a:p>
            </p:txBody>
          </p:sp>
        </p:grpSp>
        <p:grpSp>
          <p:nvGrpSpPr>
            <p:cNvPr id="48161" name="Group 27"/>
            <p:cNvGrpSpPr>
              <a:grpSpLocks/>
            </p:cNvGrpSpPr>
            <p:nvPr/>
          </p:nvGrpSpPr>
          <p:grpSpPr bwMode="auto">
            <a:xfrm>
              <a:off x="2675" y="2082"/>
              <a:ext cx="872" cy="302"/>
              <a:chOff x="2710" y="2213"/>
              <a:chExt cx="872" cy="302"/>
            </a:xfrm>
          </p:grpSpPr>
          <p:sp>
            <p:nvSpPr>
              <p:cNvPr id="48162" name="Line 28"/>
              <p:cNvSpPr>
                <a:spLocks noChangeShapeType="1"/>
              </p:cNvSpPr>
              <p:nvPr/>
            </p:nvSpPr>
            <p:spPr bwMode="auto">
              <a:xfrm flipH="1">
                <a:off x="2725" y="2213"/>
                <a:ext cx="811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163" name="Rectangle 29"/>
              <p:cNvSpPr>
                <a:spLocks noChangeArrowheads="1"/>
              </p:cNvSpPr>
              <p:nvPr/>
            </p:nvSpPr>
            <p:spPr bwMode="auto">
              <a:xfrm>
                <a:off x="2710" y="2240"/>
                <a:ext cx="87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_tradnl" sz="1400" b="1">
                    <a:latin typeface="Tahoma" pitchFamily="34" charset="0"/>
                  </a:rPr>
                  <a:t>D  </a:t>
                </a:r>
                <a:r>
                  <a:rPr lang="es-ES" sz="1400" b="1">
                    <a:latin typeface="Tahoma" pitchFamily="34" charset="0"/>
                  </a:rPr>
                  <a:t>PEDIDOS</a:t>
                </a:r>
              </a:p>
              <a:p>
                <a:pPr eaLnBrk="0" hangingPunct="0"/>
                <a:r>
                  <a:rPr lang="es-ES_tradnl" sz="1400" b="1">
                    <a:latin typeface="Tahoma" pitchFamily="34" charset="0"/>
                  </a:rPr>
                  <a:t>    </a:t>
                </a:r>
                <a:r>
                  <a:rPr lang="es-ES" sz="1400" b="1">
                    <a:latin typeface="Tahoma" pitchFamily="34" charset="0"/>
                  </a:rPr>
                  <a:t>PENDIENTES</a:t>
                </a:r>
              </a:p>
            </p:txBody>
          </p:sp>
          <p:sp>
            <p:nvSpPr>
              <p:cNvPr id="48164" name="Line 30"/>
              <p:cNvSpPr>
                <a:spLocks noChangeShapeType="1"/>
              </p:cNvSpPr>
              <p:nvPr/>
            </p:nvSpPr>
            <p:spPr bwMode="auto">
              <a:xfrm flipH="1">
                <a:off x="2725" y="2515"/>
                <a:ext cx="811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6300788" y="5661025"/>
            <a:ext cx="1257300" cy="966788"/>
            <a:chOff x="3005" y="2955"/>
            <a:chExt cx="929" cy="945"/>
          </a:xfrm>
        </p:grpSpPr>
        <p:sp>
          <p:nvSpPr>
            <p:cNvPr id="48158" name="Oval 32"/>
            <p:cNvSpPr>
              <a:spLocks noChangeAspect="1" noChangeArrowheads="1"/>
            </p:cNvSpPr>
            <p:nvPr/>
          </p:nvSpPr>
          <p:spPr bwMode="auto">
            <a:xfrm>
              <a:off x="3005" y="2955"/>
              <a:ext cx="929" cy="9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8159" name="Rectangle 33"/>
            <p:cNvSpPr>
              <a:spLocks noChangeArrowheads="1"/>
            </p:cNvSpPr>
            <p:nvPr/>
          </p:nvSpPr>
          <p:spPr bwMode="auto">
            <a:xfrm>
              <a:off x="3104" y="3227"/>
              <a:ext cx="736" cy="632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0. </a:t>
              </a:r>
              <a:endParaRPr lang="es-ES_tradnl" sz="1400" b="1">
                <a:solidFill>
                  <a:srgbClr val="000000"/>
                </a:solidFill>
                <a:latin typeface="Gill Sans Extra Bold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Sistema de</a:t>
              </a:r>
              <a:r>
                <a:rPr lang="es-ES_tradnl" sz="1400" b="1">
                  <a:solidFill>
                    <a:srgbClr val="000000"/>
                  </a:solidFill>
                  <a:latin typeface="Gill Sans Extra Bold"/>
                </a:rPr>
                <a:t> 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Pedidos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4699000" y="5913438"/>
            <a:ext cx="1577975" cy="409575"/>
            <a:chOff x="1881" y="2969"/>
            <a:chExt cx="1166" cy="400"/>
          </a:xfrm>
        </p:grpSpPr>
        <p:grpSp>
          <p:nvGrpSpPr>
            <p:cNvPr id="48154" name="Group 35"/>
            <p:cNvGrpSpPr>
              <a:grpSpLocks/>
            </p:cNvGrpSpPr>
            <p:nvPr/>
          </p:nvGrpSpPr>
          <p:grpSpPr bwMode="auto">
            <a:xfrm>
              <a:off x="2349" y="2969"/>
              <a:ext cx="656" cy="280"/>
              <a:chOff x="2434" y="2969"/>
              <a:chExt cx="656" cy="280"/>
            </a:xfrm>
          </p:grpSpPr>
          <p:sp>
            <p:nvSpPr>
              <p:cNvPr id="48156" name="Arc 36"/>
              <p:cNvSpPr>
                <a:spLocks/>
              </p:cNvSpPr>
              <p:nvPr/>
            </p:nvSpPr>
            <p:spPr bwMode="auto">
              <a:xfrm>
                <a:off x="2434" y="2969"/>
                <a:ext cx="656" cy="280"/>
              </a:xfrm>
              <a:custGeom>
                <a:avLst/>
                <a:gdLst>
                  <a:gd name="T0" fmla="*/ 656 w 21600"/>
                  <a:gd name="T1" fmla="*/ 280 h 21600"/>
                  <a:gd name="T2" fmla="*/ 0 w 21600"/>
                  <a:gd name="T3" fmla="*/ 0 h 21600"/>
                  <a:gd name="T4" fmla="*/ 656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157" name="Freeform 37"/>
              <p:cNvSpPr>
                <a:spLocks/>
              </p:cNvSpPr>
              <p:nvPr/>
            </p:nvSpPr>
            <p:spPr bwMode="auto">
              <a:xfrm>
                <a:off x="2434" y="2969"/>
                <a:ext cx="56" cy="90"/>
              </a:xfrm>
              <a:custGeom>
                <a:avLst/>
                <a:gdLst>
                  <a:gd name="T0" fmla="*/ 0 w 141"/>
                  <a:gd name="T1" fmla="*/ 0 h 226"/>
                  <a:gd name="T2" fmla="*/ 141 w 141"/>
                  <a:gd name="T3" fmla="*/ 183 h 226"/>
                  <a:gd name="T4" fmla="*/ 44 w 141"/>
                  <a:gd name="T5" fmla="*/ 129 h 226"/>
                  <a:gd name="T6" fmla="*/ 0 w 141"/>
                  <a:gd name="T7" fmla="*/ 226 h 226"/>
                  <a:gd name="T8" fmla="*/ 0 w 141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226"/>
                  <a:gd name="T17" fmla="*/ 141 w 141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226">
                    <a:moveTo>
                      <a:pt x="0" y="0"/>
                    </a:moveTo>
                    <a:lnTo>
                      <a:pt x="141" y="183"/>
                    </a:lnTo>
                    <a:lnTo>
                      <a:pt x="44" y="129"/>
                    </a:lnTo>
                    <a:lnTo>
                      <a:pt x="0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8155" name="Rectangle 38"/>
            <p:cNvSpPr>
              <a:spLocks noChangeArrowheads="1"/>
            </p:cNvSpPr>
            <p:nvPr/>
          </p:nvSpPr>
          <p:spPr bwMode="auto">
            <a:xfrm>
              <a:off x="1881" y="3159"/>
              <a:ext cx="116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libros entregados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5816600" y="5289550"/>
            <a:ext cx="1270000" cy="385763"/>
            <a:chOff x="2585" y="2695"/>
            <a:chExt cx="938" cy="377"/>
          </a:xfrm>
        </p:grpSpPr>
        <p:grpSp>
          <p:nvGrpSpPr>
            <p:cNvPr id="48150" name="Group 40"/>
            <p:cNvGrpSpPr>
              <a:grpSpLocks/>
            </p:cNvGrpSpPr>
            <p:nvPr/>
          </p:nvGrpSpPr>
          <p:grpSpPr bwMode="auto">
            <a:xfrm>
              <a:off x="2585" y="2702"/>
              <a:ext cx="756" cy="370"/>
              <a:chOff x="2585" y="2702"/>
              <a:chExt cx="756" cy="370"/>
            </a:xfrm>
          </p:grpSpPr>
          <p:sp>
            <p:nvSpPr>
              <p:cNvPr id="48152" name="Arc 41"/>
              <p:cNvSpPr>
                <a:spLocks/>
              </p:cNvSpPr>
              <p:nvPr/>
            </p:nvSpPr>
            <p:spPr bwMode="auto">
              <a:xfrm>
                <a:off x="2585" y="2702"/>
                <a:ext cx="738" cy="370"/>
              </a:xfrm>
              <a:custGeom>
                <a:avLst/>
                <a:gdLst>
                  <a:gd name="T0" fmla="*/ 0 w 21600"/>
                  <a:gd name="T1" fmla="*/ 0 h 21600"/>
                  <a:gd name="T2" fmla="*/ 738 w 21600"/>
                  <a:gd name="T3" fmla="*/ 370 h 21600"/>
                  <a:gd name="T4" fmla="*/ 0 w 21600"/>
                  <a:gd name="T5" fmla="*/ 37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8153" name="Freeform 42"/>
              <p:cNvSpPr>
                <a:spLocks/>
              </p:cNvSpPr>
              <p:nvPr/>
            </p:nvSpPr>
            <p:spPr bwMode="auto">
              <a:xfrm>
                <a:off x="3280" y="2981"/>
                <a:ext cx="61" cy="91"/>
              </a:xfrm>
              <a:custGeom>
                <a:avLst/>
                <a:gdLst>
                  <a:gd name="T0" fmla="*/ 108 w 152"/>
                  <a:gd name="T1" fmla="*/ 227 h 227"/>
                  <a:gd name="T2" fmla="*/ 0 w 152"/>
                  <a:gd name="T3" fmla="*/ 22 h 227"/>
                  <a:gd name="T4" fmla="*/ 87 w 152"/>
                  <a:gd name="T5" fmla="*/ 87 h 227"/>
                  <a:gd name="T6" fmla="*/ 152 w 152"/>
                  <a:gd name="T7" fmla="*/ 0 h 227"/>
                  <a:gd name="T8" fmla="*/ 108 w 152"/>
                  <a:gd name="T9" fmla="*/ 227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227"/>
                  <a:gd name="T17" fmla="*/ 152 w 152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227">
                    <a:moveTo>
                      <a:pt x="108" y="227"/>
                    </a:moveTo>
                    <a:lnTo>
                      <a:pt x="0" y="22"/>
                    </a:lnTo>
                    <a:lnTo>
                      <a:pt x="87" y="87"/>
                    </a:lnTo>
                    <a:lnTo>
                      <a:pt x="152" y="0"/>
                    </a:lnTo>
                    <a:lnTo>
                      <a:pt x="108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8151" name="Rectangle 43"/>
            <p:cNvSpPr>
              <a:spLocks noChangeArrowheads="1"/>
            </p:cNvSpPr>
            <p:nvPr/>
          </p:nvSpPr>
          <p:spPr bwMode="auto">
            <a:xfrm>
              <a:off x="3005" y="2695"/>
              <a:ext cx="51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pedidos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787900" y="5229225"/>
            <a:ext cx="877888" cy="441325"/>
            <a:chOff x="4729" y="3549"/>
            <a:chExt cx="648" cy="431"/>
          </a:xfrm>
        </p:grpSpPr>
        <p:sp>
          <p:nvSpPr>
            <p:cNvPr id="48148" name="Rectangle 45"/>
            <p:cNvSpPr>
              <a:spLocks noChangeArrowheads="1"/>
            </p:cNvSpPr>
            <p:nvPr/>
          </p:nvSpPr>
          <p:spPr bwMode="auto">
            <a:xfrm>
              <a:off x="4729" y="3549"/>
              <a:ext cx="648" cy="431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48149" name="Rectangle 46"/>
            <p:cNvSpPr>
              <a:spLocks noChangeArrowheads="1"/>
            </p:cNvSpPr>
            <p:nvPr/>
          </p:nvSpPr>
          <p:spPr bwMode="auto">
            <a:xfrm>
              <a:off x="4774" y="3558"/>
              <a:ext cx="567" cy="210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  <a:latin typeface="Gill Sans Extra Bold"/>
                </a:rPr>
                <a:t>CLIENTE</a:t>
              </a:r>
              <a:endParaRPr lang="es-ES" sz="1400" b="1">
                <a:solidFill>
                  <a:schemeClr val="bg1"/>
                </a:solidFill>
                <a:latin typeface="Gill Sans Extra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Flujos de datos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087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ES_tradnl" dirty="0"/>
              <a:t>Flujos de datos interactivos (</a:t>
            </a:r>
            <a:r>
              <a:rPr lang="es-ES_tradnl" i="1" dirty="0" err="1"/>
              <a:t>dialog</a:t>
            </a:r>
            <a:r>
              <a:rPr lang="es-ES_tradnl" i="1" dirty="0"/>
              <a:t> </a:t>
            </a:r>
            <a:r>
              <a:rPr lang="es-ES_tradnl" i="1" dirty="0" err="1"/>
              <a:t>flows</a:t>
            </a:r>
            <a:r>
              <a:rPr lang="es-ES_tradnl" dirty="0"/>
              <a:t>)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Cuando dos FD establecen un diálogo o comparten una acción de estímulo-respuesta, pueden dibujarse como un único FD de doble flecha, donde ambos extremos deben llevar el nombre del FD que representan.</a:t>
            </a:r>
            <a:endParaRPr lang="es-ES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4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8" name="4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9AA9209-7B5C-406A-AA43-953B80B0AC64}" type="slidenum">
              <a:rPr lang="es-AR"/>
              <a:pPr>
                <a:defRPr/>
              </a:pPr>
              <a:t>45</a:t>
            </a:fld>
            <a:endParaRPr lang="es-AR"/>
          </a:p>
        </p:txBody>
      </p:sp>
      <p:grpSp>
        <p:nvGrpSpPr>
          <p:cNvPr id="49158" name="Group 4"/>
          <p:cNvGrpSpPr>
            <a:grpSpLocks/>
          </p:cNvGrpSpPr>
          <p:nvPr/>
        </p:nvGrpSpPr>
        <p:grpSpPr bwMode="auto">
          <a:xfrm>
            <a:off x="2286000" y="3886200"/>
            <a:ext cx="4835525" cy="1143000"/>
            <a:chOff x="1440" y="2448"/>
            <a:chExt cx="3046" cy="720"/>
          </a:xfrm>
        </p:grpSpPr>
        <p:grpSp>
          <p:nvGrpSpPr>
            <p:cNvPr id="49192" name="Group 5"/>
            <p:cNvGrpSpPr>
              <a:grpSpLocks/>
            </p:cNvGrpSpPr>
            <p:nvPr/>
          </p:nvGrpSpPr>
          <p:grpSpPr bwMode="auto">
            <a:xfrm>
              <a:off x="1440" y="2448"/>
              <a:ext cx="720" cy="720"/>
              <a:chOff x="1440" y="2448"/>
              <a:chExt cx="720" cy="720"/>
            </a:xfrm>
          </p:grpSpPr>
          <p:sp>
            <p:nvSpPr>
              <p:cNvPr id="49199" name="Oval 6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720" cy="720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49200" name="Rectangle 7"/>
              <p:cNvSpPr>
                <a:spLocks noChangeArrowheads="1"/>
              </p:cNvSpPr>
              <p:nvPr/>
            </p:nvSpPr>
            <p:spPr bwMode="auto">
              <a:xfrm>
                <a:off x="1770" y="2506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49201" name="Rectangle 8"/>
              <p:cNvSpPr>
                <a:spLocks noChangeArrowheads="1"/>
              </p:cNvSpPr>
              <p:nvPr/>
            </p:nvSpPr>
            <p:spPr bwMode="auto">
              <a:xfrm>
                <a:off x="1508" y="2638"/>
                <a:ext cx="584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Determinar </a:t>
                </a:r>
                <a:endParaRPr lang="es-ES_tradnl" sz="1200" b="1">
                  <a:solidFill>
                    <a:srgbClr val="000000"/>
                  </a:solidFill>
                  <a:latin typeface="Tahoma" pitchFamily="34" charset="0"/>
                </a:endParaRPr>
              </a:p>
              <a:p>
                <a:pPr algn="ctr"/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estado</a:t>
                </a:r>
                <a:r>
                  <a:rPr lang="es-ES_tradnl" sz="1200" b="1">
                    <a:solidFill>
                      <a:srgbClr val="000000"/>
                    </a:solidFill>
                    <a:latin typeface="Tahoma" pitchFamily="34" charset="0"/>
                  </a:rPr>
                  <a:t> </a:t>
                </a:r>
              </a:p>
              <a:p>
                <a:pPr algn="ctr"/>
                <a:r>
                  <a:rPr lang="es-ES_tradnl" sz="1200" b="1">
                    <a:solidFill>
                      <a:srgbClr val="000000"/>
                    </a:solidFill>
                    <a:latin typeface="Tahoma" pitchFamily="34" charset="0"/>
                  </a:rPr>
                  <a:t>pedido</a:t>
                </a:r>
                <a:endParaRPr lang="es-ES" sz="1200" b="1">
                  <a:latin typeface="Tahoma" pitchFamily="34" charset="0"/>
                </a:endParaRPr>
              </a:p>
            </p:txBody>
          </p:sp>
        </p:grpSp>
        <p:sp>
          <p:nvSpPr>
            <p:cNvPr id="49193" name="Rectangle 9"/>
            <p:cNvSpPr>
              <a:spLocks noChangeArrowheads="1"/>
            </p:cNvSpPr>
            <p:nvPr/>
          </p:nvSpPr>
          <p:spPr bwMode="auto">
            <a:xfrm>
              <a:off x="3300" y="2834"/>
              <a:ext cx="11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respuesta estado pedido</a:t>
              </a:r>
              <a:endParaRPr lang="es-ES" sz="1200" b="1">
                <a:latin typeface="Times New Roman" pitchFamily="18" charset="0"/>
              </a:endParaRPr>
            </a:p>
          </p:txBody>
        </p:sp>
        <p:grpSp>
          <p:nvGrpSpPr>
            <p:cNvPr id="49194" name="Group 10"/>
            <p:cNvGrpSpPr>
              <a:grpSpLocks/>
            </p:cNvGrpSpPr>
            <p:nvPr/>
          </p:nvGrpSpPr>
          <p:grpSpPr bwMode="auto">
            <a:xfrm>
              <a:off x="2160" y="2794"/>
              <a:ext cx="1682" cy="230"/>
              <a:chOff x="2160" y="2794"/>
              <a:chExt cx="1682" cy="230"/>
            </a:xfrm>
          </p:grpSpPr>
          <p:sp>
            <p:nvSpPr>
              <p:cNvPr id="49196" name="Line 11"/>
              <p:cNvSpPr>
                <a:spLocks noChangeShapeType="1"/>
              </p:cNvSpPr>
              <p:nvPr/>
            </p:nvSpPr>
            <p:spPr bwMode="auto">
              <a:xfrm flipH="1" flipV="1">
                <a:off x="2160" y="2822"/>
                <a:ext cx="1682" cy="173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9197" name="Freeform 12"/>
              <p:cNvSpPr>
                <a:spLocks/>
              </p:cNvSpPr>
              <p:nvPr/>
            </p:nvSpPr>
            <p:spPr bwMode="auto">
              <a:xfrm>
                <a:off x="3721" y="2943"/>
                <a:ext cx="121" cy="81"/>
              </a:xfrm>
              <a:custGeom>
                <a:avLst/>
                <a:gdLst>
                  <a:gd name="T0" fmla="*/ 121 w 121"/>
                  <a:gd name="T1" fmla="*/ 52 h 81"/>
                  <a:gd name="T2" fmla="*/ 0 w 121"/>
                  <a:gd name="T3" fmla="*/ 81 h 81"/>
                  <a:gd name="T4" fmla="*/ 46 w 121"/>
                  <a:gd name="T5" fmla="*/ 46 h 81"/>
                  <a:gd name="T6" fmla="*/ 11 w 121"/>
                  <a:gd name="T7" fmla="*/ 0 h 81"/>
                  <a:gd name="T8" fmla="*/ 121 w 121"/>
                  <a:gd name="T9" fmla="*/ 52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1"/>
                  <a:gd name="T17" fmla="*/ 121 w 121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1">
                    <a:moveTo>
                      <a:pt x="121" y="52"/>
                    </a:moveTo>
                    <a:lnTo>
                      <a:pt x="0" y="81"/>
                    </a:lnTo>
                    <a:lnTo>
                      <a:pt x="46" y="46"/>
                    </a:lnTo>
                    <a:lnTo>
                      <a:pt x="11" y="0"/>
                    </a:lnTo>
                    <a:lnTo>
                      <a:pt x="121" y="5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9198" name="Freeform 13"/>
              <p:cNvSpPr>
                <a:spLocks/>
              </p:cNvSpPr>
              <p:nvPr/>
            </p:nvSpPr>
            <p:spPr bwMode="auto">
              <a:xfrm>
                <a:off x="2160" y="2794"/>
                <a:ext cx="121" cy="80"/>
              </a:xfrm>
              <a:custGeom>
                <a:avLst/>
                <a:gdLst>
                  <a:gd name="T0" fmla="*/ 0 w 121"/>
                  <a:gd name="T1" fmla="*/ 28 h 80"/>
                  <a:gd name="T2" fmla="*/ 121 w 121"/>
                  <a:gd name="T3" fmla="*/ 0 h 80"/>
                  <a:gd name="T4" fmla="*/ 75 w 121"/>
                  <a:gd name="T5" fmla="*/ 34 h 80"/>
                  <a:gd name="T6" fmla="*/ 109 w 121"/>
                  <a:gd name="T7" fmla="*/ 80 h 80"/>
                  <a:gd name="T8" fmla="*/ 0 w 121"/>
                  <a:gd name="T9" fmla="*/ 28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80"/>
                  <a:gd name="T17" fmla="*/ 121 w 121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80">
                    <a:moveTo>
                      <a:pt x="0" y="28"/>
                    </a:moveTo>
                    <a:lnTo>
                      <a:pt x="121" y="0"/>
                    </a:lnTo>
                    <a:lnTo>
                      <a:pt x="75" y="34"/>
                    </a:lnTo>
                    <a:lnTo>
                      <a:pt x="109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49195" name="Rectangle 14"/>
            <p:cNvSpPr>
              <a:spLocks noChangeArrowheads="1"/>
            </p:cNvSpPr>
            <p:nvPr/>
          </p:nvSpPr>
          <p:spPr bwMode="auto">
            <a:xfrm>
              <a:off x="2218" y="2673"/>
              <a:ext cx="110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petición estado pedido</a:t>
              </a:r>
              <a:endParaRPr lang="es-ES" sz="1200" b="1">
                <a:latin typeface="Times New Roman" pitchFamily="18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371600" y="5159375"/>
            <a:ext cx="6435725" cy="1339850"/>
            <a:chOff x="864" y="3250"/>
            <a:chExt cx="4054" cy="844"/>
          </a:xfrm>
        </p:grpSpPr>
        <p:grpSp>
          <p:nvGrpSpPr>
            <p:cNvPr id="49160" name="Group 16"/>
            <p:cNvGrpSpPr>
              <a:grpSpLocks/>
            </p:cNvGrpSpPr>
            <p:nvPr/>
          </p:nvGrpSpPr>
          <p:grpSpPr bwMode="auto">
            <a:xfrm>
              <a:off x="4191" y="3250"/>
              <a:ext cx="727" cy="373"/>
              <a:chOff x="4191" y="3250"/>
              <a:chExt cx="727" cy="373"/>
            </a:xfrm>
          </p:grpSpPr>
          <p:grpSp>
            <p:nvGrpSpPr>
              <p:cNvPr id="49188" name="Group 17"/>
              <p:cNvGrpSpPr>
                <a:grpSpLocks/>
              </p:cNvGrpSpPr>
              <p:nvPr/>
            </p:nvGrpSpPr>
            <p:grpSpPr bwMode="auto">
              <a:xfrm>
                <a:off x="4365" y="3250"/>
                <a:ext cx="553" cy="373"/>
                <a:chOff x="4365" y="3250"/>
                <a:chExt cx="553" cy="373"/>
              </a:xfrm>
            </p:grpSpPr>
            <p:sp>
              <p:nvSpPr>
                <p:cNvPr id="4919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365" y="3307"/>
                  <a:ext cx="460" cy="316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9191" name="Freeform 19"/>
                <p:cNvSpPr>
                  <a:spLocks/>
                </p:cNvSpPr>
                <p:nvPr/>
              </p:nvSpPr>
              <p:spPr bwMode="auto">
                <a:xfrm>
                  <a:off x="4797" y="3250"/>
                  <a:ext cx="121" cy="98"/>
                </a:xfrm>
                <a:custGeom>
                  <a:avLst/>
                  <a:gdLst>
                    <a:gd name="T0" fmla="*/ 121 w 121"/>
                    <a:gd name="T1" fmla="*/ 0 h 98"/>
                    <a:gd name="T2" fmla="*/ 46 w 121"/>
                    <a:gd name="T3" fmla="*/ 98 h 98"/>
                    <a:gd name="T4" fmla="*/ 57 w 121"/>
                    <a:gd name="T5" fmla="*/ 40 h 98"/>
                    <a:gd name="T6" fmla="*/ 0 w 121"/>
                    <a:gd name="T7" fmla="*/ 29 h 98"/>
                    <a:gd name="T8" fmla="*/ 121 w 121"/>
                    <a:gd name="T9" fmla="*/ 0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98"/>
                    <a:gd name="T17" fmla="*/ 121 w 121"/>
                    <a:gd name="T18" fmla="*/ 98 h 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98">
                      <a:moveTo>
                        <a:pt x="121" y="0"/>
                      </a:moveTo>
                      <a:lnTo>
                        <a:pt x="46" y="98"/>
                      </a:lnTo>
                      <a:lnTo>
                        <a:pt x="57" y="40"/>
                      </a:lnTo>
                      <a:lnTo>
                        <a:pt x="0" y="29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9189" name="Rectangle 20"/>
              <p:cNvSpPr>
                <a:spLocks noChangeArrowheads="1"/>
              </p:cNvSpPr>
              <p:nvPr/>
            </p:nvSpPr>
            <p:spPr bwMode="auto">
              <a:xfrm>
                <a:off x="4191" y="3263"/>
                <a:ext cx="55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s-ES" sz="1200" b="1">
                    <a:latin typeface="Tahoma" pitchFamily="34" charset="0"/>
                  </a:rPr>
                  <a:t>denegación</a:t>
                </a:r>
                <a:endParaRPr lang="es-ES_tradnl" sz="1200" b="1">
                  <a:latin typeface="Tahoma" pitchFamily="34" charset="0"/>
                </a:endParaRPr>
              </a:p>
              <a:p>
                <a:pPr algn="ctr"/>
                <a:r>
                  <a:rPr lang="es-ES_tradnl" sz="1200" b="1">
                    <a:latin typeface="Tahoma" pitchFamily="34" charset="0"/>
                  </a:rPr>
                  <a:t>crédito</a:t>
                </a:r>
                <a:endParaRPr lang="es-ES" sz="1200" b="1">
                  <a:latin typeface="Times New Roman" pitchFamily="18" charset="0"/>
                </a:endParaRPr>
              </a:p>
            </p:txBody>
          </p:sp>
        </p:grpSp>
        <p:grpSp>
          <p:nvGrpSpPr>
            <p:cNvPr id="49161" name="Group 21"/>
            <p:cNvGrpSpPr>
              <a:grpSpLocks/>
            </p:cNvGrpSpPr>
            <p:nvPr/>
          </p:nvGrpSpPr>
          <p:grpSpPr bwMode="auto">
            <a:xfrm>
              <a:off x="864" y="3250"/>
              <a:ext cx="4054" cy="844"/>
              <a:chOff x="864" y="3250"/>
              <a:chExt cx="4054" cy="844"/>
            </a:xfrm>
          </p:grpSpPr>
          <p:grpSp>
            <p:nvGrpSpPr>
              <p:cNvPr id="49162" name="Group 22"/>
              <p:cNvGrpSpPr>
                <a:grpSpLocks/>
              </p:cNvGrpSpPr>
              <p:nvPr/>
            </p:nvGrpSpPr>
            <p:grpSpPr bwMode="auto">
              <a:xfrm>
                <a:off x="3668" y="3376"/>
                <a:ext cx="720" cy="718"/>
                <a:chOff x="3668" y="3376"/>
                <a:chExt cx="720" cy="718"/>
              </a:xfrm>
            </p:grpSpPr>
            <p:sp>
              <p:nvSpPr>
                <p:cNvPr id="49185" name="Oval 23"/>
                <p:cNvSpPr>
                  <a:spLocks noChangeArrowheads="1"/>
                </p:cNvSpPr>
                <p:nvPr/>
              </p:nvSpPr>
              <p:spPr bwMode="auto">
                <a:xfrm>
                  <a:off x="3668" y="3376"/>
                  <a:ext cx="720" cy="718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49186" name="Rectangle 24"/>
                <p:cNvSpPr>
                  <a:spLocks noChangeArrowheads="1"/>
                </p:cNvSpPr>
                <p:nvPr/>
              </p:nvSpPr>
              <p:spPr bwMode="auto">
                <a:xfrm>
                  <a:off x="3996" y="3434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49187" name="Rectangle 25"/>
                <p:cNvSpPr>
                  <a:spLocks noChangeArrowheads="1"/>
                </p:cNvSpPr>
                <p:nvPr/>
              </p:nvSpPr>
              <p:spPr bwMode="auto">
                <a:xfrm>
                  <a:off x="3841" y="3566"/>
                  <a:ext cx="395" cy="3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Analizar</a:t>
                  </a:r>
                  <a:endParaRPr lang="es-ES_tradnl" sz="1200" b="1">
                    <a:solidFill>
                      <a:srgbClr val="000000"/>
                    </a:solidFill>
                    <a:latin typeface="Tahoma" pitchFamily="34" charset="0"/>
                  </a:endParaRPr>
                </a:p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Petición</a:t>
                  </a:r>
                  <a:endParaRPr lang="es-ES_tradnl" sz="1200" b="1">
                    <a:solidFill>
                      <a:srgbClr val="000000"/>
                    </a:solidFill>
                    <a:latin typeface="Tahoma" pitchFamily="34" charset="0"/>
                  </a:endParaRPr>
                </a:p>
                <a:p>
                  <a:r>
                    <a:rPr lang="es-ES_tradnl" sz="1200" b="1">
                      <a:solidFill>
                        <a:srgbClr val="000000"/>
                      </a:solidFill>
                      <a:latin typeface="Tahoma" pitchFamily="34" charset="0"/>
                    </a:rPr>
                    <a:t>crédito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</p:grpSp>
          <p:grpSp>
            <p:nvGrpSpPr>
              <p:cNvPr id="49163" name="Group 26"/>
              <p:cNvGrpSpPr>
                <a:grpSpLocks/>
              </p:cNvGrpSpPr>
              <p:nvPr/>
            </p:nvGrpSpPr>
            <p:grpSpPr bwMode="auto">
              <a:xfrm>
                <a:off x="1372" y="3376"/>
                <a:ext cx="720" cy="718"/>
                <a:chOff x="1372" y="3376"/>
                <a:chExt cx="720" cy="718"/>
              </a:xfrm>
            </p:grpSpPr>
            <p:sp>
              <p:nvSpPr>
                <p:cNvPr id="49182" name="Oval 27"/>
                <p:cNvSpPr>
                  <a:spLocks noChangeArrowheads="1"/>
                </p:cNvSpPr>
                <p:nvPr/>
              </p:nvSpPr>
              <p:spPr bwMode="auto">
                <a:xfrm>
                  <a:off x="1372" y="3376"/>
                  <a:ext cx="720" cy="718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49183" name="Rectangle 28"/>
                <p:cNvSpPr>
                  <a:spLocks noChangeArrowheads="1"/>
                </p:cNvSpPr>
                <p:nvPr/>
              </p:nvSpPr>
              <p:spPr bwMode="auto">
                <a:xfrm>
                  <a:off x="1700" y="3434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49184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6" y="3566"/>
                  <a:ext cx="643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Aceptar pago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49164" name="Line 30"/>
              <p:cNvSpPr>
                <a:spLocks noChangeShapeType="1"/>
              </p:cNvSpPr>
              <p:nvPr/>
            </p:nvSpPr>
            <p:spPr bwMode="auto">
              <a:xfrm flipV="1">
                <a:off x="4825" y="3250"/>
                <a:ext cx="93" cy="5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49165" name="Group 31"/>
              <p:cNvGrpSpPr>
                <a:grpSpLocks/>
              </p:cNvGrpSpPr>
              <p:nvPr/>
            </p:nvGrpSpPr>
            <p:grpSpPr bwMode="auto">
              <a:xfrm>
                <a:off x="2070" y="3391"/>
                <a:ext cx="1610" cy="359"/>
                <a:chOff x="2070" y="3391"/>
                <a:chExt cx="1610" cy="359"/>
              </a:xfrm>
            </p:grpSpPr>
            <p:sp>
              <p:nvSpPr>
                <p:cNvPr id="49176" name="Rectangle 32"/>
                <p:cNvSpPr>
                  <a:spLocks noChangeArrowheads="1"/>
                </p:cNvSpPr>
                <p:nvPr/>
              </p:nvSpPr>
              <p:spPr bwMode="auto">
                <a:xfrm>
                  <a:off x="2892" y="3564"/>
                  <a:ext cx="781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solicitud crédito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49177" name="Group 33"/>
                <p:cNvGrpSpPr>
                  <a:grpSpLocks/>
                </p:cNvGrpSpPr>
                <p:nvPr/>
              </p:nvGrpSpPr>
              <p:grpSpPr bwMode="auto">
                <a:xfrm>
                  <a:off x="2073" y="3635"/>
                  <a:ext cx="1607" cy="115"/>
                  <a:chOff x="2073" y="3635"/>
                  <a:chExt cx="1607" cy="115"/>
                </a:xfrm>
              </p:grpSpPr>
              <p:sp>
                <p:nvSpPr>
                  <p:cNvPr id="4917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73" y="3675"/>
                    <a:ext cx="1607" cy="35"/>
                  </a:xfrm>
                  <a:prstGeom prst="line">
                    <a:avLst/>
                  </a:prstGeom>
                  <a:noFill/>
                  <a:ln w="0">
                    <a:solidFill>
                      <a:srgbClr val="0099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9180" name="Freeform 35"/>
                  <p:cNvSpPr>
                    <a:spLocks/>
                  </p:cNvSpPr>
                  <p:nvPr/>
                </p:nvSpPr>
                <p:spPr bwMode="auto">
                  <a:xfrm>
                    <a:off x="2073" y="3635"/>
                    <a:ext cx="115" cy="80"/>
                  </a:xfrm>
                  <a:custGeom>
                    <a:avLst/>
                    <a:gdLst>
                      <a:gd name="T0" fmla="*/ 0 w 115"/>
                      <a:gd name="T1" fmla="*/ 40 h 80"/>
                      <a:gd name="T2" fmla="*/ 115 w 115"/>
                      <a:gd name="T3" fmla="*/ 0 h 80"/>
                      <a:gd name="T4" fmla="*/ 75 w 115"/>
                      <a:gd name="T5" fmla="*/ 40 h 80"/>
                      <a:gd name="T6" fmla="*/ 115 w 115"/>
                      <a:gd name="T7" fmla="*/ 80 h 80"/>
                      <a:gd name="T8" fmla="*/ 0 w 115"/>
                      <a:gd name="T9" fmla="*/ 40 h 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80"/>
                      <a:gd name="T17" fmla="*/ 115 w 115"/>
                      <a:gd name="T18" fmla="*/ 80 h 8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80">
                        <a:moveTo>
                          <a:pt x="0" y="40"/>
                        </a:moveTo>
                        <a:lnTo>
                          <a:pt x="115" y="0"/>
                        </a:lnTo>
                        <a:lnTo>
                          <a:pt x="75" y="40"/>
                        </a:lnTo>
                        <a:lnTo>
                          <a:pt x="115" y="80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9181" name="Freeform 36"/>
                  <p:cNvSpPr>
                    <a:spLocks/>
                  </p:cNvSpPr>
                  <p:nvPr/>
                </p:nvSpPr>
                <p:spPr bwMode="auto">
                  <a:xfrm>
                    <a:off x="3564" y="3669"/>
                    <a:ext cx="116" cy="81"/>
                  </a:xfrm>
                  <a:custGeom>
                    <a:avLst/>
                    <a:gdLst>
                      <a:gd name="T0" fmla="*/ 116 w 116"/>
                      <a:gd name="T1" fmla="*/ 41 h 81"/>
                      <a:gd name="T2" fmla="*/ 0 w 116"/>
                      <a:gd name="T3" fmla="*/ 81 h 81"/>
                      <a:gd name="T4" fmla="*/ 41 w 116"/>
                      <a:gd name="T5" fmla="*/ 41 h 81"/>
                      <a:gd name="T6" fmla="*/ 0 w 116"/>
                      <a:gd name="T7" fmla="*/ 0 h 81"/>
                      <a:gd name="T8" fmla="*/ 116 w 116"/>
                      <a:gd name="T9" fmla="*/ 41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6"/>
                      <a:gd name="T16" fmla="*/ 0 h 81"/>
                      <a:gd name="T17" fmla="*/ 116 w 116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6" h="81">
                        <a:moveTo>
                          <a:pt x="116" y="41"/>
                        </a:moveTo>
                        <a:lnTo>
                          <a:pt x="0" y="81"/>
                        </a:lnTo>
                        <a:lnTo>
                          <a:pt x="41" y="41"/>
                        </a:lnTo>
                        <a:lnTo>
                          <a:pt x="0" y="0"/>
                        </a:lnTo>
                        <a:lnTo>
                          <a:pt x="116" y="41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9178" name="Rectangle 37"/>
                <p:cNvSpPr>
                  <a:spLocks noChangeArrowheads="1"/>
                </p:cNvSpPr>
                <p:nvPr/>
              </p:nvSpPr>
              <p:spPr bwMode="auto">
                <a:xfrm>
                  <a:off x="2070" y="3391"/>
                  <a:ext cx="970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autorización crédito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9166" name="Group 38"/>
              <p:cNvGrpSpPr>
                <a:grpSpLocks/>
              </p:cNvGrpSpPr>
              <p:nvPr/>
            </p:nvGrpSpPr>
            <p:grpSpPr bwMode="auto">
              <a:xfrm>
                <a:off x="864" y="3834"/>
                <a:ext cx="541" cy="186"/>
                <a:chOff x="864" y="3834"/>
                <a:chExt cx="541" cy="186"/>
              </a:xfrm>
            </p:grpSpPr>
            <p:grpSp>
              <p:nvGrpSpPr>
                <p:cNvPr id="49172" name="Group 39"/>
                <p:cNvGrpSpPr>
                  <a:grpSpLocks/>
                </p:cNvGrpSpPr>
                <p:nvPr/>
              </p:nvGrpSpPr>
              <p:grpSpPr bwMode="auto">
                <a:xfrm>
                  <a:off x="864" y="3876"/>
                  <a:ext cx="541" cy="144"/>
                  <a:chOff x="864" y="3876"/>
                  <a:chExt cx="541" cy="144"/>
                </a:xfrm>
              </p:grpSpPr>
              <p:sp>
                <p:nvSpPr>
                  <p:cNvPr id="49174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3888"/>
                    <a:ext cx="541" cy="132"/>
                  </a:xfrm>
                  <a:prstGeom prst="line">
                    <a:avLst/>
                  </a:prstGeom>
                  <a:noFill/>
                  <a:ln w="0">
                    <a:solidFill>
                      <a:srgbClr val="0099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9175" name="Freeform 41"/>
                  <p:cNvSpPr>
                    <a:spLocks/>
                  </p:cNvSpPr>
                  <p:nvPr/>
                </p:nvSpPr>
                <p:spPr bwMode="auto">
                  <a:xfrm>
                    <a:off x="1284" y="3876"/>
                    <a:ext cx="121" cy="81"/>
                  </a:xfrm>
                  <a:custGeom>
                    <a:avLst/>
                    <a:gdLst>
                      <a:gd name="T0" fmla="*/ 121 w 121"/>
                      <a:gd name="T1" fmla="*/ 12 h 81"/>
                      <a:gd name="T2" fmla="*/ 18 w 121"/>
                      <a:gd name="T3" fmla="*/ 81 h 81"/>
                      <a:gd name="T4" fmla="*/ 46 w 121"/>
                      <a:gd name="T5" fmla="*/ 29 h 81"/>
                      <a:gd name="T6" fmla="*/ 0 w 121"/>
                      <a:gd name="T7" fmla="*/ 0 h 81"/>
                      <a:gd name="T8" fmla="*/ 121 w 121"/>
                      <a:gd name="T9" fmla="*/ 12 h 8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1"/>
                      <a:gd name="T16" fmla="*/ 0 h 81"/>
                      <a:gd name="T17" fmla="*/ 121 w 121"/>
                      <a:gd name="T18" fmla="*/ 81 h 8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1" h="81">
                        <a:moveTo>
                          <a:pt x="121" y="12"/>
                        </a:moveTo>
                        <a:lnTo>
                          <a:pt x="18" y="81"/>
                        </a:lnTo>
                        <a:lnTo>
                          <a:pt x="46" y="29"/>
                        </a:lnTo>
                        <a:lnTo>
                          <a:pt x="0" y="0"/>
                        </a:lnTo>
                        <a:lnTo>
                          <a:pt x="121" y="12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9173" name="Rectangle 42"/>
                <p:cNvSpPr>
                  <a:spLocks noChangeArrowheads="1"/>
                </p:cNvSpPr>
                <p:nvPr/>
              </p:nvSpPr>
              <p:spPr bwMode="auto">
                <a:xfrm>
                  <a:off x="912" y="3834"/>
                  <a:ext cx="302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recibo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9167" name="Group 43"/>
              <p:cNvGrpSpPr>
                <a:grpSpLocks/>
              </p:cNvGrpSpPr>
              <p:nvPr/>
            </p:nvGrpSpPr>
            <p:grpSpPr bwMode="auto">
              <a:xfrm>
                <a:off x="875" y="3278"/>
                <a:ext cx="565" cy="254"/>
                <a:chOff x="875" y="3278"/>
                <a:chExt cx="565" cy="254"/>
              </a:xfrm>
            </p:grpSpPr>
            <p:grpSp>
              <p:nvGrpSpPr>
                <p:cNvPr id="49168" name="Group 44"/>
                <p:cNvGrpSpPr>
                  <a:grpSpLocks/>
                </p:cNvGrpSpPr>
                <p:nvPr/>
              </p:nvGrpSpPr>
              <p:grpSpPr bwMode="auto">
                <a:xfrm>
                  <a:off x="875" y="3330"/>
                  <a:ext cx="565" cy="202"/>
                  <a:chOff x="875" y="3330"/>
                  <a:chExt cx="565" cy="202"/>
                </a:xfrm>
              </p:grpSpPr>
              <p:sp>
                <p:nvSpPr>
                  <p:cNvPr id="4917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875" y="3330"/>
                    <a:ext cx="565" cy="202"/>
                  </a:xfrm>
                  <a:prstGeom prst="line">
                    <a:avLst/>
                  </a:prstGeom>
                  <a:noFill/>
                  <a:ln w="0">
                    <a:solidFill>
                      <a:srgbClr val="0099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9171" name="Freeform 46"/>
                  <p:cNvSpPr>
                    <a:spLocks/>
                  </p:cNvSpPr>
                  <p:nvPr/>
                </p:nvSpPr>
                <p:spPr bwMode="auto">
                  <a:xfrm>
                    <a:off x="1319" y="3457"/>
                    <a:ext cx="121" cy="75"/>
                  </a:xfrm>
                  <a:custGeom>
                    <a:avLst/>
                    <a:gdLst>
                      <a:gd name="T0" fmla="*/ 121 w 121"/>
                      <a:gd name="T1" fmla="*/ 75 h 75"/>
                      <a:gd name="T2" fmla="*/ 0 w 121"/>
                      <a:gd name="T3" fmla="*/ 75 h 75"/>
                      <a:gd name="T4" fmla="*/ 52 w 121"/>
                      <a:gd name="T5" fmla="*/ 52 h 75"/>
                      <a:gd name="T6" fmla="*/ 29 w 121"/>
                      <a:gd name="T7" fmla="*/ 0 h 75"/>
                      <a:gd name="T8" fmla="*/ 121 w 121"/>
                      <a:gd name="T9" fmla="*/ 75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1"/>
                      <a:gd name="T16" fmla="*/ 0 h 75"/>
                      <a:gd name="T17" fmla="*/ 121 w 121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1" h="75">
                        <a:moveTo>
                          <a:pt x="121" y="75"/>
                        </a:moveTo>
                        <a:lnTo>
                          <a:pt x="0" y="75"/>
                        </a:lnTo>
                        <a:lnTo>
                          <a:pt x="52" y="52"/>
                        </a:lnTo>
                        <a:lnTo>
                          <a:pt x="29" y="0"/>
                        </a:lnTo>
                        <a:lnTo>
                          <a:pt x="121" y="75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9169" name="Rectangle 47"/>
                <p:cNvSpPr>
                  <a:spLocks noChangeArrowheads="1"/>
                </p:cNvSpPr>
                <p:nvPr/>
              </p:nvSpPr>
              <p:spPr bwMode="auto">
                <a:xfrm>
                  <a:off x="1065" y="3278"/>
                  <a:ext cx="238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pago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Descomposición funcional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800"/>
              <a:t>Cada proceso se puede explotar, refinar o descomponer en un DFD más detallado</a:t>
            </a:r>
          </a:p>
          <a:p>
            <a:pPr>
              <a:defRPr/>
            </a:pPr>
            <a:r>
              <a:rPr lang="es-ES_tradnl" sz="2800"/>
              <a:t>El DFD de un sistema es realmente un conjunto de DFDs dispuestos jerárquicamente</a:t>
            </a:r>
          </a:p>
          <a:p>
            <a:pPr>
              <a:defRPr/>
            </a:pPr>
            <a:r>
              <a:rPr lang="es-ES_tradnl" sz="2800"/>
              <a:t>Los niveles de la jerarquía están determinados por la descomposición funcional de los procesos</a:t>
            </a:r>
          </a:p>
          <a:p>
            <a:pPr>
              <a:defRPr/>
            </a:pPr>
            <a:r>
              <a:rPr lang="es-ES_tradnl" sz="2800"/>
              <a:t>La raíz de la jerarquía es el “diagrama de contexto”, que es el más general de todos</a:t>
            </a:r>
            <a:endParaRPr lang="es-ES" sz="280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404C5B6-99E6-4E32-B85A-D52B524F822C}" type="slidenum">
              <a:rPr lang="es-AR"/>
              <a:pPr>
                <a:defRPr/>
              </a:pPr>
              <a:t>46</a:t>
            </a:fld>
            <a:endParaRPr lang="es-A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4652963" y="138113"/>
            <a:ext cx="4491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s-ES" sz="28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Descomposición funcional (II)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03" name="10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102" name="10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C77ADF3-3CF5-4E93-84E3-431026675949}" type="slidenum">
              <a:rPr lang="es-AR"/>
              <a:pPr>
                <a:defRPr/>
              </a:pPr>
              <a:t>47</a:t>
            </a:fld>
            <a:endParaRPr lang="es-A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1954213"/>
            <a:ext cx="5575300" cy="2482850"/>
            <a:chOff x="864" y="1064"/>
            <a:chExt cx="3512" cy="1564"/>
          </a:xfrm>
        </p:grpSpPr>
        <p:sp>
          <p:nvSpPr>
            <p:cNvPr id="51264" name="Oval 4"/>
            <p:cNvSpPr>
              <a:spLocks noChangeArrowheads="1"/>
            </p:cNvSpPr>
            <p:nvPr/>
          </p:nvSpPr>
          <p:spPr bwMode="auto">
            <a:xfrm>
              <a:off x="2180" y="2118"/>
              <a:ext cx="509" cy="510"/>
            </a:xfrm>
            <a:prstGeom prst="ellipse">
              <a:avLst/>
            </a:prstGeom>
            <a:solidFill>
              <a:srgbClr val="66FF3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51265" name="Group 5"/>
            <p:cNvGrpSpPr>
              <a:grpSpLocks/>
            </p:cNvGrpSpPr>
            <p:nvPr/>
          </p:nvGrpSpPr>
          <p:grpSpPr bwMode="auto">
            <a:xfrm>
              <a:off x="864" y="1064"/>
              <a:ext cx="3512" cy="1462"/>
              <a:chOff x="864" y="1064"/>
              <a:chExt cx="3512" cy="1462"/>
            </a:xfrm>
          </p:grpSpPr>
          <p:grpSp>
            <p:nvGrpSpPr>
              <p:cNvPr id="51266" name="Group 6"/>
              <p:cNvGrpSpPr>
                <a:grpSpLocks/>
              </p:cNvGrpSpPr>
              <p:nvPr/>
            </p:nvGrpSpPr>
            <p:grpSpPr bwMode="auto">
              <a:xfrm>
                <a:off x="966" y="1293"/>
                <a:ext cx="3410" cy="1233"/>
                <a:chOff x="966" y="1293"/>
                <a:chExt cx="3410" cy="1233"/>
              </a:xfrm>
            </p:grpSpPr>
            <p:sp>
              <p:nvSpPr>
                <p:cNvPr id="51269" name="Oval 7"/>
                <p:cNvSpPr>
                  <a:spLocks noChangeArrowheads="1"/>
                </p:cNvSpPr>
                <p:nvPr/>
              </p:nvSpPr>
              <p:spPr bwMode="auto">
                <a:xfrm>
                  <a:off x="3606" y="1302"/>
                  <a:ext cx="509" cy="510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51270" name="Rectangle 8"/>
                <p:cNvSpPr>
                  <a:spLocks noChangeArrowheads="1"/>
                </p:cNvSpPr>
                <p:nvPr/>
              </p:nvSpPr>
              <p:spPr bwMode="auto">
                <a:xfrm>
                  <a:off x="3842" y="1343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1" name="Rectangle 9"/>
                <p:cNvSpPr>
                  <a:spLocks noChangeArrowheads="1"/>
                </p:cNvSpPr>
                <p:nvPr/>
              </p:nvSpPr>
              <p:spPr bwMode="auto">
                <a:xfrm>
                  <a:off x="3834" y="1437"/>
                  <a:ext cx="99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f5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2" name="Oval 10"/>
                <p:cNvSpPr>
                  <a:spLocks noChangeArrowheads="1"/>
                </p:cNvSpPr>
                <p:nvPr/>
              </p:nvSpPr>
              <p:spPr bwMode="auto">
                <a:xfrm>
                  <a:off x="2791" y="1506"/>
                  <a:ext cx="509" cy="510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5127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8" y="1547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4" name="Rectangle 12"/>
                <p:cNvSpPr>
                  <a:spLocks noChangeArrowheads="1"/>
                </p:cNvSpPr>
                <p:nvPr/>
              </p:nvSpPr>
              <p:spPr bwMode="auto">
                <a:xfrm>
                  <a:off x="3019" y="1641"/>
                  <a:ext cx="99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f4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5" name="Rectangle 13"/>
                <p:cNvSpPr>
                  <a:spLocks noChangeArrowheads="1"/>
                </p:cNvSpPr>
                <p:nvPr/>
              </p:nvSpPr>
              <p:spPr bwMode="auto">
                <a:xfrm>
                  <a:off x="2416" y="2159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8" y="2253"/>
                  <a:ext cx="99" cy="116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f3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7" name="Oval 15"/>
                <p:cNvSpPr>
                  <a:spLocks noChangeArrowheads="1"/>
                </p:cNvSpPr>
                <p:nvPr/>
              </p:nvSpPr>
              <p:spPr bwMode="auto">
                <a:xfrm>
                  <a:off x="1874" y="1506"/>
                  <a:ext cx="510" cy="510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51278" name="Rectangle 16"/>
                <p:cNvSpPr>
                  <a:spLocks noChangeArrowheads="1"/>
                </p:cNvSpPr>
                <p:nvPr/>
              </p:nvSpPr>
              <p:spPr bwMode="auto">
                <a:xfrm>
                  <a:off x="2111" y="1547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79" name="Rectangle 17"/>
                <p:cNvSpPr>
                  <a:spLocks noChangeArrowheads="1"/>
                </p:cNvSpPr>
                <p:nvPr/>
              </p:nvSpPr>
              <p:spPr bwMode="auto">
                <a:xfrm>
                  <a:off x="2103" y="1641"/>
                  <a:ext cx="99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f2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80" name="Oval 18"/>
                <p:cNvSpPr>
                  <a:spLocks noChangeArrowheads="1"/>
                </p:cNvSpPr>
                <p:nvPr/>
              </p:nvSpPr>
              <p:spPr bwMode="auto">
                <a:xfrm>
                  <a:off x="1263" y="2016"/>
                  <a:ext cx="510" cy="510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512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00" y="2057"/>
                  <a:ext cx="6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8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1" y="2151"/>
                  <a:ext cx="99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f1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128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095" y="1400"/>
                  <a:ext cx="281" cy="69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84" name="Freeform 22"/>
                <p:cNvSpPr>
                  <a:spLocks/>
                </p:cNvSpPr>
                <p:nvPr/>
              </p:nvSpPr>
              <p:spPr bwMode="auto">
                <a:xfrm>
                  <a:off x="4291" y="1392"/>
                  <a:ext cx="85" cy="57"/>
                </a:xfrm>
                <a:custGeom>
                  <a:avLst/>
                  <a:gdLst>
                    <a:gd name="T0" fmla="*/ 85 w 85"/>
                    <a:gd name="T1" fmla="*/ 8 h 57"/>
                    <a:gd name="T2" fmla="*/ 12 w 85"/>
                    <a:gd name="T3" fmla="*/ 57 h 57"/>
                    <a:gd name="T4" fmla="*/ 32 w 85"/>
                    <a:gd name="T5" fmla="*/ 20 h 57"/>
                    <a:gd name="T6" fmla="*/ 0 w 85"/>
                    <a:gd name="T7" fmla="*/ 0 h 57"/>
                    <a:gd name="T8" fmla="*/ 85 w 85"/>
                    <a:gd name="T9" fmla="*/ 8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57"/>
                    <a:gd name="T17" fmla="*/ 85 w 8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57">
                      <a:moveTo>
                        <a:pt x="85" y="8"/>
                      </a:moveTo>
                      <a:lnTo>
                        <a:pt x="12" y="57"/>
                      </a:lnTo>
                      <a:lnTo>
                        <a:pt x="32" y="20"/>
                      </a:lnTo>
                      <a:lnTo>
                        <a:pt x="0" y="0"/>
                      </a:lnTo>
                      <a:lnTo>
                        <a:pt x="85" y="8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85" name="Rectangle 23"/>
                <p:cNvSpPr>
                  <a:spLocks noChangeArrowheads="1"/>
                </p:cNvSpPr>
                <p:nvPr/>
              </p:nvSpPr>
              <p:spPr bwMode="auto">
                <a:xfrm>
                  <a:off x="4163" y="1293"/>
                  <a:ext cx="6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B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5128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88" y="1620"/>
                  <a:ext cx="330" cy="70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87" name="Freeform 25"/>
                <p:cNvSpPr>
                  <a:spLocks/>
                </p:cNvSpPr>
                <p:nvPr/>
              </p:nvSpPr>
              <p:spPr bwMode="auto">
                <a:xfrm>
                  <a:off x="3533" y="1608"/>
                  <a:ext cx="85" cy="57"/>
                </a:xfrm>
                <a:custGeom>
                  <a:avLst/>
                  <a:gdLst>
                    <a:gd name="T0" fmla="*/ 85 w 85"/>
                    <a:gd name="T1" fmla="*/ 12 h 57"/>
                    <a:gd name="T2" fmla="*/ 12 w 85"/>
                    <a:gd name="T3" fmla="*/ 57 h 57"/>
                    <a:gd name="T4" fmla="*/ 32 w 85"/>
                    <a:gd name="T5" fmla="*/ 24 h 57"/>
                    <a:gd name="T6" fmla="*/ 0 w 85"/>
                    <a:gd name="T7" fmla="*/ 0 h 57"/>
                    <a:gd name="T8" fmla="*/ 85 w 85"/>
                    <a:gd name="T9" fmla="*/ 12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57"/>
                    <a:gd name="T17" fmla="*/ 85 w 85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57">
                      <a:moveTo>
                        <a:pt x="85" y="12"/>
                      </a:moveTo>
                      <a:lnTo>
                        <a:pt x="12" y="57"/>
                      </a:lnTo>
                      <a:lnTo>
                        <a:pt x="32" y="24"/>
                      </a:lnTo>
                      <a:lnTo>
                        <a:pt x="0" y="0"/>
                      </a:lnTo>
                      <a:lnTo>
                        <a:pt x="85" y="12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88" name="Rectangle 26"/>
                <p:cNvSpPr>
                  <a:spLocks noChangeArrowheads="1"/>
                </p:cNvSpPr>
                <p:nvPr/>
              </p:nvSpPr>
              <p:spPr bwMode="auto">
                <a:xfrm>
                  <a:off x="3373" y="1498"/>
                  <a:ext cx="61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Z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5128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661" y="1967"/>
                  <a:ext cx="240" cy="294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0" name="Freeform 28"/>
                <p:cNvSpPr>
                  <a:spLocks/>
                </p:cNvSpPr>
                <p:nvPr/>
              </p:nvSpPr>
              <p:spPr bwMode="auto">
                <a:xfrm>
                  <a:off x="2828" y="1967"/>
                  <a:ext cx="73" cy="82"/>
                </a:xfrm>
                <a:custGeom>
                  <a:avLst/>
                  <a:gdLst>
                    <a:gd name="T0" fmla="*/ 73 w 73"/>
                    <a:gd name="T1" fmla="*/ 0 h 82"/>
                    <a:gd name="T2" fmla="*/ 45 w 73"/>
                    <a:gd name="T3" fmla="*/ 82 h 82"/>
                    <a:gd name="T4" fmla="*/ 41 w 73"/>
                    <a:gd name="T5" fmla="*/ 41 h 82"/>
                    <a:gd name="T6" fmla="*/ 0 w 73"/>
                    <a:gd name="T7" fmla="*/ 45 h 82"/>
                    <a:gd name="T8" fmla="*/ 73 w 73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82"/>
                    <a:gd name="T17" fmla="*/ 73 w 73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82">
                      <a:moveTo>
                        <a:pt x="73" y="0"/>
                      </a:moveTo>
                      <a:lnTo>
                        <a:pt x="45" y="82"/>
                      </a:lnTo>
                      <a:lnTo>
                        <a:pt x="41" y="41"/>
                      </a:lnTo>
                      <a:lnTo>
                        <a:pt x="0" y="45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01" y="1959"/>
                  <a:ext cx="65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Y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51292" name="Line 30"/>
                <p:cNvSpPr>
                  <a:spLocks noChangeShapeType="1"/>
                </p:cNvSpPr>
                <p:nvPr/>
              </p:nvSpPr>
              <p:spPr bwMode="auto">
                <a:xfrm>
                  <a:off x="2380" y="1722"/>
                  <a:ext cx="419" cy="12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3" name="Freeform 31"/>
                <p:cNvSpPr>
                  <a:spLocks/>
                </p:cNvSpPr>
                <p:nvPr/>
              </p:nvSpPr>
              <p:spPr bwMode="auto">
                <a:xfrm>
                  <a:off x="2718" y="1702"/>
                  <a:ext cx="81" cy="57"/>
                </a:xfrm>
                <a:custGeom>
                  <a:avLst/>
                  <a:gdLst>
                    <a:gd name="T0" fmla="*/ 81 w 81"/>
                    <a:gd name="T1" fmla="*/ 32 h 57"/>
                    <a:gd name="T2" fmla="*/ 0 w 81"/>
                    <a:gd name="T3" fmla="*/ 57 h 57"/>
                    <a:gd name="T4" fmla="*/ 28 w 81"/>
                    <a:gd name="T5" fmla="*/ 32 h 57"/>
                    <a:gd name="T6" fmla="*/ 0 w 81"/>
                    <a:gd name="T7" fmla="*/ 0 h 57"/>
                    <a:gd name="T8" fmla="*/ 81 w 81"/>
                    <a:gd name="T9" fmla="*/ 32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57"/>
                    <a:gd name="T17" fmla="*/ 81 w 81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57">
                      <a:moveTo>
                        <a:pt x="81" y="32"/>
                      </a:moveTo>
                      <a:lnTo>
                        <a:pt x="0" y="57"/>
                      </a:lnTo>
                      <a:lnTo>
                        <a:pt x="28" y="32"/>
                      </a:lnTo>
                      <a:lnTo>
                        <a:pt x="0" y="0"/>
                      </a:lnTo>
                      <a:lnTo>
                        <a:pt x="81" y="32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4" name="Rectangle 32"/>
                <p:cNvSpPr>
                  <a:spLocks noChangeArrowheads="1"/>
                </p:cNvSpPr>
                <p:nvPr/>
              </p:nvSpPr>
              <p:spPr bwMode="auto">
                <a:xfrm>
                  <a:off x="2509" y="1571"/>
                  <a:ext cx="6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X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51295" name="Line 33"/>
                <p:cNvSpPr>
                  <a:spLocks noChangeShapeType="1"/>
                </p:cNvSpPr>
                <p:nvPr/>
              </p:nvSpPr>
              <p:spPr bwMode="auto">
                <a:xfrm>
                  <a:off x="1769" y="2302"/>
                  <a:ext cx="419" cy="98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6" name="Freeform 34"/>
                <p:cNvSpPr>
                  <a:spLocks/>
                </p:cNvSpPr>
                <p:nvPr/>
              </p:nvSpPr>
              <p:spPr bwMode="auto">
                <a:xfrm>
                  <a:off x="2103" y="2355"/>
                  <a:ext cx="85" cy="53"/>
                </a:xfrm>
                <a:custGeom>
                  <a:avLst/>
                  <a:gdLst>
                    <a:gd name="T0" fmla="*/ 85 w 85"/>
                    <a:gd name="T1" fmla="*/ 45 h 53"/>
                    <a:gd name="T2" fmla="*/ 0 w 85"/>
                    <a:gd name="T3" fmla="*/ 53 h 53"/>
                    <a:gd name="T4" fmla="*/ 32 w 85"/>
                    <a:gd name="T5" fmla="*/ 32 h 53"/>
                    <a:gd name="T6" fmla="*/ 12 w 85"/>
                    <a:gd name="T7" fmla="*/ 0 h 53"/>
                    <a:gd name="T8" fmla="*/ 85 w 85"/>
                    <a:gd name="T9" fmla="*/ 45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53"/>
                    <a:gd name="T17" fmla="*/ 85 w 85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53">
                      <a:moveTo>
                        <a:pt x="85" y="45"/>
                      </a:moveTo>
                      <a:lnTo>
                        <a:pt x="0" y="53"/>
                      </a:lnTo>
                      <a:lnTo>
                        <a:pt x="32" y="32"/>
                      </a:lnTo>
                      <a:lnTo>
                        <a:pt x="12" y="0"/>
                      </a:lnTo>
                      <a:lnTo>
                        <a:pt x="85" y="45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7" name="Rectangle 35"/>
                <p:cNvSpPr>
                  <a:spLocks noChangeArrowheads="1"/>
                </p:cNvSpPr>
                <p:nvPr/>
              </p:nvSpPr>
              <p:spPr bwMode="auto">
                <a:xfrm>
                  <a:off x="1886" y="2195"/>
                  <a:ext cx="100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W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5129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634" y="1865"/>
                  <a:ext cx="269" cy="184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299" name="Freeform 37"/>
                <p:cNvSpPr>
                  <a:spLocks/>
                </p:cNvSpPr>
                <p:nvPr/>
              </p:nvSpPr>
              <p:spPr bwMode="auto">
                <a:xfrm>
                  <a:off x="1821" y="1865"/>
                  <a:ext cx="82" cy="69"/>
                </a:xfrm>
                <a:custGeom>
                  <a:avLst/>
                  <a:gdLst>
                    <a:gd name="T0" fmla="*/ 82 w 82"/>
                    <a:gd name="T1" fmla="*/ 0 h 69"/>
                    <a:gd name="T2" fmla="*/ 29 w 82"/>
                    <a:gd name="T3" fmla="*/ 69 h 69"/>
                    <a:gd name="T4" fmla="*/ 37 w 82"/>
                    <a:gd name="T5" fmla="*/ 29 h 69"/>
                    <a:gd name="T6" fmla="*/ 0 w 82"/>
                    <a:gd name="T7" fmla="*/ 20 h 69"/>
                    <a:gd name="T8" fmla="*/ 82 w 8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69"/>
                    <a:gd name="T17" fmla="*/ 82 w 82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69">
                      <a:moveTo>
                        <a:pt x="82" y="0"/>
                      </a:moveTo>
                      <a:lnTo>
                        <a:pt x="29" y="69"/>
                      </a:lnTo>
                      <a:lnTo>
                        <a:pt x="37" y="29"/>
                      </a:lnTo>
                      <a:lnTo>
                        <a:pt x="0" y="20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300" name="Rectangle 38"/>
                <p:cNvSpPr>
                  <a:spLocks noChangeArrowheads="1"/>
                </p:cNvSpPr>
                <p:nvPr/>
              </p:nvSpPr>
              <p:spPr bwMode="auto">
                <a:xfrm>
                  <a:off x="1690" y="1800"/>
                  <a:ext cx="6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V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  <p:sp>
              <p:nvSpPr>
                <p:cNvPr id="5130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966" y="2318"/>
                  <a:ext cx="310" cy="69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302" name="Freeform 40"/>
                <p:cNvSpPr>
                  <a:spLocks/>
                </p:cNvSpPr>
                <p:nvPr/>
              </p:nvSpPr>
              <p:spPr bwMode="auto">
                <a:xfrm>
                  <a:off x="1190" y="2310"/>
                  <a:ext cx="86" cy="53"/>
                </a:xfrm>
                <a:custGeom>
                  <a:avLst/>
                  <a:gdLst>
                    <a:gd name="T0" fmla="*/ 86 w 86"/>
                    <a:gd name="T1" fmla="*/ 8 h 53"/>
                    <a:gd name="T2" fmla="*/ 12 w 86"/>
                    <a:gd name="T3" fmla="*/ 53 h 53"/>
                    <a:gd name="T4" fmla="*/ 33 w 86"/>
                    <a:gd name="T5" fmla="*/ 20 h 53"/>
                    <a:gd name="T6" fmla="*/ 0 w 86"/>
                    <a:gd name="T7" fmla="*/ 0 h 53"/>
                    <a:gd name="T8" fmla="*/ 86 w 86"/>
                    <a:gd name="T9" fmla="*/ 8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53"/>
                    <a:gd name="T17" fmla="*/ 86 w 86"/>
                    <a:gd name="T18" fmla="*/ 53 h 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53">
                      <a:moveTo>
                        <a:pt x="86" y="8"/>
                      </a:moveTo>
                      <a:lnTo>
                        <a:pt x="12" y="53"/>
                      </a:lnTo>
                      <a:lnTo>
                        <a:pt x="33" y="20"/>
                      </a:lnTo>
                      <a:lnTo>
                        <a:pt x="0" y="0"/>
                      </a:lnTo>
                      <a:lnTo>
                        <a:pt x="86" y="8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3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042" y="2195"/>
                  <a:ext cx="6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latin typeface="Tahoma" pitchFamily="34" charset="0"/>
                    </a:rPr>
                    <a:t>A</a:t>
                  </a:r>
                  <a:endParaRPr lang="es-ES" sz="1200" b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1267" name="Freeform 42"/>
              <p:cNvSpPr>
                <a:spLocks/>
              </p:cNvSpPr>
              <p:nvPr/>
            </p:nvSpPr>
            <p:spPr bwMode="auto">
              <a:xfrm>
                <a:off x="864" y="1392"/>
                <a:ext cx="168" cy="1008"/>
              </a:xfrm>
              <a:custGeom>
                <a:avLst/>
                <a:gdLst>
                  <a:gd name="T0" fmla="*/ 0 w 168"/>
                  <a:gd name="T1" fmla="*/ 0 h 1008"/>
                  <a:gd name="T2" fmla="*/ 144 w 168"/>
                  <a:gd name="T3" fmla="*/ 384 h 1008"/>
                  <a:gd name="T4" fmla="*/ 144 w 168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1008"/>
                  <a:gd name="T11" fmla="*/ 168 w 168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1008">
                    <a:moveTo>
                      <a:pt x="0" y="0"/>
                    </a:moveTo>
                    <a:cubicBezTo>
                      <a:pt x="60" y="108"/>
                      <a:pt x="120" y="216"/>
                      <a:pt x="144" y="384"/>
                    </a:cubicBezTo>
                    <a:cubicBezTo>
                      <a:pt x="168" y="552"/>
                      <a:pt x="156" y="780"/>
                      <a:pt x="144" y="1008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68" name="Freeform 43"/>
              <p:cNvSpPr>
                <a:spLocks/>
              </p:cNvSpPr>
              <p:nvPr/>
            </p:nvSpPr>
            <p:spPr bwMode="auto">
              <a:xfrm>
                <a:off x="1344" y="1064"/>
                <a:ext cx="2775" cy="393"/>
              </a:xfrm>
              <a:custGeom>
                <a:avLst/>
                <a:gdLst>
                  <a:gd name="T0" fmla="*/ 0 w 2832"/>
                  <a:gd name="T1" fmla="*/ 136 h 352"/>
                  <a:gd name="T2" fmla="*/ 288 w 2832"/>
                  <a:gd name="T3" fmla="*/ 280 h 352"/>
                  <a:gd name="T4" fmla="*/ 624 w 2832"/>
                  <a:gd name="T5" fmla="*/ 328 h 352"/>
                  <a:gd name="T6" fmla="*/ 1344 w 2832"/>
                  <a:gd name="T7" fmla="*/ 328 h 352"/>
                  <a:gd name="T8" fmla="*/ 1728 w 2832"/>
                  <a:gd name="T9" fmla="*/ 184 h 352"/>
                  <a:gd name="T10" fmla="*/ 2304 w 2832"/>
                  <a:gd name="T11" fmla="*/ 40 h 352"/>
                  <a:gd name="T12" fmla="*/ 2640 w 2832"/>
                  <a:gd name="T13" fmla="*/ 40 h 352"/>
                  <a:gd name="T14" fmla="*/ 2832 w 2832"/>
                  <a:gd name="T15" fmla="*/ 280 h 3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32"/>
                  <a:gd name="T25" fmla="*/ 0 h 352"/>
                  <a:gd name="T26" fmla="*/ 2832 w 2832"/>
                  <a:gd name="T27" fmla="*/ 352 h 3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32" h="352">
                    <a:moveTo>
                      <a:pt x="0" y="136"/>
                    </a:moveTo>
                    <a:cubicBezTo>
                      <a:pt x="92" y="192"/>
                      <a:pt x="184" y="248"/>
                      <a:pt x="288" y="280"/>
                    </a:cubicBezTo>
                    <a:cubicBezTo>
                      <a:pt x="392" y="312"/>
                      <a:pt x="448" y="320"/>
                      <a:pt x="624" y="328"/>
                    </a:cubicBezTo>
                    <a:cubicBezTo>
                      <a:pt x="800" y="336"/>
                      <a:pt x="1160" y="352"/>
                      <a:pt x="1344" y="328"/>
                    </a:cubicBezTo>
                    <a:cubicBezTo>
                      <a:pt x="1528" y="304"/>
                      <a:pt x="1568" y="232"/>
                      <a:pt x="1728" y="184"/>
                    </a:cubicBezTo>
                    <a:cubicBezTo>
                      <a:pt x="1888" y="136"/>
                      <a:pt x="2152" y="64"/>
                      <a:pt x="2304" y="40"/>
                    </a:cubicBezTo>
                    <a:cubicBezTo>
                      <a:pt x="2456" y="16"/>
                      <a:pt x="2552" y="0"/>
                      <a:pt x="2640" y="40"/>
                    </a:cubicBezTo>
                    <a:cubicBezTo>
                      <a:pt x="2728" y="80"/>
                      <a:pt x="2780" y="180"/>
                      <a:pt x="2832" y="28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513138" y="2667000"/>
            <a:ext cx="4670425" cy="4000500"/>
            <a:chOff x="2213" y="1680"/>
            <a:chExt cx="2942" cy="2520"/>
          </a:xfrm>
        </p:grpSpPr>
        <p:grpSp>
          <p:nvGrpSpPr>
            <p:cNvPr id="51225" name="Group 45"/>
            <p:cNvGrpSpPr>
              <a:grpSpLocks/>
            </p:cNvGrpSpPr>
            <p:nvPr/>
          </p:nvGrpSpPr>
          <p:grpSpPr bwMode="auto">
            <a:xfrm>
              <a:off x="2213" y="2743"/>
              <a:ext cx="2942" cy="1457"/>
              <a:chOff x="2213" y="2743"/>
              <a:chExt cx="2942" cy="1457"/>
            </a:xfrm>
          </p:grpSpPr>
          <p:sp>
            <p:nvSpPr>
              <p:cNvPr id="51228" name="Oval 46"/>
              <p:cNvSpPr>
                <a:spLocks noChangeArrowheads="1"/>
              </p:cNvSpPr>
              <p:nvPr/>
            </p:nvSpPr>
            <p:spPr bwMode="auto">
              <a:xfrm>
                <a:off x="4329" y="2789"/>
                <a:ext cx="504" cy="504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29" name="Rectangle 47"/>
              <p:cNvSpPr>
                <a:spLocks noChangeArrowheads="1"/>
              </p:cNvSpPr>
              <p:nvPr/>
            </p:nvSpPr>
            <p:spPr bwMode="auto">
              <a:xfrm>
                <a:off x="4563" y="2829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0" name="Rectangle 48"/>
              <p:cNvSpPr>
                <a:spLocks noChangeArrowheads="1"/>
              </p:cNvSpPr>
              <p:nvPr/>
            </p:nvSpPr>
            <p:spPr bwMode="auto">
              <a:xfrm>
                <a:off x="4543" y="2922"/>
                <a:ext cx="1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f45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1" name="Oval 49"/>
              <p:cNvSpPr>
                <a:spLocks noChangeArrowheads="1"/>
              </p:cNvSpPr>
              <p:nvPr/>
            </p:nvSpPr>
            <p:spPr bwMode="auto">
              <a:xfrm>
                <a:off x="3724" y="3495"/>
                <a:ext cx="504" cy="504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32" name="Rectangle 50"/>
              <p:cNvSpPr>
                <a:spLocks noChangeArrowheads="1"/>
              </p:cNvSpPr>
              <p:nvPr/>
            </p:nvSpPr>
            <p:spPr bwMode="auto">
              <a:xfrm>
                <a:off x="3958" y="3535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3" name="Rectangle 51"/>
              <p:cNvSpPr>
                <a:spLocks noChangeArrowheads="1"/>
              </p:cNvSpPr>
              <p:nvPr/>
            </p:nvSpPr>
            <p:spPr bwMode="auto">
              <a:xfrm>
                <a:off x="3938" y="3628"/>
                <a:ext cx="1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f44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4" name="Oval 52"/>
              <p:cNvSpPr>
                <a:spLocks noChangeArrowheads="1"/>
              </p:cNvSpPr>
              <p:nvPr/>
            </p:nvSpPr>
            <p:spPr bwMode="auto">
              <a:xfrm>
                <a:off x="3422" y="2789"/>
                <a:ext cx="504" cy="504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35" name="Rectangle 53"/>
              <p:cNvSpPr>
                <a:spLocks noChangeArrowheads="1"/>
              </p:cNvSpPr>
              <p:nvPr/>
            </p:nvSpPr>
            <p:spPr bwMode="auto">
              <a:xfrm>
                <a:off x="3656" y="2829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6" name="Rectangle 54"/>
              <p:cNvSpPr>
                <a:spLocks noChangeArrowheads="1"/>
              </p:cNvSpPr>
              <p:nvPr/>
            </p:nvSpPr>
            <p:spPr bwMode="auto">
              <a:xfrm>
                <a:off x="3636" y="2922"/>
                <a:ext cx="1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f43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7" name="Oval 55"/>
              <p:cNvSpPr>
                <a:spLocks noChangeArrowheads="1"/>
              </p:cNvSpPr>
              <p:nvPr/>
            </p:nvSpPr>
            <p:spPr bwMode="auto">
              <a:xfrm>
                <a:off x="2817" y="3696"/>
                <a:ext cx="504" cy="504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38" name="Rectangle 56"/>
              <p:cNvSpPr>
                <a:spLocks noChangeArrowheads="1"/>
              </p:cNvSpPr>
              <p:nvPr/>
            </p:nvSpPr>
            <p:spPr bwMode="auto">
              <a:xfrm>
                <a:off x="3051" y="3736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39" name="Rectangle 57"/>
              <p:cNvSpPr>
                <a:spLocks noChangeArrowheads="1"/>
              </p:cNvSpPr>
              <p:nvPr/>
            </p:nvSpPr>
            <p:spPr bwMode="auto">
              <a:xfrm>
                <a:off x="3031" y="3829"/>
                <a:ext cx="1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f42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40" name="Oval 58"/>
              <p:cNvSpPr>
                <a:spLocks noChangeArrowheads="1"/>
              </p:cNvSpPr>
              <p:nvPr/>
            </p:nvSpPr>
            <p:spPr bwMode="auto">
              <a:xfrm>
                <a:off x="2515" y="3091"/>
                <a:ext cx="504" cy="504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41" name="Rectangle 59"/>
              <p:cNvSpPr>
                <a:spLocks noChangeArrowheads="1"/>
              </p:cNvSpPr>
              <p:nvPr/>
            </p:nvSpPr>
            <p:spPr bwMode="auto">
              <a:xfrm>
                <a:off x="2749" y="3132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42" name="Rectangle 60"/>
              <p:cNvSpPr>
                <a:spLocks noChangeArrowheads="1"/>
              </p:cNvSpPr>
              <p:nvPr/>
            </p:nvSpPr>
            <p:spPr bwMode="auto">
              <a:xfrm>
                <a:off x="2729" y="3224"/>
                <a:ext cx="1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f41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43" name="Line 61"/>
              <p:cNvSpPr>
                <a:spLocks noChangeShapeType="1"/>
              </p:cNvSpPr>
              <p:nvPr/>
            </p:nvSpPr>
            <p:spPr bwMode="auto">
              <a:xfrm flipV="1">
                <a:off x="4805" y="2857"/>
                <a:ext cx="350" cy="8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44" name="Freeform 62"/>
              <p:cNvSpPr>
                <a:spLocks/>
              </p:cNvSpPr>
              <p:nvPr/>
            </p:nvSpPr>
            <p:spPr bwMode="auto">
              <a:xfrm>
                <a:off x="5071" y="2849"/>
                <a:ext cx="84" cy="53"/>
              </a:xfrm>
              <a:custGeom>
                <a:avLst/>
                <a:gdLst>
                  <a:gd name="T0" fmla="*/ 84 w 84"/>
                  <a:gd name="T1" fmla="*/ 8 h 53"/>
                  <a:gd name="T2" fmla="*/ 12 w 84"/>
                  <a:gd name="T3" fmla="*/ 53 h 53"/>
                  <a:gd name="T4" fmla="*/ 32 w 84"/>
                  <a:gd name="T5" fmla="*/ 20 h 53"/>
                  <a:gd name="T6" fmla="*/ 0 w 84"/>
                  <a:gd name="T7" fmla="*/ 0 h 53"/>
                  <a:gd name="T8" fmla="*/ 84 w 84"/>
                  <a:gd name="T9" fmla="*/ 8 h 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53"/>
                  <a:gd name="T17" fmla="*/ 84 w 84"/>
                  <a:gd name="T18" fmla="*/ 53 h 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53">
                    <a:moveTo>
                      <a:pt x="84" y="8"/>
                    </a:moveTo>
                    <a:lnTo>
                      <a:pt x="12" y="53"/>
                    </a:lnTo>
                    <a:lnTo>
                      <a:pt x="32" y="20"/>
                    </a:lnTo>
                    <a:lnTo>
                      <a:pt x="0" y="0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45" name="Rectangle 63"/>
              <p:cNvSpPr>
                <a:spLocks noChangeArrowheads="1"/>
              </p:cNvSpPr>
              <p:nvPr/>
            </p:nvSpPr>
            <p:spPr bwMode="auto">
              <a:xfrm>
                <a:off x="4900" y="2743"/>
                <a:ext cx="6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Z</a:t>
                </a:r>
                <a:endParaRPr lang="es-ES" sz="1200" b="1">
                  <a:latin typeface="Times New Roman" pitchFamily="18" charset="0"/>
                </a:endParaRPr>
              </a:p>
            </p:txBody>
          </p:sp>
          <p:sp>
            <p:nvSpPr>
              <p:cNvPr id="51246" name="Line 64"/>
              <p:cNvSpPr>
                <a:spLocks noChangeShapeType="1"/>
              </p:cNvSpPr>
              <p:nvPr/>
            </p:nvSpPr>
            <p:spPr bwMode="auto">
              <a:xfrm flipV="1">
                <a:off x="4196" y="3261"/>
                <a:ext cx="270" cy="367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47" name="Freeform 65"/>
              <p:cNvSpPr>
                <a:spLocks/>
              </p:cNvSpPr>
              <p:nvPr/>
            </p:nvSpPr>
            <p:spPr bwMode="auto">
              <a:xfrm>
                <a:off x="4397" y="3261"/>
                <a:ext cx="69" cy="80"/>
              </a:xfrm>
              <a:custGeom>
                <a:avLst/>
                <a:gdLst>
                  <a:gd name="T0" fmla="*/ 69 w 69"/>
                  <a:gd name="T1" fmla="*/ 0 h 80"/>
                  <a:gd name="T2" fmla="*/ 45 w 69"/>
                  <a:gd name="T3" fmla="*/ 80 h 80"/>
                  <a:gd name="T4" fmla="*/ 37 w 69"/>
                  <a:gd name="T5" fmla="*/ 40 h 80"/>
                  <a:gd name="T6" fmla="*/ 0 w 69"/>
                  <a:gd name="T7" fmla="*/ 48 h 80"/>
                  <a:gd name="T8" fmla="*/ 69 w 69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"/>
                  <a:gd name="T16" fmla="*/ 0 h 80"/>
                  <a:gd name="T17" fmla="*/ 69 w 69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" h="80">
                    <a:moveTo>
                      <a:pt x="69" y="0"/>
                    </a:moveTo>
                    <a:lnTo>
                      <a:pt x="45" y="80"/>
                    </a:lnTo>
                    <a:lnTo>
                      <a:pt x="37" y="40"/>
                    </a:lnTo>
                    <a:lnTo>
                      <a:pt x="0" y="4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48" name="Rectangle 66"/>
              <p:cNvSpPr>
                <a:spLocks noChangeArrowheads="1"/>
              </p:cNvSpPr>
              <p:nvPr/>
            </p:nvSpPr>
            <p:spPr bwMode="auto">
              <a:xfrm>
                <a:off x="4239" y="3288"/>
                <a:ext cx="11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y2</a:t>
                </a:r>
                <a:endParaRPr lang="es-ES" sz="1200" b="1">
                  <a:latin typeface="Times New Roman" pitchFamily="18" charset="0"/>
                </a:endParaRPr>
              </a:p>
            </p:txBody>
          </p:sp>
          <p:sp>
            <p:nvSpPr>
              <p:cNvPr id="51249" name="Line 67"/>
              <p:cNvSpPr>
                <a:spLocks noChangeShapeType="1"/>
              </p:cNvSpPr>
              <p:nvPr/>
            </p:nvSpPr>
            <p:spPr bwMode="auto">
              <a:xfrm flipV="1">
                <a:off x="3918" y="2962"/>
                <a:ext cx="431" cy="28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0" name="Freeform 68"/>
              <p:cNvSpPr>
                <a:spLocks/>
              </p:cNvSpPr>
              <p:nvPr/>
            </p:nvSpPr>
            <p:spPr bwMode="auto">
              <a:xfrm>
                <a:off x="4268" y="2938"/>
                <a:ext cx="81" cy="56"/>
              </a:xfrm>
              <a:custGeom>
                <a:avLst/>
                <a:gdLst>
                  <a:gd name="T0" fmla="*/ 81 w 81"/>
                  <a:gd name="T1" fmla="*/ 24 h 56"/>
                  <a:gd name="T2" fmla="*/ 4 w 81"/>
                  <a:gd name="T3" fmla="*/ 56 h 56"/>
                  <a:gd name="T4" fmla="*/ 29 w 81"/>
                  <a:gd name="T5" fmla="*/ 28 h 56"/>
                  <a:gd name="T6" fmla="*/ 0 w 81"/>
                  <a:gd name="T7" fmla="*/ 0 h 56"/>
                  <a:gd name="T8" fmla="*/ 81 w 81"/>
                  <a:gd name="T9" fmla="*/ 2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56"/>
                  <a:gd name="T17" fmla="*/ 81 w 81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56">
                    <a:moveTo>
                      <a:pt x="81" y="24"/>
                    </a:moveTo>
                    <a:lnTo>
                      <a:pt x="4" y="56"/>
                    </a:lnTo>
                    <a:lnTo>
                      <a:pt x="29" y="28"/>
                    </a:lnTo>
                    <a:lnTo>
                      <a:pt x="0" y="0"/>
                    </a:lnTo>
                    <a:lnTo>
                      <a:pt x="81" y="24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1" name="Rectangle 69"/>
              <p:cNvSpPr>
                <a:spLocks noChangeArrowheads="1"/>
              </p:cNvSpPr>
              <p:nvPr/>
            </p:nvSpPr>
            <p:spPr bwMode="auto">
              <a:xfrm>
                <a:off x="4045" y="2820"/>
                <a:ext cx="12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x2</a:t>
                </a:r>
                <a:endParaRPr lang="es-ES" sz="1200" b="1">
                  <a:latin typeface="Times New Roman" pitchFamily="18" charset="0"/>
                </a:endParaRPr>
              </a:p>
            </p:txBody>
          </p:sp>
          <p:sp>
            <p:nvSpPr>
              <p:cNvPr id="51252" name="Line 70"/>
              <p:cNvSpPr>
                <a:spLocks noChangeShapeType="1"/>
              </p:cNvSpPr>
              <p:nvPr/>
            </p:nvSpPr>
            <p:spPr bwMode="auto">
              <a:xfrm flipV="1">
                <a:off x="3277" y="3720"/>
                <a:ext cx="455" cy="89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3" name="Freeform 71"/>
              <p:cNvSpPr>
                <a:spLocks/>
              </p:cNvSpPr>
              <p:nvPr/>
            </p:nvSpPr>
            <p:spPr bwMode="auto">
              <a:xfrm>
                <a:off x="3648" y="3708"/>
                <a:ext cx="84" cy="57"/>
              </a:xfrm>
              <a:custGeom>
                <a:avLst/>
                <a:gdLst>
                  <a:gd name="T0" fmla="*/ 84 w 84"/>
                  <a:gd name="T1" fmla="*/ 12 h 57"/>
                  <a:gd name="T2" fmla="*/ 12 w 84"/>
                  <a:gd name="T3" fmla="*/ 57 h 57"/>
                  <a:gd name="T4" fmla="*/ 32 w 84"/>
                  <a:gd name="T5" fmla="*/ 20 h 57"/>
                  <a:gd name="T6" fmla="*/ 0 w 84"/>
                  <a:gd name="T7" fmla="*/ 0 h 57"/>
                  <a:gd name="T8" fmla="*/ 84 w 84"/>
                  <a:gd name="T9" fmla="*/ 1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57"/>
                  <a:gd name="T17" fmla="*/ 84 w 84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57">
                    <a:moveTo>
                      <a:pt x="84" y="12"/>
                    </a:moveTo>
                    <a:lnTo>
                      <a:pt x="12" y="57"/>
                    </a:lnTo>
                    <a:lnTo>
                      <a:pt x="32" y="20"/>
                    </a:lnTo>
                    <a:lnTo>
                      <a:pt x="0" y="0"/>
                    </a:lnTo>
                    <a:lnTo>
                      <a:pt x="84" y="1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4" name="Rectangle 72"/>
              <p:cNvSpPr>
                <a:spLocks noChangeArrowheads="1"/>
              </p:cNvSpPr>
              <p:nvPr/>
            </p:nvSpPr>
            <p:spPr bwMode="auto">
              <a:xfrm>
                <a:off x="3412" y="3610"/>
                <a:ext cx="11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y1</a:t>
                </a:r>
                <a:endParaRPr lang="es-ES" sz="1200" b="1">
                  <a:latin typeface="Times New Roman" pitchFamily="18" charset="0"/>
                </a:endParaRPr>
              </a:p>
            </p:txBody>
          </p:sp>
          <p:sp>
            <p:nvSpPr>
              <p:cNvPr id="51255" name="Line 73"/>
              <p:cNvSpPr>
                <a:spLocks noChangeShapeType="1"/>
              </p:cNvSpPr>
              <p:nvPr/>
            </p:nvSpPr>
            <p:spPr bwMode="auto">
              <a:xfrm flipV="1">
                <a:off x="2950" y="3071"/>
                <a:ext cx="480" cy="109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6" name="Freeform 74"/>
              <p:cNvSpPr>
                <a:spLocks/>
              </p:cNvSpPr>
              <p:nvPr/>
            </p:nvSpPr>
            <p:spPr bwMode="auto">
              <a:xfrm>
                <a:off x="3345" y="3063"/>
                <a:ext cx="85" cy="52"/>
              </a:xfrm>
              <a:custGeom>
                <a:avLst/>
                <a:gdLst>
                  <a:gd name="T0" fmla="*/ 85 w 85"/>
                  <a:gd name="T1" fmla="*/ 8 h 52"/>
                  <a:gd name="T2" fmla="*/ 13 w 85"/>
                  <a:gd name="T3" fmla="*/ 52 h 52"/>
                  <a:gd name="T4" fmla="*/ 33 w 85"/>
                  <a:gd name="T5" fmla="*/ 20 h 52"/>
                  <a:gd name="T6" fmla="*/ 0 w 85"/>
                  <a:gd name="T7" fmla="*/ 0 h 52"/>
                  <a:gd name="T8" fmla="*/ 85 w 85"/>
                  <a:gd name="T9" fmla="*/ 8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52"/>
                  <a:gd name="T17" fmla="*/ 85 w 85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52">
                    <a:moveTo>
                      <a:pt x="85" y="8"/>
                    </a:moveTo>
                    <a:lnTo>
                      <a:pt x="13" y="52"/>
                    </a:lnTo>
                    <a:lnTo>
                      <a:pt x="33" y="20"/>
                    </a:lnTo>
                    <a:lnTo>
                      <a:pt x="0" y="0"/>
                    </a:lnTo>
                    <a:lnTo>
                      <a:pt x="85" y="8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7" name="Rectangle 75"/>
              <p:cNvSpPr>
                <a:spLocks noChangeArrowheads="1"/>
              </p:cNvSpPr>
              <p:nvPr/>
            </p:nvSpPr>
            <p:spPr bwMode="auto">
              <a:xfrm>
                <a:off x="3102" y="2969"/>
                <a:ext cx="12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x1</a:t>
                </a:r>
                <a:endParaRPr lang="es-ES" sz="1200" b="1">
                  <a:latin typeface="Times New Roman" pitchFamily="18" charset="0"/>
                </a:endParaRPr>
              </a:p>
            </p:txBody>
          </p:sp>
          <p:sp>
            <p:nvSpPr>
              <p:cNvPr id="51258" name="Line 76"/>
              <p:cNvSpPr>
                <a:spLocks noChangeShapeType="1"/>
              </p:cNvSpPr>
              <p:nvPr/>
            </p:nvSpPr>
            <p:spPr bwMode="auto">
              <a:xfrm>
                <a:off x="2358" y="3950"/>
                <a:ext cx="467" cy="8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59" name="Freeform 77"/>
              <p:cNvSpPr>
                <a:spLocks/>
              </p:cNvSpPr>
              <p:nvPr/>
            </p:nvSpPr>
            <p:spPr bwMode="auto">
              <a:xfrm>
                <a:off x="2745" y="3930"/>
                <a:ext cx="80" cy="56"/>
              </a:xfrm>
              <a:custGeom>
                <a:avLst/>
                <a:gdLst>
                  <a:gd name="T0" fmla="*/ 80 w 80"/>
                  <a:gd name="T1" fmla="*/ 28 h 56"/>
                  <a:gd name="T2" fmla="*/ 0 w 80"/>
                  <a:gd name="T3" fmla="*/ 56 h 56"/>
                  <a:gd name="T4" fmla="*/ 28 w 80"/>
                  <a:gd name="T5" fmla="*/ 28 h 56"/>
                  <a:gd name="T6" fmla="*/ 0 w 80"/>
                  <a:gd name="T7" fmla="*/ 0 h 56"/>
                  <a:gd name="T8" fmla="*/ 80 w 80"/>
                  <a:gd name="T9" fmla="*/ 2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56"/>
                  <a:gd name="T17" fmla="*/ 80 w 80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56">
                    <a:moveTo>
                      <a:pt x="80" y="28"/>
                    </a:moveTo>
                    <a:lnTo>
                      <a:pt x="0" y="56"/>
                    </a:lnTo>
                    <a:lnTo>
                      <a:pt x="28" y="28"/>
                    </a:lnTo>
                    <a:lnTo>
                      <a:pt x="0" y="0"/>
                    </a:lnTo>
                    <a:lnTo>
                      <a:pt x="80" y="28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60" name="Rectangle 78"/>
              <p:cNvSpPr>
                <a:spLocks noChangeArrowheads="1"/>
              </p:cNvSpPr>
              <p:nvPr/>
            </p:nvSpPr>
            <p:spPr bwMode="auto">
              <a:xfrm>
                <a:off x="2514" y="3800"/>
                <a:ext cx="6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Y</a:t>
                </a:r>
                <a:endParaRPr lang="es-ES" sz="1200" b="1">
                  <a:latin typeface="Times New Roman" pitchFamily="18" charset="0"/>
                </a:endParaRPr>
              </a:p>
            </p:txBody>
          </p:sp>
          <p:sp>
            <p:nvSpPr>
              <p:cNvPr id="51261" name="Line 79"/>
              <p:cNvSpPr>
                <a:spLocks noChangeShapeType="1"/>
              </p:cNvSpPr>
              <p:nvPr/>
            </p:nvSpPr>
            <p:spPr bwMode="auto">
              <a:xfrm flipV="1">
                <a:off x="2213" y="3386"/>
                <a:ext cx="310" cy="76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62" name="Freeform 80"/>
              <p:cNvSpPr>
                <a:spLocks/>
              </p:cNvSpPr>
              <p:nvPr/>
            </p:nvSpPr>
            <p:spPr bwMode="auto">
              <a:xfrm>
                <a:off x="2438" y="3378"/>
                <a:ext cx="85" cy="56"/>
              </a:xfrm>
              <a:custGeom>
                <a:avLst/>
                <a:gdLst>
                  <a:gd name="T0" fmla="*/ 85 w 85"/>
                  <a:gd name="T1" fmla="*/ 8 h 56"/>
                  <a:gd name="T2" fmla="*/ 13 w 85"/>
                  <a:gd name="T3" fmla="*/ 56 h 56"/>
                  <a:gd name="T4" fmla="*/ 33 w 85"/>
                  <a:gd name="T5" fmla="*/ 20 h 56"/>
                  <a:gd name="T6" fmla="*/ 0 w 85"/>
                  <a:gd name="T7" fmla="*/ 0 h 56"/>
                  <a:gd name="T8" fmla="*/ 85 w 85"/>
                  <a:gd name="T9" fmla="*/ 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56"/>
                  <a:gd name="T17" fmla="*/ 85 w 8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56">
                    <a:moveTo>
                      <a:pt x="85" y="8"/>
                    </a:moveTo>
                    <a:lnTo>
                      <a:pt x="13" y="56"/>
                    </a:lnTo>
                    <a:lnTo>
                      <a:pt x="33" y="20"/>
                    </a:lnTo>
                    <a:lnTo>
                      <a:pt x="0" y="0"/>
                    </a:lnTo>
                    <a:lnTo>
                      <a:pt x="85" y="8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63" name="Rectangle 81"/>
              <p:cNvSpPr>
                <a:spLocks noChangeArrowheads="1"/>
              </p:cNvSpPr>
              <p:nvPr/>
            </p:nvSpPr>
            <p:spPr bwMode="auto">
              <a:xfrm>
                <a:off x="2288" y="3267"/>
                <a:ext cx="6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latin typeface="Tahoma" pitchFamily="34" charset="0"/>
                  </a:rPr>
                  <a:t>X</a:t>
                </a:r>
                <a:endParaRPr lang="es-ES" sz="1200" b="1">
                  <a:latin typeface="Times New Roman" pitchFamily="18" charset="0"/>
                </a:endParaRPr>
              </a:p>
            </p:txBody>
          </p:sp>
        </p:grpSp>
        <p:sp>
          <p:nvSpPr>
            <p:cNvPr id="51226" name="Freeform 82"/>
            <p:cNvSpPr>
              <a:spLocks/>
            </p:cNvSpPr>
            <p:nvPr/>
          </p:nvSpPr>
          <p:spPr bwMode="auto">
            <a:xfrm>
              <a:off x="3304" y="1680"/>
              <a:ext cx="1544" cy="1248"/>
            </a:xfrm>
            <a:custGeom>
              <a:avLst/>
              <a:gdLst>
                <a:gd name="T0" fmla="*/ 8 w 1544"/>
                <a:gd name="T1" fmla="*/ 0 h 1248"/>
                <a:gd name="T2" fmla="*/ 152 w 1544"/>
                <a:gd name="T3" fmla="*/ 336 h 1248"/>
                <a:gd name="T4" fmla="*/ 920 w 1544"/>
                <a:gd name="T5" fmla="*/ 480 h 1248"/>
                <a:gd name="T6" fmla="*/ 1400 w 1544"/>
                <a:gd name="T7" fmla="*/ 576 h 1248"/>
                <a:gd name="T8" fmla="*/ 1544 w 1544"/>
                <a:gd name="T9" fmla="*/ 1248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4"/>
                <a:gd name="T16" fmla="*/ 0 h 1248"/>
                <a:gd name="T17" fmla="*/ 1544 w 1544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4" h="1248">
                  <a:moveTo>
                    <a:pt x="8" y="0"/>
                  </a:moveTo>
                  <a:cubicBezTo>
                    <a:pt x="4" y="128"/>
                    <a:pt x="0" y="256"/>
                    <a:pt x="152" y="336"/>
                  </a:cubicBezTo>
                  <a:cubicBezTo>
                    <a:pt x="304" y="416"/>
                    <a:pt x="712" y="440"/>
                    <a:pt x="920" y="480"/>
                  </a:cubicBezTo>
                  <a:cubicBezTo>
                    <a:pt x="1128" y="520"/>
                    <a:pt x="1296" y="448"/>
                    <a:pt x="1400" y="576"/>
                  </a:cubicBezTo>
                  <a:cubicBezTo>
                    <a:pt x="1504" y="704"/>
                    <a:pt x="1520" y="1136"/>
                    <a:pt x="1544" y="1248"/>
                  </a:cubicBezTo>
                </a:path>
              </a:pathLst>
            </a:cu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227" name="Freeform 83"/>
            <p:cNvSpPr>
              <a:spLocks/>
            </p:cNvSpPr>
            <p:nvPr/>
          </p:nvSpPr>
          <p:spPr bwMode="auto">
            <a:xfrm>
              <a:off x="2440" y="2016"/>
              <a:ext cx="592" cy="1920"/>
            </a:xfrm>
            <a:custGeom>
              <a:avLst/>
              <a:gdLst>
                <a:gd name="T0" fmla="*/ 488 w 592"/>
                <a:gd name="T1" fmla="*/ 0 h 1920"/>
                <a:gd name="T2" fmla="*/ 536 w 592"/>
                <a:gd name="T3" fmla="*/ 96 h 1920"/>
                <a:gd name="T4" fmla="*/ 536 w 592"/>
                <a:gd name="T5" fmla="*/ 384 h 1920"/>
                <a:gd name="T6" fmla="*/ 200 w 592"/>
                <a:gd name="T7" fmla="*/ 672 h 1920"/>
                <a:gd name="T8" fmla="*/ 8 w 592"/>
                <a:gd name="T9" fmla="*/ 912 h 1920"/>
                <a:gd name="T10" fmla="*/ 152 w 592"/>
                <a:gd name="T11" fmla="*/ 1584 h 1920"/>
                <a:gd name="T12" fmla="*/ 296 w 592"/>
                <a:gd name="T13" fmla="*/ 1728 h 1920"/>
                <a:gd name="T14" fmla="*/ 344 w 592"/>
                <a:gd name="T15" fmla="*/ 1920 h 19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2"/>
                <a:gd name="T25" fmla="*/ 0 h 1920"/>
                <a:gd name="T26" fmla="*/ 592 w 592"/>
                <a:gd name="T27" fmla="*/ 1920 h 19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2" h="1920">
                  <a:moveTo>
                    <a:pt x="488" y="0"/>
                  </a:moveTo>
                  <a:cubicBezTo>
                    <a:pt x="508" y="16"/>
                    <a:pt x="528" y="32"/>
                    <a:pt x="536" y="96"/>
                  </a:cubicBezTo>
                  <a:cubicBezTo>
                    <a:pt x="544" y="160"/>
                    <a:pt x="592" y="288"/>
                    <a:pt x="536" y="384"/>
                  </a:cubicBezTo>
                  <a:cubicBezTo>
                    <a:pt x="480" y="480"/>
                    <a:pt x="288" y="584"/>
                    <a:pt x="200" y="672"/>
                  </a:cubicBezTo>
                  <a:cubicBezTo>
                    <a:pt x="112" y="760"/>
                    <a:pt x="16" y="760"/>
                    <a:pt x="8" y="912"/>
                  </a:cubicBezTo>
                  <a:cubicBezTo>
                    <a:pt x="0" y="1064"/>
                    <a:pt x="104" y="1448"/>
                    <a:pt x="152" y="1584"/>
                  </a:cubicBezTo>
                  <a:cubicBezTo>
                    <a:pt x="200" y="1720"/>
                    <a:pt x="264" y="1672"/>
                    <a:pt x="296" y="1728"/>
                  </a:cubicBezTo>
                  <a:cubicBezTo>
                    <a:pt x="328" y="1784"/>
                    <a:pt x="336" y="1852"/>
                    <a:pt x="344" y="1920"/>
                  </a:cubicBezTo>
                </a:path>
              </a:pathLst>
            </a:cu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195263" y="1898650"/>
            <a:ext cx="3305175" cy="809625"/>
            <a:chOff x="123" y="1061"/>
            <a:chExt cx="2082" cy="510"/>
          </a:xfrm>
        </p:grpSpPr>
        <p:grpSp>
          <p:nvGrpSpPr>
            <p:cNvPr id="51208" name="Group 85"/>
            <p:cNvGrpSpPr>
              <a:grpSpLocks/>
            </p:cNvGrpSpPr>
            <p:nvPr/>
          </p:nvGrpSpPr>
          <p:grpSpPr bwMode="auto">
            <a:xfrm>
              <a:off x="854" y="1061"/>
              <a:ext cx="502" cy="502"/>
              <a:chOff x="854" y="1061"/>
              <a:chExt cx="502" cy="502"/>
            </a:xfrm>
          </p:grpSpPr>
          <p:sp>
            <p:nvSpPr>
              <p:cNvPr id="51222" name="Oval 86"/>
              <p:cNvSpPr>
                <a:spLocks noChangeArrowheads="1"/>
              </p:cNvSpPr>
              <p:nvPr/>
            </p:nvSpPr>
            <p:spPr bwMode="auto">
              <a:xfrm>
                <a:off x="854" y="1061"/>
                <a:ext cx="502" cy="502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23" name="Rectangle 87"/>
              <p:cNvSpPr>
                <a:spLocks noChangeArrowheads="1"/>
              </p:cNvSpPr>
              <p:nvPr/>
            </p:nvSpPr>
            <p:spPr bwMode="auto">
              <a:xfrm>
                <a:off x="1073" y="1101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1224" name="Rectangle 88"/>
              <p:cNvSpPr>
                <a:spLocks noChangeArrowheads="1"/>
              </p:cNvSpPr>
              <p:nvPr/>
            </p:nvSpPr>
            <p:spPr bwMode="auto">
              <a:xfrm>
                <a:off x="1017" y="1193"/>
                <a:ext cx="18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200" b="1">
                    <a:latin typeface="Tahoma" pitchFamily="34" charset="0"/>
                  </a:rPr>
                  <a:t>Sist</a:t>
                </a:r>
                <a:endParaRPr lang="es-ES" sz="1200" b="1">
                  <a:latin typeface="Tahoma" pitchFamily="34" charset="0"/>
                </a:endParaRPr>
              </a:p>
            </p:txBody>
          </p:sp>
        </p:grpSp>
        <p:grpSp>
          <p:nvGrpSpPr>
            <p:cNvPr id="51209" name="Group 89"/>
            <p:cNvGrpSpPr>
              <a:grpSpLocks/>
            </p:cNvGrpSpPr>
            <p:nvPr/>
          </p:nvGrpSpPr>
          <p:grpSpPr bwMode="auto">
            <a:xfrm rot="861976">
              <a:off x="1373" y="1143"/>
              <a:ext cx="338" cy="128"/>
              <a:chOff x="1332" y="1085"/>
              <a:chExt cx="338" cy="128"/>
            </a:xfrm>
          </p:grpSpPr>
          <p:sp>
            <p:nvSpPr>
              <p:cNvPr id="51220" name="Line 90"/>
              <p:cNvSpPr>
                <a:spLocks noChangeShapeType="1"/>
              </p:cNvSpPr>
              <p:nvPr/>
            </p:nvSpPr>
            <p:spPr bwMode="auto">
              <a:xfrm flipV="1">
                <a:off x="1332" y="1109"/>
                <a:ext cx="265" cy="104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1221" name="Freeform 91"/>
              <p:cNvSpPr>
                <a:spLocks/>
              </p:cNvSpPr>
              <p:nvPr/>
            </p:nvSpPr>
            <p:spPr bwMode="auto">
              <a:xfrm>
                <a:off x="1585" y="1085"/>
                <a:ext cx="85" cy="52"/>
              </a:xfrm>
              <a:custGeom>
                <a:avLst/>
                <a:gdLst>
                  <a:gd name="T0" fmla="*/ 85 w 85"/>
                  <a:gd name="T1" fmla="*/ 0 h 52"/>
                  <a:gd name="T2" fmla="*/ 16 w 85"/>
                  <a:gd name="T3" fmla="*/ 52 h 52"/>
                  <a:gd name="T4" fmla="*/ 36 w 85"/>
                  <a:gd name="T5" fmla="*/ 16 h 52"/>
                  <a:gd name="T6" fmla="*/ 0 w 85"/>
                  <a:gd name="T7" fmla="*/ 0 h 52"/>
                  <a:gd name="T8" fmla="*/ 85 w 85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52"/>
                  <a:gd name="T17" fmla="*/ 85 w 85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52">
                    <a:moveTo>
                      <a:pt x="85" y="0"/>
                    </a:moveTo>
                    <a:lnTo>
                      <a:pt x="16" y="52"/>
                    </a:lnTo>
                    <a:lnTo>
                      <a:pt x="36" y="16"/>
                    </a:ln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1210" name="Rectangle 92"/>
            <p:cNvSpPr>
              <a:spLocks noChangeArrowheads="1"/>
            </p:cNvSpPr>
            <p:nvPr/>
          </p:nvSpPr>
          <p:spPr bwMode="auto">
            <a:xfrm>
              <a:off x="1424" y="1082"/>
              <a:ext cx="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B</a:t>
              </a:r>
              <a:endParaRPr lang="es-ES" sz="1200" b="1">
                <a:latin typeface="Times New Roman" pitchFamily="18" charset="0"/>
              </a:endParaRPr>
            </a:p>
          </p:txBody>
        </p:sp>
        <p:sp>
          <p:nvSpPr>
            <p:cNvPr id="51211" name="Line 93"/>
            <p:cNvSpPr>
              <a:spLocks noChangeShapeType="1"/>
            </p:cNvSpPr>
            <p:nvPr/>
          </p:nvSpPr>
          <p:spPr bwMode="auto">
            <a:xfrm flipV="1">
              <a:off x="580" y="1350"/>
              <a:ext cx="282" cy="65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212" name="Freeform 94"/>
            <p:cNvSpPr>
              <a:spLocks/>
            </p:cNvSpPr>
            <p:nvPr/>
          </p:nvSpPr>
          <p:spPr bwMode="auto">
            <a:xfrm>
              <a:off x="777" y="1342"/>
              <a:ext cx="85" cy="52"/>
            </a:xfrm>
            <a:custGeom>
              <a:avLst/>
              <a:gdLst>
                <a:gd name="T0" fmla="*/ 85 w 85"/>
                <a:gd name="T1" fmla="*/ 8 h 52"/>
                <a:gd name="T2" fmla="*/ 12 w 85"/>
                <a:gd name="T3" fmla="*/ 52 h 52"/>
                <a:gd name="T4" fmla="*/ 33 w 85"/>
                <a:gd name="T5" fmla="*/ 20 h 52"/>
                <a:gd name="T6" fmla="*/ 0 w 85"/>
                <a:gd name="T7" fmla="*/ 0 h 52"/>
                <a:gd name="T8" fmla="*/ 85 w 85"/>
                <a:gd name="T9" fmla="*/ 8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52"/>
                <a:gd name="T17" fmla="*/ 85 w 8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52">
                  <a:moveTo>
                    <a:pt x="85" y="8"/>
                  </a:moveTo>
                  <a:lnTo>
                    <a:pt x="12" y="52"/>
                  </a:lnTo>
                  <a:lnTo>
                    <a:pt x="33" y="20"/>
                  </a:lnTo>
                  <a:lnTo>
                    <a:pt x="0" y="0"/>
                  </a:lnTo>
                  <a:lnTo>
                    <a:pt x="85" y="8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1213" name="Rectangle 95"/>
            <p:cNvSpPr>
              <a:spLocks noChangeArrowheads="1"/>
            </p:cNvSpPr>
            <p:nvPr/>
          </p:nvSpPr>
          <p:spPr bwMode="auto">
            <a:xfrm>
              <a:off x="643" y="1228"/>
              <a:ext cx="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A</a:t>
              </a:r>
              <a:endParaRPr lang="es-ES" sz="1200" b="1">
                <a:latin typeface="Times New Roman" pitchFamily="18" charset="0"/>
              </a:endParaRPr>
            </a:p>
          </p:txBody>
        </p:sp>
        <p:grpSp>
          <p:nvGrpSpPr>
            <p:cNvPr id="51214" name="Group 96"/>
            <p:cNvGrpSpPr>
              <a:grpSpLocks/>
            </p:cNvGrpSpPr>
            <p:nvPr/>
          </p:nvGrpSpPr>
          <p:grpSpPr bwMode="auto">
            <a:xfrm>
              <a:off x="123" y="1325"/>
              <a:ext cx="461" cy="246"/>
              <a:chOff x="123" y="1325"/>
              <a:chExt cx="461" cy="246"/>
            </a:xfrm>
          </p:grpSpPr>
          <p:sp>
            <p:nvSpPr>
              <p:cNvPr id="51218" name="Rectangle 97"/>
              <p:cNvSpPr>
                <a:spLocks noChangeArrowheads="1"/>
              </p:cNvSpPr>
              <p:nvPr/>
            </p:nvSpPr>
            <p:spPr bwMode="auto">
              <a:xfrm>
                <a:off x="123" y="1325"/>
                <a:ext cx="461" cy="246"/>
              </a:xfrm>
              <a:prstGeom prst="rect">
                <a:avLst/>
              </a:prstGeom>
              <a:solidFill>
                <a:srgbClr val="3366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19" name="Rectangle 98"/>
              <p:cNvSpPr>
                <a:spLocks noChangeArrowheads="1"/>
              </p:cNvSpPr>
              <p:nvPr/>
            </p:nvSpPr>
            <p:spPr bwMode="auto">
              <a:xfrm>
                <a:off x="162" y="1335"/>
                <a:ext cx="38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200" b="1">
                    <a:solidFill>
                      <a:schemeClr val="bg1"/>
                    </a:solidFill>
                    <a:latin typeface="Tahoma" pitchFamily="34" charset="0"/>
                  </a:rPr>
                  <a:t>FUENTE</a:t>
                </a:r>
                <a:endParaRPr lang="es-ES" sz="12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1215" name="Group 99"/>
            <p:cNvGrpSpPr>
              <a:grpSpLocks/>
            </p:cNvGrpSpPr>
            <p:nvPr/>
          </p:nvGrpSpPr>
          <p:grpSpPr bwMode="auto">
            <a:xfrm>
              <a:off x="1716" y="1067"/>
              <a:ext cx="489" cy="246"/>
              <a:chOff x="1675" y="993"/>
              <a:chExt cx="489" cy="246"/>
            </a:xfrm>
          </p:grpSpPr>
          <p:sp>
            <p:nvSpPr>
              <p:cNvPr id="51216" name="Rectangle 100"/>
              <p:cNvSpPr>
                <a:spLocks noChangeArrowheads="1"/>
              </p:cNvSpPr>
              <p:nvPr/>
            </p:nvSpPr>
            <p:spPr bwMode="auto">
              <a:xfrm>
                <a:off x="1675" y="993"/>
                <a:ext cx="461" cy="246"/>
              </a:xfrm>
              <a:prstGeom prst="rect">
                <a:avLst/>
              </a:prstGeom>
              <a:solidFill>
                <a:srgbClr val="3366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1217" name="Rectangle 101"/>
              <p:cNvSpPr>
                <a:spLocks noChangeArrowheads="1"/>
              </p:cNvSpPr>
              <p:nvPr/>
            </p:nvSpPr>
            <p:spPr bwMode="auto">
              <a:xfrm>
                <a:off x="1714" y="1003"/>
                <a:ext cx="45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200" b="1">
                    <a:solidFill>
                      <a:schemeClr val="bg1"/>
                    </a:solidFill>
                    <a:latin typeface="Tahoma" pitchFamily="34" charset="0"/>
                  </a:rPr>
                  <a:t>DESTINO</a:t>
                </a:r>
                <a:endParaRPr lang="es-ES" sz="12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Consistencia en el DFD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957388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s-ES_tradnl" sz="2800" dirty="0"/>
              <a:t>Cada proceso en un diagrama “padre” es una consolidación del DFD “hijo”</a:t>
            </a:r>
          </a:p>
          <a:p>
            <a:pPr>
              <a:defRPr/>
            </a:pPr>
            <a:r>
              <a:rPr lang="es-ES_tradnl" sz="2800" dirty="0"/>
              <a:t>Balanceo de </a:t>
            </a:r>
            <a:r>
              <a:rPr lang="es-ES_tradnl" sz="2800" dirty="0" err="1"/>
              <a:t>DFDs</a:t>
            </a:r>
            <a:endParaRPr lang="es-ES_tradnl" sz="2800" dirty="0"/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Las E/S de un proceso “padre” deben corresponderse con las E/S del DFD “hijo” que lo explica</a:t>
            </a:r>
          </a:p>
          <a:p>
            <a:pPr>
              <a:buFontTx/>
              <a:buNone/>
              <a:defRPr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522F64CA-7E6D-409C-A5CA-89D1457353DB}" type="slidenum">
              <a:rPr lang="es-AR"/>
              <a:pPr>
                <a:defRPr/>
              </a:pPr>
              <a:t>48</a:t>
            </a:fld>
            <a:endParaRPr lang="es-A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Jerarquía de </a:t>
            </a:r>
            <a:r>
              <a:rPr lang="es-ES_tradnl" sz="3600" b="1" dirty="0" err="1">
                <a:solidFill>
                  <a:srgbClr val="FFC000"/>
                </a:solidFill>
              </a:rPr>
              <a:t>DFDs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47050" cy="42370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dirty="0"/>
              <a:t>En un DFD completo cada proceso tiene un número único que lo identifica en función de su situación en la jerarquía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Cada DFD tiene también un número único que coincide con el proceso que describe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Las hojas o nodos terminales corresponden a “procesos primitivos” o </a:t>
            </a:r>
            <a:r>
              <a:rPr lang="es-ES_tradnl" sz="2800" dirty="0" err="1"/>
              <a:t>indescomponibles</a:t>
            </a:r>
            <a:endParaRPr lang="es-ES_tradnl" sz="2800" dirty="0"/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Para cada proceso primitivo existirá una </a:t>
            </a:r>
            <a:r>
              <a:rPr lang="es-ES_tradnl" sz="2800" dirty="0" err="1"/>
              <a:t>miniespecificación</a:t>
            </a:r>
            <a:r>
              <a:rPr lang="es-ES_tradnl" sz="2800" dirty="0"/>
              <a:t>.</a:t>
            </a: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65B8D20A-F9E3-45A4-95E4-F04D8966C33C}" type="slidenum">
              <a:rPr lang="es-AR"/>
              <a:pPr>
                <a:defRPr/>
              </a:pPr>
              <a:t>49</a:t>
            </a:fld>
            <a:endParaRPr lang="es-AR"/>
          </a:p>
        </p:txBody>
      </p:sp>
      <p:grpSp>
        <p:nvGrpSpPr>
          <p:cNvPr id="53254" name="Group 4"/>
          <p:cNvGrpSpPr>
            <a:grpSpLocks/>
          </p:cNvGrpSpPr>
          <p:nvPr/>
        </p:nvGrpSpPr>
        <p:grpSpPr bwMode="auto">
          <a:xfrm>
            <a:off x="2022475" y="5832475"/>
            <a:ext cx="1166813" cy="661988"/>
            <a:chOff x="1274" y="3674"/>
            <a:chExt cx="735" cy="417"/>
          </a:xfrm>
        </p:grpSpPr>
        <p:sp>
          <p:nvSpPr>
            <p:cNvPr id="53260" name="Rectangle 5"/>
            <p:cNvSpPr>
              <a:spLocks noChangeArrowheads="1"/>
            </p:cNvSpPr>
            <p:nvPr/>
          </p:nvSpPr>
          <p:spPr bwMode="auto">
            <a:xfrm>
              <a:off x="1274" y="3674"/>
              <a:ext cx="735" cy="417"/>
            </a:xfrm>
            <a:prstGeom prst="rect">
              <a:avLst/>
            </a:prstGeom>
            <a:solidFill>
              <a:srgbClr val="66FF66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53261" name="Line 6"/>
            <p:cNvSpPr>
              <a:spLocks noChangeShapeType="1"/>
            </p:cNvSpPr>
            <p:nvPr/>
          </p:nvSpPr>
          <p:spPr bwMode="auto">
            <a:xfrm>
              <a:off x="1274" y="3758"/>
              <a:ext cx="735" cy="1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2" name="Line 7"/>
            <p:cNvSpPr>
              <a:spLocks noChangeShapeType="1"/>
            </p:cNvSpPr>
            <p:nvPr/>
          </p:nvSpPr>
          <p:spPr bwMode="auto">
            <a:xfrm flipV="1">
              <a:off x="1421" y="3674"/>
              <a:ext cx="1" cy="84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3" name="Line 8"/>
            <p:cNvSpPr>
              <a:spLocks noChangeShapeType="1"/>
            </p:cNvSpPr>
            <p:nvPr/>
          </p:nvSpPr>
          <p:spPr bwMode="auto">
            <a:xfrm flipH="1">
              <a:off x="1872" y="3953"/>
              <a:ext cx="137" cy="138"/>
            </a:xfrm>
            <a:prstGeom prst="line">
              <a:avLst/>
            </a:prstGeom>
            <a:noFill/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4" name="Freeform 9"/>
            <p:cNvSpPr>
              <a:spLocks/>
            </p:cNvSpPr>
            <p:nvPr/>
          </p:nvSpPr>
          <p:spPr bwMode="auto">
            <a:xfrm>
              <a:off x="1960" y="4032"/>
              <a:ext cx="24" cy="29"/>
            </a:xfrm>
            <a:custGeom>
              <a:avLst/>
              <a:gdLst>
                <a:gd name="T0" fmla="*/ 24 w 24"/>
                <a:gd name="T1" fmla="*/ 15 h 29"/>
                <a:gd name="T2" fmla="*/ 0 w 24"/>
                <a:gd name="T3" fmla="*/ 29 h 29"/>
                <a:gd name="T4" fmla="*/ 0 w 24"/>
                <a:gd name="T5" fmla="*/ 0 h 29"/>
                <a:gd name="T6" fmla="*/ 24 w 24"/>
                <a:gd name="T7" fmla="*/ 15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9"/>
                <a:gd name="T14" fmla="*/ 24 w 24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9">
                  <a:moveTo>
                    <a:pt x="24" y="15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6FF66"/>
            </a:solidFill>
            <a:ln w="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5" name="Freeform 10"/>
            <p:cNvSpPr>
              <a:spLocks/>
            </p:cNvSpPr>
            <p:nvPr/>
          </p:nvSpPr>
          <p:spPr bwMode="auto">
            <a:xfrm>
              <a:off x="1950" y="4032"/>
              <a:ext cx="24" cy="29"/>
            </a:xfrm>
            <a:custGeom>
              <a:avLst/>
              <a:gdLst>
                <a:gd name="T0" fmla="*/ 0 w 24"/>
                <a:gd name="T1" fmla="*/ 15 h 29"/>
                <a:gd name="T2" fmla="*/ 24 w 24"/>
                <a:gd name="T3" fmla="*/ 29 h 29"/>
                <a:gd name="T4" fmla="*/ 24 w 24"/>
                <a:gd name="T5" fmla="*/ 0 h 29"/>
                <a:gd name="T6" fmla="*/ 0 w 24"/>
                <a:gd name="T7" fmla="*/ 15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9"/>
                <a:gd name="T14" fmla="*/ 24 w 24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9">
                  <a:moveTo>
                    <a:pt x="0" y="15"/>
                  </a:moveTo>
                  <a:lnTo>
                    <a:pt x="24" y="29"/>
                  </a:lnTo>
                  <a:lnTo>
                    <a:pt x="24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6FF66"/>
            </a:solidFill>
            <a:ln w="0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6" name="Rectangle 11"/>
            <p:cNvSpPr>
              <a:spLocks noChangeArrowheads="1"/>
            </p:cNvSpPr>
            <p:nvPr/>
          </p:nvSpPr>
          <p:spPr bwMode="auto">
            <a:xfrm>
              <a:off x="1529" y="3684"/>
              <a:ext cx="380" cy="87"/>
            </a:xfrm>
            <a:prstGeom prst="rect">
              <a:avLst/>
            </a:prstGeom>
            <a:solidFill>
              <a:srgbClr val="66FF66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900">
                  <a:solidFill>
                    <a:srgbClr val="000000"/>
                  </a:solidFill>
                  <a:latin typeface="Tahoma" pitchFamily="34" charset="0"/>
                </a:rPr>
                <a:t>Localización</a:t>
              </a: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3267" name="Rectangle 12"/>
            <p:cNvSpPr>
              <a:spLocks noChangeArrowheads="1"/>
            </p:cNvSpPr>
            <p:nvPr/>
          </p:nvSpPr>
          <p:spPr bwMode="auto">
            <a:xfrm>
              <a:off x="1514" y="3767"/>
              <a:ext cx="249" cy="87"/>
            </a:xfrm>
            <a:prstGeom prst="rect">
              <a:avLst/>
            </a:prstGeom>
            <a:solidFill>
              <a:srgbClr val="66FF66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900">
                  <a:solidFill>
                    <a:srgbClr val="000000"/>
                  </a:solidFill>
                  <a:latin typeface="Tahoma" pitchFamily="34" charset="0"/>
                </a:rPr>
                <a:t>Proceso</a:t>
              </a:r>
              <a:endParaRPr lang="es-ES" sz="2400">
                <a:latin typeface="Times New Roman" pitchFamily="18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971800" y="5867400"/>
            <a:ext cx="4724400" cy="762000"/>
            <a:chOff x="1872" y="3696"/>
            <a:chExt cx="2976" cy="480"/>
          </a:xfrm>
        </p:grpSpPr>
        <p:grpSp>
          <p:nvGrpSpPr>
            <p:cNvPr id="53256" name="Group 14"/>
            <p:cNvGrpSpPr>
              <a:grpSpLocks/>
            </p:cNvGrpSpPr>
            <p:nvPr/>
          </p:nvGrpSpPr>
          <p:grpSpPr bwMode="auto">
            <a:xfrm>
              <a:off x="1872" y="3888"/>
              <a:ext cx="528" cy="288"/>
              <a:chOff x="1872" y="3888"/>
              <a:chExt cx="528" cy="288"/>
            </a:xfrm>
          </p:grpSpPr>
          <p:sp>
            <p:nvSpPr>
              <p:cNvPr id="53258" name="Oval 15"/>
              <p:cNvSpPr>
                <a:spLocks noChangeArrowheads="1"/>
              </p:cNvSpPr>
              <p:nvPr/>
            </p:nvSpPr>
            <p:spPr bwMode="auto">
              <a:xfrm>
                <a:off x="1872" y="3936"/>
                <a:ext cx="240" cy="24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3259" name="Line 16"/>
              <p:cNvSpPr>
                <a:spLocks noChangeShapeType="1"/>
              </p:cNvSpPr>
              <p:nvPr/>
            </p:nvSpPr>
            <p:spPr bwMode="auto">
              <a:xfrm flipV="1">
                <a:off x="2112" y="3888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57" name="Text Box 17"/>
            <p:cNvSpPr txBox="1">
              <a:spLocks noChangeArrowheads="1"/>
            </p:cNvSpPr>
            <p:nvPr/>
          </p:nvSpPr>
          <p:spPr bwMode="auto">
            <a:xfrm>
              <a:off x="2448" y="3696"/>
              <a:ext cx="24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i="1">
                  <a:latin typeface="Times New Roman" pitchFamily="18" charset="0"/>
                </a:rPr>
                <a:t>Proceso primitivo en Métrica </a:t>
              </a:r>
              <a:endParaRPr lang="es-ES" i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s-AR" sz="3600" b="1" dirty="0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Reingeniería</a:t>
            </a:r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B4FD4CBC-0162-42A2-ABE2-F2CDA9D2A4E9}" type="slidenum">
              <a:rPr lang="es-AR"/>
              <a:pPr>
                <a:defRPr/>
              </a:pPr>
              <a:t>5</a:t>
            </a:fld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59113" y="2420938"/>
            <a:ext cx="2838450" cy="1333500"/>
          </a:xfrm>
          <a:prstGeom prst="rect">
            <a:avLst/>
          </a:prstGeom>
          <a:solidFill>
            <a:srgbClr val="8C4881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08063" y="4310063"/>
            <a:ext cx="2035175" cy="1127125"/>
          </a:xfrm>
          <a:prstGeom prst="rect">
            <a:avLst/>
          </a:prstGeom>
          <a:solidFill>
            <a:srgbClr val="FF669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65850" y="4292600"/>
            <a:ext cx="2366963" cy="1296988"/>
          </a:xfrm>
          <a:prstGeom prst="rect">
            <a:avLst/>
          </a:prstGeom>
          <a:solidFill>
            <a:srgbClr val="AD278D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8200" name="AutoShape 6"/>
          <p:cNvSpPr>
            <a:spLocks noChangeArrowheads="1"/>
          </p:cNvSpPr>
          <p:nvPr/>
        </p:nvSpPr>
        <p:spPr bwMode="auto">
          <a:xfrm>
            <a:off x="3279775" y="3859213"/>
            <a:ext cx="2474913" cy="1490662"/>
          </a:xfrm>
          <a:custGeom>
            <a:avLst/>
            <a:gdLst>
              <a:gd name="T0" fmla="*/ 1237456 w 21600"/>
              <a:gd name="T1" fmla="*/ 0 h 21600"/>
              <a:gd name="T2" fmla="*/ 0 w 21600"/>
              <a:gd name="T3" fmla="*/ 1064788 h 21600"/>
              <a:gd name="T4" fmla="*/ 1237456 w 21600"/>
              <a:gd name="T5" fmla="*/ 1277691 h 21600"/>
              <a:gd name="T6" fmla="*/ 2474912 w 21600"/>
              <a:gd name="T7" fmla="*/ 10647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2160 w 21600"/>
              <a:gd name="T13" fmla="*/ 12343 h 21600"/>
              <a:gd name="T14" fmla="*/ 19440 w 21600"/>
              <a:gd name="T15" fmla="*/ 1851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17900" y="2725738"/>
            <a:ext cx="1901825" cy="8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Procesos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de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Negocio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65250" y="4446588"/>
            <a:ext cx="1385888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Sistemas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99188" y="4578350"/>
            <a:ext cx="20447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Aplicaciones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Softwaree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63938" y="4724400"/>
            <a:ext cx="1852612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Reingeniería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Jerarquía de </a:t>
            </a:r>
            <a:r>
              <a:rPr lang="es-ES_tradnl" sz="3600" b="1" dirty="0" err="1">
                <a:solidFill>
                  <a:srgbClr val="FFC000"/>
                </a:solidFill>
              </a:rPr>
              <a:t>DFDs</a:t>
            </a:r>
            <a:r>
              <a:rPr lang="es-ES_tradnl" sz="3600" b="1" dirty="0">
                <a:solidFill>
                  <a:srgbClr val="FFC000"/>
                </a:solidFill>
              </a:rPr>
              <a:t> (II)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47" name="4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6" name="4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3ED1E291-00FE-4046-9ACC-BEDC8A617803}" type="slidenum">
              <a:rPr lang="es-AR"/>
              <a:pPr>
                <a:defRPr/>
              </a:pPr>
              <a:t>50</a:t>
            </a:fld>
            <a:endParaRPr lang="es-AR"/>
          </a:p>
        </p:txBody>
      </p:sp>
      <p:grpSp>
        <p:nvGrpSpPr>
          <p:cNvPr id="54277" name="Group 3"/>
          <p:cNvGrpSpPr>
            <a:grpSpLocks/>
          </p:cNvGrpSpPr>
          <p:nvPr/>
        </p:nvGrpSpPr>
        <p:grpSpPr bwMode="auto">
          <a:xfrm>
            <a:off x="614363" y="1901825"/>
            <a:ext cx="2478087" cy="1143000"/>
            <a:chOff x="576" y="1305"/>
            <a:chExt cx="1561" cy="720"/>
          </a:xfrm>
        </p:grpSpPr>
        <p:grpSp>
          <p:nvGrpSpPr>
            <p:cNvPr id="54309" name="Group 4"/>
            <p:cNvGrpSpPr>
              <a:grpSpLocks/>
            </p:cNvGrpSpPr>
            <p:nvPr/>
          </p:nvGrpSpPr>
          <p:grpSpPr bwMode="auto">
            <a:xfrm>
              <a:off x="960" y="1305"/>
              <a:ext cx="720" cy="720"/>
              <a:chOff x="960" y="1296"/>
              <a:chExt cx="720" cy="720"/>
            </a:xfrm>
          </p:grpSpPr>
          <p:sp>
            <p:nvSpPr>
              <p:cNvPr id="54317" name="Oval 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720" cy="720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4318" name="Rectangle 6"/>
              <p:cNvSpPr>
                <a:spLocks noChangeArrowheads="1"/>
              </p:cNvSpPr>
              <p:nvPr/>
            </p:nvSpPr>
            <p:spPr bwMode="auto">
              <a:xfrm>
                <a:off x="1208" y="1344"/>
                <a:ext cx="24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r>
                  <a:rPr lang="es-ES_tradnl" sz="1200" b="1">
                    <a:solidFill>
                      <a:srgbClr val="000000"/>
                    </a:solidFill>
                    <a:latin typeface="Tahoma" pitchFamily="34" charset="0"/>
                  </a:rPr>
                  <a:t> 1.2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4319" name="Rectangle 7"/>
              <p:cNvSpPr>
                <a:spLocks noChangeArrowheads="1"/>
              </p:cNvSpPr>
              <p:nvPr/>
            </p:nvSpPr>
            <p:spPr bwMode="auto">
              <a:xfrm>
                <a:off x="1083" y="1488"/>
                <a:ext cx="47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_tradnl" sz="1200" b="1">
                    <a:solidFill>
                      <a:srgbClr val="000000"/>
                    </a:solidFill>
                    <a:latin typeface="Tahoma" pitchFamily="34" charset="0"/>
                  </a:rPr>
                  <a:t>Proceso A</a:t>
                </a:r>
                <a:endParaRPr lang="es-ES" sz="1200" b="1">
                  <a:latin typeface="Tahoma" pitchFamily="34" charset="0"/>
                </a:endParaRPr>
              </a:p>
            </p:txBody>
          </p:sp>
        </p:grpSp>
        <p:sp>
          <p:nvSpPr>
            <p:cNvPr id="54310" name="Line 8"/>
            <p:cNvSpPr>
              <a:spLocks noChangeShapeType="1"/>
            </p:cNvSpPr>
            <p:nvPr/>
          </p:nvSpPr>
          <p:spPr bwMode="auto">
            <a:xfrm flipV="1">
              <a:off x="1653" y="1365"/>
              <a:ext cx="380" cy="150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311" name="Line 9"/>
            <p:cNvSpPr>
              <a:spLocks noChangeShapeType="1"/>
            </p:cNvSpPr>
            <p:nvPr/>
          </p:nvSpPr>
          <p:spPr bwMode="auto">
            <a:xfrm flipV="1">
              <a:off x="2033" y="1331"/>
              <a:ext cx="104" cy="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312" name="Freeform 10"/>
            <p:cNvSpPr>
              <a:spLocks/>
            </p:cNvSpPr>
            <p:nvPr/>
          </p:nvSpPr>
          <p:spPr bwMode="auto">
            <a:xfrm>
              <a:off x="2016" y="1331"/>
              <a:ext cx="121" cy="74"/>
            </a:xfrm>
            <a:custGeom>
              <a:avLst/>
              <a:gdLst>
                <a:gd name="T0" fmla="*/ 121 w 121"/>
                <a:gd name="T1" fmla="*/ 0 h 74"/>
                <a:gd name="T2" fmla="*/ 23 w 121"/>
                <a:gd name="T3" fmla="*/ 74 h 74"/>
                <a:gd name="T4" fmla="*/ 52 w 121"/>
                <a:gd name="T5" fmla="*/ 23 h 74"/>
                <a:gd name="T6" fmla="*/ 0 w 121"/>
                <a:gd name="T7" fmla="*/ 0 h 74"/>
                <a:gd name="T8" fmla="*/ 121 w 121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74"/>
                <a:gd name="T17" fmla="*/ 121 w 12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74">
                  <a:moveTo>
                    <a:pt x="121" y="0"/>
                  </a:moveTo>
                  <a:lnTo>
                    <a:pt x="23" y="74"/>
                  </a:lnTo>
                  <a:lnTo>
                    <a:pt x="52" y="23"/>
                  </a:lnTo>
                  <a:lnTo>
                    <a:pt x="0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313" name="Rectangle 11"/>
            <p:cNvSpPr>
              <a:spLocks noChangeArrowheads="1"/>
            </p:cNvSpPr>
            <p:nvPr/>
          </p:nvSpPr>
          <p:spPr bwMode="auto">
            <a:xfrm>
              <a:off x="1754" y="1321"/>
              <a:ext cx="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54314" name="Line 12"/>
            <p:cNvSpPr>
              <a:spLocks noChangeShapeType="1"/>
            </p:cNvSpPr>
            <p:nvPr/>
          </p:nvSpPr>
          <p:spPr bwMode="auto">
            <a:xfrm flipV="1">
              <a:off x="576" y="1711"/>
              <a:ext cx="403" cy="92"/>
            </a:xfrm>
            <a:prstGeom prst="line">
              <a:avLst/>
            </a:prstGeom>
            <a:noFill/>
            <a:ln w="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315" name="Freeform 13"/>
            <p:cNvSpPr>
              <a:spLocks/>
            </p:cNvSpPr>
            <p:nvPr/>
          </p:nvSpPr>
          <p:spPr bwMode="auto">
            <a:xfrm>
              <a:off x="858" y="1699"/>
              <a:ext cx="121" cy="75"/>
            </a:xfrm>
            <a:custGeom>
              <a:avLst/>
              <a:gdLst>
                <a:gd name="T0" fmla="*/ 121 w 121"/>
                <a:gd name="T1" fmla="*/ 12 h 75"/>
                <a:gd name="T2" fmla="*/ 17 w 121"/>
                <a:gd name="T3" fmla="*/ 75 h 75"/>
                <a:gd name="T4" fmla="*/ 46 w 121"/>
                <a:gd name="T5" fmla="*/ 29 h 75"/>
                <a:gd name="T6" fmla="*/ 0 w 121"/>
                <a:gd name="T7" fmla="*/ 0 h 75"/>
                <a:gd name="T8" fmla="*/ 121 w 121"/>
                <a:gd name="T9" fmla="*/ 1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75"/>
                <a:gd name="T17" fmla="*/ 121 w 121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75">
                  <a:moveTo>
                    <a:pt x="121" y="12"/>
                  </a:moveTo>
                  <a:lnTo>
                    <a:pt x="17" y="75"/>
                  </a:lnTo>
                  <a:lnTo>
                    <a:pt x="46" y="29"/>
                  </a:lnTo>
                  <a:lnTo>
                    <a:pt x="0" y="0"/>
                  </a:lnTo>
                  <a:lnTo>
                    <a:pt x="121" y="12"/>
                  </a:lnTo>
                  <a:close/>
                </a:path>
              </a:pathLst>
            </a:custGeom>
            <a:solidFill>
              <a:srgbClr val="0099FF"/>
            </a:solidFill>
            <a:ln w="0">
              <a:solidFill>
                <a:srgbClr val="00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4316" name="Rectangle 14"/>
            <p:cNvSpPr>
              <a:spLocks noChangeArrowheads="1"/>
            </p:cNvSpPr>
            <p:nvPr/>
          </p:nvSpPr>
          <p:spPr bwMode="auto">
            <a:xfrm>
              <a:off x="741" y="1640"/>
              <a:ext cx="6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s-ES" sz="1200" b="1">
                  <a:latin typeface="Tahoma" pitchFamily="34" charset="0"/>
                </a:rPr>
                <a:t>A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05075" y="2374900"/>
            <a:ext cx="5629275" cy="4189413"/>
            <a:chOff x="1578" y="1496"/>
            <a:chExt cx="3546" cy="2639"/>
          </a:xfrm>
        </p:grpSpPr>
        <p:grpSp>
          <p:nvGrpSpPr>
            <p:cNvPr id="54279" name="Group 16"/>
            <p:cNvGrpSpPr>
              <a:grpSpLocks/>
            </p:cNvGrpSpPr>
            <p:nvPr/>
          </p:nvGrpSpPr>
          <p:grpSpPr bwMode="auto">
            <a:xfrm>
              <a:off x="1764" y="2023"/>
              <a:ext cx="3360" cy="2112"/>
              <a:chOff x="1764" y="2023"/>
              <a:chExt cx="3360" cy="2112"/>
            </a:xfrm>
          </p:grpSpPr>
          <p:sp>
            <p:nvSpPr>
              <p:cNvPr id="54281" name="Rectangle 17"/>
              <p:cNvSpPr>
                <a:spLocks noChangeArrowheads="1"/>
              </p:cNvSpPr>
              <p:nvPr/>
            </p:nvSpPr>
            <p:spPr bwMode="auto">
              <a:xfrm>
                <a:off x="1764" y="2023"/>
                <a:ext cx="3360" cy="211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grpSp>
            <p:nvGrpSpPr>
              <p:cNvPr id="54282" name="Group 18"/>
              <p:cNvGrpSpPr>
                <a:grpSpLocks/>
              </p:cNvGrpSpPr>
              <p:nvPr/>
            </p:nvGrpSpPr>
            <p:grpSpPr bwMode="auto">
              <a:xfrm>
                <a:off x="2256" y="2311"/>
                <a:ext cx="2736" cy="1625"/>
                <a:chOff x="2256" y="2311"/>
                <a:chExt cx="2736" cy="1625"/>
              </a:xfrm>
            </p:grpSpPr>
            <p:sp>
              <p:nvSpPr>
                <p:cNvPr id="54284" name="Oval 19"/>
                <p:cNvSpPr>
                  <a:spLocks noChangeArrowheads="1"/>
                </p:cNvSpPr>
                <p:nvPr/>
              </p:nvSpPr>
              <p:spPr bwMode="auto">
                <a:xfrm>
                  <a:off x="3973" y="3216"/>
                  <a:ext cx="720" cy="720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54285" name="Rectangle 20"/>
                <p:cNvSpPr>
                  <a:spLocks noChangeArrowheads="1"/>
                </p:cNvSpPr>
                <p:nvPr/>
              </p:nvSpPr>
              <p:spPr bwMode="auto">
                <a:xfrm>
                  <a:off x="4181" y="3274"/>
                  <a:ext cx="33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r>
                    <a:rPr lang="es-ES_tradnl" sz="1200" b="1">
                      <a:solidFill>
                        <a:srgbClr val="000000"/>
                      </a:solidFill>
                      <a:latin typeface="Tahoma" pitchFamily="34" charset="0"/>
                    </a:rPr>
                    <a:t> 1.2.3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4286" name="Rectangle 21"/>
                <p:cNvSpPr>
                  <a:spLocks noChangeArrowheads="1"/>
                </p:cNvSpPr>
                <p:nvPr/>
              </p:nvSpPr>
              <p:spPr bwMode="auto">
                <a:xfrm>
                  <a:off x="4290" y="3406"/>
                  <a:ext cx="99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f3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4287" name="Oval 22"/>
                <p:cNvSpPr>
                  <a:spLocks noChangeArrowheads="1"/>
                </p:cNvSpPr>
                <p:nvPr/>
              </p:nvSpPr>
              <p:spPr bwMode="auto">
                <a:xfrm>
                  <a:off x="2677" y="3072"/>
                  <a:ext cx="720" cy="720"/>
                </a:xfrm>
                <a:prstGeom prst="ellipse">
                  <a:avLst/>
                </a:prstGeom>
                <a:solidFill>
                  <a:srgbClr val="66FF3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5428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85" y="3130"/>
                  <a:ext cx="33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P</a:t>
                  </a:r>
                  <a:r>
                    <a:rPr lang="es-ES_tradnl" sz="1200" b="1">
                      <a:solidFill>
                        <a:srgbClr val="000000"/>
                      </a:solidFill>
                      <a:latin typeface="Tahoma" pitchFamily="34" charset="0"/>
                    </a:rPr>
                    <a:t> 1.2.1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4289" name="Rectangle 24"/>
                <p:cNvSpPr>
                  <a:spLocks noChangeArrowheads="1"/>
                </p:cNvSpPr>
                <p:nvPr/>
              </p:nvSpPr>
              <p:spPr bwMode="auto">
                <a:xfrm>
                  <a:off x="2994" y="3262"/>
                  <a:ext cx="99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0000"/>
                      </a:solidFill>
                      <a:latin typeface="Tahoma" pitchFamily="34" charset="0"/>
                    </a:rPr>
                    <a:t>f1</a:t>
                  </a:r>
                  <a:endParaRPr lang="es-ES" sz="1200" b="1">
                    <a:latin typeface="Tahoma" pitchFamily="34" charset="0"/>
                  </a:endParaRPr>
                </a:p>
              </p:txBody>
            </p:sp>
            <p:sp>
              <p:nvSpPr>
                <p:cNvPr id="5429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652" y="3003"/>
                  <a:ext cx="340" cy="415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1" name="Freeform 26"/>
                <p:cNvSpPr>
                  <a:spLocks/>
                </p:cNvSpPr>
                <p:nvPr/>
              </p:nvSpPr>
              <p:spPr bwMode="auto">
                <a:xfrm>
                  <a:off x="4888" y="3003"/>
                  <a:ext cx="104" cy="115"/>
                </a:xfrm>
                <a:custGeom>
                  <a:avLst/>
                  <a:gdLst>
                    <a:gd name="T0" fmla="*/ 104 w 104"/>
                    <a:gd name="T1" fmla="*/ 0 h 115"/>
                    <a:gd name="T2" fmla="*/ 64 w 104"/>
                    <a:gd name="T3" fmla="*/ 115 h 115"/>
                    <a:gd name="T4" fmla="*/ 58 w 104"/>
                    <a:gd name="T5" fmla="*/ 57 h 115"/>
                    <a:gd name="T6" fmla="*/ 0 w 104"/>
                    <a:gd name="T7" fmla="*/ 63 h 115"/>
                    <a:gd name="T8" fmla="*/ 104 w 104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15"/>
                    <a:gd name="T17" fmla="*/ 104 w 104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15">
                      <a:moveTo>
                        <a:pt x="104" y="0"/>
                      </a:moveTo>
                      <a:lnTo>
                        <a:pt x="64" y="115"/>
                      </a:lnTo>
                      <a:lnTo>
                        <a:pt x="58" y="57"/>
                      </a:lnTo>
                      <a:lnTo>
                        <a:pt x="0" y="6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2" name="Rectangle 27"/>
                <p:cNvSpPr>
                  <a:spLocks noChangeArrowheads="1"/>
                </p:cNvSpPr>
                <p:nvPr/>
              </p:nvSpPr>
              <p:spPr bwMode="auto">
                <a:xfrm>
                  <a:off x="4782" y="3093"/>
                  <a:ext cx="65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99FF"/>
                      </a:solidFill>
                      <a:latin typeface="Tahoma" pitchFamily="34" charset="0"/>
                    </a:rPr>
                    <a:t>Y</a:t>
                  </a:r>
                </a:p>
              </p:txBody>
            </p:sp>
            <p:sp>
              <p:nvSpPr>
                <p:cNvPr id="54293" name="Freeform 28"/>
                <p:cNvSpPr>
                  <a:spLocks/>
                </p:cNvSpPr>
                <p:nvPr/>
              </p:nvSpPr>
              <p:spPr bwMode="auto">
                <a:xfrm>
                  <a:off x="4659" y="2637"/>
                  <a:ext cx="115" cy="81"/>
                </a:xfrm>
                <a:custGeom>
                  <a:avLst/>
                  <a:gdLst>
                    <a:gd name="T0" fmla="*/ 115 w 115"/>
                    <a:gd name="T1" fmla="*/ 47 h 81"/>
                    <a:gd name="T2" fmla="*/ 0 w 115"/>
                    <a:gd name="T3" fmla="*/ 81 h 81"/>
                    <a:gd name="T4" fmla="*/ 40 w 115"/>
                    <a:gd name="T5" fmla="*/ 47 h 81"/>
                    <a:gd name="T6" fmla="*/ 0 w 115"/>
                    <a:gd name="T7" fmla="*/ 0 h 81"/>
                    <a:gd name="T8" fmla="*/ 115 w 115"/>
                    <a:gd name="T9" fmla="*/ 47 h 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5"/>
                    <a:gd name="T16" fmla="*/ 0 h 81"/>
                    <a:gd name="T17" fmla="*/ 115 w 115"/>
                    <a:gd name="T18" fmla="*/ 81 h 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5" h="81">
                      <a:moveTo>
                        <a:pt x="115" y="47"/>
                      </a:moveTo>
                      <a:lnTo>
                        <a:pt x="0" y="81"/>
                      </a:lnTo>
                      <a:lnTo>
                        <a:pt x="40" y="47"/>
                      </a:lnTo>
                      <a:lnTo>
                        <a:pt x="0" y="0"/>
                      </a:lnTo>
                      <a:lnTo>
                        <a:pt x="115" y="47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4" name="Line 29"/>
                <p:cNvSpPr>
                  <a:spLocks noChangeShapeType="1"/>
                </p:cNvSpPr>
                <p:nvPr/>
              </p:nvSpPr>
              <p:spPr bwMode="auto">
                <a:xfrm>
                  <a:off x="3391" y="3475"/>
                  <a:ext cx="593" cy="138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5" name="Freeform 30"/>
                <p:cNvSpPr>
                  <a:spLocks/>
                </p:cNvSpPr>
                <p:nvPr/>
              </p:nvSpPr>
              <p:spPr bwMode="auto">
                <a:xfrm>
                  <a:off x="3863" y="3550"/>
                  <a:ext cx="121" cy="75"/>
                </a:xfrm>
                <a:custGeom>
                  <a:avLst/>
                  <a:gdLst>
                    <a:gd name="T0" fmla="*/ 121 w 121"/>
                    <a:gd name="T1" fmla="*/ 63 h 75"/>
                    <a:gd name="T2" fmla="*/ 0 w 121"/>
                    <a:gd name="T3" fmla="*/ 75 h 75"/>
                    <a:gd name="T4" fmla="*/ 46 w 121"/>
                    <a:gd name="T5" fmla="*/ 46 h 75"/>
                    <a:gd name="T6" fmla="*/ 17 w 121"/>
                    <a:gd name="T7" fmla="*/ 0 h 75"/>
                    <a:gd name="T8" fmla="*/ 121 w 121"/>
                    <a:gd name="T9" fmla="*/ 63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75"/>
                    <a:gd name="T17" fmla="*/ 121 w 121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75">
                      <a:moveTo>
                        <a:pt x="121" y="63"/>
                      </a:moveTo>
                      <a:lnTo>
                        <a:pt x="0" y="75"/>
                      </a:lnTo>
                      <a:lnTo>
                        <a:pt x="46" y="46"/>
                      </a:lnTo>
                      <a:lnTo>
                        <a:pt x="17" y="0"/>
                      </a:lnTo>
                      <a:lnTo>
                        <a:pt x="121" y="63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6" name="Rectangle 31"/>
                <p:cNvSpPr>
                  <a:spLocks noChangeArrowheads="1"/>
                </p:cNvSpPr>
                <p:nvPr/>
              </p:nvSpPr>
              <p:spPr bwMode="auto">
                <a:xfrm>
                  <a:off x="3630" y="3427"/>
                  <a:ext cx="100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99FF"/>
                      </a:solidFill>
                      <a:latin typeface="Tahoma" pitchFamily="34" charset="0"/>
                    </a:rPr>
                    <a:t>W</a:t>
                  </a:r>
                </a:p>
              </p:txBody>
            </p:sp>
            <p:sp>
              <p:nvSpPr>
                <p:cNvPr id="5429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201" y="2859"/>
                  <a:ext cx="380" cy="259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8" name="Freeform 33"/>
                <p:cNvSpPr>
                  <a:spLocks/>
                </p:cNvSpPr>
                <p:nvPr/>
              </p:nvSpPr>
              <p:spPr bwMode="auto">
                <a:xfrm>
                  <a:off x="3466" y="2859"/>
                  <a:ext cx="115" cy="98"/>
                </a:xfrm>
                <a:custGeom>
                  <a:avLst/>
                  <a:gdLst>
                    <a:gd name="T0" fmla="*/ 115 w 115"/>
                    <a:gd name="T1" fmla="*/ 0 h 98"/>
                    <a:gd name="T2" fmla="*/ 40 w 115"/>
                    <a:gd name="T3" fmla="*/ 98 h 98"/>
                    <a:gd name="T4" fmla="*/ 52 w 115"/>
                    <a:gd name="T5" fmla="*/ 40 h 98"/>
                    <a:gd name="T6" fmla="*/ 0 w 115"/>
                    <a:gd name="T7" fmla="*/ 29 h 98"/>
                    <a:gd name="T8" fmla="*/ 115 w 115"/>
                    <a:gd name="T9" fmla="*/ 0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5"/>
                    <a:gd name="T16" fmla="*/ 0 h 98"/>
                    <a:gd name="T17" fmla="*/ 115 w 115"/>
                    <a:gd name="T18" fmla="*/ 98 h 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5" h="98">
                      <a:moveTo>
                        <a:pt x="115" y="0"/>
                      </a:moveTo>
                      <a:lnTo>
                        <a:pt x="40" y="98"/>
                      </a:lnTo>
                      <a:lnTo>
                        <a:pt x="52" y="40"/>
                      </a:lnTo>
                      <a:lnTo>
                        <a:pt x="0" y="29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299" name="Rectangle 34"/>
                <p:cNvSpPr>
                  <a:spLocks noChangeArrowheads="1"/>
                </p:cNvSpPr>
                <p:nvPr/>
              </p:nvSpPr>
              <p:spPr bwMode="auto">
                <a:xfrm>
                  <a:off x="3354" y="2868"/>
                  <a:ext cx="6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99FF"/>
                      </a:solidFill>
                      <a:latin typeface="Tahoma" pitchFamily="34" charset="0"/>
                    </a:rPr>
                    <a:t>V</a:t>
                  </a:r>
                </a:p>
              </p:txBody>
            </p:sp>
            <p:sp>
              <p:nvSpPr>
                <p:cNvPr id="5430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256" y="3498"/>
                  <a:ext cx="438" cy="98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301" name="Freeform 36"/>
                <p:cNvSpPr>
                  <a:spLocks/>
                </p:cNvSpPr>
                <p:nvPr/>
              </p:nvSpPr>
              <p:spPr bwMode="auto">
                <a:xfrm>
                  <a:off x="2573" y="3487"/>
                  <a:ext cx="121" cy="75"/>
                </a:xfrm>
                <a:custGeom>
                  <a:avLst/>
                  <a:gdLst>
                    <a:gd name="T0" fmla="*/ 121 w 121"/>
                    <a:gd name="T1" fmla="*/ 11 h 75"/>
                    <a:gd name="T2" fmla="*/ 17 w 121"/>
                    <a:gd name="T3" fmla="*/ 75 h 75"/>
                    <a:gd name="T4" fmla="*/ 46 w 121"/>
                    <a:gd name="T5" fmla="*/ 29 h 75"/>
                    <a:gd name="T6" fmla="*/ 0 w 121"/>
                    <a:gd name="T7" fmla="*/ 0 h 75"/>
                    <a:gd name="T8" fmla="*/ 121 w 121"/>
                    <a:gd name="T9" fmla="*/ 11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1"/>
                    <a:gd name="T16" fmla="*/ 0 h 75"/>
                    <a:gd name="T17" fmla="*/ 121 w 121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1" h="75">
                      <a:moveTo>
                        <a:pt x="121" y="11"/>
                      </a:moveTo>
                      <a:lnTo>
                        <a:pt x="17" y="75"/>
                      </a:lnTo>
                      <a:lnTo>
                        <a:pt x="46" y="29"/>
                      </a:lnTo>
                      <a:lnTo>
                        <a:pt x="0" y="0"/>
                      </a:lnTo>
                      <a:lnTo>
                        <a:pt x="121" y="11"/>
                      </a:lnTo>
                      <a:close/>
                    </a:path>
                  </a:pathLst>
                </a:custGeom>
                <a:solidFill>
                  <a:srgbClr val="0099FF"/>
                </a:solidFill>
                <a:ln w="0">
                  <a:solidFill>
                    <a:srgbClr val="0099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302" name="Rectangle 37"/>
                <p:cNvSpPr>
                  <a:spLocks noChangeArrowheads="1"/>
                </p:cNvSpPr>
                <p:nvPr/>
              </p:nvSpPr>
              <p:spPr bwMode="auto">
                <a:xfrm>
                  <a:off x="2438" y="3427"/>
                  <a:ext cx="6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99FF"/>
                      </a:solidFill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54303" name="Line 38"/>
                <p:cNvSpPr>
                  <a:spLocks noChangeShapeType="1"/>
                </p:cNvSpPr>
                <p:nvPr/>
              </p:nvSpPr>
              <p:spPr bwMode="auto">
                <a:xfrm>
                  <a:off x="4115" y="2649"/>
                  <a:ext cx="593" cy="18"/>
                </a:xfrm>
                <a:prstGeom prst="line">
                  <a:avLst/>
                </a:prstGeom>
                <a:noFill/>
                <a:ln w="0">
                  <a:solidFill>
                    <a:srgbClr val="0099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4304" name="Rectangle 39"/>
                <p:cNvSpPr>
                  <a:spLocks noChangeArrowheads="1"/>
                </p:cNvSpPr>
                <p:nvPr/>
              </p:nvSpPr>
              <p:spPr bwMode="auto">
                <a:xfrm>
                  <a:off x="4372" y="2538"/>
                  <a:ext cx="67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s-ES" sz="1200" b="1">
                      <a:solidFill>
                        <a:srgbClr val="0099FF"/>
                      </a:solidFill>
                      <a:latin typeface="Tahoma" pitchFamily="34" charset="0"/>
                    </a:rPr>
                    <a:t>X</a:t>
                  </a:r>
                </a:p>
              </p:txBody>
            </p:sp>
            <p:grpSp>
              <p:nvGrpSpPr>
                <p:cNvPr id="54305" name="Group 40"/>
                <p:cNvGrpSpPr>
                  <a:grpSpLocks/>
                </p:cNvGrpSpPr>
                <p:nvPr/>
              </p:nvGrpSpPr>
              <p:grpSpPr bwMode="auto">
                <a:xfrm>
                  <a:off x="3385" y="2311"/>
                  <a:ext cx="720" cy="720"/>
                  <a:chOff x="3541" y="2352"/>
                  <a:chExt cx="720" cy="720"/>
                </a:xfrm>
              </p:grpSpPr>
              <p:sp>
                <p:nvSpPr>
                  <p:cNvPr id="54306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3541" y="2352"/>
                    <a:ext cx="720" cy="720"/>
                  </a:xfrm>
                  <a:prstGeom prst="ellipse">
                    <a:avLst/>
                  </a:prstGeom>
                  <a:solidFill>
                    <a:srgbClr val="66FF3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>
                      <a:latin typeface="Tahoma" pitchFamily="34" charset="0"/>
                    </a:endParaRPr>
                  </a:p>
                </p:txBody>
              </p:sp>
              <p:sp>
                <p:nvSpPr>
                  <p:cNvPr id="54307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749" y="2410"/>
                    <a:ext cx="337" cy="1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s-ES" sz="1200" b="1">
                        <a:solidFill>
                          <a:srgbClr val="000000"/>
                        </a:solidFill>
                        <a:latin typeface="Tahoma" pitchFamily="34" charset="0"/>
                      </a:rPr>
                      <a:t>P</a:t>
                    </a:r>
                    <a:r>
                      <a:rPr lang="es-ES_tradnl" sz="1200" b="1">
                        <a:solidFill>
                          <a:srgbClr val="000000"/>
                        </a:solidFill>
                        <a:latin typeface="Tahoma" pitchFamily="34" charset="0"/>
                      </a:rPr>
                      <a:t> 1.2.2</a:t>
                    </a:r>
                    <a:endParaRPr lang="es-ES" sz="1200" b="1">
                      <a:latin typeface="Tahoma" pitchFamily="34" charset="0"/>
                    </a:endParaRPr>
                  </a:p>
                </p:txBody>
              </p:sp>
              <p:sp>
                <p:nvSpPr>
                  <p:cNvPr id="54308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858" y="2542"/>
                    <a:ext cx="99" cy="1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s-ES" sz="1200" b="1">
                        <a:solidFill>
                          <a:srgbClr val="000000"/>
                        </a:solidFill>
                        <a:latin typeface="Tahoma" pitchFamily="34" charset="0"/>
                      </a:rPr>
                      <a:t>f2</a:t>
                    </a:r>
                    <a:endParaRPr lang="es-ES" sz="1200" b="1">
                      <a:latin typeface="Tahoma" pitchFamily="34" charset="0"/>
                    </a:endParaRPr>
                  </a:p>
                </p:txBody>
              </p:sp>
            </p:grpSp>
          </p:grpSp>
          <p:sp>
            <p:nvSpPr>
              <p:cNvPr id="54283" name="Text Box 44"/>
              <p:cNvSpPr txBox="1">
                <a:spLocks noChangeArrowheads="1"/>
              </p:cNvSpPr>
              <p:nvPr/>
            </p:nvSpPr>
            <p:spPr bwMode="auto">
              <a:xfrm>
                <a:off x="1908" y="2071"/>
                <a:ext cx="624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_tradnl" sz="1600" b="1">
                    <a:latin typeface="Tahoma" pitchFamily="34" charset="0"/>
                  </a:rPr>
                  <a:t>DFD 1.2</a:t>
                </a:r>
                <a:endParaRPr lang="es-ES" sz="1600" b="1">
                  <a:latin typeface="Tahoma" pitchFamily="34" charset="0"/>
                </a:endParaRPr>
              </a:p>
            </p:txBody>
          </p:sp>
        </p:grpSp>
        <p:sp>
          <p:nvSpPr>
            <p:cNvPr id="54280" name="AutoShape 45"/>
            <p:cNvSpPr>
              <a:spLocks noChangeArrowheads="1"/>
            </p:cNvSpPr>
            <p:nvPr/>
          </p:nvSpPr>
          <p:spPr bwMode="auto">
            <a:xfrm rot="5400000">
              <a:off x="2635" y="439"/>
              <a:ext cx="395" cy="2510"/>
            </a:xfrm>
            <a:custGeom>
              <a:avLst/>
              <a:gdLst>
                <a:gd name="T0" fmla="*/ 277 w 21600"/>
                <a:gd name="T1" fmla="*/ 0 h 21600"/>
                <a:gd name="T2" fmla="*/ 277 w 21600"/>
                <a:gd name="T3" fmla="*/ 1413 h 21600"/>
                <a:gd name="T4" fmla="*/ 59 w 21600"/>
                <a:gd name="T5" fmla="*/ 2510 h 21600"/>
                <a:gd name="T6" fmla="*/ 395 w 21600"/>
                <a:gd name="T7" fmla="*/ 706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3 w 21600"/>
                <a:gd name="T13" fmla="*/ 2909 h 21600"/>
                <a:gd name="T14" fmla="*/ 18210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76475E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333375"/>
            <a:ext cx="51117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Jerarquía de </a:t>
            </a:r>
            <a:r>
              <a:rPr lang="es-ES_tradnl" sz="3600" b="1" dirty="0" err="1">
                <a:solidFill>
                  <a:srgbClr val="FFC000"/>
                </a:solidFill>
              </a:rPr>
              <a:t>DFDs</a:t>
            </a:r>
            <a:r>
              <a:rPr lang="es-ES_tradnl" sz="3600" b="1" dirty="0">
                <a:solidFill>
                  <a:srgbClr val="FFC000"/>
                </a:solidFill>
              </a:rPr>
              <a:t/>
            </a:r>
            <a:br>
              <a:rPr lang="es-ES_tradnl" sz="3600" b="1" dirty="0">
                <a:solidFill>
                  <a:srgbClr val="FFC000"/>
                </a:solidFill>
              </a:rPr>
            </a:br>
            <a:r>
              <a:rPr lang="es-ES_tradnl" sz="3600" b="1" dirty="0">
                <a:solidFill>
                  <a:srgbClr val="FFC000"/>
                </a:solidFill>
              </a:rPr>
              <a:t>DFD 0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19488"/>
          </a:xfrm>
        </p:spPr>
        <p:txBody>
          <a:bodyPr/>
          <a:lstStyle/>
          <a:p>
            <a:pPr>
              <a:defRPr/>
            </a:pPr>
            <a:r>
              <a:rPr lang="es-ES_tradnl" sz="2800" dirty="0"/>
              <a:t>El primer diagrama general que sigue al de contexto es el número 0 por convenio</a:t>
            </a:r>
          </a:p>
          <a:p>
            <a:pPr>
              <a:defRPr/>
            </a:pPr>
            <a:r>
              <a:rPr lang="es-ES_tradnl" sz="2800" dirty="0"/>
              <a:t>En el DFD 0 se hace una </a:t>
            </a:r>
            <a:r>
              <a:rPr lang="es-ES_tradnl" sz="2800" b="1" dirty="0"/>
              <a:t>descomposición en subsistemas</a:t>
            </a:r>
            <a:r>
              <a:rPr lang="es-ES_tradnl" sz="2800" dirty="0"/>
              <a:t>, es decir, se indican los procesos más importantes en el sistema</a:t>
            </a:r>
            <a:endParaRPr lang="es-ES" sz="2800" dirty="0"/>
          </a:p>
          <a:p>
            <a:pPr>
              <a:defRPr/>
            </a:pP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146CEB77-DBEA-4DCE-AAEB-92161127AEB8}" type="slidenum">
              <a:rPr lang="es-AR"/>
              <a:pPr>
                <a:defRPr/>
              </a:pPr>
              <a:t>51</a:t>
            </a:fld>
            <a:endParaRPr lang="es-AR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051050" y="4508500"/>
            <a:ext cx="5002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>
                <a:latin typeface="Times New Roman" pitchFamily="18" charset="0"/>
                <a:sym typeface="Symbol" pitchFamily="18" charset="2"/>
              </a:rPr>
              <a:t></a:t>
            </a:r>
            <a:r>
              <a:rPr lang="es-ES_tradnl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s-ES_tradnl" sz="2400" i="1">
                <a:latin typeface="Tahoma" pitchFamily="34" charset="0"/>
                <a:sym typeface="Symbol" pitchFamily="18" charset="2"/>
              </a:rPr>
              <a:t>Han de ser SUBSISTEMAS</a:t>
            </a:r>
            <a:endParaRPr lang="es-ES" sz="2400" i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8316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Descomposición funcional y almacenes de datos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800" dirty="0"/>
              <a:t>Los almacenes aparecen lo más tarde posible</a:t>
            </a:r>
          </a:p>
          <a:p>
            <a:pPr>
              <a:defRPr/>
            </a:pPr>
            <a:r>
              <a:rPr lang="es-ES_tradnl" sz="2800" dirty="0"/>
              <a:t>En un nivel superior únicamente cuando son interfaz entre procesos</a:t>
            </a:r>
          </a:p>
          <a:p>
            <a:pPr>
              <a:defRPr/>
            </a:pPr>
            <a:r>
              <a:rPr lang="es-ES_tradnl" sz="2800" dirty="0"/>
              <a:t>Una vez que aparezca en un DFD, el almacén aparecerá otra vez en cada DFD de nivel más bajo relacionado</a:t>
            </a:r>
            <a:endParaRPr lang="es-ES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56B616B1-4DAC-4E76-A172-063C637BFBA9}" type="slidenum">
              <a:rPr lang="es-AR"/>
              <a:pPr>
                <a:defRPr/>
              </a:pPr>
              <a:t>52</a:t>
            </a:fld>
            <a:endParaRPr lang="es-A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Descomposición funcional y almacenes de datos (II)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85" name="8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84" name="8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76C7897E-05DA-427A-ABF7-9268F4DEDE6C}" type="slidenum">
              <a:rPr lang="es-AR"/>
              <a:pPr>
                <a:defRPr/>
              </a:pPr>
              <a:t>53</a:t>
            </a:fld>
            <a:endParaRPr lang="es-AR"/>
          </a:p>
        </p:txBody>
      </p:sp>
      <p:sp>
        <p:nvSpPr>
          <p:cNvPr id="57349" name="Oval 3"/>
          <p:cNvSpPr>
            <a:spLocks noChangeArrowheads="1"/>
          </p:cNvSpPr>
          <p:nvPr/>
        </p:nvSpPr>
        <p:spPr bwMode="auto">
          <a:xfrm>
            <a:off x="4733925" y="2058988"/>
            <a:ext cx="914400" cy="914400"/>
          </a:xfrm>
          <a:prstGeom prst="ellipse">
            <a:avLst/>
          </a:prstGeom>
          <a:solidFill>
            <a:srgbClr val="66FF3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5157788" y="2132013"/>
            <a:ext cx="10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rgbClr val="000000"/>
                </a:solidFill>
                <a:latin typeface="Tahoma" pitchFamily="34" charset="0"/>
              </a:rPr>
              <a:t>P</a:t>
            </a:r>
            <a:endParaRPr lang="es-ES" sz="1200" b="1">
              <a:latin typeface="Tahoma" pitchFamily="34" charset="0"/>
            </a:endParaRP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5157788" y="2300288"/>
            <a:ext cx="1063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rgbClr val="000000"/>
                </a:solidFill>
                <a:latin typeface="Tahoma" pitchFamily="34" charset="0"/>
              </a:rPr>
              <a:t>B</a:t>
            </a:r>
            <a:endParaRPr lang="es-ES" sz="1200" b="1">
              <a:latin typeface="Tahoma" pitchFamily="34" charset="0"/>
            </a:endParaRPr>
          </a:p>
        </p:txBody>
      </p:sp>
      <p:sp>
        <p:nvSpPr>
          <p:cNvPr id="57352" name="Oval 6"/>
          <p:cNvSpPr>
            <a:spLocks noChangeArrowheads="1"/>
          </p:cNvSpPr>
          <p:nvPr/>
        </p:nvSpPr>
        <p:spPr bwMode="auto">
          <a:xfrm>
            <a:off x="2174875" y="2058988"/>
            <a:ext cx="914400" cy="914400"/>
          </a:xfrm>
          <a:prstGeom prst="ellipse">
            <a:avLst/>
          </a:prstGeom>
          <a:solidFill>
            <a:srgbClr val="66FF3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57353" name="Rectangle 7"/>
          <p:cNvSpPr>
            <a:spLocks noChangeArrowheads="1"/>
          </p:cNvSpPr>
          <p:nvPr/>
        </p:nvSpPr>
        <p:spPr bwMode="auto">
          <a:xfrm>
            <a:off x="2600325" y="2132013"/>
            <a:ext cx="10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rgbClr val="000000"/>
                </a:solidFill>
                <a:latin typeface="Tahoma" pitchFamily="34" charset="0"/>
              </a:rPr>
              <a:t>P</a:t>
            </a:r>
            <a:endParaRPr lang="es-ES" sz="1200" b="1">
              <a:latin typeface="Tahoma" pitchFamily="34" charset="0"/>
            </a:endParaRPr>
          </a:p>
        </p:txBody>
      </p:sp>
      <p:sp>
        <p:nvSpPr>
          <p:cNvPr id="57354" name="Rectangle 8"/>
          <p:cNvSpPr>
            <a:spLocks noChangeArrowheads="1"/>
          </p:cNvSpPr>
          <p:nvPr/>
        </p:nvSpPr>
        <p:spPr bwMode="auto">
          <a:xfrm>
            <a:off x="2600325" y="2300288"/>
            <a:ext cx="1063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rgbClr val="000000"/>
                </a:solidFill>
                <a:latin typeface="Tahoma" pitchFamily="34" charset="0"/>
              </a:rPr>
              <a:t>A</a:t>
            </a:r>
            <a:endParaRPr lang="es-ES" sz="1200" b="1">
              <a:latin typeface="Tahoma" pitchFamily="34" charset="0"/>
            </a:endParaRPr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3367088" y="2373313"/>
            <a:ext cx="109696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57356" name="Line 10"/>
          <p:cNvSpPr>
            <a:spLocks noChangeShapeType="1"/>
          </p:cNvSpPr>
          <p:nvPr/>
        </p:nvSpPr>
        <p:spPr bwMode="auto">
          <a:xfrm flipH="1">
            <a:off x="3367088" y="2665413"/>
            <a:ext cx="1096962" cy="1587"/>
          </a:xfrm>
          <a:prstGeom prst="line">
            <a:avLst/>
          </a:prstGeom>
          <a:noFill/>
          <a:ln w="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 flipH="1">
            <a:off x="3367088" y="2373313"/>
            <a:ext cx="1096962" cy="1587"/>
          </a:xfrm>
          <a:prstGeom prst="line">
            <a:avLst/>
          </a:prstGeom>
          <a:noFill/>
          <a:ln w="0">
            <a:solidFill>
              <a:srgbClr val="FF66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3448050" y="2387600"/>
            <a:ext cx="1174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rgbClr val="000000"/>
                </a:solidFill>
                <a:latin typeface="Tahoma" pitchFamily="34" charset="0"/>
              </a:rPr>
              <a:t>D</a:t>
            </a:r>
            <a:endParaRPr lang="es-ES" sz="1200" b="1">
              <a:latin typeface="Tahoma" pitchFamily="34" charset="0"/>
            </a:endParaRPr>
          </a:p>
        </p:txBody>
      </p:sp>
      <p:sp>
        <p:nvSpPr>
          <p:cNvPr id="57359" name="Rectangle 13"/>
          <p:cNvSpPr>
            <a:spLocks noChangeArrowheads="1"/>
          </p:cNvSpPr>
          <p:nvPr/>
        </p:nvSpPr>
        <p:spPr bwMode="auto">
          <a:xfrm>
            <a:off x="3908425" y="2387600"/>
            <a:ext cx="3825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" sz="1200" b="1">
                <a:solidFill>
                  <a:srgbClr val="000000"/>
                </a:solidFill>
                <a:latin typeface="Tahoma" pitchFamily="34" charset="0"/>
              </a:rPr>
              <a:t>FICH</a:t>
            </a:r>
            <a:endParaRPr lang="es-ES" sz="1200" b="1">
              <a:latin typeface="Tahoma" pitchFamily="34" charset="0"/>
            </a:endParaRPr>
          </a:p>
        </p:txBody>
      </p:sp>
      <p:sp>
        <p:nvSpPr>
          <p:cNvPr id="57360" name="Line 14"/>
          <p:cNvSpPr>
            <a:spLocks noChangeShapeType="1"/>
          </p:cNvSpPr>
          <p:nvPr/>
        </p:nvSpPr>
        <p:spPr bwMode="auto">
          <a:xfrm>
            <a:off x="5648325" y="2513013"/>
            <a:ext cx="511175" cy="1587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1" name="Line 15"/>
          <p:cNvSpPr>
            <a:spLocks noChangeShapeType="1"/>
          </p:cNvSpPr>
          <p:nvPr/>
        </p:nvSpPr>
        <p:spPr bwMode="auto">
          <a:xfrm>
            <a:off x="6159500" y="2513013"/>
            <a:ext cx="1588" cy="328612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2" name="Freeform 16"/>
          <p:cNvSpPr>
            <a:spLocks/>
          </p:cNvSpPr>
          <p:nvPr/>
        </p:nvSpPr>
        <p:spPr bwMode="auto">
          <a:xfrm>
            <a:off x="6108700" y="2695575"/>
            <a:ext cx="101600" cy="146050"/>
          </a:xfrm>
          <a:custGeom>
            <a:avLst/>
            <a:gdLst>
              <a:gd name="T0" fmla="*/ 32 w 64"/>
              <a:gd name="T1" fmla="*/ 92 h 92"/>
              <a:gd name="T2" fmla="*/ 0 w 64"/>
              <a:gd name="T3" fmla="*/ 0 h 92"/>
              <a:gd name="T4" fmla="*/ 32 w 64"/>
              <a:gd name="T5" fmla="*/ 32 h 92"/>
              <a:gd name="T6" fmla="*/ 64 w 64"/>
              <a:gd name="T7" fmla="*/ 0 h 92"/>
              <a:gd name="T8" fmla="*/ 32 w 64"/>
              <a:gd name="T9" fmla="*/ 92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92"/>
              <a:gd name="T17" fmla="*/ 64 w 64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92">
                <a:moveTo>
                  <a:pt x="32" y="92"/>
                </a:moveTo>
                <a:lnTo>
                  <a:pt x="0" y="0"/>
                </a:lnTo>
                <a:lnTo>
                  <a:pt x="32" y="32"/>
                </a:lnTo>
                <a:lnTo>
                  <a:pt x="64" y="0"/>
                </a:lnTo>
                <a:lnTo>
                  <a:pt x="32" y="92"/>
                </a:lnTo>
                <a:close/>
              </a:path>
            </a:pathLst>
          </a:custGeom>
          <a:solidFill>
            <a:srgbClr val="0099FF"/>
          </a:solidFill>
          <a:ln w="0">
            <a:solidFill>
              <a:srgbClr val="00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>
            <a:off x="5618163" y="2366963"/>
            <a:ext cx="395287" cy="1587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4" name="Line 18"/>
          <p:cNvSpPr>
            <a:spLocks noChangeShapeType="1"/>
          </p:cNvSpPr>
          <p:nvPr/>
        </p:nvSpPr>
        <p:spPr bwMode="auto">
          <a:xfrm flipV="1">
            <a:off x="6013450" y="2103438"/>
            <a:ext cx="1588" cy="263525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5" name="Freeform 19"/>
          <p:cNvSpPr>
            <a:spLocks/>
          </p:cNvSpPr>
          <p:nvPr/>
        </p:nvSpPr>
        <p:spPr bwMode="auto">
          <a:xfrm>
            <a:off x="5962650" y="2103438"/>
            <a:ext cx="101600" cy="146050"/>
          </a:xfrm>
          <a:custGeom>
            <a:avLst/>
            <a:gdLst>
              <a:gd name="T0" fmla="*/ 32 w 64"/>
              <a:gd name="T1" fmla="*/ 0 h 92"/>
              <a:gd name="T2" fmla="*/ 64 w 64"/>
              <a:gd name="T3" fmla="*/ 92 h 92"/>
              <a:gd name="T4" fmla="*/ 32 w 64"/>
              <a:gd name="T5" fmla="*/ 60 h 92"/>
              <a:gd name="T6" fmla="*/ 0 w 64"/>
              <a:gd name="T7" fmla="*/ 92 h 92"/>
              <a:gd name="T8" fmla="*/ 32 w 64"/>
              <a:gd name="T9" fmla="*/ 0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92"/>
              <a:gd name="T17" fmla="*/ 64 w 64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92">
                <a:moveTo>
                  <a:pt x="32" y="0"/>
                </a:moveTo>
                <a:lnTo>
                  <a:pt x="64" y="92"/>
                </a:lnTo>
                <a:lnTo>
                  <a:pt x="32" y="60"/>
                </a:lnTo>
                <a:lnTo>
                  <a:pt x="0" y="92"/>
                </a:lnTo>
                <a:lnTo>
                  <a:pt x="32" y="0"/>
                </a:lnTo>
                <a:close/>
              </a:path>
            </a:pathLst>
          </a:custGeom>
          <a:solidFill>
            <a:srgbClr val="0099FF"/>
          </a:solidFill>
          <a:ln w="0">
            <a:solidFill>
              <a:srgbClr val="00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6" name="Line 20"/>
          <p:cNvSpPr>
            <a:spLocks noChangeShapeType="1"/>
          </p:cNvSpPr>
          <p:nvPr/>
        </p:nvSpPr>
        <p:spPr bwMode="auto">
          <a:xfrm flipV="1">
            <a:off x="1554163" y="2513013"/>
            <a:ext cx="1587" cy="635000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7" name="Line 21"/>
          <p:cNvSpPr>
            <a:spLocks noChangeShapeType="1"/>
          </p:cNvSpPr>
          <p:nvPr/>
        </p:nvSpPr>
        <p:spPr bwMode="auto">
          <a:xfrm>
            <a:off x="1554163" y="2513013"/>
            <a:ext cx="628650" cy="1587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8" name="Freeform 22"/>
          <p:cNvSpPr>
            <a:spLocks/>
          </p:cNvSpPr>
          <p:nvPr/>
        </p:nvSpPr>
        <p:spPr bwMode="auto">
          <a:xfrm>
            <a:off x="2036763" y="2460625"/>
            <a:ext cx="146050" cy="103188"/>
          </a:xfrm>
          <a:custGeom>
            <a:avLst/>
            <a:gdLst>
              <a:gd name="T0" fmla="*/ 92 w 92"/>
              <a:gd name="T1" fmla="*/ 33 h 65"/>
              <a:gd name="T2" fmla="*/ 0 w 92"/>
              <a:gd name="T3" fmla="*/ 65 h 65"/>
              <a:gd name="T4" fmla="*/ 32 w 92"/>
              <a:gd name="T5" fmla="*/ 33 h 65"/>
              <a:gd name="T6" fmla="*/ 0 w 92"/>
              <a:gd name="T7" fmla="*/ 0 h 65"/>
              <a:gd name="T8" fmla="*/ 92 w 92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5"/>
              <a:gd name="T17" fmla="*/ 92 w 9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5">
                <a:moveTo>
                  <a:pt x="92" y="33"/>
                </a:moveTo>
                <a:lnTo>
                  <a:pt x="0" y="65"/>
                </a:lnTo>
                <a:lnTo>
                  <a:pt x="32" y="33"/>
                </a:lnTo>
                <a:lnTo>
                  <a:pt x="0" y="0"/>
                </a:lnTo>
                <a:lnTo>
                  <a:pt x="92" y="33"/>
                </a:lnTo>
                <a:close/>
              </a:path>
            </a:pathLst>
          </a:custGeom>
          <a:solidFill>
            <a:srgbClr val="0099FF"/>
          </a:solidFill>
          <a:ln w="0">
            <a:solidFill>
              <a:srgbClr val="00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69" name="Line 23"/>
          <p:cNvSpPr>
            <a:spLocks noChangeShapeType="1"/>
          </p:cNvSpPr>
          <p:nvPr/>
        </p:nvSpPr>
        <p:spPr bwMode="auto">
          <a:xfrm>
            <a:off x="1700213" y="1935163"/>
            <a:ext cx="1587" cy="431800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70" name="Line 24"/>
          <p:cNvSpPr>
            <a:spLocks noChangeShapeType="1"/>
          </p:cNvSpPr>
          <p:nvPr/>
        </p:nvSpPr>
        <p:spPr bwMode="auto">
          <a:xfrm>
            <a:off x="1700213" y="2366963"/>
            <a:ext cx="512762" cy="1587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71" name="Freeform 25"/>
          <p:cNvSpPr>
            <a:spLocks/>
          </p:cNvSpPr>
          <p:nvPr/>
        </p:nvSpPr>
        <p:spPr bwMode="auto">
          <a:xfrm>
            <a:off x="2065338" y="2314575"/>
            <a:ext cx="147637" cy="103188"/>
          </a:xfrm>
          <a:custGeom>
            <a:avLst/>
            <a:gdLst>
              <a:gd name="T0" fmla="*/ 93 w 93"/>
              <a:gd name="T1" fmla="*/ 33 h 65"/>
              <a:gd name="T2" fmla="*/ 0 w 93"/>
              <a:gd name="T3" fmla="*/ 65 h 65"/>
              <a:gd name="T4" fmla="*/ 33 w 93"/>
              <a:gd name="T5" fmla="*/ 33 h 65"/>
              <a:gd name="T6" fmla="*/ 0 w 93"/>
              <a:gd name="T7" fmla="*/ 0 h 65"/>
              <a:gd name="T8" fmla="*/ 93 w 93"/>
              <a:gd name="T9" fmla="*/ 33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"/>
              <a:gd name="T16" fmla="*/ 0 h 65"/>
              <a:gd name="T17" fmla="*/ 93 w 93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" h="65">
                <a:moveTo>
                  <a:pt x="93" y="33"/>
                </a:moveTo>
                <a:lnTo>
                  <a:pt x="0" y="65"/>
                </a:lnTo>
                <a:lnTo>
                  <a:pt x="33" y="33"/>
                </a:lnTo>
                <a:lnTo>
                  <a:pt x="0" y="0"/>
                </a:lnTo>
                <a:lnTo>
                  <a:pt x="93" y="33"/>
                </a:lnTo>
                <a:close/>
              </a:path>
            </a:pathLst>
          </a:custGeom>
          <a:solidFill>
            <a:srgbClr val="0099FF"/>
          </a:solidFill>
          <a:ln w="0">
            <a:solidFill>
              <a:srgbClr val="00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72" name="Line 26"/>
          <p:cNvSpPr>
            <a:spLocks noChangeShapeType="1"/>
          </p:cNvSpPr>
          <p:nvPr/>
        </p:nvSpPr>
        <p:spPr bwMode="auto">
          <a:xfrm>
            <a:off x="4464050" y="2519363"/>
            <a:ext cx="277813" cy="1587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73" name="Freeform 27"/>
          <p:cNvSpPr>
            <a:spLocks/>
          </p:cNvSpPr>
          <p:nvPr/>
        </p:nvSpPr>
        <p:spPr bwMode="auto">
          <a:xfrm>
            <a:off x="4595813" y="2468563"/>
            <a:ext cx="146050" cy="101600"/>
          </a:xfrm>
          <a:custGeom>
            <a:avLst/>
            <a:gdLst>
              <a:gd name="T0" fmla="*/ 92 w 92"/>
              <a:gd name="T1" fmla="*/ 32 h 64"/>
              <a:gd name="T2" fmla="*/ 0 w 92"/>
              <a:gd name="T3" fmla="*/ 64 h 64"/>
              <a:gd name="T4" fmla="*/ 32 w 92"/>
              <a:gd name="T5" fmla="*/ 32 h 64"/>
              <a:gd name="T6" fmla="*/ 0 w 92"/>
              <a:gd name="T7" fmla="*/ 0 h 64"/>
              <a:gd name="T8" fmla="*/ 92 w 92"/>
              <a:gd name="T9" fmla="*/ 32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4"/>
              <a:gd name="T17" fmla="*/ 92 w 9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4">
                <a:moveTo>
                  <a:pt x="92" y="32"/>
                </a:moveTo>
                <a:lnTo>
                  <a:pt x="0" y="64"/>
                </a:lnTo>
                <a:lnTo>
                  <a:pt x="32" y="32"/>
                </a:lnTo>
                <a:lnTo>
                  <a:pt x="0" y="0"/>
                </a:lnTo>
                <a:lnTo>
                  <a:pt x="92" y="32"/>
                </a:lnTo>
                <a:close/>
              </a:path>
            </a:pathLst>
          </a:custGeom>
          <a:solidFill>
            <a:srgbClr val="0099FF"/>
          </a:solidFill>
          <a:ln w="0">
            <a:solidFill>
              <a:srgbClr val="00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74" name="Line 28"/>
          <p:cNvSpPr>
            <a:spLocks noChangeShapeType="1"/>
          </p:cNvSpPr>
          <p:nvPr/>
        </p:nvSpPr>
        <p:spPr bwMode="auto">
          <a:xfrm>
            <a:off x="3089275" y="2519363"/>
            <a:ext cx="277813" cy="1587"/>
          </a:xfrm>
          <a:prstGeom prst="line">
            <a:avLst/>
          </a:prstGeom>
          <a:noFill/>
          <a:ln w="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57375" name="Freeform 29"/>
          <p:cNvSpPr>
            <a:spLocks/>
          </p:cNvSpPr>
          <p:nvPr/>
        </p:nvSpPr>
        <p:spPr bwMode="auto">
          <a:xfrm>
            <a:off x="3221038" y="2468563"/>
            <a:ext cx="146050" cy="101600"/>
          </a:xfrm>
          <a:custGeom>
            <a:avLst/>
            <a:gdLst>
              <a:gd name="T0" fmla="*/ 92 w 92"/>
              <a:gd name="T1" fmla="*/ 32 h 64"/>
              <a:gd name="T2" fmla="*/ 0 w 92"/>
              <a:gd name="T3" fmla="*/ 64 h 64"/>
              <a:gd name="T4" fmla="*/ 32 w 92"/>
              <a:gd name="T5" fmla="*/ 32 h 64"/>
              <a:gd name="T6" fmla="*/ 0 w 92"/>
              <a:gd name="T7" fmla="*/ 0 h 64"/>
              <a:gd name="T8" fmla="*/ 92 w 92"/>
              <a:gd name="T9" fmla="*/ 32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64"/>
              <a:gd name="T17" fmla="*/ 92 w 9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64">
                <a:moveTo>
                  <a:pt x="92" y="32"/>
                </a:moveTo>
                <a:lnTo>
                  <a:pt x="0" y="64"/>
                </a:lnTo>
                <a:lnTo>
                  <a:pt x="32" y="32"/>
                </a:lnTo>
                <a:lnTo>
                  <a:pt x="0" y="0"/>
                </a:lnTo>
                <a:lnTo>
                  <a:pt x="92" y="32"/>
                </a:lnTo>
                <a:close/>
              </a:path>
            </a:pathLst>
          </a:custGeom>
          <a:solidFill>
            <a:srgbClr val="0099FF"/>
          </a:solidFill>
          <a:ln w="0">
            <a:solidFill>
              <a:srgbClr val="0099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773113" y="2146300"/>
            <a:ext cx="7467600" cy="4343400"/>
            <a:chOff x="487" y="1352"/>
            <a:chExt cx="4704" cy="2736"/>
          </a:xfrm>
        </p:grpSpPr>
        <p:grpSp>
          <p:nvGrpSpPr>
            <p:cNvPr id="57377" name="Group 31"/>
            <p:cNvGrpSpPr>
              <a:grpSpLocks/>
            </p:cNvGrpSpPr>
            <p:nvPr/>
          </p:nvGrpSpPr>
          <p:grpSpPr bwMode="auto">
            <a:xfrm>
              <a:off x="487" y="1352"/>
              <a:ext cx="4704" cy="2736"/>
              <a:chOff x="480" y="1344"/>
              <a:chExt cx="4704" cy="2736"/>
            </a:xfrm>
          </p:grpSpPr>
          <p:sp>
            <p:nvSpPr>
              <p:cNvPr id="57424" name="Rectangle 32"/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2112" cy="168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425" name="Rectangle 33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2400" cy="168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426" name="Line 34"/>
              <p:cNvSpPr>
                <a:spLocks noChangeShapeType="1"/>
              </p:cNvSpPr>
              <p:nvPr/>
            </p:nvSpPr>
            <p:spPr bwMode="auto">
              <a:xfrm flipH="1">
                <a:off x="480" y="1728"/>
                <a:ext cx="912" cy="672"/>
              </a:xfrm>
              <a:prstGeom prst="line">
                <a:avLst/>
              </a:prstGeom>
              <a:noFill/>
              <a:ln w="9525" cap="rnd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7" name="Line 35"/>
              <p:cNvSpPr>
                <a:spLocks noChangeShapeType="1"/>
              </p:cNvSpPr>
              <p:nvPr/>
            </p:nvSpPr>
            <p:spPr bwMode="auto">
              <a:xfrm>
                <a:off x="1920" y="1680"/>
                <a:ext cx="960" cy="720"/>
              </a:xfrm>
              <a:prstGeom prst="line">
                <a:avLst/>
              </a:prstGeom>
              <a:noFill/>
              <a:ln w="9525" cap="rnd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8" name="Line 36"/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96" cy="768"/>
              </a:xfrm>
              <a:prstGeom prst="line">
                <a:avLst/>
              </a:prstGeom>
              <a:noFill/>
              <a:ln w="9525" cap="rnd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9" name="Line 37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1776" cy="1056"/>
              </a:xfrm>
              <a:prstGeom prst="line">
                <a:avLst/>
              </a:prstGeom>
              <a:noFill/>
              <a:ln w="9525" cap="rnd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7378" name="Group 38"/>
            <p:cNvGrpSpPr>
              <a:grpSpLocks/>
            </p:cNvGrpSpPr>
            <p:nvPr/>
          </p:nvGrpSpPr>
          <p:grpSpPr bwMode="auto">
            <a:xfrm>
              <a:off x="739" y="2573"/>
              <a:ext cx="1942" cy="1381"/>
              <a:chOff x="739" y="2573"/>
              <a:chExt cx="1942" cy="1381"/>
            </a:xfrm>
          </p:grpSpPr>
          <p:sp>
            <p:nvSpPr>
              <p:cNvPr id="57403" name="Oval 39"/>
              <p:cNvSpPr>
                <a:spLocks noChangeArrowheads="1"/>
              </p:cNvSpPr>
              <p:nvPr/>
            </p:nvSpPr>
            <p:spPr bwMode="auto">
              <a:xfrm>
                <a:off x="1011" y="3379"/>
                <a:ext cx="575" cy="575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404" name="Rectangle 40"/>
              <p:cNvSpPr>
                <a:spLocks noChangeArrowheads="1"/>
              </p:cNvSpPr>
              <p:nvPr/>
            </p:nvSpPr>
            <p:spPr bwMode="auto">
              <a:xfrm>
                <a:off x="1277" y="3425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405" name="Rectangle 41"/>
              <p:cNvSpPr>
                <a:spLocks noChangeArrowheads="1"/>
              </p:cNvSpPr>
              <p:nvPr/>
            </p:nvSpPr>
            <p:spPr bwMode="auto">
              <a:xfrm>
                <a:off x="1250" y="3530"/>
                <a:ext cx="15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A.2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406" name="Oval 42"/>
              <p:cNvSpPr>
                <a:spLocks noChangeArrowheads="1"/>
              </p:cNvSpPr>
              <p:nvPr/>
            </p:nvSpPr>
            <p:spPr bwMode="auto">
              <a:xfrm>
                <a:off x="1011" y="2573"/>
                <a:ext cx="575" cy="575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407" name="Rectangle 43"/>
              <p:cNvSpPr>
                <a:spLocks noChangeArrowheads="1"/>
              </p:cNvSpPr>
              <p:nvPr/>
            </p:nvSpPr>
            <p:spPr bwMode="auto">
              <a:xfrm>
                <a:off x="1277" y="2619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408" name="Rectangle 44"/>
              <p:cNvSpPr>
                <a:spLocks noChangeArrowheads="1"/>
              </p:cNvSpPr>
              <p:nvPr/>
            </p:nvSpPr>
            <p:spPr bwMode="auto">
              <a:xfrm>
                <a:off x="1250" y="2725"/>
                <a:ext cx="15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A.1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409" name="Rectangle 45"/>
              <p:cNvSpPr>
                <a:spLocks noChangeArrowheads="1"/>
              </p:cNvSpPr>
              <p:nvPr/>
            </p:nvSpPr>
            <p:spPr bwMode="auto">
              <a:xfrm>
                <a:off x="1991" y="3116"/>
                <a:ext cx="6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410" name="Line 46"/>
              <p:cNvSpPr>
                <a:spLocks noChangeShapeType="1"/>
              </p:cNvSpPr>
              <p:nvPr/>
            </p:nvSpPr>
            <p:spPr bwMode="auto">
              <a:xfrm flipH="1">
                <a:off x="1991" y="3300"/>
                <a:ext cx="690" cy="1"/>
              </a:xfrm>
              <a:prstGeom prst="line">
                <a:avLst/>
              </a:prstGeom>
              <a:noFill/>
              <a:ln w="0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1" name="Line 47"/>
              <p:cNvSpPr>
                <a:spLocks noChangeShapeType="1"/>
              </p:cNvSpPr>
              <p:nvPr/>
            </p:nvSpPr>
            <p:spPr bwMode="auto">
              <a:xfrm flipH="1">
                <a:off x="1991" y="3116"/>
                <a:ext cx="690" cy="1"/>
              </a:xfrm>
              <a:prstGeom prst="line">
                <a:avLst/>
              </a:prstGeom>
              <a:noFill/>
              <a:ln w="0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2" name="Rectangle 48"/>
              <p:cNvSpPr>
                <a:spLocks noChangeArrowheads="1"/>
              </p:cNvSpPr>
              <p:nvPr/>
            </p:nvSpPr>
            <p:spPr bwMode="auto">
              <a:xfrm>
                <a:off x="2041" y="3125"/>
                <a:ext cx="7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D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413" name="Rectangle 49"/>
              <p:cNvSpPr>
                <a:spLocks noChangeArrowheads="1"/>
              </p:cNvSpPr>
              <p:nvPr/>
            </p:nvSpPr>
            <p:spPr bwMode="auto">
              <a:xfrm>
                <a:off x="2331" y="3125"/>
                <a:ext cx="24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FICH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414" name="Line 50"/>
              <p:cNvSpPr>
                <a:spLocks noChangeShapeType="1"/>
              </p:cNvSpPr>
              <p:nvPr/>
            </p:nvSpPr>
            <p:spPr bwMode="auto">
              <a:xfrm>
                <a:off x="1586" y="3664"/>
                <a:ext cx="750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5" name="Line 51"/>
              <p:cNvSpPr>
                <a:spLocks noChangeShapeType="1"/>
              </p:cNvSpPr>
              <p:nvPr/>
            </p:nvSpPr>
            <p:spPr bwMode="auto">
              <a:xfrm flipV="1">
                <a:off x="2336" y="3300"/>
                <a:ext cx="1" cy="364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6" name="Freeform 52"/>
              <p:cNvSpPr>
                <a:spLocks/>
              </p:cNvSpPr>
              <p:nvPr/>
            </p:nvSpPr>
            <p:spPr bwMode="auto">
              <a:xfrm>
                <a:off x="2304" y="3300"/>
                <a:ext cx="64" cy="92"/>
              </a:xfrm>
              <a:custGeom>
                <a:avLst/>
                <a:gdLst>
                  <a:gd name="T0" fmla="*/ 32 w 64"/>
                  <a:gd name="T1" fmla="*/ 0 h 92"/>
                  <a:gd name="T2" fmla="*/ 64 w 64"/>
                  <a:gd name="T3" fmla="*/ 92 h 92"/>
                  <a:gd name="T4" fmla="*/ 32 w 64"/>
                  <a:gd name="T5" fmla="*/ 60 h 92"/>
                  <a:gd name="T6" fmla="*/ 0 w 64"/>
                  <a:gd name="T7" fmla="*/ 92 h 92"/>
                  <a:gd name="T8" fmla="*/ 32 w 64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92"/>
                  <a:gd name="T17" fmla="*/ 64 w 64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92">
                    <a:moveTo>
                      <a:pt x="32" y="0"/>
                    </a:moveTo>
                    <a:lnTo>
                      <a:pt x="64" y="92"/>
                    </a:lnTo>
                    <a:lnTo>
                      <a:pt x="32" y="60"/>
                    </a:lnTo>
                    <a:lnTo>
                      <a:pt x="0" y="9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7" name="Line 53"/>
              <p:cNvSpPr>
                <a:spLocks noChangeShapeType="1"/>
              </p:cNvSpPr>
              <p:nvPr/>
            </p:nvSpPr>
            <p:spPr bwMode="auto">
              <a:xfrm>
                <a:off x="1586" y="2858"/>
                <a:ext cx="750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8" name="Line 54"/>
              <p:cNvSpPr>
                <a:spLocks noChangeShapeType="1"/>
              </p:cNvSpPr>
              <p:nvPr/>
            </p:nvSpPr>
            <p:spPr bwMode="auto">
              <a:xfrm>
                <a:off x="2336" y="2858"/>
                <a:ext cx="1" cy="258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19" name="Freeform 55"/>
              <p:cNvSpPr>
                <a:spLocks/>
              </p:cNvSpPr>
              <p:nvPr/>
            </p:nvSpPr>
            <p:spPr bwMode="auto">
              <a:xfrm>
                <a:off x="2304" y="3024"/>
                <a:ext cx="64" cy="92"/>
              </a:xfrm>
              <a:custGeom>
                <a:avLst/>
                <a:gdLst>
                  <a:gd name="T0" fmla="*/ 32 w 64"/>
                  <a:gd name="T1" fmla="*/ 92 h 92"/>
                  <a:gd name="T2" fmla="*/ 0 w 64"/>
                  <a:gd name="T3" fmla="*/ 0 h 92"/>
                  <a:gd name="T4" fmla="*/ 32 w 64"/>
                  <a:gd name="T5" fmla="*/ 32 h 92"/>
                  <a:gd name="T6" fmla="*/ 64 w 64"/>
                  <a:gd name="T7" fmla="*/ 0 h 92"/>
                  <a:gd name="T8" fmla="*/ 32 w 64"/>
                  <a:gd name="T9" fmla="*/ 92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92"/>
                  <a:gd name="T17" fmla="*/ 64 w 64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92">
                    <a:moveTo>
                      <a:pt x="32" y="92"/>
                    </a:moveTo>
                    <a:lnTo>
                      <a:pt x="0" y="0"/>
                    </a:lnTo>
                    <a:lnTo>
                      <a:pt x="32" y="32"/>
                    </a:lnTo>
                    <a:lnTo>
                      <a:pt x="64" y="0"/>
                    </a:lnTo>
                    <a:lnTo>
                      <a:pt x="32" y="9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0" name="Line 56"/>
              <p:cNvSpPr>
                <a:spLocks noChangeShapeType="1"/>
              </p:cNvSpPr>
              <p:nvPr/>
            </p:nvSpPr>
            <p:spPr bwMode="auto">
              <a:xfrm>
                <a:off x="739" y="3576"/>
                <a:ext cx="295" cy="5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1" name="Freeform 57"/>
              <p:cNvSpPr>
                <a:spLocks/>
              </p:cNvSpPr>
              <p:nvPr/>
            </p:nvSpPr>
            <p:spPr bwMode="auto">
              <a:xfrm>
                <a:off x="942" y="3549"/>
                <a:ext cx="92" cy="64"/>
              </a:xfrm>
              <a:custGeom>
                <a:avLst/>
                <a:gdLst>
                  <a:gd name="T0" fmla="*/ 92 w 92"/>
                  <a:gd name="T1" fmla="*/ 32 h 64"/>
                  <a:gd name="T2" fmla="*/ 0 w 92"/>
                  <a:gd name="T3" fmla="*/ 64 h 64"/>
                  <a:gd name="T4" fmla="*/ 32 w 92"/>
                  <a:gd name="T5" fmla="*/ 32 h 64"/>
                  <a:gd name="T6" fmla="*/ 0 w 92"/>
                  <a:gd name="T7" fmla="*/ 0 h 64"/>
                  <a:gd name="T8" fmla="*/ 92 w 92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4"/>
                  <a:gd name="T17" fmla="*/ 92 w 9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4">
                    <a:moveTo>
                      <a:pt x="92" y="32"/>
                    </a:moveTo>
                    <a:lnTo>
                      <a:pt x="0" y="64"/>
                    </a:lnTo>
                    <a:lnTo>
                      <a:pt x="32" y="32"/>
                    </a:lnTo>
                    <a:lnTo>
                      <a:pt x="0" y="0"/>
                    </a:lnTo>
                    <a:lnTo>
                      <a:pt x="92" y="3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2" name="Line 58"/>
              <p:cNvSpPr>
                <a:spLocks noChangeShapeType="1"/>
              </p:cNvSpPr>
              <p:nvPr/>
            </p:nvSpPr>
            <p:spPr bwMode="auto">
              <a:xfrm>
                <a:off x="739" y="2762"/>
                <a:ext cx="295" cy="4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23" name="Freeform 59"/>
              <p:cNvSpPr>
                <a:spLocks/>
              </p:cNvSpPr>
              <p:nvPr/>
            </p:nvSpPr>
            <p:spPr bwMode="auto">
              <a:xfrm>
                <a:off x="942" y="2734"/>
                <a:ext cx="92" cy="65"/>
              </a:xfrm>
              <a:custGeom>
                <a:avLst/>
                <a:gdLst>
                  <a:gd name="T0" fmla="*/ 92 w 92"/>
                  <a:gd name="T1" fmla="*/ 32 h 65"/>
                  <a:gd name="T2" fmla="*/ 0 w 92"/>
                  <a:gd name="T3" fmla="*/ 65 h 65"/>
                  <a:gd name="T4" fmla="*/ 32 w 92"/>
                  <a:gd name="T5" fmla="*/ 32 h 65"/>
                  <a:gd name="T6" fmla="*/ 0 w 92"/>
                  <a:gd name="T7" fmla="*/ 0 h 65"/>
                  <a:gd name="T8" fmla="*/ 92 w 92"/>
                  <a:gd name="T9" fmla="*/ 32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5"/>
                  <a:gd name="T17" fmla="*/ 92 w 9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5">
                    <a:moveTo>
                      <a:pt x="92" y="32"/>
                    </a:moveTo>
                    <a:lnTo>
                      <a:pt x="0" y="65"/>
                    </a:lnTo>
                    <a:lnTo>
                      <a:pt x="32" y="32"/>
                    </a:lnTo>
                    <a:lnTo>
                      <a:pt x="0" y="0"/>
                    </a:lnTo>
                    <a:lnTo>
                      <a:pt x="92" y="3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7379" name="Group 60"/>
            <p:cNvGrpSpPr>
              <a:grpSpLocks/>
            </p:cNvGrpSpPr>
            <p:nvPr/>
          </p:nvGrpSpPr>
          <p:grpSpPr bwMode="auto">
            <a:xfrm>
              <a:off x="3427" y="2509"/>
              <a:ext cx="1491" cy="1509"/>
              <a:chOff x="3427" y="2509"/>
              <a:chExt cx="1491" cy="1509"/>
            </a:xfrm>
          </p:grpSpPr>
          <p:sp>
            <p:nvSpPr>
              <p:cNvPr id="57380" name="Oval 61"/>
              <p:cNvSpPr>
                <a:spLocks noChangeArrowheads="1"/>
              </p:cNvSpPr>
              <p:nvPr/>
            </p:nvSpPr>
            <p:spPr bwMode="auto">
              <a:xfrm>
                <a:off x="3427" y="3429"/>
                <a:ext cx="575" cy="575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381" name="Rectangle 62"/>
              <p:cNvSpPr>
                <a:spLocks noChangeArrowheads="1"/>
              </p:cNvSpPr>
              <p:nvPr/>
            </p:nvSpPr>
            <p:spPr bwMode="auto">
              <a:xfrm>
                <a:off x="3694" y="3475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382" name="Rectangle 63"/>
              <p:cNvSpPr>
                <a:spLocks noChangeArrowheads="1"/>
              </p:cNvSpPr>
              <p:nvPr/>
            </p:nvSpPr>
            <p:spPr bwMode="auto">
              <a:xfrm>
                <a:off x="3666" y="3581"/>
                <a:ext cx="15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B.2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383" name="Oval 64"/>
              <p:cNvSpPr>
                <a:spLocks noChangeArrowheads="1"/>
              </p:cNvSpPr>
              <p:nvPr/>
            </p:nvSpPr>
            <p:spPr bwMode="auto">
              <a:xfrm>
                <a:off x="3427" y="2509"/>
                <a:ext cx="575" cy="575"/>
              </a:xfrm>
              <a:prstGeom prst="ellipse">
                <a:avLst/>
              </a:prstGeom>
              <a:solidFill>
                <a:srgbClr val="66FF3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384" name="Rectangle 65"/>
              <p:cNvSpPr>
                <a:spLocks noChangeArrowheads="1"/>
              </p:cNvSpPr>
              <p:nvPr/>
            </p:nvSpPr>
            <p:spPr bwMode="auto">
              <a:xfrm>
                <a:off x="3694" y="2555"/>
                <a:ext cx="6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P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385" name="Rectangle 66"/>
              <p:cNvSpPr>
                <a:spLocks noChangeArrowheads="1"/>
              </p:cNvSpPr>
              <p:nvPr/>
            </p:nvSpPr>
            <p:spPr bwMode="auto">
              <a:xfrm>
                <a:off x="3666" y="2661"/>
                <a:ext cx="15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B.1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386" name="Rectangle 67"/>
              <p:cNvSpPr>
                <a:spLocks noChangeArrowheads="1"/>
              </p:cNvSpPr>
              <p:nvPr/>
            </p:nvSpPr>
            <p:spPr bwMode="auto">
              <a:xfrm>
                <a:off x="4177" y="3052"/>
                <a:ext cx="69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57387" name="Line 68"/>
              <p:cNvSpPr>
                <a:spLocks noChangeShapeType="1"/>
              </p:cNvSpPr>
              <p:nvPr/>
            </p:nvSpPr>
            <p:spPr bwMode="auto">
              <a:xfrm flipH="1">
                <a:off x="4177" y="3236"/>
                <a:ext cx="691" cy="1"/>
              </a:xfrm>
              <a:prstGeom prst="line">
                <a:avLst/>
              </a:prstGeom>
              <a:noFill/>
              <a:ln w="0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88" name="Line 69"/>
              <p:cNvSpPr>
                <a:spLocks noChangeShapeType="1"/>
              </p:cNvSpPr>
              <p:nvPr/>
            </p:nvSpPr>
            <p:spPr bwMode="auto">
              <a:xfrm flipH="1">
                <a:off x="4177" y="3052"/>
                <a:ext cx="691" cy="1"/>
              </a:xfrm>
              <a:prstGeom prst="line">
                <a:avLst/>
              </a:prstGeom>
              <a:noFill/>
              <a:ln w="0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89" name="Rectangle 70"/>
              <p:cNvSpPr>
                <a:spLocks noChangeArrowheads="1"/>
              </p:cNvSpPr>
              <p:nvPr/>
            </p:nvSpPr>
            <p:spPr bwMode="auto">
              <a:xfrm>
                <a:off x="4228" y="3061"/>
                <a:ext cx="7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D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390" name="Rectangle 71"/>
              <p:cNvSpPr>
                <a:spLocks noChangeArrowheads="1"/>
              </p:cNvSpPr>
              <p:nvPr/>
            </p:nvSpPr>
            <p:spPr bwMode="auto">
              <a:xfrm>
                <a:off x="4518" y="3061"/>
                <a:ext cx="241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s-ES" sz="1200" b="1">
                    <a:solidFill>
                      <a:srgbClr val="000000"/>
                    </a:solidFill>
                    <a:latin typeface="Tahoma" pitchFamily="34" charset="0"/>
                  </a:rPr>
                  <a:t>FICH</a:t>
                </a:r>
                <a:endParaRPr lang="es-ES" sz="1200" b="1">
                  <a:latin typeface="Tahoma" pitchFamily="34" charset="0"/>
                </a:endParaRPr>
              </a:p>
            </p:txBody>
          </p:sp>
          <p:sp>
            <p:nvSpPr>
              <p:cNvPr id="57391" name="Line 72"/>
              <p:cNvSpPr>
                <a:spLocks noChangeShapeType="1"/>
              </p:cNvSpPr>
              <p:nvPr/>
            </p:nvSpPr>
            <p:spPr bwMode="auto">
              <a:xfrm>
                <a:off x="4002" y="3714"/>
                <a:ext cx="884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2" name="Line 73"/>
              <p:cNvSpPr>
                <a:spLocks noChangeShapeType="1"/>
              </p:cNvSpPr>
              <p:nvPr/>
            </p:nvSpPr>
            <p:spPr bwMode="auto">
              <a:xfrm>
                <a:off x="4886" y="3714"/>
                <a:ext cx="1" cy="304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3" name="Freeform 74"/>
              <p:cNvSpPr>
                <a:spLocks/>
              </p:cNvSpPr>
              <p:nvPr/>
            </p:nvSpPr>
            <p:spPr bwMode="auto">
              <a:xfrm>
                <a:off x="4854" y="3926"/>
                <a:ext cx="64" cy="92"/>
              </a:xfrm>
              <a:custGeom>
                <a:avLst/>
                <a:gdLst>
                  <a:gd name="T0" fmla="*/ 32 w 64"/>
                  <a:gd name="T1" fmla="*/ 92 h 92"/>
                  <a:gd name="T2" fmla="*/ 0 w 64"/>
                  <a:gd name="T3" fmla="*/ 0 h 92"/>
                  <a:gd name="T4" fmla="*/ 32 w 64"/>
                  <a:gd name="T5" fmla="*/ 32 h 92"/>
                  <a:gd name="T6" fmla="*/ 64 w 64"/>
                  <a:gd name="T7" fmla="*/ 0 h 92"/>
                  <a:gd name="T8" fmla="*/ 32 w 64"/>
                  <a:gd name="T9" fmla="*/ 92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92"/>
                  <a:gd name="T17" fmla="*/ 64 w 64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92">
                    <a:moveTo>
                      <a:pt x="32" y="92"/>
                    </a:moveTo>
                    <a:lnTo>
                      <a:pt x="0" y="0"/>
                    </a:lnTo>
                    <a:lnTo>
                      <a:pt x="32" y="32"/>
                    </a:lnTo>
                    <a:lnTo>
                      <a:pt x="64" y="0"/>
                    </a:lnTo>
                    <a:lnTo>
                      <a:pt x="32" y="9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4" name="Line 75"/>
              <p:cNvSpPr>
                <a:spLocks noChangeShapeType="1"/>
              </p:cNvSpPr>
              <p:nvPr/>
            </p:nvSpPr>
            <p:spPr bwMode="auto">
              <a:xfrm>
                <a:off x="3984" y="2702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5" name="Line 76"/>
              <p:cNvSpPr>
                <a:spLocks noChangeShapeType="1"/>
              </p:cNvSpPr>
              <p:nvPr/>
            </p:nvSpPr>
            <p:spPr bwMode="auto">
              <a:xfrm flipV="1">
                <a:off x="4490" y="2592"/>
                <a:ext cx="1" cy="110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6" name="Freeform 77"/>
              <p:cNvSpPr>
                <a:spLocks/>
              </p:cNvSpPr>
              <p:nvPr/>
            </p:nvSpPr>
            <p:spPr bwMode="auto">
              <a:xfrm>
                <a:off x="4458" y="2592"/>
                <a:ext cx="64" cy="92"/>
              </a:xfrm>
              <a:custGeom>
                <a:avLst/>
                <a:gdLst>
                  <a:gd name="T0" fmla="*/ 32 w 64"/>
                  <a:gd name="T1" fmla="*/ 0 h 92"/>
                  <a:gd name="T2" fmla="*/ 64 w 64"/>
                  <a:gd name="T3" fmla="*/ 92 h 92"/>
                  <a:gd name="T4" fmla="*/ 32 w 64"/>
                  <a:gd name="T5" fmla="*/ 60 h 92"/>
                  <a:gd name="T6" fmla="*/ 0 w 64"/>
                  <a:gd name="T7" fmla="*/ 92 h 92"/>
                  <a:gd name="T8" fmla="*/ 32 w 64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92"/>
                  <a:gd name="T17" fmla="*/ 64 w 64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92">
                    <a:moveTo>
                      <a:pt x="32" y="0"/>
                    </a:moveTo>
                    <a:lnTo>
                      <a:pt x="64" y="92"/>
                    </a:lnTo>
                    <a:lnTo>
                      <a:pt x="32" y="60"/>
                    </a:lnTo>
                    <a:lnTo>
                      <a:pt x="0" y="9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7" name="Line 78"/>
              <p:cNvSpPr>
                <a:spLocks noChangeShapeType="1"/>
              </p:cNvSpPr>
              <p:nvPr/>
            </p:nvSpPr>
            <p:spPr bwMode="auto">
              <a:xfrm>
                <a:off x="4522" y="3236"/>
                <a:ext cx="1" cy="386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8" name="Line 79"/>
              <p:cNvSpPr>
                <a:spLocks noChangeShapeType="1"/>
              </p:cNvSpPr>
              <p:nvPr/>
            </p:nvSpPr>
            <p:spPr bwMode="auto">
              <a:xfrm flipH="1">
                <a:off x="3984" y="3622"/>
                <a:ext cx="538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399" name="Freeform 80"/>
              <p:cNvSpPr>
                <a:spLocks/>
              </p:cNvSpPr>
              <p:nvPr/>
            </p:nvSpPr>
            <p:spPr bwMode="auto">
              <a:xfrm>
                <a:off x="3984" y="3590"/>
                <a:ext cx="92" cy="65"/>
              </a:xfrm>
              <a:custGeom>
                <a:avLst/>
                <a:gdLst>
                  <a:gd name="T0" fmla="*/ 0 w 92"/>
                  <a:gd name="T1" fmla="*/ 32 h 65"/>
                  <a:gd name="T2" fmla="*/ 92 w 92"/>
                  <a:gd name="T3" fmla="*/ 0 h 65"/>
                  <a:gd name="T4" fmla="*/ 60 w 92"/>
                  <a:gd name="T5" fmla="*/ 32 h 65"/>
                  <a:gd name="T6" fmla="*/ 92 w 92"/>
                  <a:gd name="T7" fmla="*/ 65 h 65"/>
                  <a:gd name="T8" fmla="*/ 0 w 92"/>
                  <a:gd name="T9" fmla="*/ 32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5"/>
                  <a:gd name="T17" fmla="*/ 92 w 92"/>
                  <a:gd name="T18" fmla="*/ 65 h 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5">
                    <a:moveTo>
                      <a:pt x="0" y="32"/>
                    </a:moveTo>
                    <a:lnTo>
                      <a:pt x="92" y="0"/>
                    </a:lnTo>
                    <a:lnTo>
                      <a:pt x="60" y="32"/>
                    </a:lnTo>
                    <a:lnTo>
                      <a:pt x="92" y="65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00" name="Line 81"/>
              <p:cNvSpPr>
                <a:spLocks noChangeShapeType="1"/>
              </p:cNvSpPr>
              <p:nvPr/>
            </p:nvSpPr>
            <p:spPr bwMode="auto">
              <a:xfrm flipV="1">
                <a:off x="4522" y="2794"/>
                <a:ext cx="1" cy="258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01" name="Line 82"/>
              <p:cNvSpPr>
                <a:spLocks noChangeShapeType="1"/>
              </p:cNvSpPr>
              <p:nvPr/>
            </p:nvSpPr>
            <p:spPr bwMode="auto">
              <a:xfrm flipH="1">
                <a:off x="4002" y="2794"/>
                <a:ext cx="520" cy="1"/>
              </a:xfrm>
              <a:prstGeom prst="line">
                <a:avLst/>
              </a:prstGeom>
              <a:noFill/>
              <a:ln w="0">
                <a:solidFill>
                  <a:srgbClr val="0099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7402" name="Freeform 83"/>
              <p:cNvSpPr>
                <a:spLocks/>
              </p:cNvSpPr>
              <p:nvPr/>
            </p:nvSpPr>
            <p:spPr bwMode="auto">
              <a:xfrm>
                <a:off x="4002" y="2762"/>
                <a:ext cx="92" cy="64"/>
              </a:xfrm>
              <a:custGeom>
                <a:avLst/>
                <a:gdLst>
                  <a:gd name="T0" fmla="*/ 0 w 92"/>
                  <a:gd name="T1" fmla="*/ 32 h 64"/>
                  <a:gd name="T2" fmla="*/ 92 w 92"/>
                  <a:gd name="T3" fmla="*/ 0 h 64"/>
                  <a:gd name="T4" fmla="*/ 60 w 92"/>
                  <a:gd name="T5" fmla="*/ 32 h 64"/>
                  <a:gd name="T6" fmla="*/ 92 w 92"/>
                  <a:gd name="T7" fmla="*/ 64 h 64"/>
                  <a:gd name="T8" fmla="*/ 0 w 92"/>
                  <a:gd name="T9" fmla="*/ 32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64"/>
                  <a:gd name="T17" fmla="*/ 92 w 9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64">
                    <a:moveTo>
                      <a:pt x="0" y="32"/>
                    </a:moveTo>
                    <a:lnTo>
                      <a:pt x="92" y="0"/>
                    </a:lnTo>
                    <a:lnTo>
                      <a:pt x="60" y="32"/>
                    </a:lnTo>
                    <a:lnTo>
                      <a:pt x="92" y="64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99FF"/>
              </a:solidFill>
              <a:ln w="0">
                <a:solidFill>
                  <a:srgbClr val="0099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Ideas útiles para construir el DFD (II)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435975" cy="43672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dirty="0"/>
              <a:t>Nombrar adecuadamente todos los objetos del DFD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Numerar adecuadamente procesos y diagramas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Realizar una correcta división en subsistemas (DFD 0)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dirty="0"/>
              <a:t>Utilizar la descomposición funcional jerárquica hasta alcanzar las funciones primitivas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439052A-6396-4492-8CBF-917B8A05BAEF}" type="slidenum">
              <a:rPr lang="es-AR"/>
              <a:pPr>
                <a:defRPr/>
              </a:pPr>
              <a:t>54</a:t>
            </a:fld>
            <a:endParaRPr lang="es-A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68400"/>
            <a:ext cx="9144000" cy="744538"/>
          </a:xfrm>
        </p:spPr>
        <p:txBody>
          <a:bodyPr anchor="b">
            <a:no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 Diccionario de Datos</a:t>
            </a:r>
            <a:r>
              <a:rPr lang="es-ES" sz="3600" b="1" dirty="0">
                <a:solidFill>
                  <a:srgbClr val="FFC000"/>
                </a:solidFill>
              </a:rPr>
              <a:t> </a:t>
            </a:r>
            <a:br>
              <a:rPr lang="es-ES" sz="3600" b="1" dirty="0">
                <a:solidFill>
                  <a:srgbClr val="FFC000"/>
                </a:solidFill>
              </a:rPr>
            </a:b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800" dirty="0"/>
              <a:t>“Es un conjunto de </a:t>
            </a:r>
            <a:r>
              <a:rPr lang="es-ES_tradnl" sz="2800" i="1" dirty="0"/>
              <a:t>metadatos</a:t>
            </a:r>
            <a:r>
              <a:rPr lang="es-ES_tradnl" sz="2800" dirty="0"/>
              <a:t>, es decir, de información (datos) sobre datos”</a:t>
            </a:r>
          </a:p>
          <a:p>
            <a:pPr>
              <a:defRPr/>
            </a:pPr>
            <a:r>
              <a:rPr lang="es-ES_tradnl" sz="2800" dirty="0"/>
              <a:t>Contiene las definiciones de todos los elementos de los diagramas</a:t>
            </a:r>
          </a:p>
          <a:p>
            <a:pPr>
              <a:defRPr/>
            </a:pPr>
            <a:r>
              <a:rPr lang="es-ES_tradnl" sz="2800" dirty="0"/>
              <a:t>Implementación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Manual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Procesador de textos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Base de datos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Automático e integrado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7B16E01D-189B-4AE3-A9CE-CE8542E4EB02}" type="slidenum">
              <a:rPr lang="es-AR"/>
              <a:pPr>
                <a:defRPr/>
              </a:pPr>
              <a:t>55</a:t>
            </a:fld>
            <a:endParaRPr lang="es-A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31875"/>
          </a:xfrm>
        </p:spPr>
        <p:txBody>
          <a:bodyPr/>
          <a:lstStyle/>
          <a:p>
            <a:pPr>
              <a:defRPr/>
            </a:pPr>
            <a:r>
              <a:rPr lang="es-MX" sz="3600" b="1" dirty="0">
                <a:solidFill>
                  <a:srgbClr val="FFC000"/>
                </a:solidFill>
              </a:rPr>
              <a:t>Diccionario de Datos</a:t>
            </a:r>
            <a:endParaRPr lang="es-CL" sz="3600" b="1" dirty="0">
              <a:solidFill>
                <a:srgbClr val="FFC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s-MX" sz="2800" dirty="0"/>
              <a:t>No sólo se considera un catalogo de datos del sistema sino de flujos de datos, almacenes y procesos, guardando descripciones y detalles de todos estos elementos.</a:t>
            </a:r>
          </a:p>
          <a:p>
            <a:pPr>
              <a:lnSpc>
                <a:spcPct val="80000"/>
              </a:lnSpc>
              <a:defRPr/>
            </a:pPr>
            <a:r>
              <a:rPr lang="es-MX" sz="2800" dirty="0"/>
              <a:t>Los analistas utilizan el diccionario entre otras finalidades para: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Documentar las características del sistema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Manejar detalles en grandes sistemas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Dar un significado común para todos los elementos del sistema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Localizar errores y omisiones</a:t>
            </a:r>
          </a:p>
          <a:p>
            <a:pPr marL="742950" lvl="2" indent="-342900">
              <a:lnSpc>
                <a:spcPct val="80000"/>
              </a:lnSpc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Mantenimiento del sistema</a:t>
            </a:r>
            <a:endParaRPr lang="es-CL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98B70E3-FF6E-4699-BF0B-B2C9C8272340}" type="slidenum">
              <a:rPr lang="es-AR"/>
              <a:pPr>
                <a:defRPr/>
              </a:pPr>
              <a:t>56</a:t>
            </a:fld>
            <a:endParaRPr lang="es-A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Preguntas que se hacen los analistas sobre los datos…</a:t>
            </a:r>
            <a:endParaRPr lang="es-CL" sz="3600" b="1" dirty="0">
              <a:solidFill>
                <a:srgbClr val="FFC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492375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800" dirty="0"/>
              <a:t>¿Dónde se usa este elemento de datos?</a:t>
            </a:r>
          </a:p>
          <a:p>
            <a:pPr>
              <a:defRPr/>
            </a:pPr>
            <a:r>
              <a:rPr lang="es-ES_tradnl" sz="2800" dirty="0"/>
              <a:t>¿Qué mas hay que cambiar si lo modificamos?</a:t>
            </a:r>
          </a:p>
          <a:p>
            <a:pPr>
              <a:defRPr/>
            </a:pPr>
            <a:r>
              <a:rPr lang="es-ES_tradnl" sz="2800" dirty="0"/>
              <a:t>¿Cuál será el impacto general del cambio?</a:t>
            </a:r>
            <a:endParaRPr lang="es-CL" sz="28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D77E42C-268C-47AC-84DE-B09AE3B63C6A}" type="slidenum">
              <a:rPr lang="es-AR"/>
              <a:pPr>
                <a:defRPr/>
              </a:pPr>
              <a:t>57</a:t>
            </a:fld>
            <a:endParaRPr lang="es-A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208963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s-MX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EL DICCIONARIO DE DATOS CONTIENE DOS TIPOS DE DESCRIPCIONES PARA LOS FLUJOSDE DATOS DENTRO DEL SISTEMA: Elementos de datos y estructuras de datos.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2000" dirty="0">
                <a:latin typeface="+mn-lt"/>
                <a:cs typeface="+mn-cs"/>
              </a:rPr>
              <a:t>El nivel más importante de datos es el elemento dato, bloque básico e indivisible para todos los demás datos del sistema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2000" dirty="0">
                <a:latin typeface="+mn-lt"/>
                <a:cs typeface="+mn-cs"/>
              </a:rPr>
              <a:t>Una estructura de datos es un grupo de datos elementales relacionados, que el sistema trata como un componente. Los flujos de datos y los almacenes de datos son estructuras de datos.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s-MX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s-MX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DESCRIPCION DEL ELEMENTO DATO: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2000" dirty="0">
                <a:latin typeface="+mn-lt"/>
                <a:cs typeface="+mn-cs"/>
              </a:rPr>
              <a:t>Incluye entre otras informaciones, nombre, descripción, alias o nombre alternativo, longitud y en aquellos procesos que lo necesiten valores permitidos.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B297AB48-BB72-4C90-BFAB-1EDBA630391C}" type="slidenum">
              <a:rPr lang="es-AR"/>
              <a:pPr>
                <a:defRPr/>
              </a:pPr>
              <a:t>58</a:t>
            </a:fld>
            <a:endParaRPr lang="es-A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8820150" cy="5329237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s-MX" sz="1600" b="1" dirty="0" smtClean="0"/>
              <a:t>DESCRIPCION </a:t>
            </a:r>
            <a:r>
              <a:rPr lang="es-MX" sz="1600" b="1" dirty="0"/>
              <a:t>DE LAS ESTRUCTURAS DE DATOS: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Se construyen sobre cuatro relaciones de componentes , que pueden ser a su vez elementos dato o estructuras de datos. 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Incluye nombre de la estructura, descripción y el contenido (cuales son sus datos elementales y/o estructuras)</a:t>
            </a:r>
          </a:p>
          <a:p>
            <a:pPr>
              <a:spcBef>
                <a:spcPct val="50000"/>
              </a:spcBef>
              <a:defRPr/>
            </a:pPr>
            <a:r>
              <a:rPr lang="es-MX" sz="1600" b="1" dirty="0"/>
              <a:t>DESCRIPCIÓN DE FLUJOS Y ALMACENES DE DATOS: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Los flujos y almacenes de datos son estructuras de datos, una </a:t>
            </a:r>
            <a:r>
              <a:rPr lang="es-MX" sz="1600" kern="1200" dirty="0" smtClean="0">
                <a:ea typeface="+mn-ea"/>
                <a:cs typeface="+mn-cs"/>
              </a:rPr>
              <a:t>estáticas </a:t>
            </a:r>
            <a:r>
              <a:rPr lang="es-MX" sz="1600" kern="1200" dirty="0">
                <a:ea typeface="+mn-ea"/>
                <a:cs typeface="+mn-cs"/>
              </a:rPr>
              <a:t>y otras dinámicas. Su descripción se hace en base a esto, añadiendo otras características relevantes.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Para el flujo: nombre del flujo, descripción, viene de los procesos, va hacia los procesos, estructuras de datos.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Para el almacén: nombre del almacén , descripción, flujos recibidos, flujos proporcionados, descripción de datos, tipo de acceso</a:t>
            </a:r>
          </a:p>
          <a:p>
            <a:pPr>
              <a:spcBef>
                <a:spcPct val="50000"/>
              </a:spcBef>
              <a:defRPr/>
            </a:pPr>
            <a:r>
              <a:rPr lang="es-MX" sz="1600" b="1" dirty="0"/>
              <a:t>DESCRIPCIÓN DE PROCESOS: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Se hace en base al resto de los componentes, en el momento en que se pueden considerarse como primitivas funcionales.</a:t>
            </a:r>
          </a:p>
          <a:p>
            <a:pPr marL="457200" lvl="1"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MX" sz="1600" kern="1200" dirty="0">
                <a:ea typeface="+mn-ea"/>
                <a:cs typeface="+mn-cs"/>
              </a:rPr>
              <a:t>Nombre del proceso, descripción, entrada de datos, salida de datos, resumen de la lógica.</a:t>
            </a:r>
            <a:endParaRPr lang="es-CL" sz="1600" kern="1200" dirty="0">
              <a:ea typeface="+mn-ea"/>
              <a:cs typeface="+mn-cs"/>
            </a:endParaRPr>
          </a:p>
          <a:p>
            <a:pPr>
              <a:defRPr/>
            </a:pPr>
            <a:endParaRPr lang="es-CL" sz="1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A0C42C94-6D18-476D-BAE6-EC943B07610E}" type="slidenum">
              <a:rPr lang="es-AR"/>
              <a:pPr>
                <a:defRPr/>
              </a:pPr>
              <a:t>59</a:t>
            </a:fld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3600" b="1" dirty="0" smtClean="0">
                <a:solidFill>
                  <a:srgbClr val="FFC000"/>
                </a:solidFill>
              </a:rPr>
              <a:t>Cuando hacer Reingeniería 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400" dirty="0" smtClean="0"/>
              <a:t>EL software o proceso actual brinda un servicio deficiente para el usuario</a:t>
            </a:r>
          </a:p>
          <a:p>
            <a:pPr>
              <a:defRPr/>
            </a:pPr>
            <a:r>
              <a:rPr lang="es-ES" sz="2400" dirty="0" smtClean="0"/>
              <a:t>Existen muchas aplicaciones en conjunto que ya no brindan la solución esperada a una organización</a:t>
            </a:r>
          </a:p>
          <a:p>
            <a:pPr>
              <a:defRPr/>
            </a:pPr>
            <a:r>
              <a:rPr lang="es-ES" sz="2400" dirty="0" smtClean="0"/>
              <a:t>Hay necesidad de evolución, adaptación a los nuevos requerimientos tecnológicos y de negocio.</a:t>
            </a:r>
          </a:p>
          <a:p>
            <a:pPr>
              <a:defRPr/>
            </a:pPr>
            <a:r>
              <a:rPr lang="es-ES" sz="2400" dirty="0" smtClean="0"/>
              <a:t>Nuevas metas y objetivos de negocio.</a:t>
            </a:r>
          </a:p>
          <a:p>
            <a:pPr>
              <a:defRPr/>
            </a:pPr>
            <a:r>
              <a:rPr lang="es-ES" sz="2400" dirty="0" smtClean="0"/>
              <a:t>Problemas en el </a:t>
            </a:r>
            <a:r>
              <a:rPr lang="es-ES" sz="2400" dirty="0" err="1" smtClean="0"/>
              <a:t>manteniemiento</a:t>
            </a:r>
            <a:r>
              <a:rPr lang="es-ES" sz="2400" dirty="0" smtClean="0"/>
              <a:t> del sistema actual, costos – recursos – escasa o inexistente documentación.</a:t>
            </a:r>
          </a:p>
          <a:p>
            <a:pPr>
              <a:defRPr/>
            </a:pPr>
            <a:endParaRPr lang="es-ES" sz="2400" dirty="0" smtClean="0"/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2249-F90B-404C-9632-E552C2193619}" type="slidenum">
              <a:rPr lang="es-AR"/>
              <a:pPr>
                <a:defRPr/>
              </a:pPr>
              <a:t>6</a:t>
            </a:fld>
            <a:endParaRPr lang="es-A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1246188" y="2589213"/>
            <a:ext cx="7199312" cy="2921000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5800" y="5773738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>
                <a:latin typeface="Times New Roman" pitchFamily="18" charset="0"/>
              </a:rPr>
              <a:t>Adaptado del capítulo 2 de </a:t>
            </a:r>
            <a:r>
              <a:rPr lang="es-ES" sz="1600">
                <a:latin typeface="Tahoma" pitchFamily="34" charset="0"/>
              </a:rPr>
              <a:t>Gane, C. and T. Sarson, </a:t>
            </a:r>
            <a:r>
              <a:rPr lang="es-ES" sz="1600" i="1">
                <a:latin typeface="Tahoma" pitchFamily="34" charset="0"/>
              </a:rPr>
              <a:t>Análisis estructurado de sistemas</a:t>
            </a:r>
            <a:r>
              <a:rPr lang="es-ES" sz="1600">
                <a:latin typeface="Tahoma" pitchFamily="34" charset="0"/>
              </a:rPr>
              <a:t>. 1990, Buenos Aires: El Atene</a:t>
            </a:r>
            <a:r>
              <a:rPr lang="es-ES_tradnl" sz="1600">
                <a:latin typeface="Tahoma" pitchFamily="34" charset="0"/>
              </a:rPr>
              <a:t>o.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88" y="2589213"/>
            <a:ext cx="7199312" cy="292417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i="1">
                <a:latin typeface="Tahoma" pitchFamily="34" charset="0"/>
              </a:rPr>
              <a:t>	Sistema de distribución sin inventario</a:t>
            </a:r>
          </a:p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</a:rPr>
              <a:t>“Se trata de un sistema que sirve pedidos de libros a unos clientes, con la particularidad de que no mantiene un </a:t>
            </a:r>
            <a:r>
              <a:rPr lang="es-ES_tradnl" sz="2400" i="1">
                <a:latin typeface="Tahoma" pitchFamily="34" charset="0"/>
              </a:rPr>
              <a:t>stock</a:t>
            </a:r>
            <a:r>
              <a:rPr lang="es-ES_tradnl" sz="2400">
                <a:latin typeface="Tahoma" pitchFamily="34" charset="0"/>
              </a:rPr>
              <a:t> o inventario interno. El sistema puede agrupar los pedidos que clientes distintos hacen a un mismo editor, de manera que se puedan conseguir descuentos.”</a:t>
            </a:r>
            <a:endParaRPr lang="es-ES" sz="2400">
              <a:latin typeface="Tahoma" pitchFamily="34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889000" y="1724025"/>
            <a:ext cx="39576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3600" b="1">
                <a:solidFill>
                  <a:srgbClr val="FFC000"/>
                </a:solidFill>
                <a:latin typeface="Tahoma" pitchFamily="34" charset="0"/>
              </a:rPr>
              <a:t>Ejemplo DFD</a:t>
            </a:r>
            <a:endParaRPr lang="es-ES" sz="3600" b="1">
              <a:solidFill>
                <a:srgbClr val="FFC000"/>
              </a:solidFill>
              <a:latin typeface="Tahoma" pitchFamily="34" charset="0"/>
            </a:endParaRPr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CF62F47D-B8C0-42C0-9CD3-15F06B6E1BD6}" type="slidenum">
              <a:rPr lang="es-AR"/>
              <a:pPr>
                <a:defRPr/>
              </a:pPr>
              <a:t>60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84238" y="2684463"/>
            <a:ext cx="3657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>
                <a:latin typeface="Tahoma" pitchFamily="34" charset="0"/>
              </a:rPr>
              <a:t>Diagrama de contexto</a:t>
            </a:r>
            <a:endParaRPr lang="es-ES" sz="2400" b="1">
              <a:latin typeface="Tahoma" pitchFamily="34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7632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>
                <a:solidFill>
                  <a:srgbClr val="FFC000"/>
                </a:solidFill>
                <a:latin typeface="Tahoma" pitchFamily="34" charset="0"/>
              </a:rPr>
              <a:t>Análisis de los procesos del sistema</a:t>
            </a:r>
            <a:endParaRPr lang="es-ES" sz="2400" b="1" i="1">
              <a:solidFill>
                <a:srgbClr val="FFC000"/>
              </a:solidFill>
              <a:latin typeface="Times New Roman" pitchFamily="18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10800000">
            <a:off x="150813" y="4641850"/>
            <a:ext cx="3276600" cy="1371600"/>
          </a:xfrm>
          <a:prstGeom prst="cloudCallout">
            <a:avLst>
              <a:gd name="adj1" fmla="val -62259"/>
              <a:gd name="adj2" fmla="val 5463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anchor="ctr"/>
          <a:lstStyle/>
          <a:p>
            <a:pPr algn="ctr"/>
            <a:r>
              <a:rPr lang="es-ES_tradnl" sz="2400">
                <a:latin typeface="Times New Roman" pitchFamily="18" charset="0"/>
              </a:rPr>
              <a:t>en principio, no son materiales, son </a:t>
            </a:r>
            <a:r>
              <a:rPr lang="es-ES_tradnl" sz="2400" i="1">
                <a:latin typeface="Times New Roman" pitchFamily="18" charset="0"/>
              </a:rPr>
              <a:t>datos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038725" y="4964113"/>
            <a:ext cx="0" cy="184150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s-ES_tradnl" sz="1200" b="1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70438" y="3962400"/>
            <a:ext cx="1474787" cy="1500188"/>
            <a:chOff x="3005" y="2955"/>
            <a:chExt cx="929" cy="945"/>
          </a:xfrm>
        </p:grpSpPr>
        <p:sp>
          <p:nvSpPr>
            <p:cNvPr id="65573" name="Oval 7"/>
            <p:cNvSpPr>
              <a:spLocks noChangeAspect="1" noChangeArrowheads="1"/>
            </p:cNvSpPr>
            <p:nvPr/>
          </p:nvSpPr>
          <p:spPr bwMode="auto">
            <a:xfrm>
              <a:off x="3005" y="2955"/>
              <a:ext cx="929" cy="9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5574" name="Rectangle 8"/>
            <p:cNvSpPr>
              <a:spLocks noChangeArrowheads="1"/>
            </p:cNvSpPr>
            <p:nvPr/>
          </p:nvSpPr>
          <p:spPr bwMode="auto">
            <a:xfrm>
              <a:off x="3154" y="3227"/>
              <a:ext cx="627" cy="407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0. </a:t>
              </a:r>
              <a:endParaRPr lang="es-ES_tradnl" sz="1400" b="1">
                <a:solidFill>
                  <a:srgbClr val="000000"/>
                </a:solidFill>
                <a:latin typeface="Gill Sans Extra Bold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Sistema de</a:t>
              </a:r>
              <a:r>
                <a:rPr lang="es-ES_tradnl" sz="1400" b="1">
                  <a:solidFill>
                    <a:srgbClr val="000000"/>
                  </a:solidFill>
                  <a:latin typeface="Gill Sans Extra Bold"/>
                </a:rPr>
                <a:t> 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Gill Sans Extra Bold"/>
                </a:rPr>
                <a:t>Pedidos</a:t>
              </a:r>
            </a:p>
          </p:txBody>
        </p:sp>
      </p:grpSp>
      <p:sp>
        <p:nvSpPr>
          <p:cNvPr id="65543" name="Rectangle 9"/>
          <p:cNvSpPr>
            <a:spLocks noChangeArrowheads="1"/>
          </p:cNvSpPr>
          <p:nvPr/>
        </p:nvSpPr>
        <p:spPr bwMode="auto">
          <a:xfrm>
            <a:off x="5148263" y="5378450"/>
            <a:ext cx="0" cy="184150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s-ES_tradnl" sz="1200" b="1">
              <a:latin typeface="Times New Roman" pitchFamily="18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343775" y="4729163"/>
            <a:ext cx="1028700" cy="684212"/>
            <a:chOff x="4729" y="3549"/>
            <a:chExt cx="648" cy="431"/>
          </a:xfrm>
        </p:grpSpPr>
        <p:sp>
          <p:nvSpPr>
            <p:cNvPr id="65571" name="Rectangle 11"/>
            <p:cNvSpPr>
              <a:spLocks noChangeArrowheads="1"/>
            </p:cNvSpPr>
            <p:nvPr/>
          </p:nvSpPr>
          <p:spPr bwMode="auto">
            <a:xfrm>
              <a:off x="4729" y="3549"/>
              <a:ext cx="648" cy="431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5572" name="Rectangle 12"/>
            <p:cNvSpPr>
              <a:spLocks noChangeArrowheads="1"/>
            </p:cNvSpPr>
            <p:nvPr/>
          </p:nvSpPr>
          <p:spPr bwMode="auto">
            <a:xfrm>
              <a:off x="4841" y="3559"/>
              <a:ext cx="425" cy="136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" sz="1400" b="1">
                  <a:solidFill>
                    <a:schemeClr val="bg1"/>
                  </a:solidFill>
                  <a:latin typeface="Gill Sans Extra Bold"/>
                </a:rPr>
                <a:t>EDITOR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86088" y="3984625"/>
            <a:ext cx="1784350" cy="519113"/>
            <a:chOff x="1881" y="2969"/>
            <a:chExt cx="1124" cy="327"/>
          </a:xfrm>
        </p:grpSpPr>
        <p:grpSp>
          <p:nvGrpSpPr>
            <p:cNvPr id="65567" name="Group 14"/>
            <p:cNvGrpSpPr>
              <a:grpSpLocks/>
            </p:cNvGrpSpPr>
            <p:nvPr/>
          </p:nvGrpSpPr>
          <p:grpSpPr bwMode="auto">
            <a:xfrm>
              <a:off x="2349" y="2969"/>
              <a:ext cx="656" cy="280"/>
              <a:chOff x="2434" y="2969"/>
              <a:chExt cx="656" cy="280"/>
            </a:xfrm>
          </p:grpSpPr>
          <p:sp>
            <p:nvSpPr>
              <p:cNvPr id="65569" name="Arc 15"/>
              <p:cNvSpPr>
                <a:spLocks/>
              </p:cNvSpPr>
              <p:nvPr/>
            </p:nvSpPr>
            <p:spPr bwMode="auto">
              <a:xfrm>
                <a:off x="2434" y="2969"/>
                <a:ext cx="656" cy="280"/>
              </a:xfrm>
              <a:custGeom>
                <a:avLst/>
                <a:gdLst>
                  <a:gd name="T0" fmla="*/ 656 w 21600"/>
                  <a:gd name="T1" fmla="*/ 280 h 21600"/>
                  <a:gd name="T2" fmla="*/ 0 w 21600"/>
                  <a:gd name="T3" fmla="*/ 0 h 21600"/>
                  <a:gd name="T4" fmla="*/ 656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5570" name="Freeform 16"/>
              <p:cNvSpPr>
                <a:spLocks/>
              </p:cNvSpPr>
              <p:nvPr/>
            </p:nvSpPr>
            <p:spPr bwMode="auto">
              <a:xfrm>
                <a:off x="2434" y="2969"/>
                <a:ext cx="56" cy="90"/>
              </a:xfrm>
              <a:custGeom>
                <a:avLst/>
                <a:gdLst>
                  <a:gd name="T0" fmla="*/ 0 w 141"/>
                  <a:gd name="T1" fmla="*/ 0 h 226"/>
                  <a:gd name="T2" fmla="*/ 141 w 141"/>
                  <a:gd name="T3" fmla="*/ 183 h 226"/>
                  <a:gd name="T4" fmla="*/ 44 w 141"/>
                  <a:gd name="T5" fmla="*/ 129 h 226"/>
                  <a:gd name="T6" fmla="*/ 0 w 141"/>
                  <a:gd name="T7" fmla="*/ 226 h 226"/>
                  <a:gd name="T8" fmla="*/ 0 w 141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226"/>
                  <a:gd name="T17" fmla="*/ 141 w 141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226">
                    <a:moveTo>
                      <a:pt x="0" y="0"/>
                    </a:moveTo>
                    <a:lnTo>
                      <a:pt x="141" y="183"/>
                    </a:lnTo>
                    <a:lnTo>
                      <a:pt x="44" y="129"/>
                    </a:lnTo>
                    <a:lnTo>
                      <a:pt x="0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65568" name="Rectangle 17"/>
            <p:cNvSpPr>
              <a:spLocks noChangeArrowheads="1"/>
            </p:cNvSpPr>
            <p:nvPr/>
          </p:nvSpPr>
          <p:spPr bwMode="auto">
            <a:xfrm>
              <a:off x="1881" y="3160"/>
              <a:ext cx="9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libros entregados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103688" y="3360738"/>
            <a:ext cx="1368425" cy="598487"/>
            <a:chOff x="2585" y="2695"/>
            <a:chExt cx="862" cy="377"/>
          </a:xfrm>
        </p:grpSpPr>
        <p:grpSp>
          <p:nvGrpSpPr>
            <p:cNvPr id="65563" name="Group 19"/>
            <p:cNvGrpSpPr>
              <a:grpSpLocks/>
            </p:cNvGrpSpPr>
            <p:nvPr/>
          </p:nvGrpSpPr>
          <p:grpSpPr bwMode="auto">
            <a:xfrm>
              <a:off x="2585" y="2702"/>
              <a:ext cx="756" cy="370"/>
              <a:chOff x="2585" y="2702"/>
              <a:chExt cx="756" cy="370"/>
            </a:xfrm>
          </p:grpSpPr>
          <p:sp>
            <p:nvSpPr>
              <p:cNvPr id="65565" name="Arc 20"/>
              <p:cNvSpPr>
                <a:spLocks/>
              </p:cNvSpPr>
              <p:nvPr/>
            </p:nvSpPr>
            <p:spPr bwMode="auto">
              <a:xfrm>
                <a:off x="2585" y="2702"/>
                <a:ext cx="738" cy="370"/>
              </a:xfrm>
              <a:custGeom>
                <a:avLst/>
                <a:gdLst>
                  <a:gd name="T0" fmla="*/ 0 w 21600"/>
                  <a:gd name="T1" fmla="*/ 0 h 21600"/>
                  <a:gd name="T2" fmla="*/ 738 w 21600"/>
                  <a:gd name="T3" fmla="*/ 370 h 21600"/>
                  <a:gd name="T4" fmla="*/ 0 w 21600"/>
                  <a:gd name="T5" fmla="*/ 37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5566" name="Freeform 21"/>
              <p:cNvSpPr>
                <a:spLocks/>
              </p:cNvSpPr>
              <p:nvPr/>
            </p:nvSpPr>
            <p:spPr bwMode="auto">
              <a:xfrm>
                <a:off x="3280" y="2981"/>
                <a:ext cx="61" cy="91"/>
              </a:xfrm>
              <a:custGeom>
                <a:avLst/>
                <a:gdLst>
                  <a:gd name="T0" fmla="*/ 108 w 152"/>
                  <a:gd name="T1" fmla="*/ 227 h 227"/>
                  <a:gd name="T2" fmla="*/ 0 w 152"/>
                  <a:gd name="T3" fmla="*/ 22 h 227"/>
                  <a:gd name="T4" fmla="*/ 87 w 152"/>
                  <a:gd name="T5" fmla="*/ 87 h 227"/>
                  <a:gd name="T6" fmla="*/ 152 w 152"/>
                  <a:gd name="T7" fmla="*/ 0 h 227"/>
                  <a:gd name="T8" fmla="*/ 108 w 152"/>
                  <a:gd name="T9" fmla="*/ 227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227"/>
                  <a:gd name="T17" fmla="*/ 152 w 152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227">
                    <a:moveTo>
                      <a:pt x="108" y="227"/>
                    </a:moveTo>
                    <a:lnTo>
                      <a:pt x="0" y="22"/>
                    </a:lnTo>
                    <a:lnTo>
                      <a:pt x="87" y="87"/>
                    </a:lnTo>
                    <a:lnTo>
                      <a:pt x="152" y="0"/>
                    </a:lnTo>
                    <a:lnTo>
                      <a:pt x="108" y="22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65564" name="Rectangle 22"/>
            <p:cNvSpPr>
              <a:spLocks noChangeArrowheads="1"/>
            </p:cNvSpPr>
            <p:nvPr/>
          </p:nvSpPr>
          <p:spPr bwMode="auto">
            <a:xfrm>
              <a:off x="3005" y="2695"/>
              <a:ext cx="44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pedidos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074988" y="3300413"/>
            <a:ext cx="1028700" cy="684212"/>
            <a:chOff x="4729" y="3549"/>
            <a:chExt cx="648" cy="431"/>
          </a:xfrm>
        </p:grpSpPr>
        <p:sp>
          <p:nvSpPr>
            <p:cNvPr id="65561" name="Rectangle 24"/>
            <p:cNvSpPr>
              <a:spLocks noChangeArrowheads="1"/>
            </p:cNvSpPr>
            <p:nvPr/>
          </p:nvSpPr>
          <p:spPr bwMode="auto">
            <a:xfrm>
              <a:off x="4729" y="3549"/>
              <a:ext cx="648" cy="431"/>
            </a:xfrm>
            <a:prstGeom prst="rect">
              <a:avLst/>
            </a:prstGeom>
            <a:solidFill>
              <a:srgbClr val="3366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5562" name="Rectangle 25"/>
            <p:cNvSpPr>
              <a:spLocks noChangeArrowheads="1"/>
            </p:cNvSpPr>
            <p:nvPr/>
          </p:nvSpPr>
          <p:spPr bwMode="auto">
            <a:xfrm>
              <a:off x="4815" y="3559"/>
              <a:ext cx="484" cy="136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chemeClr val="bg1"/>
                  </a:solidFill>
                  <a:latin typeface="Gill Sans Extra Bold"/>
                </a:rPr>
                <a:t>CLIENTE</a:t>
              </a:r>
              <a:endParaRPr lang="es-ES" sz="1400" b="1">
                <a:solidFill>
                  <a:schemeClr val="bg1"/>
                </a:solidFill>
                <a:latin typeface="Gill Sans Extra Bold"/>
              </a:endParaRP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919788" y="3856038"/>
            <a:ext cx="2051050" cy="847725"/>
            <a:chOff x="3729" y="2888"/>
            <a:chExt cx="1292" cy="534"/>
          </a:xfrm>
        </p:grpSpPr>
        <p:sp>
          <p:nvSpPr>
            <p:cNvPr id="65557" name="Rectangle 27"/>
            <p:cNvSpPr>
              <a:spLocks noChangeArrowheads="1"/>
            </p:cNvSpPr>
            <p:nvPr/>
          </p:nvSpPr>
          <p:spPr bwMode="auto">
            <a:xfrm>
              <a:off x="3934" y="2888"/>
              <a:ext cx="108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_tradnl" sz="1400" b="1">
                  <a:solidFill>
                    <a:srgbClr val="800000"/>
                  </a:solidFill>
                  <a:latin typeface="Tahoma" pitchFamily="34" charset="0"/>
                </a:rPr>
                <a:t>ó</a:t>
              </a:r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rdenes de compra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grpSp>
          <p:nvGrpSpPr>
            <p:cNvPr id="65558" name="Group 28"/>
            <p:cNvGrpSpPr>
              <a:grpSpLocks/>
            </p:cNvGrpSpPr>
            <p:nvPr/>
          </p:nvGrpSpPr>
          <p:grpSpPr bwMode="auto">
            <a:xfrm>
              <a:off x="3729" y="3031"/>
              <a:ext cx="985" cy="391"/>
              <a:chOff x="3729" y="3031"/>
              <a:chExt cx="985" cy="391"/>
            </a:xfrm>
          </p:grpSpPr>
          <p:sp>
            <p:nvSpPr>
              <p:cNvPr id="65559" name="Arc 29"/>
              <p:cNvSpPr>
                <a:spLocks/>
              </p:cNvSpPr>
              <p:nvPr/>
            </p:nvSpPr>
            <p:spPr bwMode="auto">
              <a:xfrm>
                <a:off x="3729" y="3031"/>
                <a:ext cx="979" cy="391"/>
              </a:xfrm>
              <a:custGeom>
                <a:avLst/>
                <a:gdLst>
                  <a:gd name="T0" fmla="*/ 0 w 21600"/>
                  <a:gd name="T1" fmla="*/ 0 h 21600"/>
                  <a:gd name="T2" fmla="*/ 979 w 21600"/>
                  <a:gd name="T3" fmla="*/ 391 h 21600"/>
                  <a:gd name="T4" fmla="*/ 0 w 21600"/>
                  <a:gd name="T5" fmla="*/ 39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5560" name="Freeform 30"/>
              <p:cNvSpPr>
                <a:spLocks/>
              </p:cNvSpPr>
              <p:nvPr/>
            </p:nvSpPr>
            <p:spPr bwMode="auto">
              <a:xfrm>
                <a:off x="4633" y="3301"/>
                <a:ext cx="81" cy="121"/>
              </a:xfrm>
              <a:custGeom>
                <a:avLst/>
                <a:gdLst>
                  <a:gd name="T0" fmla="*/ 75 w 81"/>
                  <a:gd name="T1" fmla="*/ 121 h 121"/>
                  <a:gd name="T2" fmla="*/ 0 w 81"/>
                  <a:gd name="T3" fmla="*/ 23 h 121"/>
                  <a:gd name="T4" fmla="*/ 52 w 81"/>
                  <a:gd name="T5" fmla="*/ 52 h 121"/>
                  <a:gd name="T6" fmla="*/ 81 w 81"/>
                  <a:gd name="T7" fmla="*/ 0 h 121"/>
                  <a:gd name="T8" fmla="*/ 75 w 81"/>
                  <a:gd name="T9" fmla="*/ 121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1"/>
                  <a:gd name="T17" fmla="*/ 81 w 81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1">
                    <a:moveTo>
                      <a:pt x="75" y="121"/>
                    </a:moveTo>
                    <a:lnTo>
                      <a:pt x="0" y="23"/>
                    </a:lnTo>
                    <a:lnTo>
                      <a:pt x="52" y="52"/>
                    </a:lnTo>
                    <a:lnTo>
                      <a:pt x="81" y="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800000"/>
              </a:solidFill>
              <a:ln w="0">
                <a:solidFill>
                  <a:srgbClr val="99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072188" y="4872038"/>
            <a:ext cx="1268412" cy="584200"/>
            <a:chOff x="3825" y="3528"/>
            <a:chExt cx="799" cy="368"/>
          </a:xfrm>
        </p:grpSpPr>
        <p:sp>
          <p:nvSpPr>
            <p:cNvPr id="65553" name="Rectangle 32"/>
            <p:cNvSpPr>
              <a:spLocks noChangeArrowheads="1"/>
            </p:cNvSpPr>
            <p:nvPr/>
          </p:nvSpPr>
          <p:spPr bwMode="auto">
            <a:xfrm>
              <a:off x="3825" y="3760"/>
              <a:ext cx="7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800000"/>
                  </a:solidFill>
                  <a:latin typeface="Tahoma" pitchFamily="34" charset="0"/>
                </a:rPr>
                <a:t>libros pedidos</a:t>
              </a:r>
              <a:endParaRPr lang="es-ES" sz="1400" b="1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grpSp>
          <p:nvGrpSpPr>
            <p:cNvPr id="65554" name="Group 33"/>
            <p:cNvGrpSpPr>
              <a:grpSpLocks/>
            </p:cNvGrpSpPr>
            <p:nvPr/>
          </p:nvGrpSpPr>
          <p:grpSpPr bwMode="auto">
            <a:xfrm>
              <a:off x="3916" y="3528"/>
              <a:ext cx="708" cy="211"/>
              <a:chOff x="3916" y="3528"/>
              <a:chExt cx="708" cy="211"/>
            </a:xfrm>
          </p:grpSpPr>
          <p:sp>
            <p:nvSpPr>
              <p:cNvPr id="65555" name="Arc 34"/>
              <p:cNvSpPr>
                <a:spLocks/>
              </p:cNvSpPr>
              <p:nvPr/>
            </p:nvSpPr>
            <p:spPr bwMode="auto">
              <a:xfrm>
                <a:off x="3916" y="3528"/>
                <a:ext cx="708" cy="211"/>
              </a:xfrm>
              <a:custGeom>
                <a:avLst/>
                <a:gdLst>
                  <a:gd name="T0" fmla="*/ 708 w 21600"/>
                  <a:gd name="T1" fmla="*/ 211 h 21600"/>
                  <a:gd name="T2" fmla="*/ 0 w 21600"/>
                  <a:gd name="T3" fmla="*/ 0 h 21600"/>
                  <a:gd name="T4" fmla="*/ 708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5556" name="Freeform 35"/>
              <p:cNvSpPr>
                <a:spLocks/>
              </p:cNvSpPr>
              <p:nvPr/>
            </p:nvSpPr>
            <p:spPr bwMode="auto">
              <a:xfrm>
                <a:off x="3916" y="3528"/>
                <a:ext cx="141" cy="143"/>
              </a:xfrm>
              <a:custGeom>
                <a:avLst/>
                <a:gdLst>
                  <a:gd name="T0" fmla="*/ 0 w 92"/>
                  <a:gd name="T1" fmla="*/ 0 h 121"/>
                  <a:gd name="T2" fmla="*/ 92 w 92"/>
                  <a:gd name="T3" fmla="*/ 80 h 121"/>
                  <a:gd name="T4" fmla="*/ 35 w 92"/>
                  <a:gd name="T5" fmla="*/ 63 h 121"/>
                  <a:gd name="T6" fmla="*/ 17 w 92"/>
                  <a:gd name="T7" fmla="*/ 121 h 121"/>
                  <a:gd name="T8" fmla="*/ 0 w 92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"/>
                  <a:gd name="T16" fmla="*/ 0 h 121"/>
                  <a:gd name="T17" fmla="*/ 92 w 92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" h="121">
                    <a:moveTo>
                      <a:pt x="0" y="0"/>
                    </a:moveTo>
                    <a:lnTo>
                      <a:pt x="92" y="80"/>
                    </a:lnTo>
                    <a:lnTo>
                      <a:pt x="35" y="63"/>
                    </a:lnTo>
                    <a:lnTo>
                      <a:pt x="17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1998663" y="1989138"/>
            <a:ext cx="5172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>
                <a:latin typeface="Tahoma" pitchFamily="34" charset="0"/>
                <a:sym typeface="Symbol" pitchFamily="18" charset="2"/>
              </a:rPr>
              <a:t> </a:t>
            </a:r>
            <a:r>
              <a:rPr lang="es-ES_tradnl" sz="2400">
                <a:latin typeface="Tahoma" pitchFamily="34" charset="0"/>
              </a:rPr>
              <a:t>Aplicamos la </a:t>
            </a:r>
            <a:r>
              <a:rPr lang="es-ES_tradnl" sz="2400" i="1">
                <a:latin typeface="Tahoma" pitchFamily="34" charset="0"/>
              </a:rPr>
              <a:t>visión sistémica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38" name="3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265863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37" name="3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237288"/>
            <a:ext cx="2133600" cy="476250"/>
          </a:xfrm>
        </p:spPr>
        <p:txBody>
          <a:bodyPr/>
          <a:lstStyle/>
          <a:p>
            <a:pPr>
              <a:defRPr/>
            </a:pPr>
            <a:fld id="{75798A20-008E-44B1-BC5C-E5C30C8C5405}" type="slidenum">
              <a:rPr lang="es-AR"/>
              <a:pPr>
                <a:defRPr/>
              </a:pPr>
              <a:t>61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  <p:bldP spid="50180" grpId="0" animBg="1" autoUpdateAnimBg="0"/>
      <p:bldP spid="5021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23888" y="1196975"/>
            <a:ext cx="342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>
                <a:latin typeface="Times New Roman" pitchFamily="18" charset="0"/>
              </a:rPr>
              <a:t>0. Sistema de pedidos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4125" y="2517775"/>
            <a:ext cx="1184275" cy="1182688"/>
            <a:chOff x="1764" y="2102"/>
            <a:chExt cx="746" cy="745"/>
          </a:xfrm>
        </p:grpSpPr>
        <p:sp>
          <p:nvSpPr>
            <p:cNvPr id="66657" name="Oval 4"/>
            <p:cNvSpPr>
              <a:spLocks noChangeAspect="1" noChangeArrowheads="1"/>
            </p:cNvSpPr>
            <p:nvPr/>
          </p:nvSpPr>
          <p:spPr bwMode="auto">
            <a:xfrm>
              <a:off x="1764" y="2102"/>
              <a:ext cx="746" cy="7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58" name="Rectangle 5"/>
            <p:cNvSpPr>
              <a:spLocks noChangeArrowheads="1"/>
            </p:cNvSpPr>
            <p:nvPr/>
          </p:nvSpPr>
          <p:spPr bwMode="auto">
            <a:xfrm>
              <a:off x="1842" y="2206"/>
              <a:ext cx="589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1.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Verificar 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validez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 de pedido</a:t>
              </a:r>
              <a:endParaRPr lang="es-ES" sz="1400" b="1"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22438" y="1746250"/>
            <a:ext cx="1330325" cy="804863"/>
            <a:chOff x="1085" y="1345"/>
            <a:chExt cx="838" cy="507"/>
          </a:xfrm>
        </p:grpSpPr>
        <p:sp>
          <p:nvSpPr>
            <p:cNvPr id="66654" name="Freeform 7"/>
            <p:cNvSpPr>
              <a:spLocks/>
            </p:cNvSpPr>
            <p:nvPr/>
          </p:nvSpPr>
          <p:spPr bwMode="auto">
            <a:xfrm>
              <a:off x="1796" y="1761"/>
              <a:ext cx="61" cy="91"/>
            </a:xfrm>
            <a:custGeom>
              <a:avLst/>
              <a:gdLst>
                <a:gd name="T0" fmla="*/ 108 w 152"/>
                <a:gd name="T1" fmla="*/ 227 h 227"/>
                <a:gd name="T2" fmla="*/ 0 w 152"/>
                <a:gd name="T3" fmla="*/ 22 h 227"/>
                <a:gd name="T4" fmla="*/ 87 w 152"/>
                <a:gd name="T5" fmla="*/ 87 h 227"/>
                <a:gd name="T6" fmla="*/ 152 w 152"/>
                <a:gd name="T7" fmla="*/ 0 h 227"/>
                <a:gd name="T8" fmla="*/ 108 w 152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7"/>
                <a:gd name="T17" fmla="*/ 152 w 15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7">
                  <a:moveTo>
                    <a:pt x="108" y="227"/>
                  </a:moveTo>
                  <a:lnTo>
                    <a:pt x="0" y="22"/>
                  </a:lnTo>
                  <a:lnTo>
                    <a:pt x="87" y="87"/>
                  </a:lnTo>
                  <a:lnTo>
                    <a:pt x="152" y="0"/>
                  </a:lnTo>
                  <a:lnTo>
                    <a:pt x="108" y="227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55" name="Arc 8"/>
            <p:cNvSpPr>
              <a:spLocks/>
            </p:cNvSpPr>
            <p:nvPr/>
          </p:nvSpPr>
          <p:spPr bwMode="auto">
            <a:xfrm>
              <a:off x="1085" y="1441"/>
              <a:ext cx="738" cy="371"/>
            </a:xfrm>
            <a:custGeom>
              <a:avLst/>
              <a:gdLst>
                <a:gd name="T0" fmla="*/ 0 w 21600"/>
                <a:gd name="T1" fmla="*/ 0 h 21600"/>
                <a:gd name="T2" fmla="*/ 738 w 21600"/>
                <a:gd name="T3" fmla="*/ 371 h 21600"/>
                <a:gd name="T4" fmla="*/ 0 w 21600"/>
                <a:gd name="T5" fmla="*/ 37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56" name="Rectangle 9"/>
            <p:cNvSpPr>
              <a:spLocks noChangeArrowheads="1"/>
            </p:cNvSpPr>
            <p:nvPr/>
          </p:nvSpPr>
          <p:spPr bwMode="auto">
            <a:xfrm>
              <a:off x="1481" y="1345"/>
              <a:ext cx="44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pedidos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6565" name="Rectangle 10"/>
          <p:cNvSpPr>
            <a:spLocks noChangeArrowheads="1"/>
          </p:cNvSpPr>
          <p:nvPr/>
        </p:nvSpPr>
        <p:spPr bwMode="auto">
          <a:xfrm>
            <a:off x="4641850" y="2982913"/>
            <a:ext cx="890588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66566" name="Rectangle 11"/>
          <p:cNvSpPr>
            <a:spLocks noChangeArrowheads="1"/>
          </p:cNvSpPr>
          <p:nvPr/>
        </p:nvSpPr>
        <p:spPr bwMode="auto">
          <a:xfrm>
            <a:off x="6010275" y="2827338"/>
            <a:ext cx="0" cy="184150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lang="es-ES_tradnl" sz="1200" b="1">
              <a:latin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053138" y="2416175"/>
            <a:ext cx="1184275" cy="1182688"/>
            <a:chOff x="3510" y="1890"/>
            <a:chExt cx="746" cy="745"/>
          </a:xfrm>
        </p:grpSpPr>
        <p:sp>
          <p:nvSpPr>
            <p:cNvPr id="66652" name="Oval 13"/>
            <p:cNvSpPr>
              <a:spLocks noChangeAspect="1" noChangeArrowheads="1"/>
            </p:cNvSpPr>
            <p:nvPr/>
          </p:nvSpPr>
          <p:spPr bwMode="auto">
            <a:xfrm>
              <a:off x="3510" y="1890"/>
              <a:ext cx="746" cy="7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53" name="Rectangle 14"/>
            <p:cNvSpPr>
              <a:spLocks noChangeArrowheads="1"/>
            </p:cNvSpPr>
            <p:nvPr/>
          </p:nvSpPr>
          <p:spPr bwMode="auto">
            <a:xfrm>
              <a:off x="3583" y="1994"/>
              <a:ext cx="600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2.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Armar 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pedidos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 a editores</a:t>
              </a:r>
              <a:endParaRPr lang="es-ES" sz="1400" b="1">
                <a:latin typeface="Times New Roman" pitchFamily="18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811713" y="3413125"/>
            <a:ext cx="1717675" cy="517525"/>
            <a:chOff x="3031" y="2395"/>
            <a:chExt cx="1082" cy="326"/>
          </a:xfrm>
        </p:grpSpPr>
        <p:sp>
          <p:nvSpPr>
            <p:cNvPr id="66650" name="Freeform 16"/>
            <p:cNvSpPr>
              <a:spLocks/>
            </p:cNvSpPr>
            <p:nvPr/>
          </p:nvSpPr>
          <p:spPr bwMode="auto">
            <a:xfrm>
              <a:off x="3031" y="2395"/>
              <a:ext cx="955" cy="209"/>
            </a:xfrm>
            <a:custGeom>
              <a:avLst/>
              <a:gdLst>
                <a:gd name="T0" fmla="*/ 0 w 1728"/>
                <a:gd name="T1" fmla="*/ 0 h 480"/>
                <a:gd name="T2" fmla="*/ 144 w 1728"/>
                <a:gd name="T3" fmla="*/ 288 h 480"/>
                <a:gd name="T4" fmla="*/ 720 w 1728"/>
                <a:gd name="T5" fmla="*/ 432 h 480"/>
                <a:gd name="T6" fmla="*/ 1296 w 1728"/>
                <a:gd name="T7" fmla="*/ 432 h 480"/>
                <a:gd name="T8" fmla="*/ 1728 w 1728"/>
                <a:gd name="T9" fmla="*/ 144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8"/>
                <a:gd name="T16" fmla="*/ 0 h 480"/>
                <a:gd name="T17" fmla="*/ 1728 w 172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8" h="480">
                  <a:moveTo>
                    <a:pt x="0" y="0"/>
                  </a:moveTo>
                  <a:cubicBezTo>
                    <a:pt x="12" y="108"/>
                    <a:pt x="24" y="216"/>
                    <a:pt x="144" y="288"/>
                  </a:cubicBezTo>
                  <a:cubicBezTo>
                    <a:pt x="264" y="360"/>
                    <a:pt x="528" y="408"/>
                    <a:pt x="720" y="432"/>
                  </a:cubicBezTo>
                  <a:cubicBezTo>
                    <a:pt x="912" y="456"/>
                    <a:pt x="1128" y="480"/>
                    <a:pt x="1296" y="432"/>
                  </a:cubicBezTo>
                  <a:cubicBezTo>
                    <a:pt x="1464" y="384"/>
                    <a:pt x="1596" y="264"/>
                    <a:pt x="1728" y="14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51" name="Rectangle 17"/>
            <p:cNvSpPr>
              <a:spLocks noChangeArrowheads="1"/>
            </p:cNvSpPr>
            <p:nvPr/>
          </p:nvSpPr>
          <p:spPr bwMode="auto">
            <a:xfrm>
              <a:off x="3245" y="2585"/>
              <a:ext cx="86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pedidos en lote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630988" y="4310063"/>
            <a:ext cx="1184275" cy="1182687"/>
            <a:chOff x="3874" y="3083"/>
            <a:chExt cx="746" cy="745"/>
          </a:xfrm>
        </p:grpSpPr>
        <p:sp>
          <p:nvSpPr>
            <p:cNvPr id="66648" name="Oval 19"/>
            <p:cNvSpPr>
              <a:spLocks noChangeAspect="1" noChangeArrowheads="1"/>
            </p:cNvSpPr>
            <p:nvPr/>
          </p:nvSpPr>
          <p:spPr bwMode="auto">
            <a:xfrm>
              <a:off x="3874" y="3083"/>
              <a:ext cx="746" cy="7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49" name="Rectangle 20"/>
            <p:cNvSpPr>
              <a:spLocks noChangeArrowheads="1"/>
            </p:cNvSpPr>
            <p:nvPr/>
          </p:nvSpPr>
          <p:spPr bwMode="auto">
            <a:xfrm>
              <a:off x="3928" y="3187"/>
              <a:ext cx="637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3.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Verificar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envío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de editores</a:t>
              </a:r>
              <a:endParaRPr lang="es-ES" sz="1400" b="1"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7793038" y="4800600"/>
            <a:ext cx="1401762" cy="396875"/>
            <a:chOff x="4909" y="3251"/>
            <a:chExt cx="883" cy="250"/>
          </a:xfrm>
        </p:grpSpPr>
        <p:sp>
          <p:nvSpPr>
            <p:cNvPr id="66646" name="Freeform 22"/>
            <p:cNvSpPr>
              <a:spLocks/>
            </p:cNvSpPr>
            <p:nvPr/>
          </p:nvSpPr>
          <p:spPr bwMode="auto">
            <a:xfrm>
              <a:off x="4909" y="3397"/>
              <a:ext cx="653" cy="104"/>
            </a:xfrm>
            <a:custGeom>
              <a:avLst/>
              <a:gdLst>
                <a:gd name="T0" fmla="*/ 1632 w 1632"/>
                <a:gd name="T1" fmla="*/ 0 h 258"/>
                <a:gd name="T2" fmla="*/ 1104 w 1632"/>
                <a:gd name="T3" fmla="*/ 252 h 258"/>
                <a:gd name="T4" fmla="*/ 0 w 1632"/>
                <a:gd name="T5" fmla="*/ 36 h 258"/>
                <a:gd name="T6" fmla="*/ 0 60000 65536"/>
                <a:gd name="T7" fmla="*/ 0 60000 65536"/>
                <a:gd name="T8" fmla="*/ 0 60000 65536"/>
                <a:gd name="T9" fmla="*/ 0 w 1632"/>
                <a:gd name="T10" fmla="*/ 0 h 258"/>
                <a:gd name="T11" fmla="*/ 1632 w 1632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258">
                  <a:moveTo>
                    <a:pt x="1632" y="0"/>
                  </a:moveTo>
                  <a:cubicBezTo>
                    <a:pt x="1504" y="123"/>
                    <a:pt x="1376" y="246"/>
                    <a:pt x="1104" y="252"/>
                  </a:cubicBezTo>
                  <a:cubicBezTo>
                    <a:pt x="832" y="258"/>
                    <a:pt x="416" y="147"/>
                    <a:pt x="0" y="3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47" name="Rectangle 23"/>
            <p:cNvSpPr>
              <a:spLocks noChangeArrowheads="1"/>
            </p:cNvSpPr>
            <p:nvPr/>
          </p:nvSpPr>
          <p:spPr bwMode="auto">
            <a:xfrm>
              <a:off x="4998" y="3251"/>
              <a:ext cx="7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libros pedidos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51224" name="Freeform 24"/>
          <p:cNvSpPr>
            <a:spLocks/>
          </p:cNvSpPr>
          <p:nvPr/>
        </p:nvSpPr>
        <p:spPr bwMode="auto">
          <a:xfrm>
            <a:off x="7561263" y="3595688"/>
            <a:ext cx="566737" cy="823912"/>
          </a:xfrm>
          <a:custGeom>
            <a:avLst/>
            <a:gdLst>
              <a:gd name="T0" fmla="*/ 720 w 840"/>
              <a:gd name="T1" fmla="*/ 0 h 1296"/>
              <a:gd name="T2" fmla="*/ 720 w 840"/>
              <a:gd name="T3" fmla="*/ 288 h 1296"/>
              <a:gd name="T4" fmla="*/ 0 w 840"/>
              <a:gd name="T5" fmla="*/ 1296 h 1296"/>
              <a:gd name="T6" fmla="*/ 0 60000 65536"/>
              <a:gd name="T7" fmla="*/ 0 60000 65536"/>
              <a:gd name="T8" fmla="*/ 0 60000 65536"/>
              <a:gd name="T9" fmla="*/ 0 w 840"/>
              <a:gd name="T10" fmla="*/ 0 h 1296"/>
              <a:gd name="T11" fmla="*/ 840 w 840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0" h="1296">
                <a:moveTo>
                  <a:pt x="720" y="0"/>
                </a:moveTo>
                <a:cubicBezTo>
                  <a:pt x="780" y="36"/>
                  <a:pt x="840" y="72"/>
                  <a:pt x="720" y="288"/>
                </a:cubicBezTo>
                <a:cubicBezTo>
                  <a:pt x="600" y="504"/>
                  <a:pt x="300" y="900"/>
                  <a:pt x="0" y="129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133850" y="4262438"/>
            <a:ext cx="1181100" cy="1179512"/>
            <a:chOff x="2177" y="3521"/>
            <a:chExt cx="744" cy="743"/>
          </a:xfrm>
        </p:grpSpPr>
        <p:sp>
          <p:nvSpPr>
            <p:cNvPr id="66644" name="Oval 26"/>
            <p:cNvSpPr>
              <a:spLocks noChangeAspect="1" noChangeArrowheads="1"/>
            </p:cNvSpPr>
            <p:nvPr/>
          </p:nvSpPr>
          <p:spPr bwMode="auto">
            <a:xfrm>
              <a:off x="2177" y="3521"/>
              <a:ext cx="744" cy="743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45" name="Rectangle 27"/>
            <p:cNvSpPr>
              <a:spLocks noChangeArrowheads="1"/>
            </p:cNvSpPr>
            <p:nvPr/>
          </p:nvSpPr>
          <p:spPr bwMode="auto">
            <a:xfrm>
              <a:off x="2315" y="3624"/>
              <a:ext cx="464" cy="543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4.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Asignar 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l</a:t>
              </a:r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ibros</a:t>
              </a:r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 </a:t>
              </a:r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a 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pedidos</a:t>
              </a:r>
              <a:endParaRPr lang="es-ES" sz="1400" b="1">
                <a:latin typeface="Times New Roman" pitchFamily="18" charset="0"/>
              </a:endParaRP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016125" y="4441825"/>
            <a:ext cx="1184275" cy="1182688"/>
            <a:chOff x="1437" y="3265"/>
            <a:chExt cx="746" cy="745"/>
          </a:xfrm>
        </p:grpSpPr>
        <p:sp>
          <p:nvSpPr>
            <p:cNvPr id="66642" name="Oval 29"/>
            <p:cNvSpPr>
              <a:spLocks noChangeAspect="1" noChangeArrowheads="1"/>
            </p:cNvSpPr>
            <p:nvPr/>
          </p:nvSpPr>
          <p:spPr bwMode="auto">
            <a:xfrm>
              <a:off x="1437" y="3265"/>
              <a:ext cx="746" cy="745"/>
            </a:xfrm>
            <a:prstGeom prst="ellipse">
              <a:avLst/>
            </a:prstGeom>
            <a:solidFill>
              <a:srgbClr val="66FF9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43" name="Rectangle 30"/>
            <p:cNvSpPr>
              <a:spLocks noChangeArrowheads="1"/>
            </p:cNvSpPr>
            <p:nvPr/>
          </p:nvSpPr>
          <p:spPr bwMode="auto">
            <a:xfrm>
              <a:off x="1521" y="3369"/>
              <a:ext cx="577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_tradnl" sz="1400" b="1">
                  <a:solidFill>
                    <a:srgbClr val="000000"/>
                  </a:solidFill>
                  <a:latin typeface="Tahoma" pitchFamily="34" charset="0"/>
                </a:rPr>
                <a:t>5.</a:t>
              </a: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Armar 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entrega</a:t>
              </a:r>
              <a:endParaRPr lang="es-ES_tradnl" sz="1400" b="1">
                <a:solidFill>
                  <a:srgbClr val="000000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00"/>
                  </a:solidFill>
                  <a:latin typeface="Tahoma" pitchFamily="34" charset="0"/>
                </a:rPr>
                <a:t> a clientes</a:t>
              </a:r>
              <a:endParaRPr lang="es-ES" sz="1400" b="1">
                <a:latin typeface="Times New Roman" pitchFamily="18" charset="0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468688" y="3417888"/>
            <a:ext cx="1595437" cy="909637"/>
            <a:chOff x="2185" y="2398"/>
            <a:chExt cx="1005" cy="573"/>
          </a:xfrm>
        </p:grpSpPr>
        <p:sp>
          <p:nvSpPr>
            <p:cNvPr id="66640" name="Freeform 32"/>
            <p:cNvSpPr>
              <a:spLocks/>
            </p:cNvSpPr>
            <p:nvPr/>
          </p:nvSpPr>
          <p:spPr bwMode="auto">
            <a:xfrm flipH="1">
              <a:off x="2762" y="2398"/>
              <a:ext cx="64" cy="573"/>
            </a:xfrm>
            <a:custGeom>
              <a:avLst/>
              <a:gdLst>
                <a:gd name="T0" fmla="*/ 0 w 1"/>
                <a:gd name="T1" fmla="*/ 0 h 1296"/>
                <a:gd name="T2" fmla="*/ 0 w 1"/>
                <a:gd name="T3" fmla="*/ 1296 h 1296"/>
                <a:gd name="T4" fmla="*/ 0 60000 65536"/>
                <a:gd name="T5" fmla="*/ 0 60000 65536"/>
                <a:gd name="T6" fmla="*/ 0 w 1"/>
                <a:gd name="T7" fmla="*/ 0 h 1296"/>
                <a:gd name="T8" fmla="*/ 1 w 1"/>
                <a:gd name="T9" fmla="*/ 1296 h 1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96">
                  <a:moveTo>
                    <a:pt x="0" y="0"/>
                  </a:moveTo>
                  <a:cubicBezTo>
                    <a:pt x="0" y="0"/>
                    <a:pt x="0" y="648"/>
                    <a:pt x="0" y="129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41" name="Rectangle 33"/>
            <p:cNvSpPr>
              <a:spLocks noChangeArrowheads="1"/>
            </p:cNvSpPr>
            <p:nvPr/>
          </p:nvSpPr>
          <p:spPr bwMode="auto">
            <a:xfrm>
              <a:off x="2185" y="2666"/>
              <a:ext cx="100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pedidos por título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292725" y="4637088"/>
            <a:ext cx="1360488" cy="568325"/>
            <a:chOff x="3350" y="3166"/>
            <a:chExt cx="841" cy="358"/>
          </a:xfrm>
        </p:grpSpPr>
        <p:sp>
          <p:nvSpPr>
            <p:cNvPr id="66638" name="Freeform 35"/>
            <p:cNvSpPr>
              <a:spLocks/>
            </p:cNvSpPr>
            <p:nvPr/>
          </p:nvSpPr>
          <p:spPr bwMode="auto">
            <a:xfrm>
              <a:off x="3350" y="3391"/>
              <a:ext cx="841" cy="133"/>
            </a:xfrm>
            <a:custGeom>
              <a:avLst/>
              <a:gdLst>
                <a:gd name="T0" fmla="*/ 2160 w 2160"/>
                <a:gd name="T1" fmla="*/ 144 h 336"/>
                <a:gd name="T2" fmla="*/ 1440 w 2160"/>
                <a:gd name="T3" fmla="*/ 288 h 336"/>
                <a:gd name="T4" fmla="*/ 864 w 2160"/>
                <a:gd name="T5" fmla="*/ 288 h 336"/>
                <a:gd name="T6" fmla="*/ 0 w 2160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336"/>
                <a:gd name="T14" fmla="*/ 2160 w 2160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336">
                  <a:moveTo>
                    <a:pt x="2160" y="144"/>
                  </a:moveTo>
                  <a:cubicBezTo>
                    <a:pt x="1908" y="204"/>
                    <a:pt x="1656" y="264"/>
                    <a:pt x="1440" y="288"/>
                  </a:cubicBezTo>
                  <a:cubicBezTo>
                    <a:pt x="1224" y="312"/>
                    <a:pt x="1104" y="336"/>
                    <a:pt x="864" y="288"/>
                  </a:cubicBezTo>
                  <a:cubicBezTo>
                    <a:pt x="624" y="240"/>
                    <a:pt x="312" y="120"/>
                    <a:pt x="0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39" name="Rectangle 36"/>
            <p:cNvSpPr>
              <a:spLocks noChangeArrowheads="1"/>
            </p:cNvSpPr>
            <p:nvPr/>
          </p:nvSpPr>
          <p:spPr bwMode="auto">
            <a:xfrm>
              <a:off x="3562" y="3166"/>
              <a:ext cx="50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libros </a:t>
              </a:r>
              <a:endParaRPr lang="es-ES_tradnl" sz="1400" b="1">
                <a:solidFill>
                  <a:srgbClr val="0000FF"/>
                </a:solidFill>
                <a:latin typeface="Tahoma" pitchFamily="34" charset="0"/>
              </a:endParaRPr>
            </a:p>
            <a:p>
              <a:pPr algn="ctr"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recibidos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3192463" y="4578350"/>
            <a:ext cx="1012825" cy="549275"/>
            <a:chOff x="2011" y="3129"/>
            <a:chExt cx="638" cy="346"/>
          </a:xfrm>
        </p:grpSpPr>
        <p:sp>
          <p:nvSpPr>
            <p:cNvPr id="66636" name="Freeform 38"/>
            <p:cNvSpPr>
              <a:spLocks/>
            </p:cNvSpPr>
            <p:nvPr/>
          </p:nvSpPr>
          <p:spPr bwMode="auto">
            <a:xfrm>
              <a:off x="2011" y="3448"/>
              <a:ext cx="622" cy="27"/>
            </a:xfrm>
            <a:custGeom>
              <a:avLst/>
              <a:gdLst>
                <a:gd name="T0" fmla="*/ 2160 w 2160"/>
                <a:gd name="T1" fmla="*/ 144 h 336"/>
                <a:gd name="T2" fmla="*/ 1440 w 2160"/>
                <a:gd name="T3" fmla="*/ 288 h 336"/>
                <a:gd name="T4" fmla="*/ 864 w 2160"/>
                <a:gd name="T5" fmla="*/ 288 h 336"/>
                <a:gd name="T6" fmla="*/ 0 w 2160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336"/>
                <a:gd name="T14" fmla="*/ 2160 w 2160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336">
                  <a:moveTo>
                    <a:pt x="2160" y="144"/>
                  </a:moveTo>
                  <a:cubicBezTo>
                    <a:pt x="1908" y="204"/>
                    <a:pt x="1656" y="264"/>
                    <a:pt x="1440" y="288"/>
                  </a:cubicBezTo>
                  <a:cubicBezTo>
                    <a:pt x="1224" y="312"/>
                    <a:pt x="1104" y="336"/>
                    <a:pt x="864" y="288"/>
                  </a:cubicBezTo>
                  <a:cubicBezTo>
                    <a:pt x="624" y="240"/>
                    <a:pt x="312" y="120"/>
                    <a:pt x="0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37" name="Rectangle 39"/>
            <p:cNvSpPr>
              <a:spLocks noChangeArrowheads="1"/>
            </p:cNvSpPr>
            <p:nvPr/>
          </p:nvSpPr>
          <p:spPr bwMode="auto">
            <a:xfrm>
              <a:off x="2074" y="3129"/>
              <a:ext cx="5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libros por</a:t>
              </a:r>
              <a:r>
                <a:rPr lang="es-ES_tradnl" sz="1400" b="1">
                  <a:solidFill>
                    <a:srgbClr val="0000FF"/>
                  </a:solidFill>
                  <a:latin typeface="Tahoma" pitchFamily="34" charset="0"/>
                </a:rPr>
                <a:t> </a:t>
              </a:r>
            </a:p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clientes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650875" y="3086100"/>
            <a:ext cx="1892300" cy="895350"/>
            <a:chOff x="410" y="2189"/>
            <a:chExt cx="1192" cy="564"/>
          </a:xfrm>
        </p:grpSpPr>
        <p:grpSp>
          <p:nvGrpSpPr>
            <p:cNvPr id="66629" name="Group 41"/>
            <p:cNvGrpSpPr>
              <a:grpSpLocks/>
            </p:cNvGrpSpPr>
            <p:nvPr/>
          </p:nvGrpSpPr>
          <p:grpSpPr bwMode="auto">
            <a:xfrm>
              <a:off x="782" y="2535"/>
              <a:ext cx="715" cy="218"/>
              <a:chOff x="1097" y="2616"/>
              <a:chExt cx="715" cy="218"/>
            </a:xfrm>
          </p:grpSpPr>
          <p:sp>
            <p:nvSpPr>
              <p:cNvPr id="66633" name="Line 42"/>
              <p:cNvSpPr>
                <a:spLocks noChangeShapeType="1"/>
              </p:cNvSpPr>
              <p:nvPr/>
            </p:nvSpPr>
            <p:spPr bwMode="auto">
              <a:xfrm flipH="1">
                <a:off x="1119" y="2834"/>
                <a:ext cx="652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34" name="Line 43"/>
              <p:cNvSpPr>
                <a:spLocks noChangeShapeType="1"/>
              </p:cNvSpPr>
              <p:nvPr/>
            </p:nvSpPr>
            <p:spPr bwMode="auto">
              <a:xfrm flipH="1">
                <a:off x="1121" y="2616"/>
                <a:ext cx="647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35" name="Rectangle 44"/>
              <p:cNvSpPr>
                <a:spLocks noChangeArrowheads="1"/>
              </p:cNvSpPr>
              <p:nvPr/>
            </p:nvSpPr>
            <p:spPr bwMode="auto">
              <a:xfrm>
                <a:off x="1097" y="2643"/>
                <a:ext cx="71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_tradnl" sz="1400" b="1">
                    <a:solidFill>
                      <a:srgbClr val="CC00CC"/>
                    </a:solidFill>
                    <a:latin typeface="Tahoma" pitchFamily="34" charset="0"/>
                  </a:rPr>
                  <a:t>D  </a:t>
                </a:r>
                <a:r>
                  <a:rPr lang="es-ES" sz="1400" b="1">
                    <a:solidFill>
                      <a:srgbClr val="CC00CC"/>
                    </a:solidFill>
                    <a:latin typeface="Tahoma" pitchFamily="34" charset="0"/>
                  </a:rPr>
                  <a:t>CLIENTES</a:t>
                </a:r>
              </a:p>
            </p:txBody>
          </p:sp>
        </p:grpSp>
        <p:grpSp>
          <p:nvGrpSpPr>
            <p:cNvPr id="66630" name="Group 45"/>
            <p:cNvGrpSpPr>
              <a:grpSpLocks/>
            </p:cNvGrpSpPr>
            <p:nvPr/>
          </p:nvGrpSpPr>
          <p:grpSpPr bwMode="auto">
            <a:xfrm>
              <a:off x="410" y="2189"/>
              <a:ext cx="1192" cy="328"/>
              <a:chOff x="410" y="2189"/>
              <a:chExt cx="1192" cy="328"/>
            </a:xfrm>
          </p:grpSpPr>
          <p:sp>
            <p:nvSpPr>
              <p:cNvPr id="66631" name="Freeform 46"/>
              <p:cNvSpPr>
                <a:spLocks/>
              </p:cNvSpPr>
              <p:nvPr/>
            </p:nvSpPr>
            <p:spPr bwMode="auto">
              <a:xfrm>
                <a:off x="1175" y="2279"/>
                <a:ext cx="427" cy="238"/>
              </a:xfrm>
              <a:custGeom>
                <a:avLst/>
                <a:gdLst>
                  <a:gd name="T0" fmla="*/ 0 w 1008"/>
                  <a:gd name="T1" fmla="*/ 456 h 456"/>
                  <a:gd name="T2" fmla="*/ 288 w 1008"/>
                  <a:gd name="T3" fmla="*/ 168 h 456"/>
                  <a:gd name="T4" fmla="*/ 720 w 1008"/>
                  <a:gd name="T5" fmla="*/ 24 h 456"/>
                  <a:gd name="T6" fmla="*/ 1008 w 1008"/>
                  <a:gd name="T7" fmla="*/ 24 h 4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456"/>
                  <a:gd name="T14" fmla="*/ 1008 w 1008"/>
                  <a:gd name="T15" fmla="*/ 456 h 4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456">
                    <a:moveTo>
                      <a:pt x="0" y="456"/>
                    </a:moveTo>
                    <a:cubicBezTo>
                      <a:pt x="84" y="348"/>
                      <a:pt x="168" y="240"/>
                      <a:pt x="288" y="168"/>
                    </a:cubicBezTo>
                    <a:cubicBezTo>
                      <a:pt x="408" y="96"/>
                      <a:pt x="600" y="48"/>
                      <a:pt x="720" y="24"/>
                    </a:cubicBezTo>
                    <a:cubicBezTo>
                      <a:pt x="840" y="0"/>
                      <a:pt x="924" y="12"/>
                      <a:pt x="1008" y="24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32" name="Rectangle 47"/>
              <p:cNvSpPr>
                <a:spLocks noChangeArrowheads="1"/>
              </p:cNvSpPr>
              <p:nvPr/>
            </p:nvSpPr>
            <p:spPr bwMode="auto">
              <a:xfrm>
                <a:off x="410" y="2189"/>
                <a:ext cx="1020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400" b="1">
                    <a:solidFill>
                      <a:srgbClr val="0000FF"/>
                    </a:solidFill>
                    <a:latin typeface="Tahoma" pitchFamily="34" charset="0"/>
                  </a:rPr>
                  <a:t>estado del crédito</a:t>
                </a:r>
                <a:endParaRPr lang="es-ES" sz="1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1839913" y="4005263"/>
            <a:ext cx="1036637" cy="515937"/>
            <a:chOff x="1159" y="2768"/>
            <a:chExt cx="653" cy="325"/>
          </a:xfrm>
        </p:grpSpPr>
        <p:sp>
          <p:nvSpPr>
            <p:cNvPr id="66627" name="Freeform 49"/>
            <p:cNvSpPr>
              <a:spLocks/>
            </p:cNvSpPr>
            <p:nvPr/>
          </p:nvSpPr>
          <p:spPr bwMode="auto">
            <a:xfrm>
              <a:off x="1159" y="2768"/>
              <a:ext cx="298" cy="325"/>
            </a:xfrm>
            <a:custGeom>
              <a:avLst/>
              <a:gdLst>
                <a:gd name="T0" fmla="*/ 0 w 576"/>
                <a:gd name="T1" fmla="*/ 0 h 432"/>
                <a:gd name="T2" fmla="*/ 288 w 576"/>
                <a:gd name="T3" fmla="*/ 288 h 432"/>
                <a:gd name="T4" fmla="*/ 576 w 576"/>
                <a:gd name="T5" fmla="*/ 432 h 432"/>
                <a:gd name="T6" fmla="*/ 0 60000 65536"/>
                <a:gd name="T7" fmla="*/ 0 60000 65536"/>
                <a:gd name="T8" fmla="*/ 0 60000 65536"/>
                <a:gd name="T9" fmla="*/ 0 w 576"/>
                <a:gd name="T10" fmla="*/ 0 h 432"/>
                <a:gd name="T11" fmla="*/ 576 w 576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432">
                  <a:moveTo>
                    <a:pt x="0" y="0"/>
                  </a:moveTo>
                  <a:cubicBezTo>
                    <a:pt x="96" y="108"/>
                    <a:pt x="192" y="216"/>
                    <a:pt x="288" y="288"/>
                  </a:cubicBezTo>
                  <a:cubicBezTo>
                    <a:pt x="384" y="360"/>
                    <a:pt x="480" y="396"/>
                    <a:pt x="576" y="43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6628" name="Rectangle 50"/>
            <p:cNvSpPr>
              <a:spLocks noChangeArrowheads="1"/>
            </p:cNvSpPr>
            <p:nvPr/>
          </p:nvSpPr>
          <p:spPr bwMode="auto">
            <a:xfrm>
              <a:off x="1294" y="2814"/>
              <a:ext cx="5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dirección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3384550" y="1860550"/>
            <a:ext cx="1184275" cy="720725"/>
            <a:chOff x="1961" y="1639"/>
            <a:chExt cx="746" cy="454"/>
          </a:xfrm>
        </p:grpSpPr>
        <p:grpSp>
          <p:nvGrpSpPr>
            <p:cNvPr id="66622" name="Group 52"/>
            <p:cNvGrpSpPr>
              <a:grpSpLocks/>
            </p:cNvGrpSpPr>
            <p:nvPr/>
          </p:nvGrpSpPr>
          <p:grpSpPr bwMode="auto">
            <a:xfrm>
              <a:off x="2055" y="1639"/>
              <a:ext cx="652" cy="217"/>
              <a:chOff x="2368" y="1622"/>
              <a:chExt cx="652" cy="217"/>
            </a:xfrm>
          </p:grpSpPr>
          <p:sp>
            <p:nvSpPr>
              <p:cNvPr id="66624" name="Line 53"/>
              <p:cNvSpPr>
                <a:spLocks noChangeShapeType="1"/>
              </p:cNvSpPr>
              <p:nvPr/>
            </p:nvSpPr>
            <p:spPr bwMode="auto">
              <a:xfrm flipH="1">
                <a:off x="2368" y="1839"/>
                <a:ext cx="652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25" name="Line 54"/>
              <p:cNvSpPr>
                <a:spLocks noChangeShapeType="1"/>
              </p:cNvSpPr>
              <p:nvPr/>
            </p:nvSpPr>
            <p:spPr bwMode="auto">
              <a:xfrm flipH="1">
                <a:off x="2371" y="1622"/>
                <a:ext cx="647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26" name="Rectangle 55"/>
              <p:cNvSpPr>
                <a:spLocks noChangeArrowheads="1"/>
              </p:cNvSpPr>
              <p:nvPr/>
            </p:nvSpPr>
            <p:spPr bwMode="auto">
              <a:xfrm>
                <a:off x="2412" y="1649"/>
                <a:ext cx="590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_tradnl" sz="1400" b="1">
                    <a:solidFill>
                      <a:srgbClr val="CC00CC"/>
                    </a:solidFill>
                    <a:latin typeface="Tahoma" pitchFamily="34" charset="0"/>
                  </a:rPr>
                  <a:t>D  </a:t>
                </a:r>
                <a:r>
                  <a:rPr lang="es-ES" sz="1400" b="1">
                    <a:solidFill>
                      <a:srgbClr val="CC00CC"/>
                    </a:solidFill>
                    <a:latin typeface="Tahoma" pitchFamily="34" charset="0"/>
                  </a:rPr>
                  <a:t>LIBROS</a:t>
                </a:r>
              </a:p>
            </p:txBody>
          </p:sp>
        </p:grpSp>
        <p:sp>
          <p:nvSpPr>
            <p:cNvPr id="66623" name="Freeform 56"/>
            <p:cNvSpPr>
              <a:spLocks/>
            </p:cNvSpPr>
            <p:nvPr/>
          </p:nvSpPr>
          <p:spPr bwMode="auto">
            <a:xfrm>
              <a:off x="1961" y="1863"/>
              <a:ext cx="403" cy="230"/>
            </a:xfrm>
            <a:custGeom>
              <a:avLst/>
              <a:gdLst>
                <a:gd name="T0" fmla="*/ 1008 w 1008"/>
                <a:gd name="T1" fmla="*/ 0 h 576"/>
                <a:gd name="T2" fmla="*/ 576 w 1008"/>
                <a:gd name="T3" fmla="*/ 288 h 576"/>
                <a:gd name="T4" fmla="*/ 0 w 1008"/>
                <a:gd name="T5" fmla="*/ 576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0"/>
                  </a:moveTo>
                  <a:cubicBezTo>
                    <a:pt x="876" y="96"/>
                    <a:pt x="744" y="192"/>
                    <a:pt x="576" y="288"/>
                  </a:cubicBezTo>
                  <a:cubicBezTo>
                    <a:pt x="408" y="384"/>
                    <a:pt x="204" y="480"/>
                    <a:pt x="0" y="57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9" name="Group 57"/>
          <p:cNvGrpSpPr>
            <a:grpSpLocks/>
          </p:cNvGrpSpPr>
          <p:nvPr/>
        </p:nvGrpSpPr>
        <p:grpSpPr bwMode="auto">
          <a:xfrm>
            <a:off x="284163" y="4498975"/>
            <a:ext cx="1717675" cy="684213"/>
            <a:chOff x="179" y="3061"/>
            <a:chExt cx="1082" cy="431"/>
          </a:xfrm>
        </p:grpSpPr>
        <p:grpSp>
          <p:nvGrpSpPr>
            <p:cNvPr id="66618" name="Group 58"/>
            <p:cNvGrpSpPr>
              <a:grpSpLocks/>
            </p:cNvGrpSpPr>
            <p:nvPr/>
          </p:nvGrpSpPr>
          <p:grpSpPr bwMode="auto">
            <a:xfrm>
              <a:off x="596" y="3061"/>
              <a:ext cx="665" cy="305"/>
              <a:chOff x="579" y="3061"/>
              <a:chExt cx="665" cy="305"/>
            </a:xfrm>
          </p:grpSpPr>
          <p:sp>
            <p:nvSpPr>
              <p:cNvPr id="66620" name="Freeform 59"/>
              <p:cNvSpPr>
                <a:spLocks/>
              </p:cNvSpPr>
              <p:nvPr/>
            </p:nvSpPr>
            <p:spPr bwMode="auto">
              <a:xfrm>
                <a:off x="579" y="3061"/>
                <a:ext cx="56" cy="90"/>
              </a:xfrm>
              <a:custGeom>
                <a:avLst/>
                <a:gdLst>
                  <a:gd name="T0" fmla="*/ 0 w 141"/>
                  <a:gd name="T1" fmla="*/ 0 h 226"/>
                  <a:gd name="T2" fmla="*/ 141 w 141"/>
                  <a:gd name="T3" fmla="*/ 183 h 226"/>
                  <a:gd name="T4" fmla="*/ 44 w 141"/>
                  <a:gd name="T5" fmla="*/ 129 h 226"/>
                  <a:gd name="T6" fmla="*/ 0 w 141"/>
                  <a:gd name="T7" fmla="*/ 226 h 226"/>
                  <a:gd name="T8" fmla="*/ 0 w 141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1"/>
                  <a:gd name="T16" fmla="*/ 0 h 226"/>
                  <a:gd name="T17" fmla="*/ 141 w 141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1" h="226">
                    <a:moveTo>
                      <a:pt x="0" y="0"/>
                    </a:moveTo>
                    <a:lnTo>
                      <a:pt x="141" y="183"/>
                    </a:lnTo>
                    <a:lnTo>
                      <a:pt x="44" y="129"/>
                    </a:lnTo>
                    <a:lnTo>
                      <a:pt x="0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21" name="Arc 60"/>
              <p:cNvSpPr>
                <a:spLocks/>
              </p:cNvSpPr>
              <p:nvPr/>
            </p:nvSpPr>
            <p:spPr bwMode="auto">
              <a:xfrm>
                <a:off x="588" y="3086"/>
                <a:ext cx="656" cy="280"/>
              </a:xfrm>
              <a:custGeom>
                <a:avLst/>
                <a:gdLst>
                  <a:gd name="T0" fmla="*/ 656 w 21600"/>
                  <a:gd name="T1" fmla="*/ 280 h 21600"/>
                  <a:gd name="T2" fmla="*/ 0 w 21600"/>
                  <a:gd name="T3" fmla="*/ 0 h 21600"/>
                  <a:gd name="T4" fmla="*/ 656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66619" name="Rectangle 61"/>
            <p:cNvSpPr>
              <a:spLocks noChangeArrowheads="1"/>
            </p:cNvSpPr>
            <p:nvPr/>
          </p:nvSpPr>
          <p:spPr bwMode="auto">
            <a:xfrm>
              <a:off x="179" y="3356"/>
              <a:ext cx="99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ES" sz="1400" b="1">
                  <a:solidFill>
                    <a:srgbClr val="0000FF"/>
                  </a:solidFill>
                  <a:latin typeface="Tahoma" pitchFamily="34" charset="0"/>
                </a:rPr>
                <a:t>libros entregados</a:t>
              </a:r>
              <a:endParaRPr lang="es-ES" sz="14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0" y="5680075"/>
            <a:ext cx="2276475" cy="638175"/>
            <a:chOff x="0" y="3197"/>
            <a:chExt cx="1434" cy="402"/>
          </a:xfrm>
        </p:grpSpPr>
        <p:sp>
          <p:nvSpPr>
            <p:cNvPr id="66616" name="Oval 63"/>
            <p:cNvSpPr>
              <a:spLocks noChangeArrowheads="1"/>
            </p:cNvSpPr>
            <p:nvPr/>
          </p:nvSpPr>
          <p:spPr bwMode="auto">
            <a:xfrm>
              <a:off x="0" y="3197"/>
              <a:ext cx="1434" cy="35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17" name="Rectangle 64"/>
            <p:cNvSpPr>
              <a:spLocks noChangeArrowheads="1"/>
            </p:cNvSpPr>
            <p:nvPr/>
          </p:nvSpPr>
          <p:spPr bwMode="auto">
            <a:xfrm>
              <a:off x="109" y="3250"/>
              <a:ext cx="1259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s-ES_tradnl" sz="1200" b="1" i="1">
                  <a:solidFill>
                    <a:srgbClr val="000000"/>
                  </a:solidFill>
                  <a:latin typeface="Tahoma" pitchFamily="34" charset="0"/>
                </a:rPr>
                <a:t>libros entregados </a:t>
              </a:r>
              <a:r>
                <a:rPr lang="es-ES" sz="1200" b="1" i="1">
                  <a:solidFill>
                    <a:srgbClr val="000000"/>
                  </a:solidFill>
                  <a:latin typeface="Tahoma" pitchFamily="34" charset="0"/>
                </a:rPr>
                <a:t>= </a:t>
              </a:r>
              <a:r>
                <a:rPr lang="es-ES_tradnl" sz="1200" b="1" i="1">
                  <a:solidFill>
                    <a:srgbClr val="000000"/>
                  </a:solidFill>
                  <a:latin typeface="Tahoma" pitchFamily="34" charset="0"/>
                </a:rPr>
                <a:t/>
              </a:r>
              <a:br>
                <a:rPr lang="es-ES_tradnl" sz="1200" b="1" i="1">
                  <a:solidFill>
                    <a:srgbClr val="000000"/>
                  </a:solidFill>
                  <a:latin typeface="Tahoma" pitchFamily="34" charset="0"/>
                </a:rPr>
              </a:br>
              <a:r>
                <a:rPr lang="es-ES" sz="1200" b="1" i="1">
                  <a:solidFill>
                    <a:srgbClr val="000000"/>
                  </a:solidFill>
                  <a:latin typeface="Tahoma" pitchFamily="34" charset="0"/>
                </a:rPr>
                <a:t>albarán + lista-novedades</a:t>
              </a:r>
              <a:endParaRPr lang="es-ES" sz="1200" b="1" i="1">
                <a:latin typeface="Times New Roman" pitchFamily="18" charset="0"/>
              </a:endParaRP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1011238" y="5886450"/>
            <a:ext cx="6613525" cy="615950"/>
            <a:chOff x="127" y="1532"/>
            <a:chExt cx="4166" cy="388"/>
          </a:xfrm>
        </p:grpSpPr>
        <p:sp>
          <p:nvSpPr>
            <p:cNvPr id="66607" name="AutoShape 66"/>
            <p:cNvSpPr>
              <a:spLocks noChangeArrowheads="1"/>
            </p:cNvSpPr>
            <p:nvPr/>
          </p:nvSpPr>
          <p:spPr bwMode="auto">
            <a:xfrm>
              <a:off x="3750" y="1559"/>
              <a:ext cx="543" cy="340"/>
            </a:xfrm>
            <a:prstGeom prst="flowChartMultidocumen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08" name="AutoShape 67"/>
            <p:cNvSpPr>
              <a:spLocks noChangeArrowheads="1"/>
            </p:cNvSpPr>
            <p:nvPr/>
          </p:nvSpPr>
          <p:spPr bwMode="auto">
            <a:xfrm>
              <a:off x="642" y="1562"/>
              <a:ext cx="543" cy="340"/>
            </a:xfrm>
            <a:prstGeom prst="flowChartMultidocumen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66609" name="Group 68"/>
            <p:cNvGrpSpPr>
              <a:grpSpLocks/>
            </p:cNvGrpSpPr>
            <p:nvPr/>
          </p:nvGrpSpPr>
          <p:grpSpPr bwMode="auto">
            <a:xfrm>
              <a:off x="127" y="1532"/>
              <a:ext cx="4087" cy="388"/>
              <a:chOff x="612" y="3935"/>
              <a:chExt cx="4087" cy="388"/>
            </a:xfrm>
          </p:grpSpPr>
          <p:grpSp>
            <p:nvGrpSpPr>
              <p:cNvPr id="66610" name="Group 69"/>
              <p:cNvGrpSpPr>
                <a:grpSpLocks/>
              </p:cNvGrpSpPr>
              <p:nvPr/>
            </p:nvGrpSpPr>
            <p:grpSpPr bwMode="auto">
              <a:xfrm>
                <a:off x="612" y="3935"/>
                <a:ext cx="977" cy="388"/>
                <a:chOff x="612" y="3554"/>
                <a:chExt cx="977" cy="388"/>
              </a:xfrm>
            </p:grpSpPr>
            <p:sp>
              <p:nvSpPr>
                <p:cNvPr id="6661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82" y="3574"/>
                  <a:ext cx="707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3200" b="1">
                      <a:solidFill>
                        <a:srgbClr val="800000"/>
                      </a:solidFill>
                      <a:latin typeface="Times New Roman" pitchFamily="18" charset="0"/>
                      <a:sym typeface="Symbol" pitchFamily="18" charset="2"/>
                    </a:rPr>
                    <a:t></a:t>
                  </a:r>
                  <a:r>
                    <a:rPr lang="es-ES_tradnl" sz="2800" b="1">
                      <a:solidFill>
                        <a:srgbClr val="800000"/>
                      </a:solidFill>
                      <a:latin typeface="Tahoma" pitchFamily="34" charset="0"/>
                      <a:sym typeface="Symbol" pitchFamily="18" charset="2"/>
                    </a:rPr>
                    <a:t> DD</a:t>
                  </a:r>
                  <a:endParaRPr lang="es-ES" sz="2800" b="1">
                    <a:solidFill>
                      <a:srgbClr val="8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6615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580" y="3586"/>
                  <a:ext cx="332" cy="268"/>
                </a:xfrm>
                <a:custGeom>
                  <a:avLst/>
                  <a:gdLst>
                    <a:gd name="T0" fmla="*/ 237 w 21600"/>
                    <a:gd name="T1" fmla="*/ 0 h 21600"/>
                    <a:gd name="T2" fmla="*/ 142 w 21600"/>
                    <a:gd name="T3" fmla="*/ 89 h 21600"/>
                    <a:gd name="T4" fmla="*/ 0 w 21600"/>
                    <a:gd name="T5" fmla="*/ 223 h 21600"/>
                    <a:gd name="T6" fmla="*/ 142 w 21600"/>
                    <a:gd name="T7" fmla="*/ 268 h 21600"/>
                    <a:gd name="T8" fmla="*/ 285 w 21600"/>
                    <a:gd name="T9" fmla="*/ 186 h 21600"/>
                    <a:gd name="T10" fmla="*/ 332 w 21600"/>
                    <a:gd name="T11" fmla="*/ 89 h 21600"/>
                    <a:gd name="T12" fmla="*/ 17694720 60000 65536"/>
                    <a:gd name="T13" fmla="*/ 11796480 60000 65536"/>
                    <a:gd name="T14" fmla="*/ 11796480 60000 65536"/>
                    <a:gd name="T15" fmla="*/ 5898240 60000 65536"/>
                    <a:gd name="T16" fmla="*/ 0 60000 65536"/>
                    <a:gd name="T17" fmla="*/ 0 60000 65536"/>
                    <a:gd name="T18" fmla="*/ 0 w 21600"/>
                    <a:gd name="T19" fmla="*/ 14427 h 21600"/>
                    <a:gd name="T20" fmla="*/ 18542 w 21600"/>
                    <a:gd name="T21" fmla="*/ 216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5429" y="0"/>
                      </a:moveTo>
                      <a:lnTo>
                        <a:pt x="9257" y="7200"/>
                      </a:lnTo>
                      <a:lnTo>
                        <a:pt x="12343" y="7200"/>
                      </a:lnTo>
                      <a:lnTo>
                        <a:pt x="12343" y="14400"/>
                      </a:lnTo>
                      <a:lnTo>
                        <a:pt x="0" y="14400"/>
                      </a:lnTo>
                      <a:lnTo>
                        <a:pt x="0" y="21600"/>
                      </a:lnTo>
                      <a:lnTo>
                        <a:pt x="18514" y="21600"/>
                      </a:lnTo>
                      <a:lnTo>
                        <a:pt x="18514" y="7200"/>
                      </a:lnTo>
                      <a:lnTo>
                        <a:pt x="21600" y="720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grpSp>
            <p:nvGrpSpPr>
              <p:cNvPr id="66611" name="Group 72"/>
              <p:cNvGrpSpPr>
                <a:grpSpLocks/>
              </p:cNvGrpSpPr>
              <p:nvPr/>
            </p:nvGrpSpPr>
            <p:grpSpPr bwMode="auto">
              <a:xfrm>
                <a:off x="3722" y="3935"/>
                <a:ext cx="977" cy="388"/>
                <a:chOff x="612" y="3554"/>
                <a:chExt cx="977" cy="388"/>
              </a:xfrm>
            </p:grpSpPr>
            <p:sp>
              <p:nvSpPr>
                <p:cNvPr id="666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2" y="3574"/>
                  <a:ext cx="707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3200" b="1">
                      <a:solidFill>
                        <a:srgbClr val="800000"/>
                      </a:solidFill>
                      <a:latin typeface="Times New Roman" pitchFamily="18" charset="0"/>
                      <a:sym typeface="Symbol" pitchFamily="18" charset="2"/>
                    </a:rPr>
                    <a:t></a:t>
                  </a:r>
                  <a:r>
                    <a:rPr lang="es-ES_tradnl" sz="2800" b="1">
                      <a:solidFill>
                        <a:srgbClr val="800000"/>
                      </a:solidFill>
                      <a:latin typeface="Tahoma" pitchFamily="34" charset="0"/>
                      <a:sym typeface="Symbol" pitchFamily="18" charset="2"/>
                    </a:rPr>
                    <a:t> DD</a:t>
                  </a:r>
                  <a:endParaRPr lang="es-ES" sz="2800" b="1">
                    <a:solidFill>
                      <a:srgbClr val="8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66613" name="AutoShape 74"/>
                <p:cNvSpPr>
                  <a:spLocks noChangeArrowheads="1"/>
                </p:cNvSpPr>
                <p:nvPr/>
              </p:nvSpPr>
              <p:spPr bwMode="auto">
                <a:xfrm rot="5400000">
                  <a:off x="580" y="3586"/>
                  <a:ext cx="332" cy="268"/>
                </a:xfrm>
                <a:custGeom>
                  <a:avLst/>
                  <a:gdLst>
                    <a:gd name="T0" fmla="*/ 237 w 21600"/>
                    <a:gd name="T1" fmla="*/ 0 h 21600"/>
                    <a:gd name="T2" fmla="*/ 142 w 21600"/>
                    <a:gd name="T3" fmla="*/ 89 h 21600"/>
                    <a:gd name="T4" fmla="*/ 0 w 21600"/>
                    <a:gd name="T5" fmla="*/ 223 h 21600"/>
                    <a:gd name="T6" fmla="*/ 142 w 21600"/>
                    <a:gd name="T7" fmla="*/ 268 h 21600"/>
                    <a:gd name="T8" fmla="*/ 285 w 21600"/>
                    <a:gd name="T9" fmla="*/ 186 h 21600"/>
                    <a:gd name="T10" fmla="*/ 332 w 21600"/>
                    <a:gd name="T11" fmla="*/ 89 h 21600"/>
                    <a:gd name="T12" fmla="*/ 17694720 60000 65536"/>
                    <a:gd name="T13" fmla="*/ 11796480 60000 65536"/>
                    <a:gd name="T14" fmla="*/ 11796480 60000 65536"/>
                    <a:gd name="T15" fmla="*/ 5898240 60000 65536"/>
                    <a:gd name="T16" fmla="*/ 0 60000 65536"/>
                    <a:gd name="T17" fmla="*/ 0 60000 65536"/>
                    <a:gd name="T18" fmla="*/ 0 w 21600"/>
                    <a:gd name="T19" fmla="*/ 14427 h 21600"/>
                    <a:gd name="T20" fmla="*/ 18542 w 21600"/>
                    <a:gd name="T21" fmla="*/ 216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5429" y="0"/>
                      </a:moveTo>
                      <a:lnTo>
                        <a:pt x="9257" y="7200"/>
                      </a:lnTo>
                      <a:lnTo>
                        <a:pt x="12343" y="7200"/>
                      </a:lnTo>
                      <a:lnTo>
                        <a:pt x="12343" y="14400"/>
                      </a:lnTo>
                      <a:lnTo>
                        <a:pt x="0" y="14400"/>
                      </a:lnTo>
                      <a:lnTo>
                        <a:pt x="0" y="21600"/>
                      </a:lnTo>
                      <a:lnTo>
                        <a:pt x="18514" y="21600"/>
                      </a:lnTo>
                      <a:lnTo>
                        <a:pt x="18514" y="7200"/>
                      </a:lnTo>
                      <a:lnTo>
                        <a:pt x="21600" y="720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</p:grp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4835525" y="5308600"/>
            <a:ext cx="2276475" cy="566738"/>
            <a:chOff x="0" y="3197"/>
            <a:chExt cx="1434" cy="357"/>
          </a:xfrm>
        </p:grpSpPr>
        <p:sp>
          <p:nvSpPr>
            <p:cNvPr id="66605" name="Oval 76"/>
            <p:cNvSpPr>
              <a:spLocks noChangeArrowheads="1"/>
            </p:cNvSpPr>
            <p:nvPr/>
          </p:nvSpPr>
          <p:spPr bwMode="auto">
            <a:xfrm>
              <a:off x="0" y="3197"/>
              <a:ext cx="1434" cy="357"/>
            </a:xfrm>
            <a:prstGeom prst="ellipse">
              <a:avLst/>
            </a:prstGeom>
            <a:solidFill>
              <a:srgbClr val="FFCC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6606" name="Rectangle 77"/>
            <p:cNvSpPr>
              <a:spLocks noChangeArrowheads="1"/>
            </p:cNvSpPr>
            <p:nvPr/>
          </p:nvSpPr>
          <p:spPr bwMode="auto">
            <a:xfrm>
              <a:off x="109" y="3250"/>
              <a:ext cx="12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s-ES_tradnl" sz="1200" b="1" i="1">
                  <a:latin typeface="Tahoma" pitchFamily="34" charset="0"/>
                </a:rPr>
                <a:t>libros recibidos </a:t>
              </a:r>
              <a:r>
                <a:rPr lang="es-ES" sz="1200" b="1" i="1">
                  <a:latin typeface="Tahoma" pitchFamily="34" charset="0"/>
                </a:rPr>
                <a:t>= </a:t>
              </a:r>
              <a:r>
                <a:rPr lang="es-ES_tradnl" sz="1200" b="1" i="1">
                  <a:latin typeface="Tahoma" pitchFamily="34" charset="0"/>
                </a:rPr>
                <a:t/>
              </a:r>
              <a:br>
                <a:rPr lang="es-ES_tradnl" sz="1200" b="1" i="1">
                  <a:latin typeface="Tahoma" pitchFamily="34" charset="0"/>
                </a:rPr>
              </a:br>
              <a:r>
                <a:rPr lang="es-ES" sz="1200" b="1" i="1">
                  <a:latin typeface="Tahoma" pitchFamily="34" charset="0"/>
                </a:rPr>
                <a:t>{título + cantidad}</a:t>
              </a:r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3708400" y="2492375"/>
            <a:ext cx="1922463" cy="903288"/>
            <a:chOff x="2336" y="1815"/>
            <a:chExt cx="1211" cy="569"/>
          </a:xfrm>
        </p:grpSpPr>
        <p:grpSp>
          <p:nvGrpSpPr>
            <p:cNvPr id="66598" name="Group 79"/>
            <p:cNvGrpSpPr>
              <a:grpSpLocks/>
            </p:cNvGrpSpPr>
            <p:nvPr/>
          </p:nvGrpSpPr>
          <p:grpSpPr bwMode="auto">
            <a:xfrm>
              <a:off x="2336" y="1815"/>
              <a:ext cx="1136" cy="266"/>
              <a:chOff x="2336" y="1815"/>
              <a:chExt cx="1136" cy="266"/>
            </a:xfrm>
          </p:grpSpPr>
          <p:sp>
            <p:nvSpPr>
              <p:cNvPr id="66603" name="Freeform 80"/>
              <p:cNvSpPr>
                <a:spLocks/>
              </p:cNvSpPr>
              <p:nvPr/>
            </p:nvSpPr>
            <p:spPr bwMode="auto">
              <a:xfrm>
                <a:off x="2336" y="1949"/>
                <a:ext cx="696" cy="132"/>
              </a:xfrm>
              <a:custGeom>
                <a:avLst/>
                <a:gdLst>
                  <a:gd name="T0" fmla="*/ 0 w 1692"/>
                  <a:gd name="T1" fmla="*/ 270 h 294"/>
                  <a:gd name="T2" fmla="*/ 360 w 1692"/>
                  <a:gd name="T3" fmla="*/ 42 h 294"/>
                  <a:gd name="T4" fmla="*/ 1320 w 1692"/>
                  <a:gd name="T5" fmla="*/ 42 h 294"/>
                  <a:gd name="T6" fmla="*/ 1692 w 1692"/>
                  <a:gd name="T7" fmla="*/ 294 h 2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2"/>
                  <a:gd name="T13" fmla="*/ 0 h 294"/>
                  <a:gd name="T14" fmla="*/ 1692 w 1692"/>
                  <a:gd name="T15" fmla="*/ 294 h 2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2" h="294">
                    <a:moveTo>
                      <a:pt x="0" y="270"/>
                    </a:moveTo>
                    <a:cubicBezTo>
                      <a:pt x="70" y="175"/>
                      <a:pt x="140" y="80"/>
                      <a:pt x="360" y="42"/>
                    </a:cubicBezTo>
                    <a:cubicBezTo>
                      <a:pt x="580" y="4"/>
                      <a:pt x="1098" y="0"/>
                      <a:pt x="1320" y="42"/>
                    </a:cubicBezTo>
                    <a:cubicBezTo>
                      <a:pt x="1542" y="84"/>
                      <a:pt x="1630" y="250"/>
                      <a:pt x="1692" y="294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04" name="Rectangle 81"/>
              <p:cNvSpPr>
                <a:spLocks noChangeArrowheads="1"/>
              </p:cNvSpPr>
              <p:nvPr/>
            </p:nvSpPr>
            <p:spPr bwMode="auto">
              <a:xfrm>
                <a:off x="2596" y="1815"/>
                <a:ext cx="87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" sz="1400" b="1">
                    <a:solidFill>
                      <a:srgbClr val="0000FF"/>
                    </a:solidFill>
                    <a:latin typeface="Tahoma" pitchFamily="34" charset="0"/>
                  </a:rPr>
                  <a:t>pedidos válidos</a:t>
                </a:r>
                <a:endParaRPr lang="es-ES" sz="1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6599" name="Group 82"/>
            <p:cNvGrpSpPr>
              <a:grpSpLocks/>
            </p:cNvGrpSpPr>
            <p:nvPr/>
          </p:nvGrpSpPr>
          <p:grpSpPr bwMode="auto">
            <a:xfrm>
              <a:off x="2675" y="2082"/>
              <a:ext cx="872" cy="302"/>
              <a:chOff x="2710" y="2213"/>
              <a:chExt cx="872" cy="302"/>
            </a:xfrm>
          </p:grpSpPr>
          <p:sp>
            <p:nvSpPr>
              <p:cNvPr id="66600" name="Line 83"/>
              <p:cNvSpPr>
                <a:spLocks noChangeShapeType="1"/>
              </p:cNvSpPr>
              <p:nvPr/>
            </p:nvSpPr>
            <p:spPr bwMode="auto">
              <a:xfrm flipH="1">
                <a:off x="2725" y="2213"/>
                <a:ext cx="811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601" name="Rectangle 84"/>
              <p:cNvSpPr>
                <a:spLocks noChangeArrowheads="1"/>
              </p:cNvSpPr>
              <p:nvPr/>
            </p:nvSpPr>
            <p:spPr bwMode="auto">
              <a:xfrm>
                <a:off x="2710" y="2240"/>
                <a:ext cx="87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_tradnl" sz="1400" b="1">
                    <a:solidFill>
                      <a:srgbClr val="CC00CC"/>
                    </a:solidFill>
                    <a:latin typeface="Tahoma" pitchFamily="34" charset="0"/>
                  </a:rPr>
                  <a:t>D  </a:t>
                </a:r>
                <a:r>
                  <a:rPr lang="es-ES" sz="1400" b="1">
                    <a:solidFill>
                      <a:srgbClr val="CC00CC"/>
                    </a:solidFill>
                    <a:latin typeface="Tahoma" pitchFamily="34" charset="0"/>
                  </a:rPr>
                  <a:t>PEDIDOS</a:t>
                </a:r>
              </a:p>
              <a:p>
                <a:pPr eaLnBrk="0" hangingPunct="0"/>
                <a:r>
                  <a:rPr lang="es-ES_tradnl" sz="1400" b="1">
                    <a:solidFill>
                      <a:srgbClr val="CC00CC"/>
                    </a:solidFill>
                    <a:latin typeface="Tahoma" pitchFamily="34" charset="0"/>
                  </a:rPr>
                  <a:t>    </a:t>
                </a:r>
                <a:r>
                  <a:rPr lang="es-ES" sz="1400" b="1">
                    <a:solidFill>
                      <a:srgbClr val="CC00CC"/>
                    </a:solidFill>
                    <a:latin typeface="Tahoma" pitchFamily="34" charset="0"/>
                  </a:rPr>
                  <a:t>PENDIENTES</a:t>
                </a:r>
              </a:p>
            </p:txBody>
          </p:sp>
          <p:sp>
            <p:nvSpPr>
              <p:cNvPr id="66602" name="Line 85"/>
              <p:cNvSpPr>
                <a:spLocks noChangeShapeType="1"/>
              </p:cNvSpPr>
              <p:nvPr/>
            </p:nvSpPr>
            <p:spPr bwMode="auto">
              <a:xfrm flipH="1">
                <a:off x="2725" y="2515"/>
                <a:ext cx="811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grpSp>
        <p:nvGrpSpPr>
          <p:cNvPr id="30" name="Group 86"/>
          <p:cNvGrpSpPr>
            <a:grpSpLocks/>
          </p:cNvGrpSpPr>
          <p:nvPr/>
        </p:nvGrpSpPr>
        <p:grpSpPr bwMode="auto">
          <a:xfrm>
            <a:off x="6992938" y="2212975"/>
            <a:ext cx="2071687" cy="1381125"/>
            <a:chOff x="4405" y="1621"/>
            <a:chExt cx="1305" cy="870"/>
          </a:xfrm>
        </p:grpSpPr>
        <p:grpSp>
          <p:nvGrpSpPr>
            <p:cNvPr id="66589" name="Group 87"/>
            <p:cNvGrpSpPr>
              <a:grpSpLocks/>
            </p:cNvGrpSpPr>
            <p:nvPr/>
          </p:nvGrpSpPr>
          <p:grpSpPr bwMode="auto">
            <a:xfrm>
              <a:off x="4405" y="1621"/>
              <a:ext cx="1087" cy="561"/>
              <a:chOff x="4405" y="1613"/>
              <a:chExt cx="1087" cy="561"/>
            </a:xfrm>
          </p:grpSpPr>
          <p:sp>
            <p:nvSpPr>
              <p:cNvPr id="66594" name="Rectangle 88"/>
              <p:cNvSpPr>
                <a:spLocks noChangeArrowheads="1"/>
              </p:cNvSpPr>
              <p:nvPr/>
            </p:nvSpPr>
            <p:spPr bwMode="auto">
              <a:xfrm>
                <a:off x="4405" y="1613"/>
                <a:ext cx="108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_tradnl" sz="1400" b="1">
                    <a:solidFill>
                      <a:srgbClr val="0000FF"/>
                    </a:solidFill>
                    <a:latin typeface="Tahoma" pitchFamily="34" charset="0"/>
                  </a:rPr>
                  <a:t>ó</a:t>
                </a:r>
                <a:r>
                  <a:rPr lang="es-ES" sz="1400" b="1">
                    <a:solidFill>
                      <a:srgbClr val="0000FF"/>
                    </a:solidFill>
                    <a:latin typeface="Tahoma" pitchFamily="34" charset="0"/>
                  </a:rPr>
                  <a:t>rdenes de compra</a:t>
                </a:r>
                <a:endParaRPr lang="es-ES" sz="1400" b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6595" name="Group 89"/>
              <p:cNvGrpSpPr>
                <a:grpSpLocks/>
              </p:cNvGrpSpPr>
              <p:nvPr/>
            </p:nvGrpSpPr>
            <p:grpSpPr bwMode="auto">
              <a:xfrm>
                <a:off x="4459" y="1757"/>
                <a:ext cx="677" cy="417"/>
                <a:chOff x="4156" y="1880"/>
                <a:chExt cx="677" cy="417"/>
              </a:xfrm>
            </p:grpSpPr>
            <p:sp>
              <p:nvSpPr>
                <p:cNvPr id="66596" name="Freeform 90"/>
                <p:cNvSpPr>
                  <a:spLocks/>
                </p:cNvSpPr>
                <p:nvPr/>
              </p:nvSpPr>
              <p:spPr bwMode="auto">
                <a:xfrm>
                  <a:off x="4156" y="1880"/>
                  <a:ext cx="677" cy="117"/>
                </a:xfrm>
                <a:custGeom>
                  <a:avLst/>
                  <a:gdLst>
                    <a:gd name="T0" fmla="*/ 0 w 1692"/>
                    <a:gd name="T1" fmla="*/ 270 h 294"/>
                    <a:gd name="T2" fmla="*/ 360 w 1692"/>
                    <a:gd name="T3" fmla="*/ 42 h 294"/>
                    <a:gd name="T4" fmla="*/ 1320 w 1692"/>
                    <a:gd name="T5" fmla="*/ 42 h 294"/>
                    <a:gd name="T6" fmla="*/ 1692 w 1692"/>
                    <a:gd name="T7" fmla="*/ 294 h 2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92"/>
                    <a:gd name="T13" fmla="*/ 0 h 294"/>
                    <a:gd name="T14" fmla="*/ 1692 w 1692"/>
                    <a:gd name="T15" fmla="*/ 294 h 2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92" h="294">
                      <a:moveTo>
                        <a:pt x="0" y="270"/>
                      </a:moveTo>
                      <a:cubicBezTo>
                        <a:pt x="70" y="175"/>
                        <a:pt x="140" y="80"/>
                        <a:pt x="360" y="42"/>
                      </a:cubicBezTo>
                      <a:cubicBezTo>
                        <a:pt x="580" y="4"/>
                        <a:pt x="1098" y="0"/>
                        <a:pt x="1320" y="42"/>
                      </a:cubicBezTo>
                      <a:cubicBezTo>
                        <a:pt x="1542" y="84"/>
                        <a:pt x="1630" y="250"/>
                        <a:pt x="1692" y="294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66597" name="Freeform 91"/>
                <p:cNvSpPr>
                  <a:spLocks/>
                </p:cNvSpPr>
                <p:nvPr/>
              </p:nvSpPr>
              <p:spPr bwMode="auto">
                <a:xfrm>
                  <a:off x="4424" y="1884"/>
                  <a:ext cx="345" cy="413"/>
                </a:xfrm>
                <a:custGeom>
                  <a:avLst/>
                  <a:gdLst>
                    <a:gd name="T0" fmla="*/ 0 w 864"/>
                    <a:gd name="T1" fmla="*/ 24 h 1032"/>
                    <a:gd name="T2" fmla="*/ 432 w 864"/>
                    <a:gd name="T3" fmla="*/ 168 h 1032"/>
                    <a:gd name="T4" fmla="*/ 864 w 864"/>
                    <a:gd name="T5" fmla="*/ 1032 h 1032"/>
                    <a:gd name="T6" fmla="*/ 0 60000 65536"/>
                    <a:gd name="T7" fmla="*/ 0 60000 65536"/>
                    <a:gd name="T8" fmla="*/ 0 60000 65536"/>
                    <a:gd name="T9" fmla="*/ 0 w 864"/>
                    <a:gd name="T10" fmla="*/ 0 h 1032"/>
                    <a:gd name="T11" fmla="*/ 864 w 864"/>
                    <a:gd name="T12" fmla="*/ 1032 h 1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64" h="1032">
                      <a:moveTo>
                        <a:pt x="0" y="24"/>
                      </a:moveTo>
                      <a:cubicBezTo>
                        <a:pt x="144" y="12"/>
                        <a:pt x="288" y="0"/>
                        <a:pt x="432" y="168"/>
                      </a:cubicBezTo>
                      <a:cubicBezTo>
                        <a:pt x="576" y="336"/>
                        <a:pt x="720" y="684"/>
                        <a:pt x="864" y="103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 type="stealth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66590" name="Group 92"/>
            <p:cNvGrpSpPr>
              <a:grpSpLocks/>
            </p:cNvGrpSpPr>
            <p:nvPr/>
          </p:nvGrpSpPr>
          <p:grpSpPr bwMode="auto">
            <a:xfrm>
              <a:off x="4618" y="2181"/>
              <a:ext cx="1092" cy="310"/>
              <a:chOff x="4315" y="2386"/>
              <a:chExt cx="1092" cy="310"/>
            </a:xfrm>
          </p:grpSpPr>
          <p:sp>
            <p:nvSpPr>
              <p:cNvPr id="66591" name="Line 93"/>
              <p:cNvSpPr>
                <a:spLocks noChangeShapeType="1"/>
              </p:cNvSpPr>
              <p:nvPr/>
            </p:nvSpPr>
            <p:spPr bwMode="auto">
              <a:xfrm flipH="1">
                <a:off x="4315" y="2386"/>
                <a:ext cx="1091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6592" name="Rectangle 94"/>
              <p:cNvSpPr>
                <a:spLocks noChangeArrowheads="1"/>
              </p:cNvSpPr>
              <p:nvPr/>
            </p:nvSpPr>
            <p:spPr bwMode="auto">
              <a:xfrm>
                <a:off x="4403" y="2413"/>
                <a:ext cx="92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ES_tradnl" sz="1400" b="1">
                    <a:solidFill>
                      <a:srgbClr val="CC00CC"/>
                    </a:solidFill>
                    <a:latin typeface="Tahoma" pitchFamily="34" charset="0"/>
                  </a:rPr>
                  <a:t>D  </a:t>
                </a:r>
                <a:r>
                  <a:rPr lang="es-ES" sz="1400" b="1">
                    <a:solidFill>
                      <a:srgbClr val="CC00CC"/>
                    </a:solidFill>
                    <a:latin typeface="Tahoma" pitchFamily="34" charset="0"/>
                  </a:rPr>
                  <a:t>ÓRDENES DE </a:t>
                </a:r>
                <a:endParaRPr lang="es-ES_tradnl" sz="1400" b="1">
                  <a:solidFill>
                    <a:srgbClr val="CC00CC"/>
                  </a:solidFill>
                  <a:latin typeface="Tahoma" pitchFamily="34" charset="0"/>
                </a:endParaRPr>
              </a:p>
              <a:p>
                <a:pPr eaLnBrk="0" hangingPunct="0"/>
                <a:r>
                  <a:rPr lang="es-ES_tradnl" sz="1400" b="1">
                    <a:solidFill>
                      <a:srgbClr val="CC00CC"/>
                    </a:solidFill>
                    <a:latin typeface="Tahoma" pitchFamily="34" charset="0"/>
                  </a:rPr>
                  <a:t>    </a:t>
                </a:r>
                <a:r>
                  <a:rPr lang="es-ES" sz="1400" b="1">
                    <a:solidFill>
                      <a:srgbClr val="CC00CC"/>
                    </a:solidFill>
                    <a:latin typeface="Tahoma" pitchFamily="34" charset="0"/>
                  </a:rPr>
                  <a:t>COMPRA</a:t>
                </a:r>
              </a:p>
            </p:txBody>
          </p:sp>
          <p:sp>
            <p:nvSpPr>
              <p:cNvPr id="66593" name="Line 95"/>
              <p:cNvSpPr>
                <a:spLocks noChangeShapeType="1"/>
              </p:cNvSpPr>
              <p:nvPr/>
            </p:nvSpPr>
            <p:spPr bwMode="auto">
              <a:xfrm flipH="1">
                <a:off x="4316" y="2696"/>
                <a:ext cx="1091" cy="0"/>
              </a:xfrm>
              <a:prstGeom prst="line">
                <a:avLst/>
              </a:prstGeom>
              <a:noFill/>
              <a:ln w="0">
                <a:solidFill>
                  <a:srgbClr val="CC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  <p:sp>
        <p:nvSpPr>
          <p:cNvPr id="51296" name="Rectangle 96"/>
          <p:cNvSpPr>
            <a:spLocks noGrp="1" noChangeArrowheads="1"/>
          </p:cNvSpPr>
          <p:nvPr>
            <p:ph type="title"/>
          </p:nvPr>
        </p:nvSpPr>
        <p:spPr>
          <a:xfrm>
            <a:off x="420688" y="1084263"/>
            <a:ext cx="8162925" cy="685800"/>
          </a:xfrm>
        </p:spPr>
        <p:txBody>
          <a:bodyPr anchor="b"/>
          <a:lstStyle/>
          <a:p>
            <a:pPr>
              <a:defRPr/>
            </a:pPr>
            <a:r>
              <a:rPr lang="es-ES_tradnl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Ejemplo Práctico</a:t>
            </a:r>
            <a:r>
              <a:rPr lang="es-E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s-E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s-ES" sz="36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" name="9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087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97" name="9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308725"/>
            <a:ext cx="2133600" cy="476250"/>
          </a:xfrm>
        </p:spPr>
        <p:txBody>
          <a:bodyPr/>
          <a:lstStyle/>
          <a:p>
            <a:pPr>
              <a:defRPr/>
            </a:pPr>
            <a:fld id="{E49640CB-7035-459E-A462-88845451E261}" type="slidenum">
              <a:rPr lang="es-AR"/>
              <a:pPr>
                <a:defRPr/>
              </a:pPr>
              <a:t>62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14300"/>
            <a:ext cx="8737600" cy="51752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Sintaxis del DFD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" y="917575"/>
            <a:ext cx="4318000" cy="5395913"/>
          </a:xfrm>
        </p:spPr>
        <p:txBody>
          <a:bodyPr lIns="36140" tIns="36140" rIns="36140" bIns="36140"/>
          <a:lstStyle/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Las flechas (flujos) conectan burbujas (funciones)</a:t>
            </a:r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endParaRPr lang="es-ES_tradnl" sz="2400" dirty="0"/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Todas las burbujas deben estar conectadas</a:t>
            </a:r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endParaRPr lang="es-ES_tradnl" sz="2400" dirty="0"/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Toda burbuja tiene al menos una flecha saliente</a:t>
            </a:r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endParaRPr lang="es-ES_tradnl" sz="2400" dirty="0"/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Toda burbuja tiene al menos dos flujos entrantes</a:t>
            </a:r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endParaRPr lang="es-ES_tradnl" sz="2400" dirty="0"/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/>
              <a:t>Los flujos no se unen ni se bifurcan</a:t>
            </a:r>
          </a:p>
          <a:p>
            <a:pPr marL="534988" indent="-534988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400" dirty="0" smtClean="0"/>
              <a:t>No </a:t>
            </a:r>
            <a:r>
              <a:rPr lang="es-ES_tradnl" sz="2400" dirty="0"/>
              <a:t>se admiten flujos reflexivos </a:t>
            </a:r>
          </a:p>
        </p:txBody>
      </p:sp>
      <p:sp>
        <p:nvSpPr>
          <p:cNvPr id="67588" name="AutoShape 46"/>
          <p:cNvSpPr>
            <a:spLocks noChangeArrowheads="1"/>
          </p:cNvSpPr>
          <p:nvPr/>
        </p:nvSpPr>
        <p:spPr bwMode="auto">
          <a:xfrm>
            <a:off x="5507038" y="5681663"/>
            <a:ext cx="771525" cy="433387"/>
          </a:xfrm>
          <a:custGeom>
            <a:avLst/>
            <a:gdLst>
              <a:gd name="T0" fmla="*/ 385234 w 21600"/>
              <a:gd name="T1" fmla="*/ 0 h 21600"/>
              <a:gd name="T2" fmla="*/ 112823 w 21600"/>
              <a:gd name="T3" fmla="*/ 63463 h 21600"/>
              <a:gd name="T4" fmla="*/ 0 w 21600"/>
              <a:gd name="T5" fmla="*/ 216694 h 21600"/>
              <a:gd name="T6" fmla="*/ 112823 w 21600"/>
              <a:gd name="T7" fmla="*/ 369925 h 21600"/>
              <a:gd name="T8" fmla="*/ 385234 w 21600"/>
              <a:gd name="T9" fmla="*/ 433388 h 21600"/>
              <a:gd name="T10" fmla="*/ 657644 w 21600"/>
              <a:gd name="T11" fmla="*/ 369925 h 21600"/>
              <a:gd name="T12" fmla="*/ 770467 w 21600"/>
              <a:gd name="T13" fmla="*/ 216694 h 21600"/>
              <a:gd name="T14" fmla="*/ 657644 w 21600"/>
              <a:gd name="T15" fmla="*/ 6346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7589" name="Group 52"/>
          <p:cNvGrpSpPr>
            <a:grpSpLocks/>
          </p:cNvGrpSpPr>
          <p:nvPr/>
        </p:nvGrpSpPr>
        <p:grpSpPr bwMode="auto">
          <a:xfrm>
            <a:off x="4978400" y="917575"/>
            <a:ext cx="3689350" cy="5453063"/>
            <a:chOff x="2352" y="771"/>
            <a:chExt cx="1743" cy="4579"/>
          </a:xfrm>
        </p:grpSpPr>
        <p:grpSp>
          <p:nvGrpSpPr>
            <p:cNvPr id="67590" name="Group 51"/>
            <p:cNvGrpSpPr>
              <a:grpSpLocks/>
            </p:cNvGrpSpPr>
            <p:nvPr/>
          </p:nvGrpSpPr>
          <p:grpSpPr bwMode="auto">
            <a:xfrm>
              <a:off x="2352" y="771"/>
              <a:ext cx="1743" cy="4579"/>
              <a:chOff x="2352" y="771"/>
              <a:chExt cx="1743" cy="4579"/>
            </a:xfrm>
          </p:grpSpPr>
          <p:grpSp>
            <p:nvGrpSpPr>
              <p:cNvPr id="67593" name="Group 41"/>
              <p:cNvGrpSpPr>
                <a:grpSpLocks/>
              </p:cNvGrpSpPr>
              <p:nvPr/>
            </p:nvGrpSpPr>
            <p:grpSpPr bwMode="auto">
              <a:xfrm>
                <a:off x="2361" y="771"/>
                <a:ext cx="1734" cy="723"/>
                <a:chOff x="2352" y="768"/>
                <a:chExt cx="1728" cy="720"/>
              </a:xfrm>
            </p:grpSpPr>
            <p:sp>
              <p:nvSpPr>
                <p:cNvPr id="67622" name="AutoShape 7"/>
                <p:cNvSpPr>
                  <a:spLocks noChangeArrowheads="1"/>
                </p:cNvSpPr>
                <p:nvPr/>
              </p:nvSpPr>
              <p:spPr bwMode="auto">
                <a:xfrm>
                  <a:off x="2352" y="768"/>
                  <a:ext cx="1728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666699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3D3D5C"/>
                  </a:prstShdw>
                </a:effectLst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23" name="Oval 8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384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24" name="Oval 9"/>
                <p:cNvSpPr>
                  <a:spLocks noChangeArrowheads="1"/>
                </p:cNvSpPr>
                <p:nvPr/>
              </p:nvSpPr>
              <p:spPr bwMode="auto">
                <a:xfrm>
                  <a:off x="3456" y="1056"/>
                  <a:ext cx="384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cxnSp>
              <p:nvCxnSpPr>
                <p:cNvPr id="67625" name="AutoShape 10"/>
                <p:cNvCxnSpPr>
                  <a:cxnSpLocks noChangeShapeType="1"/>
                  <a:stCxn id="67623" idx="6"/>
                  <a:endCxn id="67624" idx="1"/>
                </p:cNvCxnSpPr>
                <p:nvPr/>
              </p:nvCxnSpPr>
              <p:spPr bwMode="auto">
                <a:xfrm>
                  <a:off x="2984" y="1080"/>
                  <a:ext cx="528" cy="17"/>
                </a:xfrm>
                <a:prstGeom prst="curvedConnector4">
                  <a:avLst>
                    <a:gd name="adj1" fmla="val 43940"/>
                    <a:gd name="adj2" fmla="val -988236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</p:cxnSp>
          </p:grpSp>
          <p:grpSp>
            <p:nvGrpSpPr>
              <p:cNvPr id="67594" name="Group 42"/>
              <p:cNvGrpSpPr>
                <a:grpSpLocks/>
              </p:cNvGrpSpPr>
              <p:nvPr/>
            </p:nvGrpSpPr>
            <p:grpSpPr bwMode="auto">
              <a:xfrm>
                <a:off x="2352" y="1536"/>
                <a:ext cx="1734" cy="723"/>
                <a:chOff x="2352" y="1536"/>
                <a:chExt cx="1728" cy="720"/>
              </a:xfrm>
            </p:grpSpPr>
            <p:sp>
              <p:nvSpPr>
                <p:cNvPr id="67616" name="AutoShape 11"/>
                <p:cNvSpPr>
                  <a:spLocks noChangeArrowheads="1"/>
                </p:cNvSpPr>
                <p:nvPr/>
              </p:nvSpPr>
              <p:spPr bwMode="auto">
                <a:xfrm>
                  <a:off x="2352" y="1536"/>
                  <a:ext cx="1728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666699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3D3D5C"/>
                  </a:prstShdw>
                </a:effectLst>
              </p:spPr>
              <p:txBody>
                <a:bodyPr wrap="none" lIns="91797" tIns="45898" rIns="91797" bIns="45898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17" name="Oval 12"/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384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1797" tIns="45898" rIns="91797" bIns="45898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18" name="Oval 13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84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1797" tIns="45898" rIns="91797" bIns="45898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cxnSp>
              <p:nvCxnSpPr>
                <p:cNvPr id="67619" name="AutoShape 14"/>
                <p:cNvCxnSpPr>
                  <a:cxnSpLocks noChangeShapeType="1"/>
                  <a:stCxn id="67617" idx="6"/>
                  <a:endCxn id="67618" idx="1"/>
                </p:cNvCxnSpPr>
                <p:nvPr/>
              </p:nvCxnSpPr>
              <p:spPr bwMode="auto">
                <a:xfrm flipV="1">
                  <a:off x="2888" y="1817"/>
                  <a:ext cx="768" cy="31"/>
                </a:xfrm>
                <a:prstGeom prst="curvedConnector4">
                  <a:avLst>
                    <a:gd name="adj1" fmla="val 45833"/>
                    <a:gd name="adj2" fmla="val 696773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</p:cxnSp>
            <p:sp>
              <p:nvSpPr>
                <p:cNvPr id="67620" name="Oval 15"/>
                <p:cNvSpPr>
                  <a:spLocks noChangeArrowheads="1"/>
                </p:cNvSpPr>
                <p:nvPr/>
              </p:nvSpPr>
              <p:spPr bwMode="auto">
                <a:xfrm>
                  <a:off x="3168" y="1920"/>
                  <a:ext cx="384" cy="336"/>
                </a:xfrm>
                <a:prstGeom prst="ellipse">
                  <a:avLst/>
                </a:prstGeom>
                <a:solidFill>
                  <a:schemeClr val="bg2"/>
                </a:solidFill>
                <a:ln w="254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lIns="91797" tIns="45898" rIns="91797" bIns="45898" anchor="ctr"/>
                <a:lstStyle/>
                <a:p>
                  <a:pPr algn="ctr" defTabSz="917575"/>
                  <a:endParaRPr lang="es-ES">
                    <a:latin typeface="Tahoma" pitchFamily="34" charset="0"/>
                  </a:endParaRPr>
                </a:p>
              </p:txBody>
            </p:sp>
            <p:sp>
              <p:nvSpPr>
                <p:cNvPr id="67621" name="AutoShape 16"/>
                <p:cNvSpPr>
                  <a:spLocks noChangeArrowheads="1"/>
                </p:cNvSpPr>
                <p:nvPr/>
              </p:nvSpPr>
              <p:spPr bwMode="auto">
                <a:xfrm>
                  <a:off x="2928" y="1872"/>
                  <a:ext cx="363" cy="363"/>
                </a:xfrm>
                <a:custGeom>
                  <a:avLst/>
                  <a:gdLst>
                    <a:gd name="T0" fmla="*/ 182 w 21600"/>
                    <a:gd name="T1" fmla="*/ 0 h 21600"/>
                    <a:gd name="T2" fmla="*/ 53 w 21600"/>
                    <a:gd name="T3" fmla="*/ 53 h 21600"/>
                    <a:gd name="T4" fmla="*/ 0 w 21600"/>
                    <a:gd name="T5" fmla="*/ 182 h 21600"/>
                    <a:gd name="T6" fmla="*/ 53 w 21600"/>
                    <a:gd name="T7" fmla="*/ 310 h 21600"/>
                    <a:gd name="T8" fmla="*/ 182 w 21600"/>
                    <a:gd name="T9" fmla="*/ 363 h 21600"/>
                    <a:gd name="T10" fmla="*/ 310 w 21600"/>
                    <a:gd name="T11" fmla="*/ 310 h 21600"/>
                    <a:gd name="T12" fmla="*/ 363 w 21600"/>
                    <a:gd name="T13" fmla="*/ 182 h 21600"/>
                    <a:gd name="T14" fmla="*/ 310 w 21600"/>
                    <a:gd name="T15" fmla="*/ 53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4 w 21600"/>
                    <a:gd name="T25" fmla="*/ 3154 h 21600"/>
                    <a:gd name="T26" fmla="*/ 18446 w 21600"/>
                    <a:gd name="T27" fmla="*/ 18446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7401" y="15493"/>
                      </a:moveTo>
                      <a:cubicBezTo>
                        <a:pt x="18376" y="14122"/>
                        <a:pt x="18900" y="12482"/>
                        <a:pt x="18900" y="10800"/>
                      </a:cubicBezTo>
                      <a:cubicBezTo>
                        <a:pt x="18900" y="6326"/>
                        <a:pt x="15273" y="2700"/>
                        <a:pt x="10800" y="2700"/>
                      </a:cubicBezTo>
                      <a:cubicBezTo>
                        <a:pt x="9117" y="2699"/>
                        <a:pt x="7477" y="3223"/>
                        <a:pt x="6106" y="4198"/>
                      </a:cubicBezTo>
                      <a:close/>
                      <a:moveTo>
                        <a:pt x="4198" y="6106"/>
                      </a:moveTo>
                      <a:cubicBezTo>
                        <a:pt x="3223" y="7477"/>
                        <a:pt x="2700" y="9117"/>
                        <a:pt x="2700" y="10799"/>
                      </a:cubicBezTo>
                      <a:cubicBezTo>
                        <a:pt x="2700" y="15273"/>
                        <a:pt x="6326" y="18900"/>
                        <a:pt x="10800" y="18900"/>
                      </a:cubicBezTo>
                      <a:cubicBezTo>
                        <a:pt x="12482" y="18900"/>
                        <a:pt x="14122" y="18376"/>
                        <a:pt x="15493" y="1740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797" tIns="45898" rIns="91797" bIns="45898" anchor="ctr"/>
                <a:lstStyle/>
                <a:p>
                  <a:endParaRPr lang="es-AR"/>
                </a:p>
              </p:txBody>
            </p:sp>
          </p:grpSp>
          <p:grpSp>
            <p:nvGrpSpPr>
              <p:cNvPr id="67595" name="Group 43"/>
              <p:cNvGrpSpPr>
                <a:grpSpLocks/>
              </p:cNvGrpSpPr>
              <p:nvPr/>
            </p:nvGrpSpPr>
            <p:grpSpPr bwMode="auto">
              <a:xfrm>
                <a:off x="2361" y="2314"/>
                <a:ext cx="1734" cy="723"/>
                <a:chOff x="2352" y="2352"/>
                <a:chExt cx="1728" cy="720"/>
              </a:xfrm>
            </p:grpSpPr>
            <p:sp>
              <p:nvSpPr>
                <p:cNvPr id="67612" name="AutoShape 17"/>
                <p:cNvSpPr>
                  <a:spLocks noChangeArrowheads="1"/>
                </p:cNvSpPr>
                <p:nvPr/>
              </p:nvSpPr>
              <p:spPr bwMode="auto">
                <a:xfrm>
                  <a:off x="2352" y="2352"/>
                  <a:ext cx="1728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666699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3D3D5C"/>
                  </a:prstShdw>
                </a:effectLst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13" name="Oval 18"/>
                <p:cNvSpPr>
                  <a:spLocks noChangeArrowheads="1"/>
                </p:cNvSpPr>
                <p:nvPr/>
              </p:nvSpPr>
              <p:spPr bwMode="auto">
                <a:xfrm>
                  <a:off x="2496" y="2592"/>
                  <a:ext cx="384" cy="33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1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784" y="2448"/>
                  <a:ext cx="52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67615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2688"/>
                  <a:ext cx="624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67596" name="Group 49"/>
              <p:cNvGrpSpPr>
                <a:grpSpLocks/>
              </p:cNvGrpSpPr>
              <p:nvPr/>
            </p:nvGrpSpPr>
            <p:grpSpPr bwMode="auto">
              <a:xfrm>
                <a:off x="2361" y="3085"/>
                <a:ext cx="1734" cy="723"/>
                <a:chOff x="2361" y="3085"/>
                <a:chExt cx="1734" cy="723"/>
              </a:xfrm>
            </p:grpSpPr>
            <p:sp>
              <p:nvSpPr>
                <p:cNvPr id="67607" name="AutoShape 21"/>
                <p:cNvSpPr>
                  <a:spLocks noChangeArrowheads="1"/>
                </p:cNvSpPr>
                <p:nvPr/>
              </p:nvSpPr>
              <p:spPr bwMode="auto">
                <a:xfrm>
                  <a:off x="2361" y="3085"/>
                  <a:ext cx="1734" cy="723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666699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3D3D5C"/>
                  </a:prstShdw>
                </a:effectLst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08" name="Oval 22"/>
                <p:cNvSpPr>
                  <a:spLocks noChangeArrowheads="1"/>
                </p:cNvSpPr>
                <p:nvPr/>
              </p:nvSpPr>
              <p:spPr bwMode="auto">
                <a:xfrm>
                  <a:off x="2602" y="3181"/>
                  <a:ext cx="385" cy="33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sp>
              <p:nvSpPr>
                <p:cNvPr id="67609" name="Oval 23"/>
                <p:cNvSpPr>
                  <a:spLocks noChangeArrowheads="1"/>
                </p:cNvSpPr>
                <p:nvPr/>
              </p:nvSpPr>
              <p:spPr bwMode="auto">
                <a:xfrm>
                  <a:off x="3469" y="3326"/>
                  <a:ext cx="385" cy="337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cxnSp>
              <p:nvCxnSpPr>
                <p:cNvPr id="67610" name="AutoShape 24"/>
                <p:cNvCxnSpPr>
                  <a:cxnSpLocks noChangeShapeType="1"/>
                  <a:stCxn id="67608" idx="6"/>
                  <a:endCxn id="67609" idx="1"/>
                </p:cNvCxnSpPr>
                <p:nvPr/>
              </p:nvCxnSpPr>
              <p:spPr bwMode="auto">
                <a:xfrm>
                  <a:off x="2995" y="3350"/>
                  <a:ext cx="530" cy="17"/>
                </a:xfrm>
                <a:prstGeom prst="curvedConnector4">
                  <a:avLst>
                    <a:gd name="adj1" fmla="val 43963"/>
                    <a:gd name="adj2" fmla="val -988236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</p:cxnSp>
            <p:sp>
              <p:nvSpPr>
                <p:cNvPr id="6761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80" y="3470"/>
                  <a:ext cx="289" cy="19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67597" name="Group 50"/>
              <p:cNvGrpSpPr>
                <a:grpSpLocks/>
              </p:cNvGrpSpPr>
              <p:nvPr/>
            </p:nvGrpSpPr>
            <p:grpSpPr bwMode="auto">
              <a:xfrm>
                <a:off x="2361" y="3856"/>
                <a:ext cx="1734" cy="723"/>
                <a:chOff x="2361" y="3856"/>
                <a:chExt cx="1734" cy="723"/>
              </a:xfrm>
            </p:grpSpPr>
            <p:sp>
              <p:nvSpPr>
                <p:cNvPr id="67599" name="AutoShape 32"/>
                <p:cNvSpPr>
                  <a:spLocks noChangeArrowheads="1"/>
                </p:cNvSpPr>
                <p:nvPr/>
              </p:nvSpPr>
              <p:spPr bwMode="auto">
                <a:xfrm>
                  <a:off x="2361" y="3856"/>
                  <a:ext cx="1734" cy="723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rgbClr val="666699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3D3D5C"/>
                  </a:prstShdw>
                </a:effectLst>
              </p:spPr>
              <p:txBody>
                <a:bodyPr wrap="none" anchor="ctr"/>
                <a:lstStyle/>
                <a:p>
                  <a:endParaRPr lang="es-AR">
                    <a:latin typeface="Tahoma" pitchFamily="34" charset="0"/>
                  </a:endParaRPr>
                </a:p>
              </p:txBody>
            </p:sp>
            <p:grpSp>
              <p:nvGrpSpPr>
                <p:cNvPr id="67600" name="Group 38"/>
                <p:cNvGrpSpPr>
                  <a:grpSpLocks/>
                </p:cNvGrpSpPr>
                <p:nvPr/>
              </p:nvGrpSpPr>
              <p:grpSpPr bwMode="auto">
                <a:xfrm>
                  <a:off x="2457" y="3952"/>
                  <a:ext cx="1108" cy="482"/>
                  <a:chOff x="2448" y="4128"/>
                  <a:chExt cx="1008" cy="480"/>
                </a:xfrm>
              </p:grpSpPr>
              <p:sp>
                <p:nvSpPr>
                  <p:cNvPr id="6760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4128"/>
                    <a:ext cx="432" cy="96"/>
                  </a:xfrm>
                  <a:prstGeom prst="line">
                    <a:avLst/>
                  </a:prstGeom>
                  <a:noFill/>
                  <a:ln w="25400">
                    <a:solidFill>
                      <a:srgbClr val="FF00FF"/>
                    </a:solidFill>
                    <a:round/>
                    <a:headEnd/>
                    <a:tailEnd type="stealth" w="lg" len="lg"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67606" name="Freeform 34"/>
                  <p:cNvSpPr>
                    <a:spLocks/>
                  </p:cNvSpPr>
                  <p:nvPr/>
                </p:nvSpPr>
                <p:spPr bwMode="auto">
                  <a:xfrm>
                    <a:off x="2496" y="4176"/>
                    <a:ext cx="960" cy="432"/>
                  </a:xfrm>
                  <a:custGeom>
                    <a:avLst/>
                    <a:gdLst>
                      <a:gd name="T0" fmla="*/ 0 w 960"/>
                      <a:gd name="T1" fmla="*/ 432 h 432"/>
                      <a:gd name="T2" fmla="*/ 384 w 960"/>
                      <a:gd name="T3" fmla="*/ 48 h 432"/>
                      <a:gd name="T4" fmla="*/ 960 w 960"/>
                      <a:gd name="T5" fmla="*/ 144 h 432"/>
                      <a:gd name="T6" fmla="*/ 0 60000 65536"/>
                      <a:gd name="T7" fmla="*/ 0 60000 65536"/>
                      <a:gd name="T8" fmla="*/ 0 60000 65536"/>
                      <a:gd name="T9" fmla="*/ 0 w 960"/>
                      <a:gd name="T10" fmla="*/ 0 h 432"/>
                      <a:gd name="T11" fmla="*/ 960 w 960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0" h="432">
                        <a:moveTo>
                          <a:pt x="0" y="432"/>
                        </a:moveTo>
                        <a:cubicBezTo>
                          <a:pt x="112" y="264"/>
                          <a:pt x="224" y="96"/>
                          <a:pt x="384" y="48"/>
                        </a:cubicBezTo>
                        <a:cubicBezTo>
                          <a:pt x="544" y="0"/>
                          <a:pt x="872" y="128"/>
                          <a:pt x="960" y="144"/>
                        </a:cubicBezTo>
                      </a:path>
                    </a:pathLst>
                  </a:custGeom>
                  <a:noFill/>
                  <a:ln w="25400" cap="flat" cmpd="sng">
                    <a:solidFill>
                      <a:srgbClr val="FF00FF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67601" name="Group 37"/>
                <p:cNvGrpSpPr>
                  <a:grpSpLocks/>
                </p:cNvGrpSpPr>
                <p:nvPr/>
              </p:nvGrpSpPr>
              <p:grpSpPr bwMode="auto">
                <a:xfrm>
                  <a:off x="3083" y="3952"/>
                  <a:ext cx="964" cy="531"/>
                  <a:chOff x="3072" y="4128"/>
                  <a:chExt cx="960" cy="528"/>
                </a:xfrm>
              </p:grpSpPr>
              <p:sp>
                <p:nvSpPr>
                  <p:cNvPr id="67603" name="Freeform 35"/>
                  <p:cNvSpPr>
                    <a:spLocks/>
                  </p:cNvSpPr>
                  <p:nvPr/>
                </p:nvSpPr>
                <p:spPr bwMode="auto">
                  <a:xfrm rot="19308846" flipV="1">
                    <a:off x="3072" y="4128"/>
                    <a:ext cx="960" cy="432"/>
                  </a:xfrm>
                  <a:custGeom>
                    <a:avLst/>
                    <a:gdLst>
                      <a:gd name="T0" fmla="*/ 0 w 960"/>
                      <a:gd name="T1" fmla="*/ 432 h 432"/>
                      <a:gd name="T2" fmla="*/ 384 w 960"/>
                      <a:gd name="T3" fmla="*/ 48 h 432"/>
                      <a:gd name="T4" fmla="*/ 960 w 960"/>
                      <a:gd name="T5" fmla="*/ 144 h 432"/>
                      <a:gd name="T6" fmla="*/ 0 60000 65536"/>
                      <a:gd name="T7" fmla="*/ 0 60000 65536"/>
                      <a:gd name="T8" fmla="*/ 0 60000 65536"/>
                      <a:gd name="T9" fmla="*/ 0 w 960"/>
                      <a:gd name="T10" fmla="*/ 0 h 432"/>
                      <a:gd name="T11" fmla="*/ 960 w 960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0" h="432">
                        <a:moveTo>
                          <a:pt x="0" y="432"/>
                        </a:moveTo>
                        <a:cubicBezTo>
                          <a:pt x="112" y="264"/>
                          <a:pt x="224" y="96"/>
                          <a:pt x="384" y="48"/>
                        </a:cubicBezTo>
                        <a:cubicBezTo>
                          <a:pt x="544" y="0"/>
                          <a:pt x="872" y="128"/>
                          <a:pt x="960" y="144"/>
                        </a:cubicBezTo>
                      </a:path>
                    </a:pathLst>
                  </a:custGeom>
                  <a:noFill/>
                  <a:ln w="2540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676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4512"/>
                    <a:ext cx="432" cy="144"/>
                  </a:xfrm>
                  <a:prstGeom prst="line">
                    <a:avLst/>
                  </a:prstGeom>
                  <a:noFill/>
                  <a:ln w="25400">
                    <a:solidFill>
                      <a:srgbClr val="0000CC"/>
                    </a:solidFill>
                    <a:round/>
                    <a:headEnd/>
                    <a:tailEnd type="stealth" w="lg" len="lg"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67602" name="AutoShape 39"/>
                <p:cNvSpPr>
                  <a:spLocks noChangeArrowheads="1"/>
                </p:cNvSpPr>
                <p:nvPr/>
              </p:nvSpPr>
              <p:spPr bwMode="auto">
                <a:xfrm>
                  <a:off x="2698" y="4193"/>
                  <a:ext cx="364" cy="365"/>
                </a:xfrm>
                <a:custGeom>
                  <a:avLst/>
                  <a:gdLst>
                    <a:gd name="T0" fmla="*/ 182 w 21600"/>
                    <a:gd name="T1" fmla="*/ 0 h 21600"/>
                    <a:gd name="T2" fmla="*/ 53 w 21600"/>
                    <a:gd name="T3" fmla="*/ 53 h 21600"/>
                    <a:gd name="T4" fmla="*/ 0 w 21600"/>
                    <a:gd name="T5" fmla="*/ 183 h 21600"/>
                    <a:gd name="T6" fmla="*/ 53 w 21600"/>
                    <a:gd name="T7" fmla="*/ 312 h 21600"/>
                    <a:gd name="T8" fmla="*/ 182 w 21600"/>
                    <a:gd name="T9" fmla="*/ 365 h 21600"/>
                    <a:gd name="T10" fmla="*/ 311 w 21600"/>
                    <a:gd name="T11" fmla="*/ 312 h 21600"/>
                    <a:gd name="T12" fmla="*/ 364 w 21600"/>
                    <a:gd name="T13" fmla="*/ 183 h 21600"/>
                    <a:gd name="T14" fmla="*/ 311 w 21600"/>
                    <a:gd name="T15" fmla="*/ 53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45 w 21600"/>
                    <a:gd name="T25" fmla="*/ 3136 h 21600"/>
                    <a:gd name="T26" fmla="*/ 18455 w 21600"/>
                    <a:gd name="T27" fmla="*/ 18464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7401" y="15493"/>
                      </a:moveTo>
                      <a:cubicBezTo>
                        <a:pt x="18376" y="14122"/>
                        <a:pt x="18900" y="12482"/>
                        <a:pt x="18900" y="10800"/>
                      </a:cubicBezTo>
                      <a:cubicBezTo>
                        <a:pt x="18900" y="6326"/>
                        <a:pt x="15273" y="2700"/>
                        <a:pt x="10800" y="2700"/>
                      </a:cubicBezTo>
                      <a:cubicBezTo>
                        <a:pt x="9117" y="2699"/>
                        <a:pt x="7477" y="3223"/>
                        <a:pt x="6106" y="4198"/>
                      </a:cubicBezTo>
                      <a:close/>
                      <a:moveTo>
                        <a:pt x="4198" y="6106"/>
                      </a:moveTo>
                      <a:cubicBezTo>
                        <a:pt x="3223" y="7477"/>
                        <a:pt x="2700" y="9117"/>
                        <a:pt x="2700" y="10799"/>
                      </a:cubicBezTo>
                      <a:cubicBezTo>
                        <a:pt x="2700" y="15273"/>
                        <a:pt x="6326" y="18900"/>
                        <a:pt x="10800" y="18900"/>
                      </a:cubicBezTo>
                      <a:cubicBezTo>
                        <a:pt x="12482" y="18900"/>
                        <a:pt x="14122" y="18376"/>
                        <a:pt x="15493" y="1740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sp>
            <p:nvSpPr>
              <p:cNvPr id="67598" name="AutoShape 40"/>
              <p:cNvSpPr>
                <a:spLocks noChangeArrowheads="1"/>
              </p:cNvSpPr>
              <p:nvPr/>
            </p:nvSpPr>
            <p:spPr bwMode="auto">
              <a:xfrm>
                <a:off x="2361" y="4627"/>
                <a:ext cx="1734" cy="72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666699"/>
                </a:solidFill>
                <a:round/>
                <a:headEnd/>
                <a:tailEnd/>
              </a:ln>
              <a:effectLst>
                <a:prstShdw prst="shdw17" dist="17961" dir="13500000">
                  <a:srgbClr val="3D3D5C"/>
                </a:prstShdw>
              </a:effectLst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sp>
          <p:nvSpPr>
            <p:cNvPr id="67591" name="Oval 47"/>
            <p:cNvSpPr>
              <a:spLocks noChangeArrowheads="1"/>
            </p:cNvSpPr>
            <p:nvPr/>
          </p:nvSpPr>
          <p:spPr bwMode="auto">
            <a:xfrm>
              <a:off x="3180" y="4820"/>
              <a:ext cx="385" cy="33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cxnSp>
          <p:nvCxnSpPr>
            <p:cNvPr id="67592" name="AutoShape 48"/>
            <p:cNvCxnSpPr>
              <a:cxnSpLocks noChangeShapeType="1"/>
              <a:stCxn id="67591" idx="4"/>
              <a:endCxn id="67591" idx="7"/>
            </p:cNvCxnSpPr>
            <p:nvPr/>
          </p:nvCxnSpPr>
          <p:spPr bwMode="auto">
            <a:xfrm rot="5400000" flipH="1" flipV="1">
              <a:off x="3289" y="4945"/>
              <a:ext cx="304" cy="136"/>
            </a:xfrm>
            <a:prstGeom prst="curvedConnector5">
              <a:avLst>
                <a:gd name="adj1" fmla="val -44736"/>
                <a:gd name="adj2" fmla="val 247060"/>
                <a:gd name="adj3" fmla="val 16085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DFD: Reglas Semánticas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114800"/>
          </a:xfrm>
        </p:spPr>
        <p:txBody>
          <a:bodyPr lIns="36140" tIns="36140" rIns="36140" bIns="36140"/>
          <a:lstStyle/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000" dirty="0"/>
              <a:t>Las burbujas son o representan funciones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r>
              <a:rPr lang="es-ES_tradnl" sz="2000" dirty="0"/>
              <a:t>Las flechas (flujos) son o representan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r>
              <a:rPr lang="es-ES_tradnl" sz="2000" dirty="0"/>
              <a:t>	información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endParaRPr lang="es-ES_tradnl" sz="2000" dirty="0"/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3"/>
              <a:defRPr/>
            </a:pPr>
            <a:r>
              <a:rPr lang="es-ES_tradnl" sz="2000" dirty="0"/>
              <a:t>Las flechas no pueden 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r>
              <a:rPr lang="es-ES_tradnl" sz="2000" dirty="0"/>
              <a:t>	ser entrada y salida al 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r>
              <a:rPr lang="es-ES_tradnl" sz="2000" dirty="0"/>
              <a:t>	mismo tiempo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defRPr/>
            </a:pPr>
            <a:endParaRPr lang="es-ES_tradnl" sz="2000" dirty="0"/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4"/>
              <a:defRPr/>
            </a:pPr>
            <a:r>
              <a:rPr lang="es-ES_tradnl" sz="2000" dirty="0" smtClean="0"/>
              <a:t>Las </a:t>
            </a:r>
            <a:r>
              <a:rPr lang="es-ES_tradnl" sz="2000" dirty="0"/>
              <a:t>flechas NO pueden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r>
              <a:rPr lang="es-ES_tradnl" sz="2000" dirty="0"/>
              <a:t>	transportarse entre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r>
              <a:rPr lang="es-ES_tradnl" sz="2000" dirty="0"/>
              <a:t>	burbujas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5"/>
              <a:defRPr/>
            </a:pPr>
            <a:endParaRPr lang="es-ES_tradnl" sz="2400" dirty="0" smtClean="0"/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5"/>
              <a:defRPr/>
            </a:pPr>
            <a:r>
              <a:rPr lang="es-ES_tradnl" sz="2000" dirty="0" smtClean="0"/>
              <a:t>El </a:t>
            </a:r>
            <a:r>
              <a:rPr lang="es-ES_tradnl" sz="2000" dirty="0"/>
              <a:t>DFD no es secuencial</a:t>
            </a:r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  <a:p>
            <a:pPr marL="534988" indent="-33337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</p:txBody>
      </p:sp>
      <p:sp>
        <p:nvSpPr>
          <p:cNvPr id="68612" name="AutoShape 5"/>
          <p:cNvSpPr>
            <a:spLocks noChangeArrowheads="1"/>
          </p:cNvSpPr>
          <p:nvPr/>
        </p:nvSpPr>
        <p:spPr bwMode="auto">
          <a:xfrm>
            <a:off x="6156325" y="2060575"/>
            <a:ext cx="773113" cy="433388"/>
          </a:xfrm>
          <a:custGeom>
            <a:avLst/>
            <a:gdLst>
              <a:gd name="T0" fmla="*/ 386292 w 21600"/>
              <a:gd name="T1" fmla="*/ 0 h 21600"/>
              <a:gd name="T2" fmla="*/ 113133 w 21600"/>
              <a:gd name="T3" fmla="*/ 63463 h 21600"/>
              <a:gd name="T4" fmla="*/ 0 w 21600"/>
              <a:gd name="T5" fmla="*/ 216694 h 21600"/>
              <a:gd name="T6" fmla="*/ 113133 w 21600"/>
              <a:gd name="T7" fmla="*/ 369925 h 21600"/>
              <a:gd name="T8" fmla="*/ 386292 w 21600"/>
              <a:gd name="T9" fmla="*/ 433388 h 21600"/>
              <a:gd name="T10" fmla="*/ 659451 w 21600"/>
              <a:gd name="T11" fmla="*/ 369925 h 21600"/>
              <a:gd name="T12" fmla="*/ 772584 w 21600"/>
              <a:gd name="T13" fmla="*/ 216694 h 21600"/>
              <a:gd name="T14" fmla="*/ 659451 w 21600"/>
              <a:gd name="T15" fmla="*/ 6346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68613" name="AutoShape 25"/>
          <p:cNvSpPr>
            <a:spLocks noChangeArrowheads="1"/>
          </p:cNvSpPr>
          <p:nvPr/>
        </p:nvSpPr>
        <p:spPr bwMode="auto">
          <a:xfrm>
            <a:off x="7451725" y="4579938"/>
            <a:ext cx="773113" cy="433387"/>
          </a:xfrm>
          <a:custGeom>
            <a:avLst/>
            <a:gdLst>
              <a:gd name="T0" fmla="*/ 386292 w 21600"/>
              <a:gd name="T1" fmla="*/ 0 h 21600"/>
              <a:gd name="T2" fmla="*/ 113133 w 21600"/>
              <a:gd name="T3" fmla="*/ 63463 h 21600"/>
              <a:gd name="T4" fmla="*/ 0 w 21600"/>
              <a:gd name="T5" fmla="*/ 216694 h 21600"/>
              <a:gd name="T6" fmla="*/ 113133 w 21600"/>
              <a:gd name="T7" fmla="*/ 369925 h 21600"/>
              <a:gd name="T8" fmla="*/ 386292 w 21600"/>
              <a:gd name="T9" fmla="*/ 433388 h 21600"/>
              <a:gd name="T10" fmla="*/ 659451 w 21600"/>
              <a:gd name="T11" fmla="*/ 369925 h 21600"/>
              <a:gd name="T12" fmla="*/ 772584 w 21600"/>
              <a:gd name="T13" fmla="*/ 216694 h 21600"/>
              <a:gd name="T14" fmla="*/ 659451 w 21600"/>
              <a:gd name="T15" fmla="*/ 6346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6170613" y="1989138"/>
            <a:ext cx="2217737" cy="1454150"/>
            <a:chOff x="2688" y="1968"/>
            <a:chExt cx="1392" cy="912"/>
          </a:xfrm>
        </p:grpSpPr>
        <p:sp>
          <p:nvSpPr>
            <p:cNvPr id="68626" name="AutoShape 7"/>
            <p:cNvSpPr>
              <a:spLocks noChangeArrowheads="1"/>
            </p:cNvSpPr>
            <p:nvPr/>
          </p:nvSpPr>
          <p:spPr bwMode="auto">
            <a:xfrm flipV="1">
              <a:off x="2688" y="1968"/>
              <a:ext cx="1392" cy="91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13500000">
                <a:srgbClr val="3D3D5C"/>
              </a:prstShdw>
            </a:effectLst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8627" name="Oval 8"/>
            <p:cNvSpPr>
              <a:spLocks noChangeArrowheads="1"/>
            </p:cNvSpPr>
            <p:nvPr/>
          </p:nvSpPr>
          <p:spPr bwMode="auto">
            <a:xfrm flipV="1">
              <a:off x="2736" y="2333"/>
              <a:ext cx="310" cy="4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8628" name="Oval 9"/>
            <p:cNvSpPr>
              <a:spLocks noChangeArrowheads="1"/>
            </p:cNvSpPr>
            <p:nvPr/>
          </p:nvSpPr>
          <p:spPr bwMode="auto">
            <a:xfrm flipV="1">
              <a:off x="3432" y="2150"/>
              <a:ext cx="310" cy="42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cxnSp>
          <p:nvCxnSpPr>
            <p:cNvPr id="68629" name="AutoShape 10"/>
            <p:cNvCxnSpPr>
              <a:cxnSpLocks noChangeShapeType="1"/>
              <a:stCxn id="68627" idx="6"/>
              <a:endCxn id="68628" idx="1"/>
            </p:cNvCxnSpPr>
            <p:nvPr/>
          </p:nvCxnSpPr>
          <p:spPr bwMode="auto">
            <a:xfrm flipV="1">
              <a:off x="3053" y="2521"/>
              <a:ext cx="424" cy="25"/>
            </a:xfrm>
            <a:prstGeom prst="curvedConnector4">
              <a:avLst>
                <a:gd name="adj1" fmla="val 43866"/>
                <a:gd name="adj2" fmla="val -696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68630" name="Line 11"/>
            <p:cNvSpPr>
              <a:spLocks noChangeShapeType="1"/>
            </p:cNvSpPr>
            <p:nvPr/>
          </p:nvSpPr>
          <p:spPr bwMode="auto">
            <a:xfrm>
              <a:off x="3200" y="2150"/>
              <a:ext cx="232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/>
            </a:p>
          </p:txBody>
        </p:sp>
        <p:sp>
          <p:nvSpPr>
            <p:cNvPr id="68631" name="Text Box 12"/>
            <p:cNvSpPr txBox="1">
              <a:spLocks noChangeArrowheads="1"/>
            </p:cNvSpPr>
            <p:nvPr/>
          </p:nvSpPr>
          <p:spPr bwMode="auto">
            <a:xfrm>
              <a:off x="3249" y="196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A</a:t>
              </a:r>
            </a:p>
          </p:txBody>
        </p:sp>
        <p:sp>
          <p:nvSpPr>
            <p:cNvPr id="68632" name="Text Box 13"/>
            <p:cNvSpPr txBox="1">
              <a:spLocks noChangeArrowheads="1"/>
            </p:cNvSpPr>
            <p:nvPr/>
          </p:nvSpPr>
          <p:spPr bwMode="auto">
            <a:xfrm>
              <a:off x="3072" y="259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  <p:sp>
          <p:nvSpPr>
            <p:cNvPr id="68633" name="Line 14"/>
            <p:cNvSpPr>
              <a:spLocks noChangeShapeType="1"/>
            </p:cNvSpPr>
            <p:nvPr/>
          </p:nvSpPr>
          <p:spPr bwMode="auto">
            <a:xfrm flipV="1">
              <a:off x="3744" y="220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/>
            </a:p>
          </p:txBody>
        </p:sp>
        <p:sp>
          <p:nvSpPr>
            <p:cNvPr id="68634" name="Text Box 15"/>
            <p:cNvSpPr txBox="1">
              <a:spLocks noChangeArrowheads="1"/>
            </p:cNvSpPr>
            <p:nvPr/>
          </p:nvSpPr>
          <p:spPr bwMode="auto">
            <a:xfrm>
              <a:off x="3744" y="2304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68615" name="Group 16"/>
          <p:cNvGrpSpPr>
            <a:grpSpLocks/>
          </p:cNvGrpSpPr>
          <p:nvPr/>
        </p:nvGrpSpPr>
        <p:grpSpPr bwMode="auto">
          <a:xfrm>
            <a:off x="6156325" y="3457575"/>
            <a:ext cx="2217738" cy="1627188"/>
            <a:chOff x="2688" y="3059"/>
            <a:chExt cx="1392" cy="1021"/>
          </a:xfrm>
        </p:grpSpPr>
        <p:sp>
          <p:nvSpPr>
            <p:cNvPr id="68618" name="Freeform 17"/>
            <p:cNvSpPr>
              <a:spLocks/>
            </p:cNvSpPr>
            <p:nvPr/>
          </p:nvSpPr>
          <p:spPr bwMode="auto">
            <a:xfrm rot="18705266" flipV="1">
              <a:off x="3064" y="3275"/>
              <a:ext cx="864" cy="432"/>
            </a:xfrm>
            <a:custGeom>
              <a:avLst/>
              <a:gdLst>
                <a:gd name="T0" fmla="*/ 0 w 960"/>
                <a:gd name="T1" fmla="*/ 432 h 432"/>
                <a:gd name="T2" fmla="*/ 384 w 960"/>
                <a:gd name="T3" fmla="*/ 48 h 432"/>
                <a:gd name="T4" fmla="*/ 960 w 960"/>
                <a:gd name="T5" fmla="*/ 144 h 432"/>
                <a:gd name="T6" fmla="*/ 0 60000 65536"/>
                <a:gd name="T7" fmla="*/ 0 60000 65536"/>
                <a:gd name="T8" fmla="*/ 0 60000 65536"/>
                <a:gd name="T9" fmla="*/ 0 w 960"/>
                <a:gd name="T10" fmla="*/ 0 h 432"/>
                <a:gd name="T11" fmla="*/ 960 w 96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432">
                  <a:moveTo>
                    <a:pt x="0" y="432"/>
                  </a:moveTo>
                  <a:cubicBezTo>
                    <a:pt x="112" y="264"/>
                    <a:pt x="224" y="96"/>
                    <a:pt x="384" y="48"/>
                  </a:cubicBezTo>
                  <a:cubicBezTo>
                    <a:pt x="544" y="0"/>
                    <a:pt x="872" y="128"/>
                    <a:pt x="960" y="144"/>
                  </a:cubicBezTo>
                </a:path>
              </a:pathLst>
            </a:custGeom>
            <a:noFill/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/>
            </a:p>
          </p:txBody>
        </p:sp>
        <p:sp>
          <p:nvSpPr>
            <p:cNvPr id="68619" name="AutoShape 18"/>
            <p:cNvSpPr>
              <a:spLocks noChangeArrowheads="1"/>
            </p:cNvSpPr>
            <p:nvPr/>
          </p:nvSpPr>
          <p:spPr bwMode="auto">
            <a:xfrm flipV="1">
              <a:off x="2688" y="3168"/>
              <a:ext cx="1392" cy="91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13500000">
                <a:srgbClr val="3D3D5C"/>
              </a:prstShdw>
            </a:effectLst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8620" name="Oval 19"/>
            <p:cNvSpPr>
              <a:spLocks noChangeArrowheads="1"/>
            </p:cNvSpPr>
            <p:nvPr/>
          </p:nvSpPr>
          <p:spPr bwMode="auto">
            <a:xfrm flipV="1">
              <a:off x="2736" y="3533"/>
              <a:ext cx="310" cy="4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8621" name="Oval 20"/>
            <p:cNvSpPr>
              <a:spLocks noChangeArrowheads="1"/>
            </p:cNvSpPr>
            <p:nvPr/>
          </p:nvSpPr>
          <p:spPr bwMode="auto">
            <a:xfrm flipV="1">
              <a:off x="3432" y="3350"/>
              <a:ext cx="310" cy="42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8622" name="Line 21"/>
            <p:cNvSpPr>
              <a:spLocks noChangeShapeType="1"/>
            </p:cNvSpPr>
            <p:nvPr/>
          </p:nvSpPr>
          <p:spPr bwMode="auto">
            <a:xfrm>
              <a:off x="3200" y="3350"/>
              <a:ext cx="232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/>
            </a:p>
          </p:txBody>
        </p:sp>
        <p:sp>
          <p:nvSpPr>
            <p:cNvPr id="68623" name="Text Box 22"/>
            <p:cNvSpPr txBox="1">
              <a:spLocks noChangeArrowheads="1"/>
            </p:cNvSpPr>
            <p:nvPr/>
          </p:nvSpPr>
          <p:spPr bwMode="auto">
            <a:xfrm>
              <a:off x="3249" y="316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A</a:t>
              </a:r>
            </a:p>
          </p:txBody>
        </p:sp>
        <p:sp>
          <p:nvSpPr>
            <p:cNvPr id="68624" name="Text Box 23"/>
            <p:cNvSpPr txBox="1">
              <a:spLocks noChangeArrowheads="1"/>
            </p:cNvSpPr>
            <p:nvPr/>
          </p:nvSpPr>
          <p:spPr bwMode="auto">
            <a:xfrm>
              <a:off x="3249" y="364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  <p:sp>
          <p:nvSpPr>
            <p:cNvPr id="68625" name="Text Box 24"/>
            <p:cNvSpPr txBox="1">
              <a:spLocks noChangeArrowheads="1"/>
            </p:cNvSpPr>
            <p:nvPr/>
          </p:nvSpPr>
          <p:spPr bwMode="auto">
            <a:xfrm>
              <a:off x="3744" y="331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</p:grpSp>
      <p:sp>
        <p:nvSpPr>
          <p:cNvPr id="44" name="4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D8312-C131-4779-8BFF-30DCC5BDC486}" type="slidenum">
              <a:rPr lang="es-AR"/>
              <a:pPr>
                <a:defRPr/>
              </a:pPr>
              <a:t>64</a:t>
            </a:fld>
            <a:endParaRPr lang="es-AR"/>
          </a:p>
        </p:txBody>
      </p:sp>
      <p:sp>
        <p:nvSpPr>
          <p:cNvPr id="45" name="4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114800"/>
          </a:xfrm>
        </p:spPr>
        <p:txBody>
          <a:bodyPr lIns="36140" tIns="36140" rIns="36140" bIns="36140"/>
          <a:lstStyle/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6"/>
              <a:defRPr/>
            </a:pPr>
            <a:r>
              <a:rPr lang="es-ES_tradnl" sz="2400" dirty="0"/>
              <a:t>Las burbujas NO retienen información en su interior</a:t>
            </a:r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6"/>
              <a:defRPr/>
            </a:pPr>
            <a:endParaRPr lang="es-ES_tradnl" dirty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6"/>
              <a:defRPr/>
            </a:pPr>
            <a:endParaRPr lang="es-ES_tradnl" sz="2400" dirty="0" smtClean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 startAt="6"/>
              <a:defRPr/>
            </a:pPr>
            <a:r>
              <a:rPr lang="es-ES_tradnl" sz="2400" dirty="0" smtClean="0"/>
              <a:t>Los </a:t>
            </a:r>
            <a:r>
              <a:rPr lang="es-ES_tradnl" sz="2400" dirty="0"/>
              <a:t>flujos de entrada a una burbuja permiten deducir la salida</a:t>
            </a:r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AutoNum type="arabicPeriod"/>
              <a:defRPr/>
            </a:pPr>
            <a:endParaRPr lang="es-ES_tradnl" dirty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  <a:p>
            <a:pPr marL="577850" indent="-288925">
              <a:lnSpc>
                <a:spcPct val="85000"/>
              </a:lnSpc>
              <a:spcBef>
                <a:spcPct val="12000"/>
              </a:spcBef>
              <a:buFont typeface="Wingdings" pitchFamily="2" charset="2"/>
              <a:buNone/>
              <a:defRPr/>
            </a:pPr>
            <a:endParaRPr lang="es-ES_tradnl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DFD: Reglas Semánticas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5507038" y="2911475"/>
            <a:ext cx="771525" cy="434975"/>
          </a:xfrm>
          <a:custGeom>
            <a:avLst/>
            <a:gdLst>
              <a:gd name="T0" fmla="*/ 385234 w 21600"/>
              <a:gd name="T1" fmla="*/ 0 h 21600"/>
              <a:gd name="T2" fmla="*/ 112823 w 21600"/>
              <a:gd name="T3" fmla="*/ 63638 h 21600"/>
              <a:gd name="T4" fmla="*/ 0 w 21600"/>
              <a:gd name="T5" fmla="*/ 217290 h 21600"/>
              <a:gd name="T6" fmla="*/ 112823 w 21600"/>
              <a:gd name="T7" fmla="*/ 370941 h 21600"/>
              <a:gd name="T8" fmla="*/ 385234 w 21600"/>
              <a:gd name="T9" fmla="*/ 434579 h 21600"/>
              <a:gd name="T10" fmla="*/ 657644 w 21600"/>
              <a:gd name="T11" fmla="*/ 370941 h 21600"/>
              <a:gd name="T12" fmla="*/ 770467 w 21600"/>
              <a:gd name="T13" fmla="*/ 217290 h 21600"/>
              <a:gd name="T14" fmla="*/ 657644 w 21600"/>
              <a:gd name="T15" fmla="*/ 6363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9637" name="Group 36"/>
          <p:cNvGrpSpPr>
            <a:grpSpLocks/>
          </p:cNvGrpSpPr>
          <p:nvPr/>
        </p:nvGrpSpPr>
        <p:grpSpPr bwMode="auto">
          <a:xfrm>
            <a:off x="3314700" y="5013325"/>
            <a:ext cx="2957513" cy="1223963"/>
            <a:chOff x="1566" y="3021"/>
            <a:chExt cx="1397" cy="1155"/>
          </a:xfrm>
        </p:grpSpPr>
        <p:sp>
          <p:nvSpPr>
            <p:cNvPr id="69659" name="Freeform 16"/>
            <p:cNvSpPr>
              <a:spLocks/>
            </p:cNvSpPr>
            <p:nvPr/>
          </p:nvSpPr>
          <p:spPr bwMode="auto">
            <a:xfrm rot="18705266" flipV="1">
              <a:off x="1962" y="3589"/>
              <a:ext cx="373" cy="538"/>
            </a:xfrm>
            <a:custGeom>
              <a:avLst/>
              <a:gdLst>
                <a:gd name="T0" fmla="*/ 0 w 960"/>
                <a:gd name="T1" fmla="*/ 432 h 432"/>
                <a:gd name="T2" fmla="*/ 384 w 960"/>
                <a:gd name="T3" fmla="*/ 48 h 432"/>
                <a:gd name="T4" fmla="*/ 960 w 960"/>
                <a:gd name="T5" fmla="*/ 144 h 432"/>
                <a:gd name="T6" fmla="*/ 0 60000 65536"/>
                <a:gd name="T7" fmla="*/ 0 60000 65536"/>
                <a:gd name="T8" fmla="*/ 0 60000 65536"/>
                <a:gd name="T9" fmla="*/ 0 w 960"/>
                <a:gd name="T10" fmla="*/ 0 h 432"/>
                <a:gd name="T11" fmla="*/ 960 w 960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432">
                  <a:moveTo>
                    <a:pt x="0" y="432"/>
                  </a:moveTo>
                  <a:cubicBezTo>
                    <a:pt x="112" y="264"/>
                    <a:pt x="224" y="96"/>
                    <a:pt x="384" y="48"/>
                  </a:cubicBezTo>
                  <a:cubicBezTo>
                    <a:pt x="544" y="0"/>
                    <a:pt x="872" y="128"/>
                    <a:pt x="960" y="144"/>
                  </a:cubicBezTo>
                </a:path>
              </a:pathLst>
            </a:custGeom>
            <a:noFill/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660" name="AutoShape 17"/>
            <p:cNvSpPr>
              <a:spLocks noChangeArrowheads="1"/>
            </p:cNvSpPr>
            <p:nvPr/>
          </p:nvSpPr>
          <p:spPr bwMode="auto">
            <a:xfrm flipV="1">
              <a:off x="1566" y="3021"/>
              <a:ext cx="1397" cy="115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13500000">
                <a:srgbClr val="3D3D5C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61" name="Oval 18"/>
            <p:cNvSpPr>
              <a:spLocks noChangeArrowheads="1"/>
            </p:cNvSpPr>
            <p:nvPr/>
          </p:nvSpPr>
          <p:spPr bwMode="auto">
            <a:xfrm flipV="1">
              <a:off x="1616" y="3422"/>
              <a:ext cx="311" cy="4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62" name="Oval 19"/>
            <p:cNvSpPr>
              <a:spLocks noChangeArrowheads="1"/>
            </p:cNvSpPr>
            <p:nvPr/>
          </p:nvSpPr>
          <p:spPr bwMode="auto">
            <a:xfrm flipV="1">
              <a:off x="2264" y="3425"/>
              <a:ext cx="360" cy="4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63" name="Line 20"/>
            <p:cNvSpPr>
              <a:spLocks noChangeShapeType="1"/>
            </p:cNvSpPr>
            <p:nvPr/>
          </p:nvSpPr>
          <p:spPr bwMode="auto">
            <a:xfrm>
              <a:off x="2176" y="3225"/>
              <a:ext cx="233" cy="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664" name="Text Box 21"/>
            <p:cNvSpPr txBox="1">
              <a:spLocks noChangeArrowheads="1"/>
            </p:cNvSpPr>
            <p:nvPr/>
          </p:nvSpPr>
          <p:spPr bwMode="auto">
            <a:xfrm>
              <a:off x="2057" y="3278"/>
              <a:ext cx="163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797" tIns="45898" rIns="91797" bIns="45898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665" name="Text Box 22"/>
            <p:cNvSpPr txBox="1">
              <a:spLocks noChangeArrowheads="1"/>
            </p:cNvSpPr>
            <p:nvPr/>
          </p:nvSpPr>
          <p:spPr bwMode="auto">
            <a:xfrm>
              <a:off x="1975" y="3725"/>
              <a:ext cx="163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797" tIns="45898" rIns="91797" bIns="45898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  <p:sp>
          <p:nvSpPr>
            <p:cNvPr id="69666" name="Text Box 23"/>
            <p:cNvSpPr txBox="1">
              <a:spLocks noChangeArrowheads="1"/>
            </p:cNvSpPr>
            <p:nvPr/>
          </p:nvSpPr>
          <p:spPr bwMode="auto">
            <a:xfrm>
              <a:off x="2626" y="3567"/>
              <a:ext cx="163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797" tIns="45898" rIns="91797" bIns="45898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X</a:t>
              </a:r>
            </a:p>
          </p:txBody>
        </p:sp>
      </p:grpSp>
      <p:grpSp>
        <p:nvGrpSpPr>
          <p:cNvPr id="69638" name="Group 37"/>
          <p:cNvGrpSpPr>
            <a:grpSpLocks/>
          </p:cNvGrpSpPr>
          <p:nvPr/>
        </p:nvGrpSpPr>
        <p:grpSpPr bwMode="auto">
          <a:xfrm>
            <a:off x="5302250" y="2338388"/>
            <a:ext cx="2957513" cy="1090612"/>
            <a:chOff x="2505" y="1446"/>
            <a:chExt cx="1397" cy="916"/>
          </a:xfrm>
        </p:grpSpPr>
        <p:sp>
          <p:nvSpPr>
            <p:cNvPr id="69652" name="AutoShape 26"/>
            <p:cNvSpPr>
              <a:spLocks noChangeArrowheads="1"/>
            </p:cNvSpPr>
            <p:nvPr/>
          </p:nvSpPr>
          <p:spPr bwMode="auto">
            <a:xfrm flipV="1">
              <a:off x="2505" y="1446"/>
              <a:ext cx="1397" cy="91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13500000">
                <a:srgbClr val="3D3D5C"/>
              </a:prstShdw>
            </a:effectLst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53" name="Oval 28"/>
            <p:cNvSpPr>
              <a:spLocks noChangeArrowheads="1"/>
            </p:cNvSpPr>
            <p:nvPr/>
          </p:nvSpPr>
          <p:spPr bwMode="auto">
            <a:xfrm flipV="1">
              <a:off x="3180" y="1629"/>
              <a:ext cx="383" cy="4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54" name="Line 30"/>
            <p:cNvSpPr>
              <a:spLocks noChangeShapeType="1"/>
            </p:cNvSpPr>
            <p:nvPr/>
          </p:nvSpPr>
          <p:spPr bwMode="auto">
            <a:xfrm rot="-1012612">
              <a:off x="2784" y="1565"/>
              <a:ext cx="378" cy="3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655" name="Text Box 31"/>
            <p:cNvSpPr txBox="1">
              <a:spLocks noChangeArrowheads="1"/>
            </p:cNvSpPr>
            <p:nvPr/>
          </p:nvSpPr>
          <p:spPr bwMode="auto">
            <a:xfrm>
              <a:off x="2891" y="1494"/>
              <a:ext cx="163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797" tIns="45898" rIns="91797" bIns="45898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656" name="Text Box 32"/>
            <p:cNvSpPr txBox="1">
              <a:spLocks noChangeArrowheads="1"/>
            </p:cNvSpPr>
            <p:nvPr/>
          </p:nvSpPr>
          <p:spPr bwMode="auto">
            <a:xfrm>
              <a:off x="3228" y="1735"/>
              <a:ext cx="163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797" tIns="45898" rIns="91797" bIns="45898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  <p:sp>
          <p:nvSpPr>
            <p:cNvPr id="69657" name="Line 33"/>
            <p:cNvSpPr>
              <a:spLocks noChangeShapeType="1"/>
            </p:cNvSpPr>
            <p:nvPr/>
          </p:nvSpPr>
          <p:spPr bwMode="auto">
            <a:xfrm flipV="1">
              <a:off x="3565" y="1687"/>
              <a:ext cx="241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9658" name="Text Box 34"/>
            <p:cNvSpPr txBox="1">
              <a:spLocks noChangeArrowheads="1"/>
            </p:cNvSpPr>
            <p:nvPr/>
          </p:nvSpPr>
          <p:spPr bwMode="auto">
            <a:xfrm>
              <a:off x="3565" y="1783"/>
              <a:ext cx="160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797" tIns="45898" rIns="91797" bIns="45898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69639" name="Line 35"/>
          <p:cNvSpPr>
            <a:spLocks noChangeShapeType="1"/>
          </p:cNvSpPr>
          <p:nvPr/>
        </p:nvSpPr>
        <p:spPr bwMode="auto">
          <a:xfrm flipV="1">
            <a:off x="6300788" y="2924175"/>
            <a:ext cx="406400" cy="173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AR"/>
          </a:p>
        </p:txBody>
      </p:sp>
      <p:grpSp>
        <p:nvGrpSpPr>
          <p:cNvPr id="69640" name="Group 5"/>
          <p:cNvGrpSpPr>
            <a:grpSpLocks/>
          </p:cNvGrpSpPr>
          <p:nvPr/>
        </p:nvGrpSpPr>
        <p:grpSpPr bwMode="auto">
          <a:xfrm>
            <a:off x="1069975" y="2295525"/>
            <a:ext cx="2219325" cy="1454150"/>
            <a:chOff x="2688" y="1968"/>
            <a:chExt cx="1392" cy="912"/>
          </a:xfrm>
        </p:grpSpPr>
        <p:sp>
          <p:nvSpPr>
            <p:cNvPr id="69643" name="AutoShape 6"/>
            <p:cNvSpPr>
              <a:spLocks noChangeArrowheads="1"/>
            </p:cNvSpPr>
            <p:nvPr/>
          </p:nvSpPr>
          <p:spPr bwMode="auto">
            <a:xfrm flipV="1">
              <a:off x="2688" y="1968"/>
              <a:ext cx="1392" cy="91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13500000">
                <a:srgbClr val="3D3D5C"/>
              </a:prstShdw>
            </a:effectLst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44" name="Oval 7"/>
            <p:cNvSpPr>
              <a:spLocks noChangeArrowheads="1"/>
            </p:cNvSpPr>
            <p:nvPr/>
          </p:nvSpPr>
          <p:spPr bwMode="auto">
            <a:xfrm flipV="1">
              <a:off x="2736" y="2333"/>
              <a:ext cx="310" cy="4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69645" name="Oval 8"/>
            <p:cNvSpPr>
              <a:spLocks noChangeArrowheads="1"/>
            </p:cNvSpPr>
            <p:nvPr/>
          </p:nvSpPr>
          <p:spPr bwMode="auto">
            <a:xfrm flipV="1">
              <a:off x="3432" y="2150"/>
              <a:ext cx="310" cy="42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>
                <a:latin typeface="Tahoma" pitchFamily="34" charset="0"/>
              </a:endParaRPr>
            </a:p>
          </p:txBody>
        </p:sp>
        <p:cxnSp>
          <p:nvCxnSpPr>
            <p:cNvPr id="69646" name="AutoShape 9"/>
            <p:cNvCxnSpPr>
              <a:cxnSpLocks noChangeShapeType="1"/>
              <a:stCxn id="69644" idx="6"/>
              <a:endCxn id="69645" idx="1"/>
            </p:cNvCxnSpPr>
            <p:nvPr/>
          </p:nvCxnSpPr>
          <p:spPr bwMode="auto">
            <a:xfrm flipV="1">
              <a:off x="3053" y="2521"/>
              <a:ext cx="424" cy="25"/>
            </a:xfrm>
            <a:prstGeom prst="curvedConnector4">
              <a:avLst>
                <a:gd name="adj1" fmla="val 43866"/>
                <a:gd name="adj2" fmla="val -696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69647" name="Line 10"/>
            <p:cNvSpPr>
              <a:spLocks noChangeShapeType="1"/>
            </p:cNvSpPr>
            <p:nvPr/>
          </p:nvSpPr>
          <p:spPr bwMode="auto">
            <a:xfrm>
              <a:off x="3200" y="2150"/>
              <a:ext cx="232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/>
            </a:p>
          </p:txBody>
        </p:sp>
        <p:sp>
          <p:nvSpPr>
            <p:cNvPr id="69648" name="Text Box 11"/>
            <p:cNvSpPr txBox="1">
              <a:spLocks noChangeArrowheads="1"/>
            </p:cNvSpPr>
            <p:nvPr/>
          </p:nvSpPr>
          <p:spPr bwMode="auto">
            <a:xfrm>
              <a:off x="3249" y="1968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649" name="Text Box 12"/>
            <p:cNvSpPr txBox="1">
              <a:spLocks noChangeArrowheads="1"/>
            </p:cNvSpPr>
            <p:nvPr/>
          </p:nvSpPr>
          <p:spPr bwMode="auto">
            <a:xfrm>
              <a:off x="3072" y="2592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B</a:t>
              </a:r>
            </a:p>
          </p:txBody>
        </p:sp>
        <p:sp>
          <p:nvSpPr>
            <p:cNvPr id="69650" name="Line 13"/>
            <p:cNvSpPr>
              <a:spLocks noChangeShapeType="1"/>
            </p:cNvSpPr>
            <p:nvPr/>
          </p:nvSpPr>
          <p:spPr bwMode="auto">
            <a:xfrm flipV="1">
              <a:off x="3744" y="220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514" tIns="46257" rIns="92514" bIns="46257">
              <a:spAutoFit/>
            </a:bodyPr>
            <a:lstStyle/>
            <a:p>
              <a:endParaRPr lang="es-AR"/>
            </a:p>
          </p:txBody>
        </p:sp>
        <p:sp>
          <p:nvSpPr>
            <p:cNvPr id="69651" name="Text Box 14"/>
            <p:cNvSpPr txBox="1">
              <a:spLocks noChangeArrowheads="1"/>
            </p:cNvSpPr>
            <p:nvPr/>
          </p:nvSpPr>
          <p:spPr bwMode="auto">
            <a:xfrm>
              <a:off x="3744" y="2304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2514" tIns="46257" rIns="92514" bIns="46257">
              <a:spAutoFit/>
            </a:bodyPr>
            <a:lstStyle/>
            <a:p>
              <a:pPr defTabSz="917575"/>
              <a:r>
                <a:rPr lang="es-ES_tradnl" b="1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43" name="4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52032-9CC6-4C2B-B950-D0471847AD82}" type="slidenum">
              <a:rPr lang="es-AR"/>
              <a:pPr>
                <a:defRPr/>
              </a:pPr>
              <a:t>65</a:t>
            </a:fld>
            <a:endParaRPr lang="es-AR"/>
          </a:p>
        </p:txBody>
      </p:sp>
      <p:sp>
        <p:nvSpPr>
          <p:cNvPr id="44" name="4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DFD de diseño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114800"/>
          </a:xfrm>
        </p:spPr>
        <p:txBody>
          <a:bodyPr/>
          <a:lstStyle/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b="1" dirty="0"/>
              <a:t>El DFD</a:t>
            </a:r>
            <a:r>
              <a:rPr lang="es-ES_tradnl" sz="2400" dirty="0"/>
              <a:t> se construye desde el mejor nivel de conocimiento que se posea sobre el tema</a:t>
            </a:r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b="1" dirty="0"/>
              <a:t>Las burbujas</a:t>
            </a:r>
            <a:r>
              <a:rPr lang="es-ES_tradnl" sz="2400" dirty="0"/>
              <a:t> se hacen explosionar para que representen funciones del proceso </a:t>
            </a:r>
            <a:r>
              <a:rPr lang="es-ES_tradnl" sz="2400" dirty="0" err="1"/>
              <a:t>modelizado</a:t>
            </a:r>
            <a:endParaRPr lang="es-ES_tradnl" sz="2400" dirty="0"/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b="1" dirty="0"/>
              <a:t>Si se muestran</a:t>
            </a:r>
            <a:r>
              <a:rPr lang="es-ES_tradnl" sz="2400" dirty="0"/>
              <a:t> almacenamientos, hacerlo sólo en el nivel que les concierne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En diseño funcional por lo general se prescinde de almacenes de datos     </a:t>
            </a:r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defRPr/>
            </a:pPr>
            <a:r>
              <a:rPr lang="es-ES_tradnl" sz="2400" b="1" dirty="0"/>
              <a:t>Usar</a:t>
            </a:r>
            <a:r>
              <a:rPr lang="es-ES_tradnl" sz="2400" dirty="0"/>
              <a:t> expresiones significativas para designar los procesos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En general, use expresiones verbales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Por ejemplo “generar itinerario”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122EC-7AC2-403D-9963-C0FAF3354EEC}" type="slidenum">
              <a:rPr lang="es-AR"/>
              <a:pPr>
                <a:defRPr/>
              </a:pPr>
              <a:t>66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 marL="765175" indent="-765175"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DFD de diseño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4114800"/>
          </a:xfrm>
        </p:spPr>
        <p:txBody>
          <a:bodyPr/>
          <a:lstStyle/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5"/>
              <a:defRPr/>
            </a:pPr>
            <a:r>
              <a:rPr lang="es-ES_tradnl" sz="2400" b="1" dirty="0"/>
              <a:t>Dar</a:t>
            </a:r>
            <a:r>
              <a:rPr lang="es-ES_tradnl" sz="2400" dirty="0"/>
              <a:t> nombres apropiados a los flujos</a:t>
            </a:r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5"/>
              <a:defRPr/>
            </a:pPr>
            <a:r>
              <a:rPr lang="es-ES_tradnl" sz="2400" b="1" dirty="0"/>
              <a:t>Numerar</a:t>
            </a:r>
            <a:r>
              <a:rPr lang="es-ES_tradnl" sz="2400" dirty="0"/>
              <a:t> los procesos</a:t>
            </a:r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5"/>
              <a:defRPr/>
            </a:pPr>
            <a:r>
              <a:rPr lang="es-ES_tradnl" sz="2400" b="1" dirty="0"/>
              <a:t>Modelar</a:t>
            </a:r>
            <a:r>
              <a:rPr lang="es-ES_tradnl" sz="2400" dirty="0"/>
              <a:t> sólo los flujos normales. Salvo excepciones, </a:t>
            </a:r>
            <a:r>
              <a:rPr lang="es-ES_tradnl" sz="2400" b="1" dirty="0">
                <a:solidFill>
                  <a:srgbClr val="0000CC"/>
                </a:solidFill>
              </a:rPr>
              <a:t>se omite</a:t>
            </a:r>
            <a:r>
              <a:rPr lang="es-ES_tradnl" sz="2400" dirty="0"/>
              <a:t> 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Modelar  salidas por rechazo o error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Modelar las funciones de inicialización / terminación (apertura-cierre archivos) </a:t>
            </a:r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5"/>
              <a:defRPr/>
            </a:pPr>
            <a:r>
              <a:rPr lang="es-ES_tradnl" sz="2400" b="1" dirty="0"/>
              <a:t>Agregar</a:t>
            </a:r>
            <a:r>
              <a:rPr lang="es-ES_tradnl" sz="2400" dirty="0"/>
              <a:t> textos aclaratorios sólo si  resulta procedente</a:t>
            </a:r>
          </a:p>
          <a:p>
            <a:pPr marL="534988" indent="-534988">
              <a:buFont typeface="Wingdings" pitchFamily="2" charset="2"/>
              <a:buAutoNum type="arabicPeriod" startAt="5"/>
              <a:defRPr/>
            </a:pPr>
            <a:r>
              <a:rPr lang="es-ES_tradnl" sz="2400" b="1" dirty="0"/>
              <a:t>Respetar</a:t>
            </a:r>
            <a:r>
              <a:rPr lang="es-ES_tradnl" sz="2400" dirty="0"/>
              <a:t> convenio  de complejidad (7 </a:t>
            </a:r>
            <a:r>
              <a:rPr lang="es-ES_tradnl" sz="2400" dirty="0">
                <a:cs typeface="Tahoma" pitchFamily="34" charset="0"/>
              </a:rPr>
              <a:t>± 2 burbujas por diagrama)</a:t>
            </a:r>
          </a:p>
          <a:p>
            <a:pPr marL="534988" indent="-534988">
              <a:buFont typeface="Wingdings" pitchFamily="2" charset="2"/>
              <a:buAutoNum type="arabicPeriod" startAt="5"/>
              <a:defRPr/>
            </a:pPr>
            <a:r>
              <a:rPr lang="es-ES_tradnl" sz="2400" b="1" dirty="0">
                <a:cs typeface="Tahoma" pitchFamily="34" charset="0"/>
              </a:rPr>
              <a:t>Asegurar </a:t>
            </a:r>
            <a:r>
              <a:rPr lang="es-ES_tradnl" sz="2400" dirty="0">
                <a:cs typeface="Tahoma" pitchFamily="34" charset="0"/>
              </a:rPr>
              <a:t>que el DFD “actual” es realmente correcto, </a:t>
            </a:r>
            <a:r>
              <a:rPr lang="es-ES_tradnl" sz="2400" b="1" dirty="0">
                <a:cs typeface="Tahoma" pitchFamily="34" charset="0"/>
              </a:rPr>
              <a:t>antes</a:t>
            </a:r>
            <a:r>
              <a:rPr lang="es-ES_tradnl" sz="2400" dirty="0">
                <a:cs typeface="Tahoma" pitchFamily="34" charset="0"/>
              </a:rPr>
              <a:t> de avanzar un nivel,</a:t>
            </a:r>
          </a:p>
          <a:p>
            <a:pPr marL="534988" indent="-53498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s-ES_tradnl" sz="2400" dirty="0"/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B330E-B238-49DC-B9BA-FADD3F449B74}" type="slidenum">
              <a:rPr lang="es-AR"/>
              <a:pPr>
                <a:defRPr/>
              </a:pPr>
              <a:t>67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715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DFD de diseño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114800"/>
          </a:xfrm>
        </p:spPr>
        <p:txBody>
          <a:bodyPr/>
          <a:lstStyle/>
          <a:p>
            <a:pPr marL="534988" indent="-534988">
              <a:buFont typeface="Wingdings" pitchFamily="2" charset="2"/>
              <a:buAutoNum type="arabicPeriod" startAt="11"/>
              <a:defRPr/>
            </a:pPr>
            <a:r>
              <a:rPr lang="es-ES_tradnl" sz="2400" b="1" dirty="0">
                <a:cs typeface="Tahoma" pitchFamily="34" charset="0"/>
              </a:rPr>
              <a:t>Inspeccionar</a:t>
            </a:r>
            <a:r>
              <a:rPr lang="es-ES_tradnl" sz="2400" dirty="0">
                <a:cs typeface="Tahoma" pitchFamily="34" charset="0"/>
              </a:rPr>
              <a:t> cada diagrama para localizar y subsanar: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Burbujas que sólo generan información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Burbujas que sólo reciben información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Flujos o funciones no etiquetados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kern="1200" dirty="0">
                <a:ea typeface="+mn-ea"/>
                <a:cs typeface="+mn-cs"/>
              </a:rPr>
              <a:t>Almacenes sólo lectura / sólo escritura (Atención!! - hay casos legítimos)</a:t>
            </a:r>
          </a:p>
          <a:p>
            <a:pPr marL="534988" indent="-534988">
              <a:buFont typeface="Wingdings" pitchFamily="2" charset="2"/>
              <a:buAutoNum type="arabicPeriod" startAt="12"/>
              <a:defRPr/>
            </a:pPr>
            <a:r>
              <a:rPr lang="es-ES_tradnl" sz="2400" b="1" dirty="0"/>
              <a:t>Verificar</a:t>
            </a:r>
            <a:r>
              <a:rPr lang="es-ES_tradnl" sz="2400" dirty="0"/>
              <a:t> si el modelo establece lo que el sistema debe hacer para satisfacer los requisitos del usuario haciendo la MAYOR abstracción posible sobre la implementación (acerca del cómo). Este se denomina </a:t>
            </a:r>
            <a:r>
              <a:rPr lang="es-ES_tradnl" sz="2400" b="1" dirty="0">
                <a:solidFill>
                  <a:srgbClr val="0000CC"/>
                </a:solidFill>
              </a:rPr>
              <a:t>MODELO ESENCIAL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2AC3A-B491-454B-BB83-7159CD64E5AC}" type="slidenum">
              <a:rPr lang="es-AR"/>
              <a:pPr>
                <a:defRPr/>
              </a:pPr>
              <a:t>68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6613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endParaRPr lang="es-ES_tradnl" dirty="0" smtClean="0"/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endParaRPr lang="es-ES_tradnl" dirty="0" smtClean="0"/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 smtClean="0"/>
              <a:t>Definiciones</a:t>
            </a:r>
            <a:endParaRPr lang="es-ES_tradnl" dirty="0"/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Sintaxis de la carta estructurada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dirty="0"/>
              <a:t>Propiedades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7E4FE-12E7-4413-992A-44234CA5DF30}" type="slidenum">
              <a:rPr lang="es-AR"/>
              <a:pPr>
                <a:defRPr/>
              </a:pPr>
              <a:t>69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3600" b="1" dirty="0" smtClean="0">
                <a:solidFill>
                  <a:srgbClr val="FFC000"/>
                </a:solidFill>
              </a:rPr>
              <a:t>Ingeniería Inversa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400" dirty="0" smtClean="0"/>
              <a:t>Es el análisis de un sistema para identificar sus componentes actuales y las dependencias que existen entre ellos, para extraer y crear abstracciones de dicho sistema e información de su diseño.</a:t>
            </a:r>
          </a:p>
          <a:p>
            <a:pPr lvl="8">
              <a:buFont typeface="Wingdings" pitchFamily="2" charset="2"/>
              <a:buNone/>
              <a:defRPr/>
            </a:pPr>
            <a:endParaRPr lang="es-ES" sz="2400" dirty="0" smtClean="0"/>
          </a:p>
          <a:p>
            <a:pPr lvl="8">
              <a:buFont typeface="Wingdings" pitchFamily="2" charset="2"/>
              <a:buNone/>
              <a:defRPr/>
            </a:pPr>
            <a:r>
              <a:rPr lang="es-ES" sz="2400" dirty="0" smtClean="0"/>
              <a:t>			</a:t>
            </a:r>
            <a:r>
              <a:rPr lang="es-ES" sz="2400" dirty="0" err="1" smtClean="0"/>
              <a:t>Chikofsky</a:t>
            </a:r>
            <a:r>
              <a:rPr lang="es-ES" sz="2400" dirty="0" smtClean="0"/>
              <a:t> y Cross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43484-57B2-4634-98E6-56E4432E20C0}" type="slidenum">
              <a:rPr lang="es-AR"/>
              <a:pPr>
                <a:defRPr/>
              </a:pPr>
              <a:t>7</a:t>
            </a:fld>
            <a:endParaRPr lang="es-A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00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Definiciones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6613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800" dirty="0"/>
              <a:t>Es la herramienta maestra para la solución estructurada del Diseño de Software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800" dirty="0"/>
              <a:t>Es un grafo conectado integrado por cajas negras denominadas “módulos”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800" dirty="0"/>
              <a:t>Las relaciones de orden entre módulos se explicitan mediante arcos de conexión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800" dirty="0"/>
              <a:t>La información vinculante entre los diversos módulos se representa mediante iconos que permiten evidenciar el tipo (dato - control - híbrido)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E95E9-826B-4CC5-B771-454D186675D2}" type="slidenum">
              <a:rPr lang="es-AR"/>
              <a:pPr>
                <a:defRPr/>
              </a:pPr>
              <a:t>70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Definiciones</a:t>
            </a:r>
          </a:p>
        </p:txBody>
      </p:sp>
      <p:sp>
        <p:nvSpPr>
          <p:cNvPr id="30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</p:spPr>
        <p:txBody>
          <a:bodyPr/>
          <a:lstStyle/>
          <a:p>
            <a:pPr>
              <a:defRPr/>
            </a:pPr>
            <a:endParaRPr lang="es-ES_tradnl" dirty="0" smtClean="0"/>
          </a:p>
          <a:p>
            <a:pPr>
              <a:defRPr/>
            </a:pPr>
            <a:r>
              <a:rPr lang="es-ES_tradnl" sz="2800" dirty="0" smtClean="0"/>
              <a:t>Las </a:t>
            </a:r>
            <a:r>
              <a:rPr lang="es-ES_tradnl" sz="2800" dirty="0"/>
              <a:t>cajas negras o módulos representan piezas de código</a:t>
            </a:r>
          </a:p>
          <a:p>
            <a:pPr>
              <a:defRPr/>
            </a:pPr>
            <a:r>
              <a:rPr lang="es-ES_tradnl" sz="2800" dirty="0"/>
              <a:t>Los módulos se relacionan entre sí por medio de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kern="1200" dirty="0">
                <a:effectLst/>
                <a:ea typeface="+mn-ea"/>
                <a:cs typeface="+mn-cs"/>
              </a:rPr>
              <a:t>La jerarquía de control</a:t>
            </a:r>
          </a:p>
          <a:p>
            <a:pPr marL="857250" lvl="2" indent="-460375">
              <a:lnSpc>
                <a:spcPct val="95000"/>
              </a:lnSpc>
              <a:spcBef>
                <a:spcPct val="50000"/>
              </a:spcBef>
              <a:buClr>
                <a:srgbClr val="FFC000"/>
              </a:buClr>
              <a:buFont typeface="Wingdings" pitchFamily="2" charset="2"/>
              <a:buChar char="ü"/>
              <a:defRPr/>
            </a:pPr>
            <a:r>
              <a:rPr lang="es-ES_tradnl" sz="2800" kern="1200" dirty="0">
                <a:effectLst/>
                <a:ea typeface="+mn-ea"/>
                <a:cs typeface="+mn-cs"/>
              </a:rPr>
              <a:t>El paso de información (datos y control)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5A417-D373-4550-8B9E-7DC7A4811B1E}" type="slidenum">
              <a:rPr lang="es-AR"/>
              <a:pPr>
                <a:defRPr/>
              </a:pPr>
              <a:t>71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Sintaxis de la carta estructurada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2057400" y="1828800"/>
            <a:ext cx="2514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52400" y="1219200"/>
            <a:ext cx="8778875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152400" y="1828800"/>
            <a:ext cx="875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806" name="Line 7"/>
          <p:cNvSpPr>
            <a:spLocks noChangeShapeType="1"/>
          </p:cNvSpPr>
          <p:nvPr/>
        </p:nvSpPr>
        <p:spPr bwMode="auto">
          <a:xfrm>
            <a:off x="152400" y="2971800"/>
            <a:ext cx="875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152400" y="4495800"/>
            <a:ext cx="875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381000" y="2057400"/>
            <a:ext cx="1447800" cy="533400"/>
          </a:xfrm>
          <a:prstGeom prst="rect">
            <a:avLst/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2590800" y="2057400"/>
            <a:ext cx="1447800" cy="539750"/>
          </a:xfrm>
          <a:prstGeom prst="rect">
            <a:avLst/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76810" name="AutoShape 13"/>
          <p:cNvSpPr>
            <a:spLocks noChangeArrowheads="1"/>
          </p:cNvSpPr>
          <p:nvPr/>
        </p:nvSpPr>
        <p:spPr bwMode="auto">
          <a:xfrm>
            <a:off x="2819400" y="2438400"/>
            <a:ext cx="457200" cy="304800"/>
          </a:xfrm>
          <a:prstGeom prst="flowChartDecision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76811" name="Line 14"/>
          <p:cNvSpPr>
            <a:spLocks noChangeShapeType="1"/>
          </p:cNvSpPr>
          <p:nvPr/>
        </p:nvSpPr>
        <p:spPr bwMode="auto">
          <a:xfrm>
            <a:off x="152400" y="5334000"/>
            <a:ext cx="8753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76812" name="Group 15"/>
          <p:cNvGrpSpPr>
            <a:grpSpLocks/>
          </p:cNvGrpSpPr>
          <p:nvPr/>
        </p:nvGrpSpPr>
        <p:grpSpPr bwMode="auto">
          <a:xfrm>
            <a:off x="4648200" y="2057400"/>
            <a:ext cx="1447800" cy="990600"/>
            <a:chOff x="240" y="3264"/>
            <a:chExt cx="912" cy="624"/>
          </a:xfrm>
        </p:grpSpPr>
        <p:grpSp>
          <p:nvGrpSpPr>
            <p:cNvPr id="76841" name="Group 16"/>
            <p:cNvGrpSpPr>
              <a:grpSpLocks/>
            </p:cNvGrpSpPr>
            <p:nvPr/>
          </p:nvGrpSpPr>
          <p:grpSpPr bwMode="auto">
            <a:xfrm>
              <a:off x="336" y="3600"/>
              <a:ext cx="336" cy="192"/>
              <a:chOff x="816" y="3600"/>
              <a:chExt cx="336" cy="192"/>
            </a:xfrm>
          </p:grpSpPr>
          <p:sp>
            <p:nvSpPr>
              <p:cNvPr id="76844" name="Oval 17"/>
              <p:cNvSpPr>
                <a:spLocks noChangeArrowheads="1"/>
              </p:cNvSpPr>
              <p:nvPr/>
            </p:nvSpPr>
            <p:spPr bwMode="auto">
              <a:xfrm rot="915650">
                <a:off x="816" y="3648"/>
                <a:ext cx="336" cy="144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6845" name="Rectangle 18"/>
              <p:cNvSpPr>
                <a:spLocks noChangeArrowheads="1"/>
              </p:cNvSpPr>
              <p:nvPr/>
            </p:nvSpPr>
            <p:spPr bwMode="auto">
              <a:xfrm>
                <a:off x="912" y="3600"/>
                <a:ext cx="14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6846" name="Line 19"/>
              <p:cNvSpPr>
                <a:spLocks noChangeShapeType="1"/>
              </p:cNvSpPr>
              <p:nvPr/>
            </p:nvSpPr>
            <p:spPr bwMode="auto">
              <a:xfrm rot="-1149965" flipH="1" flipV="1">
                <a:off x="1008" y="364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76842" name="Line 20"/>
            <p:cNvSpPr>
              <a:spLocks noChangeShapeType="1"/>
            </p:cNvSpPr>
            <p:nvPr/>
          </p:nvSpPr>
          <p:spPr bwMode="auto">
            <a:xfrm flipH="1">
              <a:off x="384" y="3600"/>
              <a:ext cx="14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6843" name="Rectangle 21"/>
            <p:cNvSpPr>
              <a:spLocks noChangeArrowheads="1"/>
            </p:cNvSpPr>
            <p:nvPr/>
          </p:nvSpPr>
          <p:spPr bwMode="auto">
            <a:xfrm>
              <a:off x="240" y="3264"/>
              <a:ext cx="912" cy="336"/>
            </a:xfrm>
            <a:prstGeom prst="rect">
              <a:avLst/>
            </a:prstGeom>
            <a:solidFill>
              <a:srgbClr val="FFFF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76813" name="Text Box 22"/>
          <p:cNvSpPr txBox="1">
            <a:spLocks noChangeArrowheads="1"/>
          </p:cNvSpPr>
          <p:nvPr/>
        </p:nvSpPr>
        <p:spPr bwMode="auto">
          <a:xfrm>
            <a:off x="1981200" y="1371600"/>
            <a:ext cx="517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PROCESOS - FLUJOS - VINCULOS</a:t>
            </a:r>
          </a:p>
        </p:txBody>
      </p:sp>
      <p:sp>
        <p:nvSpPr>
          <p:cNvPr id="76814" name="Text Box 23"/>
          <p:cNvSpPr txBox="1">
            <a:spLocks noChangeArrowheads="1"/>
          </p:cNvSpPr>
          <p:nvPr/>
        </p:nvSpPr>
        <p:spPr bwMode="auto">
          <a:xfrm>
            <a:off x="336550" y="4648200"/>
            <a:ext cx="123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DATOS</a:t>
            </a:r>
          </a:p>
        </p:txBody>
      </p:sp>
      <p:sp>
        <p:nvSpPr>
          <p:cNvPr id="76815" name="Text Box 24"/>
          <p:cNvSpPr txBox="1">
            <a:spLocks noChangeArrowheads="1"/>
          </p:cNvSpPr>
          <p:nvPr/>
        </p:nvSpPr>
        <p:spPr bwMode="auto">
          <a:xfrm>
            <a:off x="2286000" y="4648200"/>
            <a:ext cx="167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CONTROL</a:t>
            </a:r>
          </a:p>
        </p:txBody>
      </p:sp>
      <p:sp>
        <p:nvSpPr>
          <p:cNvPr id="76816" name="Text Box 25"/>
          <p:cNvSpPr txBox="1">
            <a:spLocks noChangeArrowheads="1"/>
          </p:cNvSpPr>
          <p:nvPr/>
        </p:nvSpPr>
        <p:spPr bwMode="auto">
          <a:xfrm>
            <a:off x="2092325" y="2941638"/>
            <a:ext cx="2251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DECISION /</a:t>
            </a:r>
          </a:p>
          <a:p>
            <a:pPr algn="ctr"/>
            <a:r>
              <a:rPr lang="es-ES_tradnl">
                <a:latin typeface="Tahoma" pitchFamily="34" charset="0"/>
              </a:rPr>
              <a:t>C. TRANSACC</a:t>
            </a:r>
          </a:p>
        </p:txBody>
      </p:sp>
      <p:sp>
        <p:nvSpPr>
          <p:cNvPr id="76817" name="Text Box 26"/>
          <p:cNvSpPr txBox="1">
            <a:spLocks noChangeArrowheads="1"/>
          </p:cNvSpPr>
          <p:nvPr/>
        </p:nvSpPr>
        <p:spPr bwMode="auto">
          <a:xfrm>
            <a:off x="4862513" y="3124200"/>
            <a:ext cx="184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ITERACION</a:t>
            </a:r>
          </a:p>
        </p:txBody>
      </p:sp>
      <p:sp>
        <p:nvSpPr>
          <p:cNvPr id="76818" name="Text Box 27"/>
          <p:cNvSpPr txBox="1">
            <a:spLocks noChangeArrowheads="1"/>
          </p:cNvSpPr>
          <p:nvPr/>
        </p:nvSpPr>
        <p:spPr bwMode="auto">
          <a:xfrm>
            <a:off x="7010400" y="4648200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VINCULOS</a:t>
            </a:r>
          </a:p>
        </p:txBody>
      </p:sp>
      <p:sp>
        <p:nvSpPr>
          <p:cNvPr id="76819" name="Line 28"/>
          <p:cNvSpPr>
            <a:spLocks noChangeShapeType="1"/>
          </p:cNvSpPr>
          <p:nvPr/>
        </p:nvSpPr>
        <p:spPr bwMode="auto">
          <a:xfrm>
            <a:off x="152400" y="3810000"/>
            <a:ext cx="8753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76820" name="Text Box 29"/>
          <p:cNvSpPr txBox="1">
            <a:spLocks noChangeArrowheads="1"/>
          </p:cNvSpPr>
          <p:nvPr/>
        </p:nvSpPr>
        <p:spPr bwMode="auto">
          <a:xfrm>
            <a:off x="4876800" y="4648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HIBRIDO</a:t>
            </a:r>
          </a:p>
        </p:txBody>
      </p:sp>
      <p:grpSp>
        <p:nvGrpSpPr>
          <p:cNvPr id="76821" name="Group 44"/>
          <p:cNvGrpSpPr>
            <a:grpSpLocks/>
          </p:cNvGrpSpPr>
          <p:nvPr/>
        </p:nvGrpSpPr>
        <p:grpSpPr bwMode="auto">
          <a:xfrm>
            <a:off x="342900" y="3962400"/>
            <a:ext cx="1219200" cy="381000"/>
            <a:chOff x="336" y="1728"/>
            <a:chExt cx="768" cy="240"/>
          </a:xfrm>
        </p:grpSpPr>
        <p:sp>
          <p:nvSpPr>
            <p:cNvPr id="76839" name="Oval 34"/>
            <p:cNvSpPr>
              <a:spLocks noChangeArrowheads="1"/>
            </p:cNvSpPr>
            <p:nvPr/>
          </p:nvSpPr>
          <p:spPr bwMode="auto">
            <a:xfrm>
              <a:off x="336" y="172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76840" name="Line 35"/>
            <p:cNvSpPr>
              <a:spLocks noChangeShapeType="1"/>
            </p:cNvSpPr>
            <p:nvPr/>
          </p:nvSpPr>
          <p:spPr bwMode="auto">
            <a:xfrm>
              <a:off x="576" y="1848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76822" name="Group 51"/>
          <p:cNvGrpSpPr>
            <a:grpSpLocks/>
          </p:cNvGrpSpPr>
          <p:nvPr/>
        </p:nvGrpSpPr>
        <p:grpSpPr bwMode="auto">
          <a:xfrm>
            <a:off x="2590800" y="4038600"/>
            <a:ext cx="1066800" cy="227013"/>
            <a:chOff x="1632" y="2514"/>
            <a:chExt cx="672" cy="143"/>
          </a:xfrm>
        </p:grpSpPr>
        <p:sp>
          <p:nvSpPr>
            <p:cNvPr id="76837" name="Oval 36"/>
            <p:cNvSpPr>
              <a:spLocks noChangeAspect="1" noChangeArrowheads="1"/>
            </p:cNvSpPr>
            <p:nvPr/>
          </p:nvSpPr>
          <p:spPr bwMode="auto">
            <a:xfrm>
              <a:off x="1632" y="2514"/>
              <a:ext cx="143" cy="14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76838" name="Line 37"/>
            <p:cNvSpPr>
              <a:spLocks noChangeShapeType="1"/>
            </p:cNvSpPr>
            <p:nvPr/>
          </p:nvSpPr>
          <p:spPr bwMode="auto">
            <a:xfrm>
              <a:off x="1776" y="2586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76823" name="Text Box 39"/>
          <p:cNvSpPr txBox="1">
            <a:spLocks noChangeArrowheads="1"/>
          </p:cNvSpPr>
          <p:nvPr/>
        </p:nvSpPr>
        <p:spPr bwMode="auto">
          <a:xfrm>
            <a:off x="6781800" y="2941638"/>
            <a:ext cx="1862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LIBRERIAS </a:t>
            </a:r>
          </a:p>
          <a:p>
            <a:pPr algn="ctr"/>
            <a:r>
              <a:rPr lang="es-ES_tradnl">
                <a:latin typeface="Tahoma" pitchFamily="34" charset="0"/>
              </a:rPr>
              <a:t>o E/S</a:t>
            </a:r>
          </a:p>
        </p:txBody>
      </p:sp>
      <p:grpSp>
        <p:nvGrpSpPr>
          <p:cNvPr id="76824" name="Group 42"/>
          <p:cNvGrpSpPr>
            <a:grpSpLocks/>
          </p:cNvGrpSpPr>
          <p:nvPr/>
        </p:nvGrpSpPr>
        <p:grpSpPr bwMode="auto">
          <a:xfrm>
            <a:off x="6934200" y="2057400"/>
            <a:ext cx="1447800" cy="533400"/>
            <a:chOff x="4018" y="2736"/>
            <a:chExt cx="912" cy="336"/>
          </a:xfrm>
        </p:grpSpPr>
        <p:sp>
          <p:nvSpPr>
            <p:cNvPr id="76835" name="Rectangle 38"/>
            <p:cNvSpPr>
              <a:spLocks noChangeArrowheads="1"/>
            </p:cNvSpPr>
            <p:nvPr/>
          </p:nvSpPr>
          <p:spPr bwMode="auto">
            <a:xfrm>
              <a:off x="4018" y="2736"/>
              <a:ext cx="912" cy="336"/>
            </a:xfrm>
            <a:prstGeom prst="rect">
              <a:avLst/>
            </a:prstGeom>
            <a:solidFill>
              <a:srgbClr val="FFFF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76836" name="Rectangle 40"/>
            <p:cNvSpPr>
              <a:spLocks noChangeArrowheads="1"/>
            </p:cNvSpPr>
            <p:nvPr/>
          </p:nvSpPr>
          <p:spPr bwMode="auto">
            <a:xfrm>
              <a:off x="4155" y="2736"/>
              <a:ext cx="638" cy="336"/>
            </a:xfrm>
            <a:prstGeom prst="rect">
              <a:avLst/>
            </a:prstGeom>
            <a:solidFill>
              <a:srgbClr val="FFFF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76825" name="Rectangle 41"/>
          <p:cNvSpPr>
            <a:spLocks noChangeArrowheads="1"/>
          </p:cNvSpPr>
          <p:nvPr/>
        </p:nvSpPr>
        <p:spPr bwMode="auto">
          <a:xfrm>
            <a:off x="4572000" y="1828800"/>
            <a:ext cx="2133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76826" name="Text Box 45"/>
          <p:cNvSpPr txBox="1">
            <a:spLocks noChangeArrowheads="1"/>
          </p:cNvSpPr>
          <p:nvPr/>
        </p:nvSpPr>
        <p:spPr bwMode="auto">
          <a:xfrm>
            <a:off x="152400" y="3124200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10" rIns="91417" bIns="45710">
            <a:spAutoFit/>
          </a:bodyPr>
          <a:lstStyle/>
          <a:p>
            <a:r>
              <a:rPr lang="es-ES_tradnl">
                <a:latin typeface="Tahoma" pitchFamily="34" charset="0"/>
              </a:rPr>
              <a:t>COMUNES</a:t>
            </a:r>
          </a:p>
        </p:txBody>
      </p:sp>
      <p:sp>
        <p:nvSpPr>
          <p:cNvPr id="76827" name="Line 48"/>
          <p:cNvSpPr>
            <a:spLocks noChangeShapeType="1"/>
          </p:cNvSpPr>
          <p:nvPr/>
        </p:nvSpPr>
        <p:spPr bwMode="auto">
          <a:xfrm flipH="1">
            <a:off x="7162800" y="3962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pSp>
        <p:nvGrpSpPr>
          <p:cNvPr id="76828" name="Group 50"/>
          <p:cNvGrpSpPr>
            <a:grpSpLocks/>
          </p:cNvGrpSpPr>
          <p:nvPr/>
        </p:nvGrpSpPr>
        <p:grpSpPr bwMode="auto">
          <a:xfrm>
            <a:off x="4994275" y="3962400"/>
            <a:ext cx="1219200" cy="381000"/>
            <a:chOff x="3146" y="2496"/>
            <a:chExt cx="768" cy="240"/>
          </a:xfrm>
        </p:grpSpPr>
        <p:sp>
          <p:nvSpPr>
            <p:cNvPr id="76831" name="Oval 31"/>
            <p:cNvSpPr>
              <a:spLocks noChangeArrowheads="1"/>
            </p:cNvSpPr>
            <p:nvPr/>
          </p:nvSpPr>
          <p:spPr bwMode="auto">
            <a:xfrm>
              <a:off x="3146" y="249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76832" name="Line 32"/>
            <p:cNvSpPr>
              <a:spLocks noChangeShapeType="1"/>
            </p:cNvSpPr>
            <p:nvPr/>
          </p:nvSpPr>
          <p:spPr bwMode="auto">
            <a:xfrm>
              <a:off x="3386" y="2616"/>
              <a:ext cx="5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>
              <a:off x="3266" y="26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med"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6834" name="Oval 49"/>
            <p:cNvSpPr>
              <a:spLocks noChangeArrowheads="1"/>
            </p:cNvSpPr>
            <p:nvPr/>
          </p:nvSpPr>
          <p:spPr bwMode="auto">
            <a:xfrm>
              <a:off x="3220" y="2570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45" name="4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6F5B6-C055-4FDA-AEFA-BA1AEBE5EE7A}" type="slidenum">
              <a:rPr lang="es-AR"/>
              <a:pPr>
                <a:defRPr/>
              </a:pPr>
              <a:t>72</a:t>
            </a:fld>
            <a:endParaRPr lang="es-AR"/>
          </a:p>
        </p:txBody>
      </p:sp>
      <p:sp>
        <p:nvSpPr>
          <p:cNvPr id="46" name="4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Módulo 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29600" cy="4114800"/>
          </a:xfrm>
        </p:spPr>
        <p:txBody>
          <a:bodyPr/>
          <a:lstStyle/>
          <a:p>
            <a:pPr marL="609600" indent="-609600"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Un módulo es un conjunto de sentencias de programa con cuatro atributos básicos: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b="1" dirty="0">
                <a:solidFill>
                  <a:srgbClr val="6600CC"/>
                </a:solidFill>
              </a:rPr>
              <a:t>Entrada / Salida:</a:t>
            </a:r>
            <a:r>
              <a:rPr lang="es-ES_tradnl" sz="2400" dirty="0"/>
              <a:t> la información que ingresa al módulo y la que este entrega, respectivamente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b="1" dirty="0">
                <a:solidFill>
                  <a:srgbClr val="6600CC"/>
                </a:solidFill>
              </a:rPr>
              <a:t>Función:</a:t>
            </a:r>
            <a:r>
              <a:rPr lang="es-ES_tradnl" sz="2400" dirty="0"/>
              <a:t> lo que el módulo hace con la entrada para producir la salida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b="1" dirty="0">
                <a:solidFill>
                  <a:srgbClr val="6600CC"/>
                </a:solidFill>
              </a:rPr>
              <a:t>Mecanismo:</a:t>
            </a:r>
            <a:r>
              <a:rPr lang="es-ES_tradnl" sz="2400" dirty="0"/>
              <a:t> lógica que permite ejecutar la función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b="1" dirty="0">
                <a:solidFill>
                  <a:srgbClr val="6600CC"/>
                </a:solidFill>
              </a:rPr>
              <a:t>Datos Internos:</a:t>
            </a:r>
            <a:r>
              <a:rPr lang="es-ES_tradnl" sz="2400" dirty="0"/>
              <a:t> espacio propio de trabajo, privado, al cual sólo el módulo tiene acceso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7E5D63-2BEC-495B-A4AA-377538B9509B}" type="slidenum">
              <a:rPr lang="es-AR"/>
              <a:pPr>
                <a:defRPr/>
              </a:pPr>
              <a:t>73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Una carta estructurada (esquema)</a:t>
            </a:r>
          </a:p>
        </p:txBody>
      </p:sp>
      <p:grpSp>
        <p:nvGrpSpPr>
          <p:cNvPr id="78851" name="Group 71"/>
          <p:cNvGrpSpPr>
            <a:grpSpLocks/>
          </p:cNvGrpSpPr>
          <p:nvPr/>
        </p:nvGrpSpPr>
        <p:grpSpPr bwMode="auto">
          <a:xfrm>
            <a:off x="685800" y="1412875"/>
            <a:ext cx="7126288" cy="4683125"/>
            <a:chOff x="432" y="768"/>
            <a:chExt cx="4486" cy="3072"/>
          </a:xfrm>
        </p:grpSpPr>
        <p:sp>
          <p:nvSpPr>
            <p:cNvPr id="78854" name="Rectangle 10"/>
            <p:cNvSpPr>
              <a:spLocks noChangeArrowheads="1"/>
            </p:cNvSpPr>
            <p:nvPr/>
          </p:nvSpPr>
          <p:spPr bwMode="auto">
            <a:xfrm>
              <a:off x="1872" y="768"/>
              <a:ext cx="680" cy="453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 lIns="91144" tIns="45572" rIns="91144" bIns="45572"/>
            <a:lstStyle/>
            <a:p>
              <a:pPr algn="ctr"/>
              <a:r>
                <a:rPr lang="es-ES_tradnl">
                  <a:latin typeface="Tahoma" pitchFamily="34" charset="0"/>
                </a:rPr>
                <a:t>SYS</a:t>
              </a:r>
            </a:p>
          </p:txBody>
        </p:sp>
        <p:grpSp>
          <p:nvGrpSpPr>
            <p:cNvPr id="78855" name="Group 32"/>
            <p:cNvGrpSpPr>
              <a:grpSpLocks/>
            </p:cNvGrpSpPr>
            <p:nvPr/>
          </p:nvGrpSpPr>
          <p:grpSpPr bwMode="auto">
            <a:xfrm>
              <a:off x="1104" y="1276"/>
              <a:ext cx="3120" cy="356"/>
              <a:chOff x="1219" y="1276"/>
              <a:chExt cx="2592" cy="346"/>
            </a:xfrm>
          </p:grpSpPr>
          <p:sp>
            <p:nvSpPr>
              <p:cNvPr id="78910" name="Line 11"/>
              <p:cNvSpPr>
                <a:spLocks noChangeShapeType="1"/>
              </p:cNvSpPr>
              <p:nvPr/>
            </p:nvSpPr>
            <p:spPr bwMode="auto">
              <a:xfrm flipH="1">
                <a:off x="1219" y="1276"/>
                <a:ext cx="864" cy="346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11" name="Line 12"/>
              <p:cNvSpPr>
                <a:spLocks noChangeShapeType="1"/>
              </p:cNvSpPr>
              <p:nvPr/>
            </p:nvSpPr>
            <p:spPr bwMode="auto">
              <a:xfrm>
                <a:off x="2198" y="1276"/>
                <a:ext cx="0" cy="346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12" name="Line 13"/>
              <p:cNvSpPr>
                <a:spLocks noChangeShapeType="1"/>
              </p:cNvSpPr>
              <p:nvPr/>
            </p:nvSpPr>
            <p:spPr bwMode="auto">
              <a:xfrm>
                <a:off x="2314" y="1276"/>
                <a:ext cx="1497" cy="346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sp>
          <p:nvSpPr>
            <p:cNvPr id="78856" name="Rectangle 5"/>
            <p:cNvSpPr>
              <a:spLocks noChangeArrowheads="1"/>
            </p:cNvSpPr>
            <p:nvPr/>
          </p:nvSpPr>
          <p:spPr bwMode="auto">
            <a:xfrm>
              <a:off x="528" y="2522"/>
              <a:ext cx="635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 lIns="91144" tIns="45572" rIns="91144" bIns="45572"/>
            <a:lstStyle/>
            <a:p>
              <a:pPr algn="ctr"/>
              <a:r>
                <a:rPr lang="es-ES_tradnl" sz="1900">
                  <a:latin typeface="Tahoma" pitchFamily="34" charset="0"/>
                </a:rPr>
                <a:t>ALFA</a:t>
              </a: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730" y="1622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 lIns="91144" tIns="45572" rIns="91144" bIns="45572"/>
            <a:lstStyle/>
            <a:p>
              <a:pPr algn="ctr"/>
              <a:r>
                <a:rPr lang="es-ES_tradnl" sz="1900">
                  <a:latin typeface="Tahoma" pitchFamily="34" charset="0"/>
                </a:rPr>
                <a:t>UNO</a:t>
              </a:r>
            </a:p>
          </p:txBody>
        </p:sp>
        <p:sp>
          <p:nvSpPr>
            <p:cNvPr id="78858" name="Rectangle 25"/>
            <p:cNvSpPr>
              <a:spLocks noChangeArrowheads="1"/>
            </p:cNvSpPr>
            <p:nvPr/>
          </p:nvSpPr>
          <p:spPr bwMode="auto">
            <a:xfrm>
              <a:off x="432" y="3386"/>
              <a:ext cx="567" cy="454"/>
            </a:xfrm>
            <a:prstGeom prst="rect">
              <a:avLst/>
            </a:prstGeom>
            <a:solidFill>
              <a:srgbClr val="1BE5CD">
                <a:alpha val="50195"/>
              </a:srgbClr>
            </a:solidFill>
            <a:ln w="15875">
              <a:solidFill>
                <a:srgbClr val="003366"/>
              </a:solidFill>
              <a:miter lim="800000"/>
              <a:headEnd/>
              <a:tailEnd/>
            </a:ln>
          </p:spPr>
          <p:txBody>
            <a:bodyPr lIns="91144" tIns="45572" rIns="91144" bIns="45572"/>
            <a:lstStyle/>
            <a:p>
              <a:pPr algn="ctr"/>
              <a:r>
                <a:rPr lang="es-ES_tradnl">
                  <a:latin typeface="Tahoma" pitchFamily="34" charset="0"/>
                </a:rPr>
                <a:t>A.1</a:t>
              </a:r>
            </a:p>
          </p:txBody>
        </p:sp>
        <p:sp>
          <p:nvSpPr>
            <p:cNvPr id="78859" name="Line 14"/>
            <p:cNvSpPr>
              <a:spLocks noChangeShapeType="1"/>
            </p:cNvSpPr>
            <p:nvPr/>
          </p:nvSpPr>
          <p:spPr bwMode="auto">
            <a:xfrm flipH="1">
              <a:off x="960" y="2083"/>
              <a:ext cx="58" cy="461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 lIns="91144" tIns="45572" rIns="91144" bIns="45572"/>
            <a:lstStyle/>
            <a:p>
              <a:endParaRPr lang="es-AR"/>
            </a:p>
          </p:txBody>
        </p:sp>
        <p:grpSp>
          <p:nvGrpSpPr>
            <p:cNvPr id="78860" name="Group 65"/>
            <p:cNvGrpSpPr>
              <a:grpSpLocks/>
            </p:cNvGrpSpPr>
            <p:nvPr/>
          </p:nvGrpSpPr>
          <p:grpSpPr bwMode="auto">
            <a:xfrm>
              <a:off x="3552" y="1632"/>
              <a:ext cx="1366" cy="1354"/>
              <a:chOff x="1429" y="1622"/>
              <a:chExt cx="1366" cy="1354"/>
            </a:xfrm>
          </p:grpSpPr>
          <p:sp>
            <p:nvSpPr>
              <p:cNvPr id="78905" name="Rectangle 6"/>
              <p:cNvSpPr>
                <a:spLocks noChangeArrowheads="1"/>
              </p:cNvSpPr>
              <p:nvPr/>
            </p:nvSpPr>
            <p:spPr bwMode="auto">
              <a:xfrm>
                <a:off x="2160" y="2522"/>
                <a:ext cx="635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GAMA</a:t>
                </a:r>
              </a:p>
            </p:txBody>
          </p:sp>
          <p:sp>
            <p:nvSpPr>
              <p:cNvPr id="78906" name="Rectangle 7"/>
              <p:cNvSpPr>
                <a:spLocks noChangeArrowheads="1"/>
              </p:cNvSpPr>
              <p:nvPr/>
            </p:nvSpPr>
            <p:spPr bwMode="auto">
              <a:xfrm>
                <a:off x="1429" y="2522"/>
                <a:ext cx="635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BETA</a:t>
                </a:r>
              </a:p>
            </p:txBody>
          </p:sp>
          <p:sp>
            <p:nvSpPr>
              <p:cNvPr id="78907" name="Rectangle 8"/>
              <p:cNvSpPr>
                <a:spLocks noChangeArrowheads="1"/>
              </p:cNvSpPr>
              <p:nvPr/>
            </p:nvSpPr>
            <p:spPr bwMode="auto">
              <a:xfrm>
                <a:off x="1910" y="1622"/>
                <a:ext cx="567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TRES</a:t>
                </a:r>
              </a:p>
            </p:txBody>
          </p:sp>
          <p:sp>
            <p:nvSpPr>
              <p:cNvPr id="78908" name="Line 16"/>
              <p:cNvSpPr>
                <a:spLocks noChangeShapeType="1"/>
              </p:cNvSpPr>
              <p:nvPr/>
            </p:nvSpPr>
            <p:spPr bwMode="auto">
              <a:xfrm flipH="1">
                <a:off x="1853" y="2083"/>
                <a:ext cx="288" cy="46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09" name="Line 17"/>
              <p:cNvSpPr>
                <a:spLocks noChangeShapeType="1"/>
              </p:cNvSpPr>
              <p:nvPr/>
            </p:nvSpPr>
            <p:spPr bwMode="auto">
              <a:xfrm>
                <a:off x="2256" y="2083"/>
                <a:ext cx="288" cy="46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sp>
          <p:nvSpPr>
            <p:cNvPr id="78861" name="Line 15"/>
            <p:cNvSpPr>
              <a:spLocks noChangeShapeType="1"/>
            </p:cNvSpPr>
            <p:nvPr/>
          </p:nvSpPr>
          <p:spPr bwMode="auto">
            <a:xfrm flipH="1">
              <a:off x="652" y="2976"/>
              <a:ext cx="116" cy="432"/>
            </a:xfrm>
            <a:prstGeom prst="line">
              <a:avLst/>
            </a:prstGeom>
            <a:noFill/>
            <a:ln w="15875">
              <a:solidFill>
                <a:srgbClr val="003366"/>
              </a:solidFill>
              <a:round/>
              <a:headEnd/>
              <a:tailEnd/>
            </a:ln>
          </p:spPr>
          <p:txBody>
            <a:bodyPr lIns="91144" tIns="45572" rIns="91144" bIns="45572"/>
            <a:lstStyle/>
            <a:p>
              <a:endParaRPr lang="es-AR"/>
            </a:p>
          </p:txBody>
        </p:sp>
        <p:grpSp>
          <p:nvGrpSpPr>
            <p:cNvPr id="78862" name="Group 66"/>
            <p:cNvGrpSpPr>
              <a:grpSpLocks/>
            </p:cNvGrpSpPr>
            <p:nvPr/>
          </p:nvGrpSpPr>
          <p:grpSpPr bwMode="auto">
            <a:xfrm>
              <a:off x="1296" y="1629"/>
              <a:ext cx="2017" cy="2211"/>
              <a:chOff x="2947" y="1622"/>
              <a:chExt cx="2017" cy="2211"/>
            </a:xfrm>
          </p:grpSpPr>
          <p:sp>
            <p:nvSpPr>
              <p:cNvPr id="78894" name="Rectangle 20"/>
              <p:cNvSpPr>
                <a:spLocks noChangeArrowheads="1"/>
              </p:cNvSpPr>
              <p:nvPr/>
            </p:nvSpPr>
            <p:spPr bwMode="auto">
              <a:xfrm>
                <a:off x="3638" y="2521"/>
                <a:ext cx="635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PI</a:t>
                </a:r>
              </a:p>
            </p:txBody>
          </p:sp>
          <p:sp>
            <p:nvSpPr>
              <p:cNvPr id="78895" name="Rectangle 21"/>
              <p:cNvSpPr>
                <a:spLocks noChangeArrowheads="1"/>
              </p:cNvSpPr>
              <p:nvPr/>
            </p:nvSpPr>
            <p:spPr bwMode="auto">
              <a:xfrm>
                <a:off x="4329" y="2521"/>
                <a:ext cx="635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RHO</a:t>
                </a:r>
              </a:p>
            </p:txBody>
          </p:sp>
          <p:sp>
            <p:nvSpPr>
              <p:cNvPr id="78896" name="Rectangle 22"/>
              <p:cNvSpPr>
                <a:spLocks noChangeArrowheads="1"/>
              </p:cNvSpPr>
              <p:nvPr/>
            </p:nvSpPr>
            <p:spPr bwMode="auto">
              <a:xfrm>
                <a:off x="2947" y="2521"/>
                <a:ext cx="635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MU</a:t>
                </a:r>
              </a:p>
            </p:txBody>
          </p:sp>
          <p:sp>
            <p:nvSpPr>
              <p:cNvPr id="78897" name="Rectangle 23"/>
              <p:cNvSpPr>
                <a:spLocks noChangeArrowheads="1"/>
              </p:cNvSpPr>
              <p:nvPr/>
            </p:nvSpPr>
            <p:spPr bwMode="auto">
              <a:xfrm>
                <a:off x="3638" y="1622"/>
                <a:ext cx="567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 sz="1900">
                    <a:latin typeface="Tahoma" pitchFamily="34" charset="0"/>
                  </a:rPr>
                  <a:t>DOS</a:t>
                </a:r>
              </a:p>
            </p:txBody>
          </p:sp>
          <p:sp>
            <p:nvSpPr>
              <p:cNvPr id="78898" name="Rectangle 26"/>
              <p:cNvSpPr>
                <a:spLocks noChangeArrowheads="1"/>
              </p:cNvSpPr>
              <p:nvPr/>
            </p:nvSpPr>
            <p:spPr bwMode="auto">
              <a:xfrm>
                <a:off x="4329" y="3379"/>
                <a:ext cx="567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>
                    <a:latin typeface="Tahoma" pitchFamily="34" charset="0"/>
                  </a:rPr>
                  <a:t>R.1</a:t>
                </a:r>
              </a:p>
            </p:txBody>
          </p:sp>
          <p:sp>
            <p:nvSpPr>
              <p:cNvPr id="78899" name="Rectangle 27"/>
              <p:cNvSpPr>
                <a:spLocks noChangeArrowheads="1"/>
              </p:cNvSpPr>
              <p:nvPr/>
            </p:nvSpPr>
            <p:spPr bwMode="auto">
              <a:xfrm>
                <a:off x="2947" y="3379"/>
                <a:ext cx="567" cy="454"/>
              </a:xfrm>
              <a:prstGeom prst="rect">
                <a:avLst/>
              </a:prstGeom>
              <a:solidFill>
                <a:srgbClr val="1BE5CD">
                  <a:alpha val="50195"/>
                </a:srgbClr>
              </a:solidFill>
              <a:ln w="15875">
                <a:solidFill>
                  <a:srgbClr val="003366"/>
                </a:solidFill>
                <a:miter lim="800000"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r>
                  <a:rPr lang="es-ES_tradnl">
                    <a:latin typeface="Tahoma" pitchFamily="34" charset="0"/>
                  </a:rPr>
                  <a:t>M.1</a:t>
                </a:r>
              </a:p>
            </p:txBody>
          </p:sp>
          <p:sp>
            <p:nvSpPr>
              <p:cNvPr id="78900" name="Line 28"/>
              <p:cNvSpPr>
                <a:spLocks noChangeShapeType="1"/>
              </p:cNvSpPr>
              <p:nvPr/>
            </p:nvSpPr>
            <p:spPr bwMode="auto">
              <a:xfrm flipH="1">
                <a:off x="3178" y="2083"/>
                <a:ext cx="633" cy="46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01" name="Line 29"/>
              <p:cNvSpPr>
                <a:spLocks noChangeShapeType="1"/>
              </p:cNvSpPr>
              <p:nvPr/>
            </p:nvSpPr>
            <p:spPr bwMode="auto">
              <a:xfrm>
                <a:off x="3926" y="2083"/>
                <a:ext cx="58" cy="46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02" name="Line 30"/>
              <p:cNvSpPr>
                <a:spLocks noChangeShapeType="1"/>
              </p:cNvSpPr>
              <p:nvPr/>
            </p:nvSpPr>
            <p:spPr bwMode="auto">
              <a:xfrm>
                <a:off x="4041" y="2083"/>
                <a:ext cx="749" cy="461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03" name="Line 18"/>
              <p:cNvSpPr>
                <a:spLocks noChangeShapeType="1"/>
              </p:cNvSpPr>
              <p:nvPr/>
            </p:nvSpPr>
            <p:spPr bwMode="auto">
              <a:xfrm flipH="1">
                <a:off x="3120" y="2976"/>
                <a:ext cx="115" cy="432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  <p:sp>
            <p:nvSpPr>
              <p:cNvPr id="78904" name="Line 31"/>
              <p:cNvSpPr>
                <a:spLocks noChangeShapeType="1"/>
              </p:cNvSpPr>
              <p:nvPr/>
            </p:nvSpPr>
            <p:spPr bwMode="auto">
              <a:xfrm>
                <a:off x="4560" y="2975"/>
                <a:ext cx="172" cy="432"/>
              </a:xfrm>
              <a:prstGeom prst="line">
                <a:avLst/>
              </a:prstGeom>
              <a:noFill/>
              <a:ln w="158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3" name="Group 38"/>
            <p:cNvGrpSpPr>
              <a:grpSpLocks/>
            </p:cNvGrpSpPr>
            <p:nvPr/>
          </p:nvGrpSpPr>
          <p:grpSpPr bwMode="auto">
            <a:xfrm rot="-5839482">
              <a:off x="2213" y="2261"/>
              <a:ext cx="431" cy="134"/>
              <a:chOff x="336" y="1728"/>
              <a:chExt cx="768" cy="240"/>
            </a:xfrm>
          </p:grpSpPr>
          <p:sp>
            <p:nvSpPr>
              <p:cNvPr id="78892" name="Oval 39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93" name="Line 40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4" name="Group 41"/>
            <p:cNvGrpSpPr>
              <a:grpSpLocks/>
            </p:cNvGrpSpPr>
            <p:nvPr/>
          </p:nvGrpSpPr>
          <p:grpSpPr bwMode="auto">
            <a:xfrm rot="6131347">
              <a:off x="893" y="2238"/>
              <a:ext cx="469" cy="143"/>
              <a:chOff x="384" y="2064"/>
              <a:chExt cx="672" cy="204"/>
            </a:xfrm>
          </p:grpSpPr>
          <p:sp>
            <p:nvSpPr>
              <p:cNvPr id="78890" name="Oval 4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204" cy="20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91" name="Line 43"/>
              <p:cNvSpPr>
                <a:spLocks noChangeShapeType="1"/>
              </p:cNvSpPr>
              <p:nvPr/>
            </p:nvSpPr>
            <p:spPr bwMode="auto">
              <a:xfrm>
                <a:off x="528" y="2166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5" name="Group 44"/>
            <p:cNvGrpSpPr>
              <a:grpSpLocks/>
            </p:cNvGrpSpPr>
            <p:nvPr/>
          </p:nvGrpSpPr>
          <p:grpSpPr bwMode="auto">
            <a:xfrm rot="-5705212">
              <a:off x="2155" y="1349"/>
              <a:ext cx="431" cy="134"/>
              <a:chOff x="336" y="1728"/>
              <a:chExt cx="768" cy="240"/>
            </a:xfrm>
          </p:grpSpPr>
          <p:sp>
            <p:nvSpPr>
              <p:cNvPr id="78888" name="Oval 45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89" name="Line 46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6" name="Group 47"/>
            <p:cNvGrpSpPr>
              <a:grpSpLocks/>
            </p:cNvGrpSpPr>
            <p:nvPr/>
          </p:nvGrpSpPr>
          <p:grpSpPr bwMode="auto">
            <a:xfrm rot="-8800124">
              <a:off x="2592" y="2136"/>
              <a:ext cx="537" cy="168"/>
              <a:chOff x="336" y="1728"/>
              <a:chExt cx="768" cy="240"/>
            </a:xfrm>
          </p:grpSpPr>
          <p:sp>
            <p:nvSpPr>
              <p:cNvPr id="78886" name="Oval 48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87" name="Line 49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7" name="Group 50"/>
            <p:cNvGrpSpPr>
              <a:grpSpLocks/>
            </p:cNvGrpSpPr>
            <p:nvPr/>
          </p:nvGrpSpPr>
          <p:grpSpPr bwMode="auto">
            <a:xfrm rot="-2256316">
              <a:off x="1431" y="2160"/>
              <a:ext cx="537" cy="168"/>
              <a:chOff x="336" y="1728"/>
              <a:chExt cx="768" cy="240"/>
            </a:xfrm>
          </p:grpSpPr>
          <p:sp>
            <p:nvSpPr>
              <p:cNvPr id="78884" name="Oval 51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85" name="Line 52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8" name="Group 53"/>
            <p:cNvGrpSpPr>
              <a:grpSpLocks/>
            </p:cNvGrpSpPr>
            <p:nvPr/>
          </p:nvGrpSpPr>
          <p:grpSpPr bwMode="auto">
            <a:xfrm rot="1225324">
              <a:off x="2823" y="1224"/>
              <a:ext cx="537" cy="168"/>
              <a:chOff x="336" y="1728"/>
              <a:chExt cx="768" cy="240"/>
            </a:xfrm>
          </p:grpSpPr>
          <p:sp>
            <p:nvSpPr>
              <p:cNvPr id="78882" name="Oval 54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83" name="Line 55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69" name="Group 56"/>
            <p:cNvGrpSpPr>
              <a:grpSpLocks/>
            </p:cNvGrpSpPr>
            <p:nvPr/>
          </p:nvGrpSpPr>
          <p:grpSpPr bwMode="auto">
            <a:xfrm rot="-986689">
              <a:off x="1248" y="1248"/>
              <a:ext cx="537" cy="168"/>
              <a:chOff x="336" y="1728"/>
              <a:chExt cx="768" cy="240"/>
            </a:xfrm>
          </p:grpSpPr>
          <p:sp>
            <p:nvSpPr>
              <p:cNvPr id="78880" name="Oval 57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81" name="Line 58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70" name="Group 59"/>
            <p:cNvGrpSpPr>
              <a:grpSpLocks/>
            </p:cNvGrpSpPr>
            <p:nvPr/>
          </p:nvGrpSpPr>
          <p:grpSpPr bwMode="auto">
            <a:xfrm rot="-3892002">
              <a:off x="331" y="3077"/>
              <a:ext cx="431" cy="134"/>
              <a:chOff x="336" y="1728"/>
              <a:chExt cx="768" cy="240"/>
            </a:xfrm>
          </p:grpSpPr>
          <p:sp>
            <p:nvSpPr>
              <p:cNvPr id="78878" name="Oval 60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79" name="Line 61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grpSp>
          <p:nvGrpSpPr>
            <p:cNvPr id="78871" name="Group 62"/>
            <p:cNvGrpSpPr>
              <a:grpSpLocks/>
            </p:cNvGrpSpPr>
            <p:nvPr/>
          </p:nvGrpSpPr>
          <p:grpSpPr bwMode="auto">
            <a:xfrm rot="3212128">
              <a:off x="4450" y="2155"/>
              <a:ext cx="431" cy="134"/>
              <a:chOff x="336" y="1728"/>
              <a:chExt cx="768" cy="240"/>
            </a:xfrm>
          </p:grpSpPr>
          <p:sp>
            <p:nvSpPr>
              <p:cNvPr id="78876" name="Oval 63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77" name="Line 64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  <p:sp>
          <p:nvSpPr>
            <p:cNvPr id="78872" name="AutoShape 67"/>
            <p:cNvSpPr>
              <a:spLocks noChangeArrowheads="1"/>
            </p:cNvSpPr>
            <p:nvPr/>
          </p:nvSpPr>
          <p:spPr bwMode="auto">
            <a:xfrm>
              <a:off x="2160" y="1968"/>
              <a:ext cx="288" cy="192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144" tIns="45572" rIns="91144" bIns="45572"/>
            <a:lstStyle/>
            <a:p>
              <a:pPr algn="ctr"/>
              <a:endParaRPr lang="es-AR">
                <a:latin typeface="Tahoma" pitchFamily="34" charset="0"/>
              </a:endParaRPr>
            </a:p>
          </p:txBody>
        </p:sp>
        <p:grpSp>
          <p:nvGrpSpPr>
            <p:cNvPr id="78873" name="Group 68"/>
            <p:cNvGrpSpPr>
              <a:grpSpLocks/>
            </p:cNvGrpSpPr>
            <p:nvPr/>
          </p:nvGrpSpPr>
          <p:grpSpPr bwMode="auto">
            <a:xfrm rot="-3892002">
              <a:off x="629" y="2213"/>
              <a:ext cx="431" cy="134"/>
              <a:chOff x="336" y="1728"/>
              <a:chExt cx="768" cy="240"/>
            </a:xfrm>
          </p:grpSpPr>
          <p:sp>
            <p:nvSpPr>
              <p:cNvPr id="78874" name="Oval 69"/>
              <p:cNvSpPr>
                <a:spLocks noChangeArrowheads="1"/>
              </p:cNvSpPr>
              <p:nvPr/>
            </p:nvSpPr>
            <p:spPr bwMode="auto">
              <a:xfrm>
                <a:off x="336" y="17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1144" tIns="45572" rIns="91144" bIns="45572"/>
              <a:lstStyle/>
              <a:p>
                <a:pPr algn="ctr"/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78875" name="Line 70"/>
              <p:cNvSpPr>
                <a:spLocks noChangeShapeType="1"/>
              </p:cNvSpPr>
              <p:nvPr/>
            </p:nvSpPr>
            <p:spPr bwMode="auto">
              <a:xfrm>
                <a:off x="576" y="18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</p:spPr>
            <p:txBody>
              <a:bodyPr lIns="91144" tIns="45572" rIns="91144" bIns="45572"/>
              <a:lstStyle/>
              <a:p>
                <a:endParaRPr lang="es-AR"/>
              </a:p>
            </p:txBody>
          </p:sp>
        </p:grpSp>
      </p:grpSp>
      <p:sp>
        <p:nvSpPr>
          <p:cNvPr id="63" name="6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96FFF-6B1F-4A02-A3E4-9D1843BF77D0}" type="slidenum">
              <a:rPr lang="es-AR"/>
              <a:pPr>
                <a:defRPr/>
              </a:pPr>
              <a:t>74</a:t>
            </a:fld>
            <a:endParaRPr lang="es-AR"/>
          </a:p>
        </p:txBody>
      </p:sp>
      <p:sp>
        <p:nvSpPr>
          <p:cNvPr id="64" name="6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6613" cy="5105400"/>
          </a:xfrm>
        </p:spPr>
        <p:txBody>
          <a:bodyPr/>
          <a:lstStyle/>
          <a:p>
            <a:pPr>
              <a:defRPr/>
            </a:pPr>
            <a:r>
              <a:rPr lang="es-ES_tradnl" sz="2800" dirty="0"/>
              <a:t>Esta herramienta se caracteriza por ser: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dirty="0"/>
              <a:t>Gráfica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dirty="0" err="1"/>
              <a:t>Particionable</a:t>
            </a:r>
            <a:endParaRPr lang="es-ES_tradnl" dirty="0"/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dirty="0"/>
              <a:t>Rigurosa pero flexible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dirty="0"/>
              <a:t>Un invalorable “</a:t>
            </a:r>
            <a:r>
              <a:rPr lang="es-ES_tradnl" dirty="0" err="1"/>
              <a:t>blueprint</a:t>
            </a:r>
            <a:r>
              <a:rPr lang="es-ES_tradnl" dirty="0"/>
              <a:t>” (plano maestro) para la  programación del sistema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dirty="0"/>
              <a:t>Un buen medio para documentar formalmente el sistema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dirty="0"/>
              <a:t>Un auxiliar para mantenimiento y modificación de sistemas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D1666-36F6-449A-84EB-84D0C9373EDE}" type="slidenum">
              <a:rPr lang="es-AR"/>
              <a:pPr>
                <a:defRPr/>
              </a:pPr>
              <a:t>75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715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686800" cy="4800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Siendo de carácter </a:t>
            </a:r>
            <a:r>
              <a:rPr lang="es-ES_tradnl" sz="2400" b="1" dirty="0">
                <a:solidFill>
                  <a:srgbClr val="333399"/>
                </a:solidFill>
              </a:rPr>
              <a:t>gráfico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Es un “cuadro” que proporciona una gran cantidad de información muy rápidamente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La información que no se explicita en la carta puede presentarse mediante pseudocódigo o descripciones complementarias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Un gráfico resume miles de palabras porque el área cerebral destinada al proceso de imagen es mayor y más antigua que la destinada al proceso de información verbal.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52CBF-F573-4B52-AB0F-E21F9BE9E280}" type="slidenum">
              <a:rPr lang="es-AR"/>
              <a:pPr>
                <a:defRPr/>
              </a:pPr>
              <a:t>76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697912" cy="4114800"/>
          </a:xfrm>
        </p:spPr>
        <p:txBody>
          <a:bodyPr/>
          <a:lstStyle/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Al ser bidimensional permite interpretar con mayor precisión las relaciones entre los componentes de un sistema (estas se esfuman en una descripción verbal)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La información que no se explicita en la carta puede presentarse mediante pseudocódigo u otras descripciones complementarias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Al proporcionar una vista “a vuelo de pájaro” permite una mejor comprensión del sistema y de la forma en que está organizado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9A16E-8668-4841-95C2-FCDD971BCC0F}" type="slidenum">
              <a:rPr lang="es-AR"/>
              <a:pPr>
                <a:defRPr/>
              </a:pPr>
              <a:t>77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400" dirty="0"/>
              <a:t>Por ser </a:t>
            </a:r>
            <a:r>
              <a:rPr lang="es-ES_tradnl" sz="2400" b="1" dirty="0" err="1">
                <a:solidFill>
                  <a:srgbClr val="333399"/>
                </a:solidFill>
              </a:rPr>
              <a:t>particionable</a:t>
            </a:r>
            <a:endParaRPr lang="es-ES_tradnl" sz="2400" b="1" dirty="0">
              <a:solidFill>
                <a:srgbClr val="333399"/>
              </a:solidFill>
            </a:endParaRP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Permite tener una visión global del sistema y examinar cualquiera de sus partes con el nivel de detalle apropiado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Permite abordar el desarrollo en paralelo de los componentes del sistema, acelerando los procesos de diseño y programación</a:t>
            </a:r>
          </a:p>
          <a:p>
            <a:pPr lvl="1">
              <a:defRPr/>
            </a:pPr>
            <a:endParaRPr lang="es-ES_tradnl" dirty="0"/>
          </a:p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D6BAD-CCE4-4E84-ACC2-87F8623171EF}" type="slidenum">
              <a:rPr lang="es-AR"/>
              <a:pPr>
                <a:defRPr/>
              </a:pPr>
              <a:t>78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95885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752600"/>
            <a:ext cx="9069387" cy="51054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Decimos </a:t>
            </a:r>
            <a:r>
              <a:rPr lang="es-ES_tradnl" sz="2400" b="1" i="1" dirty="0">
                <a:solidFill>
                  <a:srgbClr val="333399"/>
                </a:solidFill>
              </a:rPr>
              <a:t>rigurosa pero flexible</a:t>
            </a:r>
            <a:r>
              <a:rPr lang="es-ES_tradnl" sz="2400" dirty="0"/>
              <a:t> porque  pueden presentarse cuestiones conflictivas que es necesario comprender y manejar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El rigor se alcanza mediante una descripción precisa de las funciones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La flexibilidad le presta permanencia para durante el mantenimiento y facilita la gestión de los cambios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Las leyes no deben tener “huecos” que permitan eludirlas, pero a la vez deben formularse con suficiente flexibilidad para que se mantengan aplicables a pesar de los cambios que experimentan las costumbres y normas sociales</a:t>
            </a:r>
          </a:p>
          <a:p>
            <a:pPr>
              <a:defRPr/>
            </a:pPr>
            <a:endParaRPr lang="es-ES_tradnl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19C7A-671B-47DB-A1EB-904EFD5FF26E}" type="slidenum">
              <a:rPr lang="es-AR"/>
              <a:pPr>
                <a:defRPr/>
              </a:pPr>
              <a:t>79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3600" b="1" dirty="0" smtClean="0">
                <a:solidFill>
                  <a:srgbClr val="FFC000"/>
                </a:solidFill>
              </a:rPr>
              <a:t>Ingeniería Inversa – Objetivos </a:t>
            </a:r>
            <a:endParaRPr lang="es-ES" sz="36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smtClean="0"/>
              <a:t>Detectar efectos laterales: los cambios sobre un sistema pueden generar efectos laterales no deseados</a:t>
            </a:r>
          </a:p>
          <a:p>
            <a:pPr>
              <a:defRPr/>
            </a:pPr>
            <a:r>
              <a:rPr lang="es-ES" sz="2800" dirty="0" smtClean="0"/>
              <a:t>Facilitar la reutilización: mediante las técnicas de ingeniería inversa podemos detectar los componentes candidatos a reutilizar de sistemas existentes</a:t>
            </a:r>
            <a:endParaRPr lang="es-ES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3D1A0-F570-41FC-9D0A-50468DD2C2E1}" type="slidenum">
              <a:rPr lang="es-AR"/>
              <a:pPr>
                <a:defRPr/>
              </a:pPr>
              <a:t>8</a:t>
            </a:fld>
            <a:endParaRPr lang="es-A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400" dirty="0"/>
              <a:t>Es un “</a:t>
            </a:r>
            <a:r>
              <a:rPr lang="es-ES_tradnl" sz="2400" b="1" dirty="0" err="1">
                <a:solidFill>
                  <a:srgbClr val="333399"/>
                </a:solidFill>
              </a:rPr>
              <a:t>plano</a:t>
            </a:r>
            <a:r>
              <a:rPr lang="es-ES_tradnl" sz="2400" b="1" dirty="0">
                <a:solidFill>
                  <a:srgbClr val="333399"/>
                </a:solidFill>
              </a:rPr>
              <a:t> maestro</a:t>
            </a:r>
            <a:r>
              <a:rPr lang="es-ES_tradnl" sz="2400" dirty="0"/>
              <a:t>” del sistema, útil mucho más allá de la etapa de diseño ya que constituye una guía para: 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La implementación, porque ayuda a determinar el orden en que las piezas de </a:t>
            </a:r>
            <a:r>
              <a:rPr lang="es-ES_tradnl" sz="2400" dirty="0" err="1"/>
              <a:t>soft</a:t>
            </a:r>
            <a:r>
              <a:rPr lang="es-ES_tradnl" sz="2400" dirty="0"/>
              <a:t> deben ser construidas y probadas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Asignar las tareas al </a:t>
            </a:r>
            <a:r>
              <a:rPr lang="es-ES_tradnl" sz="2400" dirty="0" err="1"/>
              <a:t>team</a:t>
            </a:r>
            <a:r>
              <a:rPr lang="es-ES_tradnl" sz="2400" dirty="0"/>
              <a:t> de programación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La optimización del sistema mismo en cuanto a velocidad o tiempo de respuesta </a:t>
            </a:r>
          </a:p>
          <a:p>
            <a:pPr lvl="1"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A7D02-FF09-4E9C-AF07-7F163A2F852D}" type="slidenum">
              <a:rPr lang="es-AR"/>
              <a:pPr>
                <a:defRPr/>
              </a:pPr>
              <a:t>80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863600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745537" cy="51054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Es un medio de </a:t>
            </a:r>
            <a:r>
              <a:rPr lang="es-ES_tradnl" sz="2400" b="1" dirty="0">
                <a:solidFill>
                  <a:srgbClr val="333399"/>
                </a:solidFill>
              </a:rPr>
              <a:t>documentación </a:t>
            </a:r>
            <a:r>
              <a:rPr lang="es-ES_tradnl" sz="2400" dirty="0"/>
              <a:t>que realmente </a:t>
            </a:r>
            <a:r>
              <a:rPr lang="es-ES_tradnl" sz="2400" b="1" i="1" dirty="0">
                <a:solidFill>
                  <a:srgbClr val="333399"/>
                </a:solidFill>
              </a:rPr>
              <a:t>ayuda</a:t>
            </a:r>
            <a:r>
              <a:rPr lang="es-ES_tradnl" sz="2400" dirty="0"/>
              <a:t> a los diseñadores durante el esfuerzo de diseño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De este modo el trabajo de documentar no se pospone para cuando el diseño esté terminado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Como es suficientemente flexible conserva su vigencia aún con las modificaciones que se hacen a través del ciclo de vida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El uso de herramientas de soporte (CASE) hace que estas ventajas sean más significativas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800FF-CAF5-4604-B09D-C951FADC0D84}" type="slidenum">
              <a:rPr lang="es-AR"/>
              <a:pPr>
                <a:defRPr/>
              </a:pPr>
              <a:t>81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Como es un mapa, facilita las tareas de </a:t>
            </a:r>
            <a:r>
              <a:rPr lang="es-ES_tradnl" sz="2400" b="1" dirty="0">
                <a:solidFill>
                  <a:srgbClr val="333399"/>
                </a:solidFill>
              </a:rPr>
              <a:t>mantenimiento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333399"/>
                </a:solidFill>
              </a:rPr>
              <a:t>e implementación</a:t>
            </a:r>
            <a:r>
              <a:rPr lang="es-ES_tradnl" sz="2400" dirty="0"/>
              <a:t> de cambios porque: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Sirve a los efectos de localizar rápidamente el origen de errores (que a menudo no coincide con el punto donde estos se manifiestan)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Permite “visualizar” la extensión del sistema y de los cambios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/>
              <a:t>Facilita la identificación de relaciones sutiles entre componentes del sistema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EDF35-C130-4964-9F52-631CFD14F174}" type="slidenum">
              <a:rPr lang="es-AR"/>
              <a:pPr>
                <a:defRPr/>
              </a:pPr>
              <a:t>82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400" dirty="0"/>
              <a:t>La Carta Estructurada indica la interrelación entre las distintas partes o módulos que integran el sistema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endParaRPr lang="es-ES_tradnl" sz="2400" dirty="0" smtClean="0"/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Por </a:t>
            </a:r>
            <a:r>
              <a:rPr lang="es-ES_tradnl" sz="2400" dirty="0"/>
              <a:t>lo tanto, NO permite inferir qué módulos se ejecutarán ni en qué secuencia serán ejecutados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s-ES_tradnl" sz="2400" b="1" i="1" dirty="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55DB0-579D-4700-B651-B682A350287A}" type="slidenum">
              <a:rPr lang="es-AR"/>
              <a:pPr>
                <a:defRPr/>
              </a:pPr>
              <a:t>83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7626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Carta estructurada: propiedades</a:t>
            </a:r>
          </a:p>
        </p:txBody>
      </p:sp>
      <p:grpSp>
        <p:nvGrpSpPr>
          <p:cNvPr id="89091" name="Group 25"/>
          <p:cNvGrpSpPr>
            <a:grpSpLocks/>
          </p:cNvGrpSpPr>
          <p:nvPr/>
        </p:nvGrpSpPr>
        <p:grpSpPr bwMode="auto">
          <a:xfrm>
            <a:off x="142875" y="1479550"/>
            <a:ext cx="3971925" cy="3276600"/>
            <a:chOff x="765" y="768"/>
            <a:chExt cx="2502" cy="2064"/>
          </a:xfrm>
        </p:grpSpPr>
        <p:sp>
          <p:nvSpPr>
            <p:cNvPr id="89109" name="Rectangle 3"/>
            <p:cNvSpPr>
              <a:spLocks noChangeArrowheads="1"/>
            </p:cNvSpPr>
            <p:nvPr/>
          </p:nvSpPr>
          <p:spPr bwMode="auto">
            <a:xfrm flipH="1">
              <a:off x="765" y="1608"/>
              <a:ext cx="771" cy="40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05" tIns="45651" rIns="91305" bIns="45651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izquierdo</a:t>
              </a:r>
            </a:p>
          </p:txBody>
        </p:sp>
        <p:sp>
          <p:nvSpPr>
            <p:cNvPr id="89110" name="Rectangle 4"/>
            <p:cNvSpPr>
              <a:spLocks noChangeArrowheads="1"/>
            </p:cNvSpPr>
            <p:nvPr/>
          </p:nvSpPr>
          <p:spPr bwMode="auto">
            <a:xfrm flipH="1">
              <a:off x="1632" y="1608"/>
              <a:ext cx="771" cy="40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05" tIns="45651" rIns="91305" bIns="45651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centro</a:t>
              </a:r>
            </a:p>
          </p:txBody>
        </p:sp>
        <p:sp>
          <p:nvSpPr>
            <p:cNvPr id="89111" name="Rectangle 5"/>
            <p:cNvSpPr>
              <a:spLocks noChangeArrowheads="1"/>
            </p:cNvSpPr>
            <p:nvPr/>
          </p:nvSpPr>
          <p:spPr bwMode="auto">
            <a:xfrm flipH="1">
              <a:off x="2064" y="2424"/>
              <a:ext cx="771" cy="40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05" tIns="45651" rIns="91305" bIns="45651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segundo</a:t>
              </a:r>
            </a:p>
          </p:txBody>
        </p:sp>
        <p:sp>
          <p:nvSpPr>
            <p:cNvPr id="89112" name="Rectangle 6"/>
            <p:cNvSpPr>
              <a:spLocks noChangeArrowheads="1"/>
            </p:cNvSpPr>
            <p:nvPr/>
          </p:nvSpPr>
          <p:spPr bwMode="auto">
            <a:xfrm flipH="1">
              <a:off x="1152" y="2424"/>
              <a:ext cx="771" cy="40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05" tIns="45651" rIns="91305" bIns="45651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primero</a:t>
              </a:r>
            </a:p>
          </p:txBody>
        </p:sp>
        <p:sp>
          <p:nvSpPr>
            <p:cNvPr id="89113" name="Rectangle 7"/>
            <p:cNvSpPr>
              <a:spLocks noChangeArrowheads="1"/>
            </p:cNvSpPr>
            <p:nvPr/>
          </p:nvSpPr>
          <p:spPr bwMode="auto">
            <a:xfrm flipH="1">
              <a:off x="2496" y="1608"/>
              <a:ext cx="771" cy="40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05" tIns="45651" rIns="91305" bIns="45651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derecho</a:t>
              </a:r>
            </a:p>
          </p:txBody>
        </p:sp>
        <p:grpSp>
          <p:nvGrpSpPr>
            <p:cNvPr id="89114" name="Group 8"/>
            <p:cNvGrpSpPr>
              <a:grpSpLocks/>
            </p:cNvGrpSpPr>
            <p:nvPr/>
          </p:nvGrpSpPr>
          <p:grpSpPr bwMode="auto">
            <a:xfrm>
              <a:off x="1296" y="2016"/>
              <a:ext cx="1440" cy="384"/>
              <a:chOff x="1392" y="2496"/>
              <a:chExt cx="1440" cy="384"/>
            </a:xfrm>
          </p:grpSpPr>
          <p:sp>
            <p:nvSpPr>
              <p:cNvPr id="89120" name="Line 9"/>
              <p:cNvSpPr>
                <a:spLocks noChangeShapeType="1"/>
              </p:cNvSpPr>
              <p:nvPr/>
            </p:nvSpPr>
            <p:spPr bwMode="auto">
              <a:xfrm flipH="1">
                <a:off x="1392" y="2496"/>
                <a:ext cx="62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lIns="91305" tIns="45651" rIns="91305" bIns="45651" anchor="ctr"/>
              <a:lstStyle/>
              <a:p>
                <a:endParaRPr lang="es-AR"/>
              </a:p>
            </p:txBody>
          </p:sp>
          <p:sp>
            <p:nvSpPr>
              <p:cNvPr id="89121" name="Line 10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62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lIns="91305" tIns="45651" rIns="91305" bIns="45651" anchor="ctr"/>
              <a:lstStyle/>
              <a:p>
                <a:endParaRPr lang="es-AR"/>
              </a:p>
            </p:txBody>
          </p:sp>
        </p:grpSp>
        <p:sp>
          <p:nvSpPr>
            <p:cNvPr id="89115" name="Rectangle 11"/>
            <p:cNvSpPr>
              <a:spLocks noChangeArrowheads="1"/>
            </p:cNvSpPr>
            <p:nvPr/>
          </p:nvSpPr>
          <p:spPr bwMode="auto">
            <a:xfrm flipH="1">
              <a:off x="1629" y="768"/>
              <a:ext cx="771" cy="40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05" tIns="45651" rIns="91305" bIns="45651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arriba</a:t>
              </a:r>
            </a:p>
          </p:txBody>
        </p:sp>
        <p:sp>
          <p:nvSpPr>
            <p:cNvPr id="89116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0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1305" tIns="45651" rIns="91305" bIns="45651" anchor="ctr"/>
            <a:lstStyle/>
            <a:p>
              <a:endParaRPr lang="es-AR"/>
            </a:p>
          </p:txBody>
        </p:sp>
        <p:grpSp>
          <p:nvGrpSpPr>
            <p:cNvPr id="89117" name="Group 17"/>
            <p:cNvGrpSpPr>
              <a:grpSpLocks/>
            </p:cNvGrpSpPr>
            <p:nvPr/>
          </p:nvGrpSpPr>
          <p:grpSpPr bwMode="auto">
            <a:xfrm>
              <a:off x="1344" y="1200"/>
              <a:ext cx="1440" cy="384"/>
              <a:chOff x="1392" y="2496"/>
              <a:chExt cx="1440" cy="384"/>
            </a:xfrm>
          </p:grpSpPr>
          <p:sp>
            <p:nvSpPr>
              <p:cNvPr id="89118" name="Line 18"/>
              <p:cNvSpPr>
                <a:spLocks noChangeShapeType="1"/>
              </p:cNvSpPr>
              <p:nvPr/>
            </p:nvSpPr>
            <p:spPr bwMode="auto">
              <a:xfrm flipH="1">
                <a:off x="1392" y="2496"/>
                <a:ext cx="62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lIns="91305" tIns="45651" rIns="91305" bIns="45651" anchor="ctr"/>
              <a:lstStyle/>
              <a:p>
                <a:endParaRPr lang="es-AR"/>
              </a:p>
            </p:txBody>
          </p:sp>
          <p:sp>
            <p:nvSpPr>
              <p:cNvPr id="89119" name="Line 19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62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lIns="91305" tIns="45651" rIns="91305" bIns="45651" anchor="ctr"/>
              <a:lstStyle/>
              <a:p>
                <a:endParaRPr lang="es-AR"/>
              </a:p>
            </p:txBody>
          </p:sp>
        </p:grpSp>
      </p:grpSp>
      <p:grpSp>
        <p:nvGrpSpPr>
          <p:cNvPr id="89092" name="32 Grupo"/>
          <p:cNvGrpSpPr>
            <a:grpSpLocks/>
          </p:cNvGrpSpPr>
          <p:nvPr/>
        </p:nvGrpSpPr>
        <p:grpSpPr bwMode="auto">
          <a:xfrm>
            <a:off x="4037013" y="1673225"/>
            <a:ext cx="4425950" cy="4419600"/>
            <a:chOff x="4037013" y="1412776"/>
            <a:chExt cx="4425950" cy="4419600"/>
          </a:xfrm>
        </p:grpSpPr>
        <p:sp>
          <p:nvSpPr>
            <p:cNvPr id="89095" name="Rectangle 27"/>
            <p:cNvSpPr>
              <a:spLocks noChangeArrowheads="1"/>
            </p:cNvSpPr>
            <p:nvPr/>
          </p:nvSpPr>
          <p:spPr bwMode="auto">
            <a:xfrm flipH="1">
              <a:off x="4114800" y="3889276"/>
              <a:ext cx="1223963" cy="647700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7" tIns="45710" rIns="91417" bIns="45710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izquierdo</a:t>
              </a:r>
            </a:p>
          </p:txBody>
        </p:sp>
        <p:sp>
          <p:nvSpPr>
            <p:cNvPr id="89096" name="Rectangle 31"/>
            <p:cNvSpPr>
              <a:spLocks noChangeArrowheads="1"/>
            </p:cNvSpPr>
            <p:nvPr/>
          </p:nvSpPr>
          <p:spPr bwMode="auto">
            <a:xfrm flipH="1">
              <a:off x="5649913" y="3889276"/>
              <a:ext cx="1222375" cy="647700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7" tIns="45710" rIns="91417" bIns="45710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derecho</a:t>
              </a:r>
            </a:p>
          </p:txBody>
        </p:sp>
        <p:sp>
          <p:nvSpPr>
            <p:cNvPr id="89097" name="Rectangle 28"/>
            <p:cNvSpPr>
              <a:spLocks noChangeArrowheads="1"/>
            </p:cNvSpPr>
            <p:nvPr/>
          </p:nvSpPr>
          <p:spPr bwMode="auto">
            <a:xfrm flipH="1">
              <a:off x="7162800" y="3889276"/>
              <a:ext cx="1223963" cy="647700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7" tIns="45710" rIns="91417" bIns="45710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centro</a:t>
              </a:r>
            </a:p>
          </p:txBody>
        </p:sp>
        <p:sp>
          <p:nvSpPr>
            <p:cNvPr id="89098" name="Rectangle 29"/>
            <p:cNvSpPr>
              <a:spLocks noChangeArrowheads="1"/>
            </p:cNvSpPr>
            <p:nvPr/>
          </p:nvSpPr>
          <p:spPr bwMode="auto">
            <a:xfrm flipH="1">
              <a:off x="5786438" y="5184676"/>
              <a:ext cx="1223962" cy="647700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7" tIns="45710" rIns="91417" bIns="45710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segundo</a:t>
              </a:r>
            </a:p>
          </p:txBody>
        </p:sp>
        <p:sp>
          <p:nvSpPr>
            <p:cNvPr id="89099" name="Rectangle 30"/>
            <p:cNvSpPr>
              <a:spLocks noChangeArrowheads="1"/>
            </p:cNvSpPr>
            <p:nvPr/>
          </p:nvSpPr>
          <p:spPr bwMode="auto">
            <a:xfrm flipH="1">
              <a:off x="7239000" y="5184676"/>
              <a:ext cx="1223963" cy="647700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7" tIns="45710" rIns="91417" bIns="45710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primero</a:t>
              </a:r>
            </a:p>
          </p:txBody>
        </p:sp>
        <p:sp>
          <p:nvSpPr>
            <p:cNvPr id="89100" name="Line 33"/>
            <p:cNvSpPr>
              <a:spLocks noChangeShapeType="1"/>
            </p:cNvSpPr>
            <p:nvPr/>
          </p:nvSpPr>
          <p:spPr bwMode="auto">
            <a:xfrm flipH="1">
              <a:off x="6400800" y="4536976"/>
              <a:ext cx="99060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9101" name="Rectangle 35"/>
            <p:cNvSpPr>
              <a:spLocks noChangeArrowheads="1"/>
            </p:cNvSpPr>
            <p:nvPr/>
          </p:nvSpPr>
          <p:spPr bwMode="auto">
            <a:xfrm flipH="1">
              <a:off x="5486400" y="2555776"/>
              <a:ext cx="1223963" cy="647700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7" tIns="45710" rIns="91417" bIns="45710" anchor="ctr"/>
            <a:lstStyle/>
            <a:p>
              <a:pPr algn="ctr"/>
              <a:r>
                <a:rPr lang="es-ES_tradnl">
                  <a:latin typeface="Tahoma" pitchFamily="34" charset="0"/>
                </a:rPr>
                <a:t>arriba</a:t>
              </a:r>
            </a:p>
          </p:txBody>
        </p:sp>
        <p:sp>
          <p:nvSpPr>
            <p:cNvPr id="89102" name="Line 36"/>
            <p:cNvSpPr>
              <a:spLocks noChangeShapeType="1"/>
            </p:cNvSpPr>
            <p:nvPr/>
          </p:nvSpPr>
          <p:spPr bwMode="auto">
            <a:xfrm>
              <a:off x="6176963" y="3165376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89103" name="Group 37"/>
            <p:cNvGrpSpPr>
              <a:grpSpLocks/>
            </p:cNvGrpSpPr>
            <p:nvPr/>
          </p:nvGrpSpPr>
          <p:grpSpPr bwMode="auto">
            <a:xfrm>
              <a:off x="5033963" y="3241576"/>
              <a:ext cx="2286000" cy="609600"/>
              <a:chOff x="1392" y="2496"/>
              <a:chExt cx="1440" cy="384"/>
            </a:xfrm>
          </p:grpSpPr>
          <p:sp>
            <p:nvSpPr>
              <p:cNvPr id="89107" name="Line 38"/>
              <p:cNvSpPr>
                <a:spLocks noChangeShapeType="1"/>
              </p:cNvSpPr>
              <p:nvPr/>
            </p:nvSpPr>
            <p:spPr bwMode="auto">
              <a:xfrm flipH="1">
                <a:off x="1392" y="2496"/>
                <a:ext cx="62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89108" name="Line 39"/>
              <p:cNvSpPr>
                <a:spLocks noChangeShapeType="1"/>
              </p:cNvSpPr>
              <p:nvPr/>
            </p:nvSpPr>
            <p:spPr bwMode="auto">
              <a:xfrm>
                <a:off x="2208" y="2496"/>
                <a:ext cx="624" cy="38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89104" name="Line 41"/>
            <p:cNvSpPr>
              <a:spLocks noChangeShapeType="1"/>
            </p:cNvSpPr>
            <p:nvPr/>
          </p:nvSpPr>
          <p:spPr bwMode="auto">
            <a:xfrm>
              <a:off x="7772400" y="4536976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9105" name="Text Box 42"/>
            <p:cNvSpPr txBox="1">
              <a:spLocks noChangeArrowheads="1"/>
            </p:cNvSpPr>
            <p:nvPr/>
          </p:nvSpPr>
          <p:spPr bwMode="auto">
            <a:xfrm>
              <a:off x="4037013" y="1412776"/>
              <a:ext cx="39306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7" tIns="45710" rIns="91417" bIns="45710">
              <a:spAutoFit/>
            </a:bodyPr>
            <a:lstStyle/>
            <a:p>
              <a:r>
                <a:rPr lang="es-ES_tradnl" sz="2800" b="1">
                  <a:latin typeface="Tahoma" pitchFamily="34" charset="0"/>
                </a:rPr>
                <a:t>Estructuras equivalentes</a:t>
              </a:r>
            </a:p>
          </p:txBody>
        </p:sp>
        <p:sp>
          <p:nvSpPr>
            <p:cNvPr id="89106" name="AutoShape 44"/>
            <p:cNvSpPr>
              <a:spLocks noChangeArrowheads="1"/>
            </p:cNvSpPr>
            <p:nvPr/>
          </p:nvSpPr>
          <p:spPr bwMode="auto">
            <a:xfrm rot="-3691459">
              <a:off x="4267200" y="1793776"/>
              <a:ext cx="990600" cy="1295400"/>
            </a:xfrm>
            <a:prstGeom prst="upDownArrow">
              <a:avLst>
                <a:gd name="adj1" fmla="val 52269"/>
                <a:gd name="adj2" fmla="val 42851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1D237-1290-4B0C-B46B-2A68781B7B2A}" type="slidenum">
              <a:rPr lang="es-AR"/>
              <a:pPr>
                <a:defRPr/>
              </a:pPr>
              <a:t>84</a:t>
            </a:fld>
            <a:endParaRPr lang="es-AR"/>
          </a:p>
        </p:txBody>
      </p:sp>
      <p:sp>
        <p:nvSpPr>
          <p:cNvPr id="32" name="3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 </a:t>
            </a:r>
            <a:r>
              <a:rPr lang="es-ES_tradnl" sz="3600" b="1" dirty="0">
                <a:solidFill>
                  <a:srgbClr val="FFC000"/>
                </a:solidFill>
              </a:rPr>
              <a:t>Modelo transaccional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400" dirty="0"/>
              <a:t>El centro de transacción se identifica a priori con la burbuja desde la cual divergen las ramas del proceso  </a:t>
            </a:r>
          </a:p>
        </p:txBody>
      </p:sp>
      <p:grpSp>
        <p:nvGrpSpPr>
          <p:cNvPr id="90116" name="Group 39"/>
          <p:cNvGrpSpPr>
            <a:grpSpLocks/>
          </p:cNvGrpSpPr>
          <p:nvPr/>
        </p:nvGrpSpPr>
        <p:grpSpPr bwMode="auto">
          <a:xfrm>
            <a:off x="271463" y="2922588"/>
            <a:ext cx="8332787" cy="3098800"/>
            <a:chOff x="96" y="2064"/>
            <a:chExt cx="3937" cy="2603"/>
          </a:xfrm>
        </p:grpSpPr>
        <p:sp>
          <p:nvSpPr>
            <p:cNvPr id="90119" name="Oval 5"/>
            <p:cNvSpPr>
              <a:spLocks noChangeArrowheads="1"/>
            </p:cNvSpPr>
            <p:nvPr/>
          </p:nvSpPr>
          <p:spPr bwMode="auto">
            <a:xfrm>
              <a:off x="960" y="3351"/>
              <a:ext cx="546" cy="521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T</a:t>
              </a:r>
            </a:p>
          </p:txBody>
        </p:sp>
        <p:sp>
          <p:nvSpPr>
            <p:cNvPr id="90120" name="Oval 6"/>
            <p:cNvSpPr>
              <a:spLocks noChangeArrowheads="1"/>
            </p:cNvSpPr>
            <p:nvPr/>
          </p:nvSpPr>
          <p:spPr bwMode="auto">
            <a:xfrm>
              <a:off x="1563" y="4003"/>
              <a:ext cx="546" cy="520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C</a:t>
              </a:r>
            </a:p>
          </p:txBody>
        </p:sp>
        <p:sp>
          <p:nvSpPr>
            <p:cNvPr id="90121" name="Oval 7"/>
            <p:cNvSpPr>
              <a:spLocks noChangeArrowheads="1"/>
            </p:cNvSpPr>
            <p:nvPr/>
          </p:nvSpPr>
          <p:spPr bwMode="auto">
            <a:xfrm>
              <a:off x="2414" y="4069"/>
              <a:ext cx="546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F</a:t>
              </a:r>
            </a:p>
          </p:txBody>
        </p:sp>
        <p:sp>
          <p:nvSpPr>
            <p:cNvPr id="90122" name="Oval 8"/>
            <p:cNvSpPr>
              <a:spLocks noChangeArrowheads="1"/>
            </p:cNvSpPr>
            <p:nvPr/>
          </p:nvSpPr>
          <p:spPr bwMode="auto">
            <a:xfrm>
              <a:off x="2160" y="2479"/>
              <a:ext cx="547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D</a:t>
              </a:r>
            </a:p>
          </p:txBody>
        </p:sp>
        <p:sp>
          <p:nvSpPr>
            <p:cNvPr id="90123" name="Oval 9"/>
            <p:cNvSpPr>
              <a:spLocks noChangeArrowheads="1"/>
            </p:cNvSpPr>
            <p:nvPr/>
          </p:nvSpPr>
          <p:spPr bwMode="auto">
            <a:xfrm>
              <a:off x="1373" y="2638"/>
              <a:ext cx="548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A</a:t>
              </a:r>
            </a:p>
          </p:txBody>
        </p:sp>
        <p:sp>
          <p:nvSpPr>
            <p:cNvPr id="90124" name="Freeform 12"/>
            <p:cNvSpPr>
              <a:spLocks/>
            </p:cNvSpPr>
            <p:nvPr/>
          </p:nvSpPr>
          <p:spPr bwMode="auto">
            <a:xfrm>
              <a:off x="1296" y="3198"/>
              <a:ext cx="289" cy="210"/>
            </a:xfrm>
            <a:custGeom>
              <a:avLst/>
              <a:gdLst>
                <a:gd name="T0" fmla="*/ 0 w 645"/>
                <a:gd name="T1" fmla="*/ 555 h 555"/>
                <a:gd name="T2" fmla="*/ 645 w 645"/>
                <a:gd name="T3" fmla="*/ 0 h 555"/>
                <a:gd name="T4" fmla="*/ 0 60000 65536"/>
                <a:gd name="T5" fmla="*/ 0 60000 65536"/>
                <a:gd name="T6" fmla="*/ 0 w 645"/>
                <a:gd name="T7" fmla="*/ 0 h 555"/>
                <a:gd name="T8" fmla="*/ 645 w 645"/>
                <a:gd name="T9" fmla="*/ 555 h 5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5" h="555">
                  <a:moveTo>
                    <a:pt x="0" y="555"/>
                  </a:moveTo>
                  <a:cubicBezTo>
                    <a:pt x="270" y="325"/>
                    <a:pt x="540" y="95"/>
                    <a:pt x="645" y="0"/>
                  </a:cubicBezTo>
                </a:path>
              </a:pathLst>
            </a:cu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25" name="Freeform 13"/>
            <p:cNvSpPr>
              <a:spLocks/>
            </p:cNvSpPr>
            <p:nvPr/>
          </p:nvSpPr>
          <p:spPr bwMode="auto">
            <a:xfrm rot="-580176">
              <a:off x="1901" y="2736"/>
              <a:ext cx="288" cy="48"/>
            </a:xfrm>
            <a:custGeom>
              <a:avLst/>
              <a:gdLst>
                <a:gd name="T0" fmla="*/ 0 w 765"/>
                <a:gd name="T1" fmla="*/ 165 h 165"/>
                <a:gd name="T2" fmla="*/ 765 w 765"/>
                <a:gd name="T3" fmla="*/ 0 h 165"/>
                <a:gd name="T4" fmla="*/ 0 60000 65536"/>
                <a:gd name="T5" fmla="*/ 0 60000 65536"/>
                <a:gd name="T6" fmla="*/ 0 w 765"/>
                <a:gd name="T7" fmla="*/ 0 h 165"/>
                <a:gd name="T8" fmla="*/ 765 w 765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5" h="165">
                  <a:moveTo>
                    <a:pt x="0" y="165"/>
                  </a:moveTo>
                  <a:cubicBezTo>
                    <a:pt x="319" y="95"/>
                    <a:pt x="638" y="25"/>
                    <a:pt x="765" y="0"/>
                  </a:cubicBezTo>
                </a:path>
              </a:pathLst>
            </a:cu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26" name="Line 16"/>
            <p:cNvSpPr>
              <a:spLocks noChangeShapeType="1"/>
            </p:cNvSpPr>
            <p:nvPr/>
          </p:nvSpPr>
          <p:spPr bwMode="auto">
            <a:xfrm>
              <a:off x="1429" y="3813"/>
              <a:ext cx="268" cy="25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27" name="Line 17"/>
            <p:cNvSpPr>
              <a:spLocks noChangeShapeType="1"/>
            </p:cNvSpPr>
            <p:nvPr/>
          </p:nvSpPr>
          <p:spPr bwMode="auto">
            <a:xfrm>
              <a:off x="2109" y="4325"/>
              <a:ext cx="305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28" name="Line 18"/>
            <p:cNvSpPr>
              <a:spLocks noChangeShapeType="1"/>
            </p:cNvSpPr>
            <p:nvPr/>
          </p:nvSpPr>
          <p:spPr bwMode="auto">
            <a:xfrm rot="-1553754">
              <a:off x="672" y="3341"/>
              <a:ext cx="214" cy="355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90129" name="Group 32"/>
            <p:cNvGrpSpPr>
              <a:grpSpLocks/>
            </p:cNvGrpSpPr>
            <p:nvPr/>
          </p:nvGrpSpPr>
          <p:grpSpPr bwMode="auto">
            <a:xfrm>
              <a:off x="1498" y="3367"/>
              <a:ext cx="2054" cy="521"/>
              <a:chOff x="1486" y="3543"/>
              <a:chExt cx="2054" cy="521"/>
            </a:xfrm>
          </p:grpSpPr>
          <p:sp>
            <p:nvSpPr>
              <p:cNvPr id="90145" name="Oval 10"/>
              <p:cNvSpPr>
                <a:spLocks noChangeArrowheads="1"/>
              </p:cNvSpPr>
              <p:nvPr/>
            </p:nvSpPr>
            <p:spPr bwMode="auto">
              <a:xfrm>
                <a:off x="1824" y="3543"/>
                <a:ext cx="546" cy="521"/>
              </a:xfrm>
              <a:prstGeom prst="ellipse">
                <a:avLst/>
              </a:prstGeom>
              <a:solidFill>
                <a:srgbClr val="9999FF">
                  <a:alpha val="50195"/>
                </a:srgbClr>
              </a:solidFill>
              <a:ln w="285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r>
                  <a:rPr lang="es-ES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0146" name="Oval 11"/>
              <p:cNvSpPr>
                <a:spLocks noChangeArrowheads="1"/>
              </p:cNvSpPr>
              <p:nvPr/>
            </p:nvSpPr>
            <p:spPr bwMode="auto">
              <a:xfrm>
                <a:off x="2592" y="3543"/>
                <a:ext cx="547" cy="521"/>
              </a:xfrm>
              <a:prstGeom prst="ellipse">
                <a:avLst/>
              </a:prstGeom>
              <a:solidFill>
                <a:srgbClr val="9999FF">
                  <a:alpha val="50195"/>
                </a:srgbClr>
              </a:solidFill>
              <a:ln w="285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r>
                  <a:rPr lang="es-ES" b="1">
                    <a:latin typeface="Tahoma" pitchFamily="34" charset="0"/>
                  </a:rPr>
                  <a:t>E</a:t>
                </a:r>
              </a:p>
            </p:txBody>
          </p:sp>
          <p:sp>
            <p:nvSpPr>
              <p:cNvPr id="90147" name="Line 14"/>
              <p:cNvSpPr>
                <a:spLocks noChangeShapeType="1"/>
              </p:cNvSpPr>
              <p:nvPr/>
            </p:nvSpPr>
            <p:spPr bwMode="auto">
              <a:xfrm>
                <a:off x="1486" y="3798"/>
                <a:ext cx="386" cy="0"/>
              </a:xfrm>
              <a:prstGeom prst="line">
                <a:avLst/>
              </a:prstGeom>
              <a:noFill/>
              <a:ln w="28575">
                <a:solidFill>
                  <a:srgbClr val="003366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90148" name="Line 15"/>
              <p:cNvSpPr>
                <a:spLocks noChangeShapeType="1"/>
              </p:cNvSpPr>
              <p:nvPr/>
            </p:nvSpPr>
            <p:spPr bwMode="auto">
              <a:xfrm>
                <a:off x="2389" y="3798"/>
                <a:ext cx="203" cy="0"/>
              </a:xfrm>
              <a:prstGeom prst="line">
                <a:avLst/>
              </a:prstGeom>
              <a:noFill/>
              <a:ln w="28575">
                <a:solidFill>
                  <a:srgbClr val="003366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90149" name="Line 20"/>
              <p:cNvSpPr>
                <a:spLocks noChangeShapeType="1"/>
              </p:cNvSpPr>
              <p:nvPr/>
            </p:nvSpPr>
            <p:spPr bwMode="auto">
              <a:xfrm flipV="1">
                <a:off x="3120" y="3741"/>
                <a:ext cx="420" cy="57"/>
              </a:xfrm>
              <a:prstGeom prst="line">
                <a:avLst/>
              </a:prstGeom>
              <a:noFill/>
              <a:ln w="28575">
                <a:solidFill>
                  <a:srgbClr val="003366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90130" name="Line 21"/>
            <p:cNvSpPr>
              <a:spLocks noChangeShapeType="1"/>
            </p:cNvSpPr>
            <p:nvPr/>
          </p:nvSpPr>
          <p:spPr bwMode="auto">
            <a:xfrm flipV="1">
              <a:off x="2959" y="4218"/>
              <a:ext cx="404" cy="10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31" name="Line 22"/>
            <p:cNvSpPr>
              <a:spLocks noChangeShapeType="1"/>
            </p:cNvSpPr>
            <p:nvPr/>
          </p:nvSpPr>
          <p:spPr bwMode="auto">
            <a:xfrm flipV="1">
              <a:off x="1139" y="4473"/>
              <a:ext cx="545" cy="194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32" name="Line 23"/>
            <p:cNvSpPr>
              <a:spLocks noChangeShapeType="1"/>
            </p:cNvSpPr>
            <p:nvPr/>
          </p:nvSpPr>
          <p:spPr bwMode="auto">
            <a:xfrm rot="-484995">
              <a:off x="1181" y="2592"/>
              <a:ext cx="272" cy="193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33" name="Line 24"/>
            <p:cNvSpPr>
              <a:spLocks noChangeShapeType="1"/>
            </p:cNvSpPr>
            <p:nvPr/>
          </p:nvSpPr>
          <p:spPr bwMode="auto">
            <a:xfrm rot="-2205538">
              <a:off x="2208" y="2239"/>
              <a:ext cx="116" cy="311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34" name="Text Box 25"/>
            <p:cNvSpPr txBox="1">
              <a:spLocks noChangeArrowheads="1"/>
            </p:cNvSpPr>
            <p:nvPr/>
          </p:nvSpPr>
          <p:spPr bwMode="auto">
            <a:xfrm>
              <a:off x="240" y="3840"/>
              <a:ext cx="742" cy="5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b="1">
                  <a:latin typeface="Tahoma" pitchFamily="34" charset="0"/>
                </a:rPr>
                <a:t>T: Centro</a:t>
              </a:r>
            </a:p>
            <a:p>
              <a:r>
                <a:rPr lang="es-ES_tradnl" b="1">
                  <a:latin typeface="Tahoma" pitchFamily="34" charset="0"/>
                </a:rPr>
                <a:t>Transacción</a:t>
              </a:r>
            </a:p>
          </p:txBody>
        </p:sp>
        <p:sp>
          <p:nvSpPr>
            <p:cNvPr id="90135" name="Line 26"/>
            <p:cNvSpPr>
              <a:spLocks noChangeShapeType="1"/>
            </p:cNvSpPr>
            <p:nvPr/>
          </p:nvSpPr>
          <p:spPr bwMode="auto">
            <a:xfrm rot="18955901" flipV="1">
              <a:off x="712" y="3968"/>
              <a:ext cx="544" cy="194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90136" name="Group 35"/>
            <p:cNvGrpSpPr>
              <a:grpSpLocks/>
            </p:cNvGrpSpPr>
            <p:nvPr/>
          </p:nvGrpSpPr>
          <p:grpSpPr bwMode="auto">
            <a:xfrm>
              <a:off x="96" y="2160"/>
              <a:ext cx="704" cy="1384"/>
              <a:chOff x="96" y="2352"/>
              <a:chExt cx="704" cy="1384"/>
            </a:xfrm>
          </p:grpSpPr>
          <p:sp>
            <p:nvSpPr>
              <p:cNvPr id="90142" name="Oval 27"/>
              <p:cNvSpPr>
                <a:spLocks noChangeArrowheads="1"/>
              </p:cNvSpPr>
              <p:nvPr/>
            </p:nvSpPr>
            <p:spPr bwMode="auto">
              <a:xfrm>
                <a:off x="254" y="3216"/>
                <a:ext cx="546" cy="52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r>
                  <a:rPr lang="es-ES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90143" name="Oval 29"/>
              <p:cNvSpPr>
                <a:spLocks noChangeArrowheads="1"/>
              </p:cNvSpPr>
              <p:nvPr/>
            </p:nvSpPr>
            <p:spPr bwMode="auto">
              <a:xfrm>
                <a:off x="96" y="2352"/>
                <a:ext cx="546" cy="521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28575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r>
                  <a:rPr lang="es-ES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90144" name="Line 30"/>
              <p:cNvSpPr>
                <a:spLocks noChangeShapeType="1"/>
              </p:cNvSpPr>
              <p:nvPr/>
            </p:nvSpPr>
            <p:spPr bwMode="auto">
              <a:xfrm rot="1113025">
                <a:off x="342" y="2906"/>
                <a:ext cx="214" cy="355"/>
              </a:xfrm>
              <a:prstGeom prst="line">
                <a:avLst/>
              </a:prstGeom>
              <a:noFill/>
              <a:ln w="28575">
                <a:solidFill>
                  <a:srgbClr val="003366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90137" name="Oval 33"/>
            <p:cNvSpPr>
              <a:spLocks noChangeArrowheads="1"/>
            </p:cNvSpPr>
            <p:nvPr/>
          </p:nvSpPr>
          <p:spPr bwMode="auto">
            <a:xfrm>
              <a:off x="2928" y="2743"/>
              <a:ext cx="547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G</a:t>
              </a:r>
            </a:p>
          </p:txBody>
        </p:sp>
        <p:sp>
          <p:nvSpPr>
            <p:cNvPr id="90138" name="Oval 34"/>
            <p:cNvSpPr>
              <a:spLocks noChangeArrowheads="1"/>
            </p:cNvSpPr>
            <p:nvPr/>
          </p:nvSpPr>
          <p:spPr bwMode="auto">
            <a:xfrm>
              <a:off x="3408" y="2160"/>
              <a:ext cx="547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H</a:t>
              </a:r>
            </a:p>
          </p:txBody>
        </p:sp>
        <p:sp>
          <p:nvSpPr>
            <p:cNvPr id="90139" name="Line 36"/>
            <p:cNvSpPr>
              <a:spLocks noChangeShapeType="1"/>
            </p:cNvSpPr>
            <p:nvPr/>
          </p:nvSpPr>
          <p:spPr bwMode="auto">
            <a:xfrm rot="-2205538">
              <a:off x="2736" y="2809"/>
              <a:ext cx="116" cy="311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40" name="Freeform 37"/>
            <p:cNvSpPr>
              <a:spLocks/>
            </p:cNvSpPr>
            <p:nvPr/>
          </p:nvSpPr>
          <p:spPr bwMode="auto">
            <a:xfrm rot="-714803">
              <a:off x="3342" y="2631"/>
              <a:ext cx="289" cy="144"/>
            </a:xfrm>
            <a:custGeom>
              <a:avLst/>
              <a:gdLst>
                <a:gd name="T0" fmla="*/ 0 w 645"/>
                <a:gd name="T1" fmla="*/ 555 h 555"/>
                <a:gd name="T2" fmla="*/ 645 w 645"/>
                <a:gd name="T3" fmla="*/ 0 h 555"/>
                <a:gd name="T4" fmla="*/ 0 60000 65536"/>
                <a:gd name="T5" fmla="*/ 0 60000 65536"/>
                <a:gd name="T6" fmla="*/ 0 w 645"/>
                <a:gd name="T7" fmla="*/ 0 h 555"/>
                <a:gd name="T8" fmla="*/ 645 w 645"/>
                <a:gd name="T9" fmla="*/ 555 h 5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5" h="555">
                  <a:moveTo>
                    <a:pt x="0" y="555"/>
                  </a:moveTo>
                  <a:cubicBezTo>
                    <a:pt x="270" y="325"/>
                    <a:pt x="540" y="95"/>
                    <a:pt x="645" y="0"/>
                  </a:cubicBezTo>
                </a:path>
              </a:pathLst>
            </a:cu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0141" name="Freeform 38"/>
            <p:cNvSpPr>
              <a:spLocks/>
            </p:cNvSpPr>
            <p:nvPr/>
          </p:nvSpPr>
          <p:spPr bwMode="auto">
            <a:xfrm rot="-714803">
              <a:off x="3744" y="2064"/>
              <a:ext cx="289" cy="144"/>
            </a:xfrm>
            <a:custGeom>
              <a:avLst/>
              <a:gdLst>
                <a:gd name="T0" fmla="*/ 0 w 645"/>
                <a:gd name="T1" fmla="*/ 555 h 555"/>
                <a:gd name="T2" fmla="*/ 645 w 645"/>
                <a:gd name="T3" fmla="*/ 0 h 555"/>
                <a:gd name="T4" fmla="*/ 0 60000 65536"/>
                <a:gd name="T5" fmla="*/ 0 60000 65536"/>
                <a:gd name="T6" fmla="*/ 0 w 645"/>
                <a:gd name="T7" fmla="*/ 0 h 555"/>
                <a:gd name="T8" fmla="*/ 645 w 645"/>
                <a:gd name="T9" fmla="*/ 555 h 5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5" h="555">
                  <a:moveTo>
                    <a:pt x="0" y="555"/>
                  </a:moveTo>
                  <a:cubicBezTo>
                    <a:pt x="270" y="325"/>
                    <a:pt x="540" y="95"/>
                    <a:pt x="645" y="0"/>
                  </a:cubicBezTo>
                </a:path>
              </a:pathLst>
            </a:cu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6" name="3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6745E-359A-4EAC-9A45-2F0C9A9014B7}" type="slidenum">
              <a:rPr lang="es-AR"/>
              <a:pPr>
                <a:defRPr/>
              </a:pPr>
              <a:t>85</a:t>
            </a:fld>
            <a:endParaRPr lang="es-AR"/>
          </a:p>
        </p:txBody>
      </p:sp>
      <p:sp>
        <p:nvSpPr>
          <p:cNvPr id="37" name="3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reeform 43" descr="Diagonal hacia abajo ancha"/>
          <p:cNvSpPr>
            <a:spLocks/>
          </p:cNvSpPr>
          <p:nvPr/>
        </p:nvSpPr>
        <p:spPr bwMode="auto">
          <a:xfrm rot="20756567" flipV="1">
            <a:off x="2090738" y="2852738"/>
            <a:ext cx="7394575" cy="1370012"/>
          </a:xfrm>
          <a:custGeom>
            <a:avLst/>
            <a:gdLst>
              <a:gd name="T0" fmla="*/ 1296 w 2920"/>
              <a:gd name="T1" fmla="*/ 24 h 2136"/>
              <a:gd name="T2" fmla="*/ 768 w 2920"/>
              <a:gd name="T3" fmla="*/ 360 h 2136"/>
              <a:gd name="T4" fmla="*/ 336 w 2920"/>
              <a:gd name="T5" fmla="*/ 1080 h 2136"/>
              <a:gd name="T6" fmla="*/ 384 w 2920"/>
              <a:gd name="T7" fmla="*/ 2040 h 2136"/>
              <a:gd name="T8" fmla="*/ 2640 w 2920"/>
              <a:gd name="T9" fmla="*/ 1656 h 2136"/>
              <a:gd name="T10" fmla="*/ 2064 w 2920"/>
              <a:gd name="T11" fmla="*/ 264 h 2136"/>
              <a:gd name="T12" fmla="*/ 1152 w 2920"/>
              <a:gd name="T13" fmla="*/ 72 h 2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0"/>
              <a:gd name="T22" fmla="*/ 0 h 2136"/>
              <a:gd name="T23" fmla="*/ 2920 w 2920"/>
              <a:gd name="T24" fmla="*/ 2136 h 21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0" h="2136">
                <a:moveTo>
                  <a:pt x="1296" y="24"/>
                </a:moveTo>
                <a:cubicBezTo>
                  <a:pt x="1112" y="104"/>
                  <a:pt x="928" y="184"/>
                  <a:pt x="768" y="360"/>
                </a:cubicBezTo>
                <a:cubicBezTo>
                  <a:pt x="608" y="536"/>
                  <a:pt x="400" y="800"/>
                  <a:pt x="336" y="1080"/>
                </a:cubicBezTo>
                <a:cubicBezTo>
                  <a:pt x="272" y="1360"/>
                  <a:pt x="0" y="1944"/>
                  <a:pt x="384" y="2040"/>
                </a:cubicBezTo>
                <a:cubicBezTo>
                  <a:pt x="768" y="2136"/>
                  <a:pt x="2360" y="1952"/>
                  <a:pt x="2640" y="1656"/>
                </a:cubicBezTo>
                <a:cubicBezTo>
                  <a:pt x="2920" y="1360"/>
                  <a:pt x="2312" y="528"/>
                  <a:pt x="2064" y="264"/>
                </a:cubicBezTo>
                <a:cubicBezTo>
                  <a:pt x="1816" y="0"/>
                  <a:pt x="1304" y="104"/>
                  <a:pt x="1152" y="72"/>
                </a:cubicBezTo>
              </a:path>
            </a:pathLst>
          </a:custGeom>
          <a:pattFill prst="wdDnDiag">
            <a:fgClr>
              <a:srgbClr val="CCFF33"/>
            </a:fgClr>
            <a:bgClr>
              <a:schemeClr val="bg1"/>
            </a:bgClr>
          </a:pattFill>
          <a:ln w="31750" cap="flat" cmpd="sng">
            <a:solidFill>
              <a:srgbClr val="000080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39" name="Freeform 42" descr="Diagonal hacia abajo clara"/>
          <p:cNvSpPr>
            <a:spLocks/>
          </p:cNvSpPr>
          <p:nvPr/>
        </p:nvSpPr>
        <p:spPr bwMode="auto">
          <a:xfrm rot="20673474" flipH="1">
            <a:off x="-36513" y="2354263"/>
            <a:ext cx="2322513" cy="2282825"/>
          </a:xfrm>
          <a:custGeom>
            <a:avLst/>
            <a:gdLst>
              <a:gd name="T0" fmla="*/ 1296 w 2920"/>
              <a:gd name="T1" fmla="*/ 24 h 2136"/>
              <a:gd name="T2" fmla="*/ 768 w 2920"/>
              <a:gd name="T3" fmla="*/ 360 h 2136"/>
              <a:gd name="T4" fmla="*/ 336 w 2920"/>
              <a:gd name="T5" fmla="*/ 1080 h 2136"/>
              <a:gd name="T6" fmla="*/ 384 w 2920"/>
              <a:gd name="T7" fmla="*/ 2040 h 2136"/>
              <a:gd name="T8" fmla="*/ 2640 w 2920"/>
              <a:gd name="T9" fmla="*/ 1656 h 2136"/>
              <a:gd name="T10" fmla="*/ 2064 w 2920"/>
              <a:gd name="T11" fmla="*/ 264 h 2136"/>
              <a:gd name="T12" fmla="*/ 1152 w 2920"/>
              <a:gd name="T13" fmla="*/ 72 h 2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0"/>
              <a:gd name="T22" fmla="*/ 0 h 2136"/>
              <a:gd name="T23" fmla="*/ 2920 w 2920"/>
              <a:gd name="T24" fmla="*/ 2136 h 21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0" h="2136">
                <a:moveTo>
                  <a:pt x="1296" y="24"/>
                </a:moveTo>
                <a:cubicBezTo>
                  <a:pt x="1112" y="104"/>
                  <a:pt x="928" y="184"/>
                  <a:pt x="768" y="360"/>
                </a:cubicBezTo>
                <a:cubicBezTo>
                  <a:pt x="608" y="536"/>
                  <a:pt x="400" y="800"/>
                  <a:pt x="336" y="1080"/>
                </a:cubicBezTo>
                <a:cubicBezTo>
                  <a:pt x="272" y="1360"/>
                  <a:pt x="0" y="1944"/>
                  <a:pt x="384" y="2040"/>
                </a:cubicBezTo>
                <a:cubicBezTo>
                  <a:pt x="768" y="2136"/>
                  <a:pt x="2360" y="1952"/>
                  <a:pt x="2640" y="1656"/>
                </a:cubicBezTo>
                <a:cubicBezTo>
                  <a:pt x="2920" y="1360"/>
                  <a:pt x="2312" y="528"/>
                  <a:pt x="2064" y="264"/>
                </a:cubicBezTo>
                <a:cubicBezTo>
                  <a:pt x="1816" y="0"/>
                  <a:pt x="1304" y="104"/>
                  <a:pt x="1152" y="72"/>
                </a:cubicBezTo>
              </a:path>
            </a:pathLst>
          </a:custGeom>
          <a:pattFill prst="ltDnDiag">
            <a:fgClr>
              <a:srgbClr val="33CCCC"/>
            </a:fgClr>
            <a:bgClr>
              <a:schemeClr val="bg1"/>
            </a:bgClr>
          </a:pattFill>
          <a:ln w="31750" cap="flat" cmpd="sng">
            <a:solidFill>
              <a:srgbClr val="000080"/>
            </a:solidFill>
            <a:prstDash val="dash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0075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Modelo transaccional</a:t>
            </a:r>
            <a:endParaRPr lang="es-ES_tradnl" b="1" dirty="0">
              <a:solidFill>
                <a:srgbClr val="FFC000"/>
              </a:solidFill>
            </a:endParaRPr>
          </a:p>
        </p:txBody>
      </p:sp>
      <p:sp>
        <p:nvSpPr>
          <p:cNvPr id="91141" name="Text Box 40"/>
          <p:cNvSpPr txBox="1">
            <a:spLocks noChangeArrowheads="1"/>
          </p:cNvSpPr>
          <p:nvPr/>
        </p:nvSpPr>
        <p:spPr bwMode="auto">
          <a:xfrm>
            <a:off x="1616075" y="1557338"/>
            <a:ext cx="1376363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Vía</a:t>
            </a:r>
          </a:p>
          <a:p>
            <a:pPr algn="ctr"/>
            <a:r>
              <a:rPr lang="es-ES_tradnl" b="1">
                <a:latin typeface="Tahoma" pitchFamily="34" charset="0"/>
              </a:rPr>
              <a:t>Recepción</a:t>
            </a:r>
          </a:p>
        </p:txBody>
      </p:sp>
      <p:sp>
        <p:nvSpPr>
          <p:cNvPr id="91142" name="Oval 6" descr="Vertical oscura"/>
          <p:cNvSpPr>
            <a:spLocks noChangeArrowheads="1"/>
          </p:cNvSpPr>
          <p:nvPr/>
        </p:nvSpPr>
        <p:spPr bwMode="auto">
          <a:xfrm>
            <a:off x="2182813" y="3933825"/>
            <a:ext cx="1155700" cy="619125"/>
          </a:xfrm>
          <a:prstGeom prst="ellipse">
            <a:avLst/>
          </a:prstGeom>
          <a:pattFill prst="dkVert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T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3459163" y="4710113"/>
            <a:ext cx="1155700" cy="619125"/>
          </a:xfrm>
          <a:prstGeom prst="ellipse">
            <a:avLst/>
          </a:pr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C</a:t>
            </a:r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5259388" y="4787900"/>
            <a:ext cx="1155700" cy="620713"/>
          </a:xfrm>
          <a:prstGeom prst="ellipse">
            <a:avLst/>
          </a:pr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F</a:t>
            </a:r>
          </a:p>
        </p:txBody>
      </p:sp>
      <p:sp>
        <p:nvSpPr>
          <p:cNvPr id="91145" name="Line 13"/>
          <p:cNvSpPr>
            <a:spLocks noChangeShapeType="1"/>
          </p:cNvSpPr>
          <p:nvPr/>
        </p:nvSpPr>
        <p:spPr bwMode="auto">
          <a:xfrm>
            <a:off x="3175000" y="4483100"/>
            <a:ext cx="566738" cy="306388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46" name="Line 14"/>
          <p:cNvSpPr>
            <a:spLocks noChangeShapeType="1"/>
          </p:cNvSpPr>
          <p:nvPr/>
        </p:nvSpPr>
        <p:spPr bwMode="auto">
          <a:xfrm>
            <a:off x="4614863" y="5092700"/>
            <a:ext cx="644525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47" name="Line 15"/>
          <p:cNvSpPr>
            <a:spLocks noChangeShapeType="1"/>
          </p:cNvSpPr>
          <p:nvPr/>
        </p:nvSpPr>
        <p:spPr bwMode="auto">
          <a:xfrm rot="-1553754">
            <a:off x="1573213" y="3921125"/>
            <a:ext cx="452437" cy="422275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grpSp>
        <p:nvGrpSpPr>
          <p:cNvPr id="91148" name="Group 16"/>
          <p:cNvGrpSpPr>
            <a:grpSpLocks/>
          </p:cNvGrpSpPr>
          <p:nvPr/>
        </p:nvGrpSpPr>
        <p:grpSpPr bwMode="auto">
          <a:xfrm>
            <a:off x="3321050" y="4014788"/>
            <a:ext cx="4348163" cy="619125"/>
            <a:chOff x="1486" y="3543"/>
            <a:chExt cx="2054" cy="521"/>
          </a:xfrm>
        </p:grpSpPr>
        <p:sp>
          <p:nvSpPr>
            <p:cNvPr id="91171" name="Oval 17"/>
            <p:cNvSpPr>
              <a:spLocks noChangeArrowheads="1"/>
            </p:cNvSpPr>
            <p:nvPr/>
          </p:nvSpPr>
          <p:spPr bwMode="auto">
            <a:xfrm>
              <a:off x="1824" y="3543"/>
              <a:ext cx="546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B</a:t>
              </a:r>
            </a:p>
          </p:txBody>
        </p:sp>
        <p:sp>
          <p:nvSpPr>
            <p:cNvPr id="91172" name="Oval 18"/>
            <p:cNvSpPr>
              <a:spLocks noChangeArrowheads="1"/>
            </p:cNvSpPr>
            <p:nvPr/>
          </p:nvSpPr>
          <p:spPr bwMode="auto">
            <a:xfrm>
              <a:off x="2592" y="3543"/>
              <a:ext cx="547" cy="521"/>
            </a:xfrm>
            <a:prstGeom prst="ellipse">
              <a:avLst/>
            </a:prstGeom>
            <a:solidFill>
              <a:srgbClr val="9999FF">
                <a:alpha val="50195"/>
              </a:srgbClr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E</a:t>
              </a:r>
            </a:p>
          </p:txBody>
        </p:sp>
        <p:sp>
          <p:nvSpPr>
            <p:cNvPr id="91173" name="Line 19"/>
            <p:cNvSpPr>
              <a:spLocks noChangeShapeType="1"/>
            </p:cNvSpPr>
            <p:nvPr/>
          </p:nvSpPr>
          <p:spPr bwMode="auto">
            <a:xfrm>
              <a:off x="1486" y="3798"/>
              <a:ext cx="386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1174" name="Line 20"/>
            <p:cNvSpPr>
              <a:spLocks noChangeShapeType="1"/>
            </p:cNvSpPr>
            <p:nvPr/>
          </p:nvSpPr>
          <p:spPr bwMode="auto">
            <a:xfrm>
              <a:off x="2389" y="3798"/>
              <a:ext cx="203" cy="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1175" name="Line 21"/>
            <p:cNvSpPr>
              <a:spLocks noChangeShapeType="1"/>
            </p:cNvSpPr>
            <p:nvPr/>
          </p:nvSpPr>
          <p:spPr bwMode="auto">
            <a:xfrm flipV="1">
              <a:off x="3120" y="3741"/>
              <a:ext cx="420" cy="5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1149" name="Line 22"/>
          <p:cNvSpPr>
            <a:spLocks noChangeShapeType="1"/>
          </p:cNvSpPr>
          <p:nvPr/>
        </p:nvSpPr>
        <p:spPr bwMode="auto">
          <a:xfrm flipV="1">
            <a:off x="6413500" y="4965700"/>
            <a:ext cx="855663" cy="12700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0" name="Line 23"/>
          <p:cNvSpPr>
            <a:spLocks noChangeShapeType="1"/>
          </p:cNvSpPr>
          <p:nvPr/>
        </p:nvSpPr>
        <p:spPr bwMode="auto">
          <a:xfrm flipV="1">
            <a:off x="2560638" y="5268913"/>
            <a:ext cx="1154112" cy="2317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1" name="Line 27"/>
          <p:cNvSpPr>
            <a:spLocks noChangeShapeType="1"/>
          </p:cNvSpPr>
          <p:nvPr/>
        </p:nvSpPr>
        <p:spPr bwMode="auto">
          <a:xfrm rot="18955901" flipV="1">
            <a:off x="1657350" y="4667250"/>
            <a:ext cx="1150938" cy="2317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2" name="Text Box 39"/>
          <p:cNvSpPr txBox="1">
            <a:spLocks noChangeArrowheads="1"/>
          </p:cNvSpPr>
          <p:nvPr/>
        </p:nvSpPr>
        <p:spPr bwMode="auto">
          <a:xfrm>
            <a:off x="1193800" y="4743450"/>
            <a:ext cx="156845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Centro</a:t>
            </a:r>
          </a:p>
          <a:p>
            <a:pPr algn="ctr"/>
            <a:r>
              <a:rPr lang="es-ES_tradnl" b="1">
                <a:latin typeface="Tahoma" pitchFamily="34" charset="0"/>
              </a:rPr>
              <a:t>Transacción</a:t>
            </a:r>
          </a:p>
        </p:txBody>
      </p:sp>
      <p:grpSp>
        <p:nvGrpSpPr>
          <p:cNvPr id="91153" name="Group 28"/>
          <p:cNvGrpSpPr>
            <a:grpSpLocks/>
          </p:cNvGrpSpPr>
          <p:nvPr/>
        </p:nvGrpSpPr>
        <p:grpSpPr bwMode="auto">
          <a:xfrm>
            <a:off x="354013" y="2514600"/>
            <a:ext cx="1489075" cy="1647825"/>
            <a:chOff x="96" y="2352"/>
            <a:chExt cx="704" cy="1384"/>
          </a:xfrm>
        </p:grpSpPr>
        <p:sp>
          <p:nvSpPr>
            <p:cNvPr id="91168" name="Oval 29"/>
            <p:cNvSpPr>
              <a:spLocks noChangeArrowheads="1"/>
            </p:cNvSpPr>
            <p:nvPr/>
          </p:nvSpPr>
          <p:spPr bwMode="auto">
            <a:xfrm>
              <a:off x="254" y="3216"/>
              <a:ext cx="546" cy="520"/>
            </a:xfrm>
            <a:prstGeom prst="ellipse">
              <a:avLst/>
            </a:prstGeom>
            <a:solidFill>
              <a:srgbClr val="CCFF33"/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Y</a:t>
              </a:r>
            </a:p>
          </p:txBody>
        </p:sp>
        <p:sp>
          <p:nvSpPr>
            <p:cNvPr id="91169" name="Oval 30"/>
            <p:cNvSpPr>
              <a:spLocks noChangeArrowheads="1"/>
            </p:cNvSpPr>
            <p:nvPr/>
          </p:nvSpPr>
          <p:spPr bwMode="auto">
            <a:xfrm>
              <a:off x="96" y="2352"/>
              <a:ext cx="546" cy="521"/>
            </a:xfrm>
            <a:prstGeom prst="ellipse">
              <a:avLst/>
            </a:prstGeom>
            <a:solidFill>
              <a:srgbClr val="CCFF33"/>
            </a:solidFill>
            <a:ln w="28575">
              <a:solidFill>
                <a:srgbClr val="003366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s-ES" b="1">
                  <a:latin typeface="Tahoma" pitchFamily="34" charset="0"/>
                </a:rPr>
                <a:t>X</a:t>
              </a:r>
            </a:p>
          </p:txBody>
        </p:sp>
        <p:sp>
          <p:nvSpPr>
            <p:cNvPr id="91170" name="Line 31"/>
            <p:cNvSpPr>
              <a:spLocks noChangeShapeType="1"/>
            </p:cNvSpPr>
            <p:nvPr/>
          </p:nvSpPr>
          <p:spPr bwMode="auto">
            <a:xfrm rot="1113025">
              <a:off x="342" y="2906"/>
              <a:ext cx="214" cy="355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1154" name="Freeform 11"/>
          <p:cNvSpPr>
            <a:spLocks/>
          </p:cNvSpPr>
          <p:nvPr/>
        </p:nvSpPr>
        <p:spPr bwMode="auto">
          <a:xfrm>
            <a:off x="2894013" y="3751263"/>
            <a:ext cx="611187" cy="249237"/>
          </a:xfrm>
          <a:custGeom>
            <a:avLst/>
            <a:gdLst>
              <a:gd name="T0" fmla="*/ 0 w 645"/>
              <a:gd name="T1" fmla="*/ 555 h 555"/>
              <a:gd name="T2" fmla="*/ 645 w 645"/>
              <a:gd name="T3" fmla="*/ 0 h 555"/>
              <a:gd name="T4" fmla="*/ 0 60000 65536"/>
              <a:gd name="T5" fmla="*/ 0 60000 65536"/>
              <a:gd name="T6" fmla="*/ 0 w 645"/>
              <a:gd name="T7" fmla="*/ 0 h 555"/>
              <a:gd name="T8" fmla="*/ 645 w 645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5" h="555">
                <a:moveTo>
                  <a:pt x="0" y="555"/>
                </a:moveTo>
                <a:cubicBezTo>
                  <a:pt x="270" y="325"/>
                  <a:pt x="540" y="95"/>
                  <a:pt x="64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5" name="Freeform 12"/>
          <p:cNvSpPr>
            <a:spLocks/>
          </p:cNvSpPr>
          <p:nvPr/>
        </p:nvSpPr>
        <p:spPr bwMode="auto">
          <a:xfrm rot="-580176">
            <a:off x="4173538" y="3200400"/>
            <a:ext cx="609600" cy="57150"/>
          </a:xfrm>
          <a:custGeom>
            <a:avLst/>
            <a:gdLst>
              <a:gd name="T0" fmla="*/ 0 w 765"/>
              <a:gd name="T1" fmla="*/ 165 h 165"/>
              <a:gd name="T2" fmla="*/ 765 w 765"/>
              <a:gd name="T3" fmla="*/ 0 h 165"/>
              <a:gd name="T4" fmla="*/ 0 60000 65536"/>
              <a:gd name="T5" fmla="*/ 0 60000 65536"/>
              <a:gd name="T6" fmla="*/ 0 w 765"/>
              <a:gd name="T7" fmla="*/ 0 h 165"/>
              <a:gd name="T8" fmla="*/ 765 w 765"/>
              <a:gd name="T9" fmla="*/ 165 h 1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65">
                <a:moveTo>
                  <a:pt x="0" y="165"/>
                </a:moveTo>
                <a:cubicBezTo>
                  <a:pt x="319" y="95"/>
                  <a:pt x="638" y="25"/>
                  <a:pt x="76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6" name="Line 24"/>
          <p:cNvSpPr>
            <a:spLocks noChangeShapeType="1"/>
          </p:cNvSpPr>
          <p:nvPr/>
        </p:nvSpPr>
        <p:spPr bwMode="auto">
          <a:xfrm rot="-484995">
            <a:off x="2649538" y="3028950"/>
            <a:ext cx="576262" cy="230188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7" name="Line 25"/>
          <p:cNvSpPr>
            <a:spLocks noChangeShapeType="1"/>
          </p:cNvSpPr>
          <p:nvPr/>
        </p:nvSpPr>
        <p:spPr bwMode="auto">
          <a:xfrm rot="-2205538">
            <a:off x="4824413" y="2609850"/>
            <a:ext cx="244475" cy="369888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8" name="Line 34"/>
          <p:cNvSpPr>
            <a:spLocks noChangeShapeType="1"/>
          </p:cNvSpPr>
          <p:nvPr/>
        </p:nvSpPr>
        <p:spPr bwMode="auto">
          <a:xfrm rot="-2205538">
            <a:off x="5942013" y="3287713"/>
            <a:ext cx="244475" cy="3698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59" name="Freeform 35"/>
          <p:cNvSpPr>
            <a:spLocks/>
          </p:cNvSpPr>
          <p:nvPr/>
        </p:nvSpPr>
        <p:spPr bwMode="auto">
          <a:xfrm rot="-714803">
            <a:off x="7224713" y="3076575"/>
            <a:ext cx="611187" cy="171450"/>
          </a:xfrm>
          <a:custGeom>
            <a:avLst/>
            <a:gdLst>
              <a:gd name="T0" fmla="*/ 0 w 645"/>
              <a:gd name="T1" fmla="*/ 555 h 555"/>
              <a:gd name="T2" fmla="*/ 645 w 645"/>
              <a:gd name="T3" fmla="*/ 0 h 555"/>
              <a:gd name="T4" fmla="*/ 0 60000 65536"/>
              <a:gd name="T5" fmla="*/ 0 60000 65536"/>
              <a:gd name="T6" fmla="*/ 0 w 645"/>
              <a:gd name="T7" fmla="*/ 0 h 555"/>
              <a:gd name="T8" fmla="*/ 645 w 645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5" h="555">
                <a:moveTo>
                  <a:pt x="0" y="555"/>
                </a:moveTo>
                <a:cubicBezTo>
                  <a:pt x="270" y="325"/>
                  <a:pt x="540" y="95"/>
                  <a:pt x="64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60" name="Freeform 36"/>
          <p:cNvSpPr>
            <a:spLocks/>
          </p:cNvSpPr>
          <p:nvPr/>
        </p:nvSpPr>
        <p:spPr bwMode="auto">
          <a:xfrm rot="-714803">
            <a:off x="8040688" y="2219325"/>
            <a:ext cx="812800" cy="342900"/>
          </a:xfrm>
          <a:custGeom>
            <a:avLst/>
            <a:gdLst>
              <a:gd name="T0" fmla="*/ 0 w 645"/>
              <a:gd name="T1" fmla="*/ 555 h 555"/>
              <a:gd name="T2" fmla="*/ 645 w 645"/>
              <a:gd name="T3" fmla="*/ 0 h 555"/>
              <a:gd name="T4" fmla="*/ 0 60000 65536"/>
              <a:gd name="T5" fmla="*/ 0 60000 65536"/>
              <a:gd name="T6" fmla="*/ 0 w 645"/>
              <a:gd name="T7" fmla="*/ 0 h 555"/>
              <a:gd name="T8" fmla="*/ 645 w 645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5" h="555">
                <a:moveTo>
                  <a:pt x="0" y="555"/>
                </a:moveTo>
                <a:cubicBezTo>
                  <a:pt x="270" y="325"/>
                  <a:pt x="540" y="95"/>
                  <a:pt x="64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1161" name="Text Box 44"/>
          <p:cNvSpPr txBox="1">
            <a:spLocks noChangeArrowheads="1"/>
          </p:cNvSpPr>
          <p:nvPr/>
        </p:nvSpPr>
        <p:spPr bwMode="auto">
          <a:xfrm>
            <a:off x="5726113" y="2057400"/>
            <a:ext cx="1100137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Rama</a:t>
            </a:r>
          </a:p>
          <a:p>
            <a:pPr algn="ctr"/>
            <a:r>
              <a:rPr lang="es-ES_tradnl" b="1">
                <a:latin typeface="Tahoma" pitchFamily="34" charset="0"/>
              </a:rPr>
              <a:t>Proceso</a:t>
            </a:r>
          </a:p>
        </p:txBody>
      </p:sp>
      <p:sp>
        <p:nvSpPr>
          <p:cNvPr id="91162" name="Oval 9" descr="Diagonal hacia abajo ancha"/>
          <p:cNvSpPr>
            <a:spLocks noChangeArrowheads="1"/>
          </p:cNvSpPr>
          <p:nvPr/>
        </p:nvSpPr>
        <p:spPr bwMode="auto">
          <a:xfrm>
            <a:off x="4722813" y="2895600"/>
            <a:ext cx="1157287" cy="619125"/>
          </a:xfrm>
          <a:prstGeom prst="ellipse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D</a:t>
            </a:r>
          </a:p>
        </p:txBody>
      </p:sp>
      <p:sp>
        <p:nvSpPr>
          <p:cNvPr id="91163" name="Oval 10" descr="Diagonal hacia abajo ancha"/>
          <p:cNvSpPr>
            <a:spLocks noChangeArrowheads="1"/>
          </p:cNvSpPr>
          <p:nvPr/>
        </p:nvSpPr>
        <p:spPr bwMode="auto">
          <a:xfrm>
            <a:off x="3055938" y="3152775"/>
            <a:ext cx="1160462" cy="619125"/>
          </a:xfrm>
          <a:prstGeom prst="ellipse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A</a:t>
            </a:r>
          </a:p>
        </p:txBody>
      </p:sp>
      <p:sp>
        <p:nvSpPr>
          <p:cNvPr id="91164" name="Oval 32" descr="Diagonal hacia abajo ancha"/>
          <p:cNvSpPr>
            <a:spLocks noChangeArrowheads="1"/>
          </p:cNvSpPr>
          <p:nvPr/>
        </p:nvSpPr>
        <p:spPr bwMode="auto">
          <a:xfrm>
            <a:off x="6348413" y="3209925"/>
            <a:ext cx="1157287" cy="619125"/>
          </a:xfrm>
          <a:prstGeom prst="ellipse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G</a:t>
            </a:r>
          </a:p>
        </p:txBody>
      </p:sp>
      <p:sp>
        <p:nvSpPr>
          <p:cNvPr id="91165" name="Oval 33" descr="Diagonal hacia abajo ancha"/>
          <p:cNvSpPr>
            <a:spLocks noChangeArrowheads="1"/>
          </p:cNvSpPr>
          <p:nvPr/>
        </p:nvSpPr>
        <p:spPr bwMode="auto">
          <a:xfrm>
            <a:off x="7364413" y="2514600"/>
            <a:ext cx="1157287" cy="620713"/>
          </a:xfrm>
          <a:prstGeom prst="ellipse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H</a:t>
            </a:r>
          </a:p>
        </p:txBody>
      </p:sp>
      <p:sp>
        <p:nvSpPr>
          <p:cNvPr id="38" name="3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17B8-E0C4-4B42-BA0F-58D76230800C}" type="slidenum">
              <a:rPr lang="es-AR"/>
              <a:pPr>
                <a:defRPr/>
              </a:pPr>
              <a:t>86</a:t>
            </a:fld>
            <a:endParaRPr lang="es-AR"/>
          </a:p>
        </p:txBody>
      </p:sp>
      <p:sp>
        <p:nvSpPr>
          <p:cNvPr id="39" name="3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Cambio de Topología</a:t>
            </a:r>
            <a:endParaRPr lang="es-ES_tradnl" b="1" dirty="0">
              <a:solidFill>
                <a:srgbClr val="FFC000"/>
              </a:solidFill>
            </a:endParaRPr>
          </a:p>
        </p:txBody>
      </p:sp>
      <p:sp>
        <p:nvSpPr>
          <p:cNvPr id="6043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s-ES_tradnl" sz="2000" dirty="0"/>
              <a:t>Cada rama de proceso se considera como un modelo de transformación</a:t>
            </a:r>
          </a:p>
          <a:p>
            <a:pPr>
              <a:defRPr/>
            </a:pPr>
            <a:r>
              <a:rPr lang="es-ES_tradnl" sz="2000" dirty="0"/>
              <a:t>Se aplica el método visto, separando zonas aferente, de proceso y eferente</a:t>
            </a:r>
          </a:p>
          <a:p>
            <a:pPr>
              <a:defRPr/>
            </a:pPr>
            <a:r>
              <a:rPr lang="es-ES_tradnl" sz="2000" dirty="0"/>
              <a:t>Luego se organizan las funciones de las ramas de proceso  y se compone la totalidad de la carta</a:t>
            </a:r>
          </a:p>
          <a:p>
            <a:pPr>
              <a:defRPr/>
            </a:pPr>
            <a:r>
              <a:rPr lang="es-ES_tradnl" sz="2000" dirty="0"/>
              <a:t>Por último se agregan los flujos, derivándolos del DFD</a:t>
            </a:r>
          </a:p>
        </p:txBody>
      </p:sp>
      <p:sp>
        <p:nvSpPr>
          <p:cNvPr id="92164" name="Freeform 12"/>
          <p:cNvSpPr>
            <a:spLocks/>
          </p:cNvSpPr>
          <p:nvPr/>
        </p:nvSpPr>
        <p:spPr bwMode="auto">
          <a:xfrm rot="-714803">
            <a:off x="6851650" y="4000500"/>
            <a:ext cx="812800" cy="342900"/>
          </a:xfrm>
          <a:custGeom>
            <a:avLst/>
            <a:gdLst>
              <a:gd name="T0" fmla="*/ 0 w 645"/>
              <a:gd name="T1" fmla="*/ 555 h 555"/>
              <a:gd name="T2" fmla="*/ 645 w 645"/>
              <a:gd name="T3" fmla="*/ 0 h 555"/>
              <a:gd name="T4" fmla="*/ 0 60000 65536"/>
              <a:gd name="T5" fmla="*/ 0 60000 65536"/>
              <a:gd name="T6" fmla="*/ 0 w 645"/>
              <a:gd name="T7" fmla="*/ 0 h 555"/>
              <a:gd name="T8" fmla="*/ 645 w 645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5" h="555">
                <a:moveTo>
                  <a:pt x="0" y="555"/>
                </a:moveTo>
                <a:cubicBezTo>
                  <a:pt x="270" y="325"/>
                  <a:pt x="540" y="95"/>
                  <a:pt x="64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65" name="Freeform 6"/>
          <p:cNvSpPr>
            <a:spLocks/>
          </p:cNvSpPr>
          <p:nvPr/>
        </p:nvSpPr>
        <p:spPr bwMode="auto">
          <a:xfrm>
            <a:off x="1619250" y="5581650"/>
            <a:ext cx="611188" cy="250825"/>
          </a:xfrm>
          <a:custGeom>
            <a:avLst/>
            <a:gdLst>
              <a:gd name="T0" fmla="*/ 0 w 645"/>
              <a:gd name="T1" fmla="*/ 555 h 555"/>
              <a:gd name="T2" fmla="*/ 645 w 645"/>
              <a:gd name="T3" fmla="*/ 0 h 555"/>
              <a:gd name="T4" fmla="*/ 0 60000 65536"/>
              <a:gd name="T5" fmla="*/ 0 60000 65536"/>
              <a:gd name="T6" fmla="*/ 0 w 645"/>
              <a:gd name="T7" fmla="*/ 0 h 555"/>
              <a:gd name="T8" fmla="*/ 645 w 645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5" h="555">
                <a:moveTo>
                  <a:pt x="0" y="555"/>
                </a:moveTo>
                <a:cubicBezTo>
                  <a:pt x="270" y="325"/>
                  <a:pt x="540" y="95"/>
                  <a:pt x="64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66" name="Freeform 7"/>
          <p:cNvSpPr>
            <a:spLocks/>
          </p:cNvSpPr>
          <p:nvPr/>
        </p:nvSpPr>
        <p:spPr bwMode="auto">
          <a:xfrm rot="-580176">
            <a:off x="2900363" y="5030788"/>
            <a:ext cx="609600" cy="57150"/>
          </a:xfrm>
          <a:custGeom>
            <a:avLst/>
            <a:gdLst>
              <a:gd name="T0" fmla="*/ 0 w 765"/>
              <a:gd name="T1" fmla="*/ 165 h 165"/>
              <a:gd name="T2" fmla="*/ 765 w 765"/>
              <a:gd name="T3" fmla="*/ 0 h 165"/>
              <a:gd name="T4" fmla="*/ 0 60000 65536"/>
              <a:gd name="T5" fmla="*/ 0 60000 65536"/>
              <a:gd name="T6" fmla="*/ 0 w 765"/>
              <a:gd name="T7" fmla="*/ 0 h 165"/>
              <a:gd name="T8" fmla="*/ 765 w 765"/>
              <a:gd name="T9" fmla="*/ 165 h 1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65">
                <a:moveTo>
                  <a:pt x="0" y="165"/>
                </a:moveTo>
                <a:cubicBezTo>
                  <a:pt x="319" y="95"/>
                  <a:pt x="638" y="25"/>
                  <a:pt x="76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67" name="Line 8"/>
          <p:cNvSpPr>
            <a:spLocks noChangeShapeType="1"/>
          </p:cNvSpPr>
          <p:nvPr/>
        </p:nvSpPr>
        <p:spPr bwMode="auto">
          <a:xfrm rot="-484995">
            <a:off x="1376363" y="4859338"/>
            <a:ext cx="574675" cy="2301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68" name="Line 9"/>
          <p:cNvSpPr>
            <a:spLocks noChangeShapeType="1"/>
          </p:cNvSpPr>
          <p:nvPr/>
        </p:nvSpPr>
        <p:spPr bwMode="auto">
          <a:xfrm rot="-2205538">
            <a:off x="3549650" y="4440238"/>
            <a:ext cx="246063" cy="3698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69" name="Line 10"/>
          <p:cNvSpPr>
            <a:spLocks noChangeShapeType="1"/>
          </p:cNvSpPr>
          <p:nvPr/>
        </p:nvSpPr>
        <p:spPr bwMode="auto">
          <a:xfrm rot="-2205538">
            <a:off x="4667250" y="5118100"/>
            <a:ext cx="246063" cy="369888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70" name="Freeform 11"/>
          <p:cNvSpPr>
            <a:spLocks/>
          </p:cNvSpPr>
          <p:nvPr/>
        </p:nvSpPr>
        <p:spPr bwMode="auto">
          <a:xfrm rot="-714803">
            <a:off x="5949950" y="4906963"/>
            <a:ext cx="611188" cy="171450"/>
          </a:xfrm>
          <a:custGeom>
            <a:avLst/>
            <a:gdLst>
              <a:gd name="T0" fmla="*/ 0 w 645"/>
              <a:gd name="T1" fmla="*/ 555 h 555"/>
              <a:gd name="T2" fmla="*/ 645 w 645"/>
              <a:gd name="T3" fmla="*/ 0 h 555"/>
              <a:gd name="T4" fmla="*/ 0 60000 65536"/>
              <a:gd name="T5" fmla="*/ 0 60000 65536"/>
              <a:gd name="T6" fmla="*/ 0 w 645"/>
              <a:gd name="T7" fmla="*/ 0 h 555"/>
              <a:gd name="T8" fmla="*/ 645 w 645"/>
              <a:gd name="T9" fmla="*/ 555 h 5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5" h="555">
                <a:moveTo>
                  <a:pt x="0" y="555"/>
                </a:moveTo>
                <a:cubicBezTo>
                  <a:pt x="270" y="325"/>
                  <a:pt x="540" y="95"/>
                  <a:pt x="645" y="0"/>
                </a:cubicBezTo>
              </a:path>
            </a:pathLst>
          </a:custGeom>
          <a:solidFill>
            <a:srgbClr val="9999FF">
              <a:alpha val="50195"/>
            </a:srgbClr>
          </a:solidFill>
          <a:ln w="28575">
            <a:solidFill>
              <a:srgbClr val="003366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2171" name="Text Box 13"/>
          <p:cNvSpPr txBox="1">
            <a:spLocks noChangeArrowheads="1"/>
          </p:cNvSpPr>
          <p:nvPr/>
        </p:nvSpPr>
        <p:spPr bwMode="auto">
          <a:xfrm>
            <a:off x="5454650" y="5670550"/>
            <a:ext cx="1100138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Zona</a:t>
            </a:r>
          </a:p>
          <a:p>
            <a:pPr algn="ctr"/>
            <a:r>
              <a:rPr lang="es-ES_tradnl" b="1">
                <a:latin typeface="Tahoma" pitchFamily="34" charset="0"/>
              </a:rPr>
              <a:t>Proceso</a:t>
            </a:r>
          </a:p>
        </p:txBody>
      </p:sp>
      <p:sp>
        <p:nvSpPr>
          <p:cNvPr id="92172" name="Oval 14" descr="Diagonal hacia arriba clara"/>
          <p:cNvSpPr>
            <a:spLocks noChangeArrowheads="1"/>
          </p:cNvSpPr>
          <p:nvPr/>
        </p:nvSpPr>
        <p:spPr bwMode="auto">
          <a:xfrm>
            <a:off x="3448050" y="4725988"/>
            <a:ext cx="1157288" cy="620712"/>
          </a:xfrm>
          <a:prstGeom prst="ellipse">
            <a:avLst/>
          </a:prstGeom>
          <a:pattFill prst="ltUp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D</a:t>
            </a:r>
          </a:p>
        </p:txBody>
      </p:sp>
      <p:sp>
        <p:nvSpPr>
          <p:cNvPr id="92173" name="Oval 15" descr="Diagonal hacia arriba clara"/>
          <p:cNvSpPr>
            <a:spLocks noChangeArrowheads="1"/>
          </p:cNvSpPr>
          <p:nvPr/>
        </p:nvSpPr>
        <p:spPr bwMode="auto">
          <a:xfrm>
            <a:off x="1782763" y="4983163"/>
            <a:ext cx="1158875" cy="620712"/>
          </a:xfrm>
          <a:prstGeom prst="ellipse">
            <a:avLst/>
          </a:prstGeom>
          <a:pattFill prst="ltUp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A</a:t>
            </a:r>
          </a:p>
        </p:txBody>
      </p:sp>
      <p:sp>
        <p:nvSpPr>
          <p:cNvPr id="92174" name="Oval 16" descr="Diagonal hacia arriba clara"/>
          <p:cNvSpPr>
            <a:spLocks noChangeArrowheads="1"/>
          </p:cNvSpPr>
          <p:nvPr/>
        </p:nvSpPr>
        <p:spPr bwMode="auto">
          <a:xfrm>
            <a:off x="5073650" y="5040313"/>
            <a:ext cx="1157288" cy="620712"/>
          </a:xfrm>
          <a:prstGeom prst="ellipse">
            <a:avLst/>
          </a:prstGeom>
          <a:pattFill prst="ltUp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G</a:t>
            </a:r>
          </a:p>
        </p:txBody>
      </p:sp>
      <p:sp>
        <p:nvSpPr>
          <p:cNvPr id="92175" name="Oval 17" descr="Diagonal hacia arriba clara"/>
          <p:cNvSpPr>
            <a:spLocks noChangeArrowheads="1"/>
          </p:cNvSpPr>
          <p:nvPr/>
        </p:nvSpPr>
        <p:spPr bwMode="auto">
          <a:xfrm>
            <a:off x="6089650" y="4287838"/>
            <a:ext cx="1157288" cy="620712"/>
          </a:xfrm>
          <a:prstGeom prst="ellipse">
            <a:avLst/>
          </a:prstGeom>
          <a:pattFill prst="ltUpDiag">
            <a:fgClr>
              <a:srgbClr val="CC00FF"/>
            </a:fgClr>
            <a:bgClr>
              <a:srgbClr val="FFFFFF"/>
            </a:bgClr>
          </a:pattFill>
          <a:ln w="28575">
            <a:solidFill>
              <a:srgbClr val="003366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s-ES" b="1">
                <a:latin typeface="Tahoma" pitchFamily="34" charset="0"/>
              </a:rPr>
              <a:t>H</a:t>
            </a:r>
          </a:p>
        </p:txBody>
      </p:sp>
      <p:sp>
        <p:nvSpPr>
          <p:cNvPr id="92176" name="Arc 19"/>
          <p:cNvSpPr>
            <a:spLocks/>
          </p:cNvSpPr>
          <p:nvPr/>
        </p:nvSpPr>
        <p:spPr bwMode="auto">
          <a:xfrm rot="1782119">
            <a:off x="3194050" y="4459288"/>
            <a:ext cx="1930400" cy="1714500"/>
          </a:xfrm>
          <a:custGeom>
            <a:avLst/>
            <a:gdLst>
              <a:gd name="T0" fmla="*/ 0 w 21600"/>
              <a:gd name="T1" fmla="*/ 0 h 21600"/>
              <a:gd name="T2" fmla="*/ 1930400 w 21600"/>
              <a:gd name="T3" fmla="*/ 1714500 h 21600"/>
              <a:gd name="T4" fmla="*/ 0 w 21600"/>
              <a:gd name="T5" fmla="*/ 17145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92177" name="Arc 20"/>
          <p:cNvSpPr>
            <a:spLocks/>
          </p:cNvSpPr>
          <p:nvPr/>
        </p:nvSpPr>
        <p:spPr bwMode="auto">
          <a:xfrm rot="-796683" flipH="1" flipV="1">
            <a:off x="5745163" y="4057650"/>
            <a:ext cx="1930400" cy="1547813"/>
          </a:xfrm>
          <a:custGeom>
            <a:avLst/>
            <a:gdLst>
              <a:gd name="T0" fmla="*/ 0 w 21600"/>
              <a:gd name="T1" fmla="*/ 0 h 21600"/>
              <a:gd name="T2" fmla="*/ 1930400 w 21600"/>
              <a:gd name="T3" fmla="*/ 1547813 h 21600"/>
              <a:gd name="T4" fmla="*/ 0 w 21600"/>
              <a:gd name="T5" fmla="*/ 154781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92178" name="Text Box 23"/>
          <p:cNvSpPr txBox="1">
            <a:spLocks noChangeArrowheads="1"/>
          </p:cNvSpPr>
          <p:nvPr/>
        </p:nvSpPr>
        <p:spPr bwMode="auto">
          <a:xfrm>
            <a:off x="987425" y="4229100"/>
            <a:ext cx="1092200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Zona</a:t>
            </a:r>
          </a:p>
          <a:p>
            <a:pPr algn="ctr"/>
            <a:r>
              <a:rPr lang="es-ES_tradnl" b="1">
                <a:latin typeface="Tahoma" pitchFamily="34" charset="0"/>
              </a:rPr>
              <a:t>Entrada</a:t>
            </a:r>
          </a:p>
        </p:txBody>
      </p:sp>
      <p:sp>
        <p:nvSpPr>
          <p:cNvPr id="92179" name="Text Box 24"/>
          <p:cNvSpPr txBox="1">
            <a:spLocks noChangeArrowheads="1"/>
          </p:cNvSpPr>
          <p:nvPr/>
        </p:nvSpPr>
        <p:spPr bwMode="auto">
          <a:xfrm>
            <a:off x="7145338" y="4686300"/>
            <a:ext cx="1171575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b="1">
                <a:latin typeface="Tahoma" pitchFamily="34" charset="0"/>
              </a:rPr>
              <a:t>Zona</a:t>
            </a:r>
          </a:p>
          <a:p>
            <a:pPr algn="ctr"/>
            <a:r>
              <a:rPr lang="es-ES_tradnl" b="1">
                <a:latin typeface="Tahoma" pitchFamily="34" charset="0"/>
              </a:rPr>
              <a:t>Eferente</a:t>
            </a:r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8FAC9-F0EE-429A-8D3C-B07AF7D82017}" type="slidenum">
              <a:rPr lang="es-AR"/>
              <a:pPr>
                <a:defRPr/>
              </a:pPr>
              <a:t>87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715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Cambio de Topología</a:t>
            </a:r>
            <a:endParaRPr lang="es-ES_tradnl" b="1" dirty="0">
              <a:solidFill>
                <a:srgbClr val="FFC000"/>
              </a:solidFill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41563"/>
            <a:ext cx="7643813" cy="36798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s-ES_tradnl"/>
              <a:t> 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3200400" y="1331913"/>
            <a:ext cx="2170113" cy="561975"/>
          </a:xfrm>
          <a:prstGeom prst="rect">
            <a:avLst/>
          </a:prstGeom>
          <a:solidFill>
            <a:srgbClr val="33CCCC">
              <a:alpha val="50195"/>
            </a:srgbClr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3189" name="Rectangle 7"/>
          <p:cNvSpPr>
            <a:spLocks noChangeArrowheads="1"/>
          </p:cNvSpPr>
          <p:nvPr/>
        </p:nvSpPr>
        <p:spPr bwMode="auto">
          <a:xfrm>
            <a:off x="304800" y="2474913"/>
            <a:ext cx="1558925" cy="561975"/>
          </a:xfrm>
          <a:prstGeom prst="rect">
            <a:avLst/>
          </a:prstGeom>
          <a:solidFill>
            <a:srgbClr val="CCFF33"/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Tahoma" pitchFamily="34" charset="0"/>
              </a:rPr>
              <a:t>X</a:t>
            </a:r>
          </a:p>
        </p:txBody>
      </p:sp>
      <p:sp>
        <p:nvSpPr>
          <p:cNvPr id="93190" name="Rectangle 9"/>
          <p:cNvSpPr>
            <a:spLocks noChangeArrowheads="1"/>
          </p:cNvSpPr>
          <p:nvPr/>
        </p:nvSpPr>
        <p:spPr bwMode="auto">
          <a:xfrm>
            <a:off x="304800" y="3617913"/>
            <a:ext cx="1558925" cy="561975"/>
          </a:xfrm>
          <a:prstGeom prst="rect">
            <a:avLst/>
          </a:prstGeom>
          <a:solidFill>
            <a:srgbClr val="CCFF33"/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>
                <a:latin typeface="Tahoma" pitchFamily="34" charset="0"/>
              </a:rPr>
              <a:t>Y</a:t>
            </a:r>
          </a:p>
        </p:txBody>
      </p:sp>
      <p:sp>
        <p:nvSpPr>
          <p:cNvPr id="93191" name="Rectangle 10" descr="Diagonal hacia abajo ancha"/>
          <p:cNvSpPr>
            <a:spLocks noChangeArrowheads="1"/>
          </p:cNvSpPr>
          <p:nvPr/>
        </p:nvSpPr>
        <p:spPr bwMode="auto">
          <a:xfrm>
            <a:off x="2690813" y="3617913"/>
            <a:ext cx="1558925" cy="561975"/>
          </a:xfrm>
          <a:prstGeom prst="rect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c1</a:t>
            </a:r>
          </a:p>
        </p:txBody>
      </p:sp>
      <p:sp>
        <p:nvSpPr>
          <p:cNvPr id="93192" name="Rectangle 11"/>
          <p:cNvSpPr>
            <a:spLocks noChangeArrowheads="1"/>
          </p:cNvSpPr>
          <p:nvPr/>
        </p:nvSpPr>
        <p:spPr bwMode="auto">
          <a:xfrm>
            <a:off x="4926013" y="3617913"/>
            <a:ext cx="1558925" cy="561975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c2</a:t>
            </a:r>
          </a:p>
        </p:txBody>
      </p:sp>
      <p:sp>
        <p:nvSpPr>
          <p:cNvPr id="93193" name="Rectangle 13"/>
          <p:cNvSpPr>
            <a:spLocks noChangeArrowheads="1"/>
          </p:cNvSpPr>
          <p:nvPr/>
        </p:nvSpPr>
        <p:spPr bwMode="auto">
          <a:xfrm>
            <a:off x="7059613" y="3617913"/>
            <a:ext cx="1558925" cy="561975"/>
          </a:xfrm>
          <a:prstGeom prst="rect">
            <a:avLst/>
          </a:prstGeom>
          <a:solidFill>
            <a:srgbClr val="CC99FF">
              <a:alpha val="50195"/>
            </a:srgbClr>
          </a:solid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c3</a:t>
            </a:r>
          </a:p>
        </p:txBody>
      </p:sp>
      <p:sp>
        <p:nvSpPr>
          <p:cNvPr id="93194" name="Rectangle 14" descr="Diagonal hacia abajo ancha"/>
          <p:cNvSpPr>
            <a:spLocks noChangeArrowheads="1"/>
          </p:cNvSpPr>
          <p:nvPr/>
        </p:nvSpPr>
        <p:spPr bwMode="auto">
          <a:xfrm>
            <a:off x="5689600" y="4732338"/>
            <a:ext cx="1558925" cy="561975"/>
          </a:xfrm>
          <a:prstGeom prst="rect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H</a:t>
            </a:r>
          </a:p>
        </p:txBody>
      </p:sp>
      <p:sp>
        <p:nvSpPr>
          <p:cNvPr id="93195" name="Rectangle 15" descr="Diagonal hacia abajo ancha"/>
          <p:cNvSpPr>
            <a:spLocks noChangeArrowheads="1"/>
          </p:cNvSpPr>
          <p:nvPr/>
        </p:nvSpPr>
        <p:spPr bwMode="auto">
          <a:xfrm>
            <a:off x="3529013" y="4732338"/>
            <a:ext cx="1558925" cy="561975"/>
          </a:xfrm>
          <a:prstGeom prst="rect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G</a:t>
            </a:r>
          </a:p>
        </p:txBody>
      </p:sp>
      <p:sp>
        <p:nvSpPr>
          <p:cNvPr id="93196" name="Rectangle 16" descr="Diagonal hacia abajo ancha"/>
          <p:cNvSpPr>
            <a:spLocks noChangeArrowheads="1"/>
          </p:cNvSpPr>
          <p:nvPr/>
        </p:nvSpPr>
        <p:spPr bwMode="auto">
          <a:xfrm>
            <a:off x="1422400" y="5675313"/>
            <a:ext cx="1558925" cy="561975"/>
          </a:xfrm>
          <a:prstGeom prst="rect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D</a:t>
            </a:r>
          </a:p>
        </p:txBody>
      </p:sp>
      <p:sp>
        <p:nvSpPr>
          <p:cNvPr id="93197" name="Rectangle 17" descr="Diagonal hacia abajo ancha"/>
          <p:cNvSpPr>
            <a:spLocks noChangeArrowheads="1"/>
          </p:cNvSpPr>
          <p:nvPr/>
        </p:nvSpPr>
        <p:spPr bwMode="auto">
          <a:xfrm>
            <a:off x="1422400" y="4732338"/>
            <a:ext cx="1558925" cy="561975"/>
          </a:xfrm>
          <a:prstGeom prst="rect">
            <a:avLst/>
          </a:prstGeom>
          <a:pattFill prst="wdDnDiag">
            <a:fgClr>
              <a:srgbClr val="CC00FF"/>
            </a:fgClr>
            <a:bgClr>
              <a:srgbClr val="FFFFFF"/>
            </a:bgClr>
          </a:pattFill>
          <a:ln w="25400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b="1">
                <a:latin typeface="Tahoma" pitchFamily="34" charset="0"/>
              </a:rPr>
              <a:t>A</a:t>
            </a:r>
          </a:p>
        </p:txBody>
      </p:sp>
      <p:cxnSp>
        <p:nvCxnSpPr>
          <p:cNvPr id="93198" name="AutoShape 18"/>
          <p:cNvCxnSpPr>
            <a:cxnSpLocks noChangeShapeType="1"/>
            <a:stCxn id="93188" idx="2"/>
            <a:endCxn id="93189" idx="0"/>
          </p:cNvCxnSpPr>
          <p:nvPr/>
        </p:nvCxnSpPr>
        <p:spPr bwMode="auto">
          <a:xfrm rot="5400000">
            <a:off x="2394744" y="583407"/>
            <a:ext cx="581025" cy="3201987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199" name="AutoShape 19"/>
          <p:cNvCxnSpPr>
            <a:cxnSpLocks noChangeShapeType="1"/>
            <a:stCxn id="93190" idx="0"/>
            <a:endCxn id="93189" idx="2"/>
          </p:cNvCxnSpPr>
          <p:nvPr/>
        </p:nvCxnSpPr>
        <p:spPr bwMode="auto">
          <a:xfrm rot="5400000" flipH="1" flipV="1">
            <a:off x="793750" y="3327400"/>
            <a:ext cx="579438" cy="1588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0" name="AutoShape 20"/>
          <p:cNvCxnSpPr>
            <a:cxnSpLocks noChangeShapeType="1"/>
            <a:stCxn id="93188" idx="2"/>
          </p:cNvCxnSpPr>
          <p:nvPr/>
        </p:nvCxnSpPr>
        <p:spPr bwMode="auto">
          <a:xfrm rot="16200000" flipH="1">
            <a:off x="5292725" y="887413"/>
            <a:ext cx="523875" cy="2536825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1" name="AutoShape 21"/>
          <p:cNvCxnSpPr>
            <a:cxnSpLocks noChangeShapeType="1"/>
            <a:endCxn id="93191" idx="0"/>
          </p:cNvCxnSpPr>
          <p:nvPr/>
        </p:nvCxnSpPr>
        <p:spPr bwMode="auto">
          <a:xfrm rot="5400000">
            <a:off x="4827587" y="1622426"/>
            <a:ext cx="638175" cy="3352800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2" name="AutoShape 22"/>
          <p:cNvCxnSpPr>
            <a:cxnSpLocks noChangeShapeType="1"/>
            <a:endCxn id="93192" idx="0"/>
          </p:cNvCxnSpPr>
          <p:nvPr/>
        </p:nvCxnSpPr>
        <p:spPr bwMode="auto">
          <a:xfrm rot="5400000">
            <a:off x="5945187" y="2740026"/>
            <a:ext cx="638175" cy="1117600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3" name="AutoShape 23"/>
          <p:cNvCxnSpPr>
            <a:cxnSpLocks noChangeShapeType="1"/>
            <a:endCxn id="93193" idx="0"/>
          </p:cNvCxnSpPr>
          <p:nvPr/>
        </p:nvCxnSpPr>
        <p:spPr bwMode="auto">
          <a:xfrm rot="16200000" flipH="1">
            <a:off x="7011987" y="2790826"/>
            <a:ext cx="638175" cy="1016000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4" name="AutoShape 24"/>
          <p:cNvCxnSpPr>
            <a:cxnSpLocks noChangeShapeType="1"/>
            <a:stCxn id="93191" idx="2"/>
            <a:endCxn id="93197" idx="0"/>
          </p:cNvCxnSpPr>
          <p:nvPr/>
        </p:nvCxnSpPr>
        <p:spPr bwMode="auto">
          <a:xfrm rot="5400000">
            <a:off x="2559844" y="3821907"/>
            <a:ext cx="552450" cy="1268412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5" name="AutoShape 25"/>
          <p:cNvCxnSpPr>
            <a:cxnSpLocks noChangeShapeType="1"/>
            <a:stCxn id="93191" idx="2"/>
            <a:endCxn id="93195" idx="0"/>
          </p:cNvCxnSpPr>
          <p:nvPr/>
        </p:nvCxnSpPr>
        <p:spPr bwMode="auto">
          <a:xfrm rot="16200000" flipH="1">
            <a:off x="3613150" y="4037013"/>
            <a:ext cx="552450" cy="838200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6" name="AutoShape 26"/>
          <p:cNvCxnSpPr>
            <a:cxnSpLocks noChangeShapeType="1"/>
            <a:stCxn id="93191" idx="2"/>
            <a:endCxn id="93194" idx="0"/>
          </p:cNvCxnSpPr>
          <p:nvPr/>
        </p:nvCxnSpPr>
        <p:spPr bwMode="auto">
          <a:xfrm rot="16200000" flipH="1">
            <a:off x="4693444" y="2956719"/>
            <a:ext cx="552450" cy="2998788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93207" name="AutoShape 27"/>
          <p:cNvCxnSpPr>
            <a:cxnSpLocks noChangeShapeType="1"/>
            <a:stCxn id="93196" idx="0"/>
            <a:endCxn id="93197" idx="2"/>
          </p:cNvCxnSpPr>
          <p:nvPr/>
        </p:nvCxnSpPr>
        <p:spPr bwMode="auto">
          <a:xfrm rot="5400000" flipH="1" flipV="1">
            <a:off x="2011362" y="5484813"/>
            <a:ext cx="379413" cy="1588"/>
          </a:xfrm>
          <a:prstGeom prst="straightConnector1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</p:spPr>
      </p:cxnSp>
      <p:sp>
        <p:nvSpPr>
          <p:cNvPr id="93208" name="Text Box 28"/>
          <p:cNvSpPr txBox="1">
            <a:spLocks noChangeArrowheads="1"/>
          </p:cNvSpPr>
          <p:nvPr/>
        </p:nvSpPr>
        <p:spPr bwMode="auto">
          <a:xfrm>
            <a:off x="6308725" y="1285875"/>
            <a:ext cx="1503363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>
                <a:latin typeface="Tahoma" pitchFamily="34" charset="0"/>
              </a:rPr>
              <a:t>Control</a:t>
            </a:r>
          </a:p>
          <a:p>
            <a:pPr algn="ctr"/>
            <a:r>
              <a:rPr lang="es-ES_tradnl">
                <a:latin typeface="Tahoma" pitchFamily="34" charset="0"/>
              </a:rPr>
              <a:t>transacción </a:t>
            </a:r>
          </a:p>
        </p:txBody>
      </p:sp>
      <p:grpSp>
        <p:nvGrpSpPr>
          <p:cNvPr id="93209" name="Group 30"/>
          <p:cNvGrpSpPr>
            <a:grpSpLocks/>
          </p:cNvGrpSpPr>
          <p:nvPr/>
        </p:nvGrpSpPr>
        <p:grpSpPr bwMode="auto">
          <a:xfrm>
            <a:off x="6043613" y="2417763"/>
            <a:ext cx="1558925" cy="598487"/>
            <a:chOff x="2855" y="1728"/>
            <a:chExt cx="793" cy="562"/>
          </a:xfrm>
        </p:grpSpPr>
        <p:sp>
          <p:nvSpPr>
            <p:cNvPr id="93212" name="Rectangle 8" descr="Vertical oscura"/>
            <p:cNvSpPr>
              <a:spLocks noChangeArrowheads="1"/>
            </p:cNvSpPr>
            <p:nvPr/>
          </p:nvSpPr>
          <p:spPr bwMode="auto">
            <a:xfrm>
              <a:off x="2855" y="1728"/>
              <a:ext cx="793" cy="528"/>
            </a:xfrm>
            <a:prstGeom prst="rect">
              <a:avLst/>
            </a:prstGeom>
            <a:pattFill prst="dkVert">
              <a:fgClr>
                <a:srgbClr val="FF0000"/>
              </a:fgClr>
              <a:bgClr>
                <a:srgbClr val="FFFFFF"/>
              </a:bgClr>
            </a:pattFill>
            <a:ln w="254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b="1">
                  <a:latin typeface="Tahoma" pitchFamily="34" charset="0"/>
                </a:rPr>
                <a:t>T</a:t>
              </a:r>
            </a:p>
          </p:txBody>
        </p:sp>
        <p:sp>
          <p:nvSpPr>
            <p:cNvPr id="93213" name="AutoShape 29"/>
            <p:cNvSpPr>
              <a:spLocks noChangeArrowheads="1"/>
            </p:cNvSpPr>
            <p:nvPr/>
          </p:nvSpPr>
          <p:spPr bwMode="auto">
            <a:xfrm>
              <a:off x="3113" y="2199"/>
              <a:ext cx="272" cy="91"/>
            </a:xfrm>
            <a:prstGeom prst="flowChartDecision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28" name="2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5630A-F66D-4A06-B21D-BA2FF7B71B03}" type="slidenum">
              <a:rPr lang="es-AR"/>
              <a:pPr>
                <a:defRPr/>
              </a:pPr>
              <a:t>88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Refinamiento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Criterio de refinamiento</a:t>
            </a:r>
          </a:p>
          <a:p>
            <a:pPr>
              <a:defRPr/>
            </a:pPr>
            <a:r>
              <a:rPr lang="es-ES_tradnl" dirty="0"/>
              <a:t>Aumentar la cohesión</a:t>
            </a:r>
          </a:p>
          <a:p>
            <a:pPr>
              <a:defRPr/>
            </a:pPr>
            <a:r>
              <a:rPr lang="es-ES_tradnl" dirty="0"/>
              <a:t>Reducir el acoplamiento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E468A-E27C-4CF6-9A0B-4AB4B3ECB8B5}" type="slidenum">
              <a:rPr lang="es-AR"/>
              <a:pPr>
                <a:defRPr/>
              </a:pPr>
              <a:t>89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960438"/>
          </a:xfrm>
        </p:spPr>
        <p:txBody>
          <a:bodyPr/>
          <a:lstStyle/>
          <a:p>
            <a:pPr>
              <a:defRPr/>
            </a:pPr>
            <a:r>
              <a:rPr lang="en-US" sz="3600" b="1" dirty="0" err="1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Reingeniería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de </a:t>
            </a:r>
            <a:r>
              <a:rPr lang="en-US" sz="3600" b="1" dirty="0" err="1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Procesos</a:t>
            </a:r>
            <a:r>
              <a:rPr lang="en-US" sz="3600" b="1" dirty="0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 de </a:t>
            </a:r>
            <a:r>
              <a:rPr lang="en-US" sz="3600" b="1" dirty="0" err="1" smtClean="0">
                <a:solidFill>
                  <a:srgbClr val="FFC000"/>
                </a:solidFill>
                <a:ea typeface="Tahoma" pitchFamily="34" charset="0"/>
                <a:cs typeface="Tahoma" pitchFamily="34" charset="0"/>
              </a:rPr>
              <a:t>Negocio</a:t>
            </a:r>
            <a:endParaRPr lang="es-AR" sz="3600" b="1" dirty="0" smtClean="0">
              <a:solidFill>
                <a:srgbClr val="FFC000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6D3C3-63E9-469D-A1E3-5AE22DEA60C7}" type="slidenum">
              <a:rPr lang="es-AR"/>
              <a:pPr>
                <a:defRPr/>
              </a:pPr>
              <a:t>9</a:t>
            </a:fld>
            <a:endParaRPr lang="es-AR"/>
          </a:p>
        </p:txBody>
      </p:sp>
      <p:pic>
        <p:nvPicPr>
          <p:cNvPr id="1229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413" y="1628775"/>
            <a:ext cx="4132262" cy="45799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Criterio de refinamiento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060575"/>
            <a:ext cx="8418513" cy="4953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La cuestión que se pone de manifiesto es ¿</a:t>
            </a:r>
            <a:r>
              <a:rPr lang="es-ES_tradnl" sz="2400" b="1" dirty="0">
                <a:solidFill>
                  <a:srgbClr val="FF0066"/>
                </a:solidFill>
              </a:rPr>
              <a:t>Hasta </a:t>
            </a:r>
            <a:r>
              <a:rPr lang="es-ES_tradnl" sz="2400" b="1" dirty="0" err="1">
                <a:solidFill>
                  <a:srgbClr val="FF0066"/>
                </a:solidFill>
              </a:rPr>
              <a:t>cuando</a:t>
            </a:r>
            <a:r>
              <a:rPr lang="es-ES_tradnl" sz="2400" dirty="0"/>
              <a:t> refinar?. Esto implica la decisión acerca de </a:t>
            </a:r>
            <a:r>
              <a:rPr lang="es-ES_tradnl" sz="2400" b="1" dirty="0">
                <a:solidFill>
                  <a:srgbClr val="FF0066"/>
                </a:solidFill>
              </a:rPr>
              <a:t>cuánto</a:t>
            </a:r>
            <a:r>
              <a:rPr lang="es-ES_tradnl" sz="2400" dirty="0"/>
              <a:t> debe refinarse por cohesión / acoplamiento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El criterio aceptado es refinar hasta que el modelo de diseño resultante evidencie un comportamiento aceptable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Es importante completar el refinamiento de la carta según cada una de las heurísticas (NO mezclar)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AAE8F-D0DA-497C-8BF3-1121DCD190E7}" type="slidenum">
              <a:rPr lang="es-AR"/>
              <a:pPr>
                <a:defRPr/>
              </a:pPr>
              <a:t>90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Aumentando la cohesión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1200"/>
            <a:ext cx="8418513" cy="4876800"/>
          </a:xfrm>
        </p:spPr>
        <p:txBody>
          <a:bodyPr/>
          <a:lstStyle/>
          <a:p>
            <a:pPr>
              <a:defRPr/>
            </a:pPr>
            <a:endParaRPr lang="es-ES_tradnl" dirty="0" smtClean="0"/>
          </a:p>
          <a:p>
            <a:pPr>
              <a:defRPr/>
            </a:pPr>
            <a:r>
              <a:rPr lang="es-ES_tradnl" sz="2400" dirty="0" smtClean="0"/>
              <a:t>En </a:t>
            </a:r>
            <a:r>
              <a:rPr lang="es-ES_tradnl" sz="2400" dirty="0"/>
              <a:t>general, se comienza analizando la cohesión de los módulos principales, que serán seguramente los más complejos </a:t>
            </a:r>
          </a:p>
          <a:p>
            <a:pPr>
              <a:defRPr/>
            </a:pPr>
            <a:r>
              <a:rPr lang="es-ES_tradnl" sz="2400" b="1" dirty="0">
                <a:solidFill>
                  <a:srgbClr val="FF0066"/>
                </a:solidFill>
              </a:rPr>
              <a:t>Aumentar la cohesión</a:t>
            </a:r>
            <a:r>
              <a:rPr lang="es-ES_tradnl" sz="2400" dirty="0"/>
              <a:t> implica analizar la especificación del módulo y descomponerlo en uno ó más módulos de mayor cohesión, cuando sea necesario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D4029-2841-4C74-B356-C67CA65D4B4C}" type="slidenum">
              <a:rPr lang="es-AR"/>
              <a:pPr>
                <a:defRPr/>
              </a:pPr>
              <a:t>91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033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Reduciendo el acoplamiento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418513" cy="4876800"/>
          </a:xfrm>
        </p:spPr>
        <p:txBody>
          <a:bodyPr/>
          <a:lstStyle/>
          <a:p>
            <a:pPr>
              <a:defRPr/>
            </a:pPr>
            <a:endParaRPr lang="es-ES_tradnl" dirty="0" smtClean="0"/>
          </a:p>
          <a:p>
            <a:pPr>
              <a:defRPr/>
            </a:pPr>
            <a:r>
              <a:rPr lang="es-ES_tradnl" sz="2400" dirty="0" smtClean="0"/>
              <a:t>Para</a:t>
            </a:r>
            <a:r>
              <a:rPr lang="es-ES_tradnl" sz="2400" b="1" dirty="0" smtClean="0">
                <a:solidFill>
                  <a:srgbClr val="333399"/>
                </a:solidFill>
              </a:rPr>
              <a:t> </a:t>
            </a:r>
            <a:r>
              <a:rPr lang="es-ES_tradnl" sz="2400" b="1" dirty="0">
                <a:solidFill>
                  <a:srgbClr val="333399"/>
                </a:solidFill>
              </a:rPr>
              <a:t>reducir el acoplamiento</a:t>
            </a:r>
            <a:r>
              <a:rPr lang="es-ES_tradnl" sz="2400" dirty="0"/>
              <a:t> se analizan los módulos vinculados determinando su grado de acoplamiento</a:t>
            </a:r>
          </a:p>
          <a:p>
            <a:pPr>
              <a:defRPr/>
            </a:pPr>
            <a:r>
              <a:rPr lang="es-ES_tradnl" sz="2400" dirty="0"/>
              <a:t>Luego se manipulan y recomponen los módulos, para conseguir un grado de acoplamiento mejor</a:t>
            </a:r>
          </a:p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9B12-E53F-45A2-9040-6C50C0EB7CFE}" type="slidenum">
              <a:rPr lang="es-AR"/>
              <a:pPr>
                <a:defRPr/>
              </a:pPr>
              <a:t>92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Factorización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18513" cy="5029200"/>
          </a:xfrm>
        </p:spPr>
        <p:txBody>
          <a:bodyPr/>
          <a:lstStyle/>
          <a:p>
            <a:pPr>
              <a:spcBef>
                <a:spcPct val="15000"/>
              </a:spcBef>
              <a:defRPr/>
            </a:pPr>
            <a:r>
              <a:rPr lang="es-ES_tradnl" sz="2800" dirty="0"/>
              <a:t>La factorización consiste en la extracción como módulo independiente de una función contenida como código en un módulo dado</a:t>
            </a:r>
          </a:p>
          <a:p>
            <a:pPr>
              <a:spcBef>
                <a:spcPct val="15000"/>
              </a:spcBef>
              <a:defRPr/>
            </a:pPr>
            <a:r>
              <a:rPr lang="es-ES_tradnl" sz="2800" dirty="0"/>
              <a:t>La </a:t>
            </a:r>
            <a:r>
              <a:rPr lang="es-ES_tradnl" sz="2800" b="1" dirty="0">
                <a:solidFill>
                  <a:srgbClr val="333399"/>
                </a:solidFill>
              </a:rPr>
              <a:t>factorización</a:t>
            </a:r>
            <a:r>
              <a:rPr lang="es-ES_tradnl" sz="2800" dirty="0"/>
              <a:t> se aplica por seis razones: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Reducir el tamaño del módulo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Clarificar el sistema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Minimizar la duplicación de código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Separar trabajo (cálculo, edición) de funciones administrativas (llamadas y decisiones)  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Crear módulos más útiles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Simplificar la implementación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1371D-BBF9-46D4-B329-5A690359EF63}" type="slidenum">
              <a:rPr lang="es-AR"/>
              <a:pPr>
                <a:defRPr/>
              </a:pPr>
              <a:t>93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Tamaño de Módulos</a:t>
            </a:r>
          </a:p>
        </p:txBody>
      </p:sp>
      <p:sp>
        <p:nvSpPr>
          <p:cNvPr id="99331" name="Rectangle 1027"/>
          <p:cNvSpPr>
            <a:spLocks noChangeArrowheads="1"/>
          </p:cNvSpPr>
          <p:nvPr/>
        </p:nvSpPr>
        <p:spPr bwMode="auto">
          <a:xfrm>
            <a:off x="533400" y="2106613"/>
            <a:ext cx="2590800" cy="1447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2" name="Rectangle 1028"/>
          <p:cNvSpPr>
            <a:spLocks noChangeArrowheads="1"/>
          </p:cNvSpPr>
          <p:nvPr/>
        </p:nvSpPr>
        <p:spPr bwMode="auto">
          <a:xfrm>
            <a:off x="762000" y="2640013"/>
            <a:ext cx="914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3" name="Rectangle 1029"/>
          <p:cNvSpPr>
            <a:spLocks noChangeArrowheads="1"/>
          </p:cNvSpPr>
          <p:nvPr/>
        </p:nvSpPr>
        <p:spPr bwMode="auto">
          <a:xfrm>
            <a:off x="2057400" y="3021013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4" name="Rectangle 1030"/>
          <p:cNvSpPr>
            <a:spLocks noChangeArrowheads="1"/>
          </p:cNvSpPr>
          <p:nvPr/>
        </p:nvSpPr>
        <p:spPr bwMode="auto">
          <a:xfrm>
            <a:off x="3352800" y="2106613"/>
            <a:ext cx="2590800" cy="1447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5" name="Rectangle 1031"/>
          <p:cNvSpPr>
            <a:spLocks noChangeArrowheads="1"/>
          </p:cNvSpPr>
          <p:nvPr/>
        </p:nvSpPr>
        <p:spPr bwMode="auto">
          <a:xfrm>
            <a:off x="3581400" y="2640013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6" name="Rectangle 1032"/>
          <p:cNvSpPr>
            <a:spLocks noChangeArrowheads="1"/>
          </p:cNvSpPr>
          <p:nvPr/>
        </p:nvSpPr>
        <p:spPr bwMode="auto">
          <a:xfrm>
            <a:off x="4876800" y="3021013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7" name="Rectangle 1033"/>
          <p:cNvSpPr>
            <a:spLocks noChangeArrowheads="1"/>
          </p:cNvSpPr>
          <p:nvPr/>
        </p:nvSpPr>
        <p:spPr bwMode="auto">
          <a:xfrm>
            <a:off x="6172200" y="2106613"/>
            <a:ext cx="2590800" cy="1447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8" name="Rectangle 1034"/>
          <p:cNvSpPr>
            <a:spLocks noChangeArrowheads="1"/>
          </p:cNvSpPr>
          <p:nvPr/>
        </p:nvSpPr>
        <p:spPr bwMode="auto">
          <a:xfrm>
            <a:off x="6400800" y="2640013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39" name="Rectangle 1035"/>
          <p:cNvSpPr>
            <a:spLocks noChangeArrowheads="1"/>
          </p:cNvSpPr>
          <p:nvPr/>
        </p:nvSpPr>
        <p:spPr bwMode="auto">
          <a:xfrm>
            <a:off x="6400800" y="3554413"/>
            <a:ext cx="914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40" name="Rectangle 1036"/>
          <p:cNvSpPr>
            <a:spLocks noChangeArrowheads="1"/>
          </p:cNvSpPr>
          <p:nvPr/>
        </p:nvSpPr>
        <p:spPr bwMode="auto">
          <a:xfrm>
            <a:off x="7696200" y="3021013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41" name="Rectangle 1037"/>
          <p:cNvSpPr>
            <a:spLocks noChangeArrowheads="1"/>
          </p:cNvSpPr>
          <p:nvPr/>
        </p:nvSpPr>
        <p:spPr bwMode="auto">
          <a:xfrm>
            <a:off x="7696200" y="3554413"/>
            <a:ext cx="838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42" name="Rectangle 1038"/>
          <p:cNvSpPr>
            <a:spLocks noChangeArrowheads="1"/>
          </p:cNvSpPr>
          <p:nvPr/>
        </p:nvSpPr>
        <p:spPr bwMode="auto">
          <a:xfrm>
            <a:off x="6400800" y="4087813"/>
            <a:ext cx="9144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43" name="Rectangle 1039"/>
          <p:cNvSpPr>
            <a:spLocks noChangeArrowheads="1"/>
          </p:cNvSpPr>
          <p:nvPr/>
        </p:nvSpPr>
        <p:spPr bwMode="auto">
          <a:xfrm>
            <a:off x="7696200" y="4087813"/>
            <a:ext cx="838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99344" name="Text Box 1040"/>
          <p:cNvSpPr txBox="1">
            <a:spLocks noChangeArrowheads="1"/>
          </p:cNvSpPr>
          <p:nvPr/>
        </p:nvSpPr>
        <p:spPr bwMode="auto">
          <a:xfrm>
            <a:off x="746125" y="5067300"/>
            <a:ext cx="66690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>
                <a:latin typeface="Tahoma" pitchFamily="34" charset="0"/>
              </a:rPr>
              <a:t>Un módulo grande puede reducirse</a:t>
            </a:r>
          </a:p>
          <a:p>
            <a:r>
              <a:rPr lang="es-ES_tradnl" sz="2800">
                <a:latin typeface="Tahoma" pitchFamily="34" charset="0"/>
              </a:rPr>
              <a:t>identificando y extrayendo sub-funciones</a:t>
            </a:r>
          </a:p>
        </p:txBody>
      </p:sp>
      <p:sp>
        <p:nvSpPr>
          <p:cNvPr id="99345" name="Line 1041"/>
          <p:cNvSpPr>
            <a:spLocks noChangeShapeType="1"/>
          </p:cNvSpPr>
          <p:nvPr/>
        </p:nvSpPr>
        <p:spPr bwMode="auto">
          <a:xfrm>
            <a:off x="6858000" y="3097213"/>
            <a:ext cx="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99346" name="Line 1042"/>
          <p:cNvSpPr>
            <a:spLocks noChangeShapeType="1"/>
          </p:cNvSpPr>
          <p:nvPr/>
        </p:nvSpPr>
        <p:spPr bwMode="auto">
          <a:xfrm>
            <a:off x="8077200" y="3325813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0D7A1-1BC5-4ACA-AB8F-8A6555AC5F1A}" type="slidenum">
              <a:rPr lang="es-AR"/>
              <a:pPr>
                <a:defRPr/>
              </a:pPr>
              <a:t>94</a:t>
            </a:fld>
            <a:endParaRPr lang="es-AR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87413"/>
          </a:xfrm>
        </p:spPr>
        <p:txBody>
          <a:bodyPr/>
          <a:lstStyle/>
          <a:p>
            <a:pPr>
              <a:defRPr/>
            </a:pPr>
            <a:r>
              <a:rPr lang="es-ES_tradnl" sz="3600" b="1" dirty="0">
                <a:solidFill>
                  <a:srgbClr val="FFC000"/>
                </a:solidFill>
              </a:rPr>
              <a:t>Tamaño de Módulos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885825" y="1371600"/>
            <a:ext cx="2590800" cy="9144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81000" y="3187700"/>
            <a:ext cx="1800225" cy="10795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209800" y="3187700"/>
            <a:ext cx="1800225" cy="10795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293938" y="4570413"/>
            <a:ext cx="45497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800">
                <a:latin typeface="Tahoma" pitchFamily="34" charset="0"/>
              </a:rPr>
              <a:t>Un módulo puede reducirse</a:t>
            </a:r>
          </a:p>
          <a:p>
            <a:r>
              <a:rPr lang="es-ES_tradnl" sz="2800">
                <a:latin typeface="Tahoma" pitchFamily="34" charset="0"/>
              </a:rPr>
              <a:t>identificando y separando</a:t>
            </a:r>
          </a:p>
          <a:p>
            <a:r>
              <a:rPr lang="es-ES_tradnl" sz="2800">
                <a:latin typeface="Tahoma" pitchFamily="34" charset="0"/>
              </a:rPr>
              <a:t>funciones combinadas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181225" y="2286000"/>
            <a:ext cx="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5410200" y="1371600"/>
            <a:ext cx="2590800" cy="9144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Tahoma" pitchFamily="34" charset="0"/>
            </a:endParaRPr>
          </a:p>
        </p:txBody>
      </p:sp>
      <p:grpSp>
        <p:nvGrpSpPr>
          <p:cNvPr id="100361" name="Group 9"/>
          <p:cNvGrpSpPr>
            <a:grpSpLocks/>
          </p:cNvGrpSpPr>
          <p:nvPr/>
        </p:nvGrpSpPr>
        <p:grpSpPr bwMode="auto">
          <a:xfrm>
            <a:off x="4572000" y="3200400"/>
            <a:ext cx="4267200" cy="1079500"/>
            <a:chOff x="2880" y="1960"/>
            <a:chExt cx="2688" cy="680"/>
          </a:xfrm>
        </p:grpSpPr>
        <p:sp>
          <p:nvSpPr>
            <p:cNvPr id="100366" name="Rectangle 10"/>
            <p:cNvSpPr>
              <a:spLocks noChangeArrowheads="1"/>
            </p:cNvSpPr>
            <p:nvPr/>
          </p:nvSpPr>
          <p:spPr bwMode="auto">
            <a:xfrm>
              <a:off x="2880" y="1960"/>
              <a:ext cx="1134" cy="6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0367" name="Rectangle 11"/>
            <p:cNvSpPr>
              <a:spLocks noChangeArrowheads="1"/>
            </p:cNvSpPr>
            <p:nvPr/>
          </p:nvSpPr>
          <p:spPr bwMode="auto">
            <a:xfrm>
              <a:off x="4434" y="1960"/>
              <a:ext cx="1134" cy="6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100362" name="Line 12"/>
          <p:cNvSpPr>
            <a:spLocks noChangeShapeType="1"/>
          </p:cNvSpPr>
          <p:nvPr/>
        </p:nvSpPr>
        <p:spPr bwMode="auto">
          <a:xfrm flipH="1">
            <a:off x="5334000" y="2286000"/>
            <a:ext cx="12192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00363" name="Line 13"/>
          <p:cNvSpPr>
            <a:spLocks noChangeShapeType="1"/>
          </p:cNvSpPr>
          <p:nvPr/>
        </p:nvSpPr>
        <p:spPr bwMode="auto">
          <a:xfrm>
            <a:off x="6858000" y="2286000"/>
            <a:ext cx="121920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s-AR"/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5E94-1DAB-4662-8391-C933D3DCBD65}" type="slidenum">
              <a:rPr lang="es-AR"/>
              <a:pPr>
                <a:defRPr/>
              </a:pPr>
              <a:t>95</a:t>
            </a:fld>
            <a:endParaRPr lang="es-AR"/>
          </a:p>
        </p:txBody>
      </p:sp>
      <p:sp>
        <p:nvSpPr>
          <p:cNvPr id="15" name="1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1371600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Refinamiento </a:t>
            </a:r>
            <a:r>
              <a:rPr lang="es-ES_tradnl" sz="3600" b="1" dirty="0">
                <a:solidFill>
                  <a:srgbClr val="FFC000"/>
                </a:solidFill>
              </a:rPr>
              <a:t>de la carta estructurada</a:t>
            </a:r>
            <a:r>
              <a:rPr lang="es-ES_tradnl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18513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endParaRPr lang="es-ES_tradnl" dirty="0" smtClean="0"/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 smtClean="0"/>
              <a:t>El </a:t>
            </a:r>
            <a:r>
              <a:rPr lang="es-ES_tradnl" sz="2400" dirty="0"/>
              <a:t>refinamiento se hace aplicando las heurísticas propuestas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Los criterios se aplican uniformemente a todos los módulos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En primer lugar se refina por cohesión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Una vez resuelta la cohesión se analiza el acoplamiento</a:t>
            </a:r>
          </a:p>
          <a:p>
            <a:pPr marL="990600" lvl="1" indent="-533400">
              <a:lnSpc>
                <a:spcPct val="95000"/>
              </a:lnSpc>
              <a:spcBef>
                <a:spcPct val="15000"/>
              </a:spcBef>
              <a:buFont typeface="Wingdings" pitchFamily="2" charset="2"/>
              <a:buChar char="ü"/>
              <a:defRPr/>
            </a:pPr>
            <a:r>
              <a:rPr lang="es-ES_tradnl" sz="2400" dirty="0" smtClean="0"/>
              <a:t>Se aplican las heurísticas complementarias y  se “repasa” la estructura refinada para perfeccionarla todavía más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4961F-2AE6-4B9A-8ED4-75253A51EFAE}" type="slidenum">
              <a:rPr lang="es-AR"/>
              <a:pPr>
                <a:defRPr/>
              </a:pPr>
              <a:t>96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388" y="401638"/>
            <a:ext cx="8640762" cy="1371600"/>
          </a:xfrm>
        </p:spPr>
        <p:txBody>
          <a:bodyPr/>
          <a:lstStyle/>
          <a:p>
            <a:pPr>
              <a:defRPr/>
            </a:pPr>
            <a:r>
              <a:rPr lang="es-ES_tradnl" sz="3600" b="1" dirty="0" smtClean="0">
                <a:solidFill>
                  <a:srgbClr val="FFC000"/>
                </a:solidFill>
              </a:rPr>
              <a:t>Refinamiento </a:t>
            </a:r>
            <a:r>
              <a:rPr lang="es-ES_tradnl" sz="3600" b="1" dirty="0">
                <a:solidFill>
                  <a:srgbClr val="FFC000"/>
                </a:solidFill>
              </a:rPr>
              <a:t>de la carta estructurada 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18513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endParaRPr lang="es-ES_tradnl" sz="2800" dirty="0" smtClean="0"/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endParaRPr lang="es-ES_tradnl" sz="2800" dirty="0" smtClean="0"/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 smtClean="0"/>
              <a:t>Terminado </a:t>
            </a:r>
            <a:r>
              <a:rPr lang="es-ES_tradnl" sz="2400" dirty="0"/>
              <a:t>el refinamiento se dibuja la versión definitiva de la carta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 En todos los casos puede decirse que el refinamiento termina cuando se alcanza un grado de cohesión - acoplamiento </a:t>
            </a:r>
            <a:r>
              <a:rPr lang="es-ES_tradnl" sz="2400" dirty="0" smtClean="0"/>
              <a:t>aceptable</a:t>
            </a:r>
            <a:r>
              <a:rPr lang="es-ES_tradnl" sz="2400" dirty="0"/>
              <a:t> 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r>
              <a:rPr lang="es-ES_tradnl" sz="2400" dirty="0"/>
              <a:t>Se analiza la posibilidad de reusar módulos y librerías y se lleva la carta a una forma de “mezquita”</a:t>
            </a:r>
          </a:p>
          <a:p>
            <a:pPr>
              <a:lnSpc>
                <a:spcPct val="95000"/>
              </a:lnSpc>
              <a:spcBef>
                <a:spcPct val="15000"/>
              </a:spcBef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C9E5-684F-4E99-B6C4-6970FE092D97}" type="slidenum">
              <a:rPr lang="es-AR"/>
              <a:pPr>
                <a:defRPr/>
              </a:pPr>
              <a:t>97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445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 </a:t>
            </a:r>
            <a:r>
              <a:rPr lang="es-ES_tradnl" sz="3600" b="1" dirty="0">
                <a:solidFill>
                  <a:srgbClr val="FFC000"/>
                </a:solidFill>
              </a:rPr>
              <a:t>Refinamiento: Mezquita </a:t>
            </a:r>
          </a:p>
        </p:txBody>
      </p:sp>
      <p:grpSp>
        <p:nvGrpSpPr>
          <p:cNvPr id="103427" name="Group 71"/>
          <p:cNvGrpSpPr>
            <a:grpSpLocks/>
          </p:cNvGrpSpPr>
          <p:nvPr/>
        </p:nvGrpSpPr>
        <p:grpSpPr bwMode="auto">
          <a:xfrm>
            <a:off x="184150" y="1862138"/>
            <a:ext cx="5073650" cy="3883025"/>
            <a:chOff x="0" y="816"/>
            <a:chExt cx="3552" cy="2472"/>
          </a:xfrm>
        </p:grpSpPr>
        <p:sp>
          <p:nvSpPr>
            <p:cNvPr id="103460" name="AutoShape 72"/>
            <p:cNvSpPr>
              <a:spLocks noChangeArrowheads="1"/>
            </p:cNvSpPr>
            <p:nvPr/>
          </p:nvSpPr>
          <p:spPr bwMode="auto">
            <a:xfrm>
              <a:off x="0" y="816"/>
              <a:ext cx="3552" cy="2472"/>
            </a:xfrm>
            <a:prstGeom prst="triangle">
              <a:avLst>
                <a:gd name="adj" fmla="val 49384"/>
              </a:avLst>
            </a:prstGeom>
            <a:solidFill>
              <a:srgbClr val="CCFF33">
                <a:alpha val="50195"/>
              </a:srgbClr>
            </a:solidFill>
            <a:ln w="31750">
              <a:solidFill>
                <a:srgbClr val="99CC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61" name="Rectangle 73"/>
            <p:cNvSpPr>
              <a:spLocks noChangeArrowheads="1"/>
            </p:cNvSpPr>
            <p:nvPr/>
          </p:nvSpPr>
          <p:spPr bwMode="auto">
            <a:xfrm>
              <a:off x="1560" y="100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03462" name="Group 74"/>
            <p:cNvGrpSpPr>
              <a:grpSpLocks/>
            </p:cNvGrpSpPr>
            <p:nvPr/>
          </p:nvGrpSpPr>
          <p:grpSpPr bwMode="auto">
            <a:xfrm>
              <a:off x="144" y="2952"/>
              <a:ext cx="3360" cy="288"/>
              <a:chOff x="144" y="2952"/>
              <a:chExt cx="3360" cy="288"/>
            </a:xfrm>
          </p:grpSpPr>
          <p:sp>
            <p:nvSpPr>
              <p:cNvPr id="103489" name="Rectangle 75"/>
              <p:cNvSpPr>
                <a:spLocks noChangeArrowheads="1"/>
              </p:cNvSpPr>
              <p:nvPr/>
            </p:nvSpPr>
            <p:spPr bwMode="auto">
              <a:xfrm>
                <a:off x="144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0" name="Rectangle 76"/>
              <p:cNvSpPr>
                <a:spLocks noChangeArrowheads="1"/>
              </p:cNvSpPr>
              <p:nvPr/>
            </p:nvSpPr>
            <p:spPr bwMode="auto">
              <a:xfrm>
                <a:off x="528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1" name="Rectangle 77"/>
              <p:cNvSpPr>
                <a:spLocks noChangeArrowheads="1"/>
              </p:cNvSpPr>
              <p:nvPr/>
            </p:nvSpPr>
            <p:spPr bwMode="auto">
              <a:xfrm>
                <a:off x="912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2" name="Rectangle 78"/>
              <p:cNvSpPr>
                <a:spLocks noChangeArrowheads="1"/>
              </p:cNvSpPr>
              <p:nvPr/>
            </p:nvSpPr>
            <p:spPr bwMode="auto">
              <a:xfrm>
                <a:off x="1296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3" name="Rectangle 79"/>
              <p:cNvSpPr>
                <a:spLocks noChangeArrowheads="1"/>
              </p:cNvSpPr>
              <p:nvPr/>
            </p:nvSpPr>
            <p:spPr bwMode="auto">
              <a:xfrm>
                <a:off x="2064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4" name="Rectangle 80"/>
              <p:cNvSpPr>
                <a:spLocks noChangeArrowheads="1"/>
              </p:cNvSpPr>
              <p:nvPr/>
            </p:nvSpPr>
            <p:spPr bwMode="auto">
              <a:xfrm>
                <a:off x="2832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5" name="Rectangle 81"/>
              <p:cNvSpPr>
                <a:spLocks noChangeArrowheads="1"/>
              </p:cNvSpPr>
              <p:nvPr/>
            </p:nvSpPr>
            <p:spPr bwMode="auto">
              <a:xfrm>
                <a:off x="3216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6" name="Rectangle 82"/>
              <p:cNvSpPr>
                <a:spLocks noChangeArrowheads="1"/>
              </p:cNvSpPr>
              <p:nvPr/>
            </p:nvSpPr>
            <p:spPr bwMode="auto">
              <a:xfrm>
                <a:off x="2448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97" name="Rectangle 83"/>
              <p:cNvSpPr>
                <a:spLocks noChangeArrowheads="1"/>
              </p:cNvSpPr>
              <p:nvPr/>
            </p:nvSpPr>
            <p:spPr bwMode="auto">
              <a:xfrm>
                <a:off x="1680" y="29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sp>
          <p:nvSpPr>
            <p:cNvPr id="103463" name="Rectangle 84"/>
            <p:cNvSpPr>
              <a:spLocks noChangeArrowheads="1"/>
            </p:cNvSpPr>
            <p:nvPr/>
          </p:nvSpPr>
          <p:spPr bwMode="auto">
            <a:xfrm>
              <a:off x="1920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64" name="Rectangle 85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65" name="Rectangle 86"/>
            <p:cNvSpPr>
              <a:spLocks noChangeArrowheads="1"/>
            </p:cNvSpPr>
            <p:nvPr/>
          </p:nvSpPr>
          <p:spPr bwMode="auto">
            <a:xfrm>
              <a:off x="2736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66" name="Rectangle 87"/>
            <p:cNvSpPr>
              <a:spLocks noChangeArrowheads="1"/>
            </p:cNvSpPr>
            <p:nvPr/>
          </p:nvSpPr>
          <p:spPr bwMode="auto">
            <a:xfrm>
              <a:off x="504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67" name="Rectangle 88"/>
            <p:cNvSpPr>
              <a:spLocks noChangeArrowheads="1"/>
            </p:cNvSpPr>
            <p:nvPr/>
          </p:nvSpPr>
          <p:spPr bwMode="auto">
            <a:xfrm>
              <a:off x="2316" y="23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grpSp>
          <p:nvGrpSpPr>
            <p:cNvPr id="103468" name="Group 89"/>
            <p:cNvGrpSpPr>
              <a:grpSpLocks/>
            </p:cNvGrpSpPr>
            <p:nvPr/>
          </p:nvGrpSpPr>
          <p:grpSpPr bwMode="auto">
            <a:xfrm>
              <a:off x="1104" y="1728"/>
              <a:ext cx="1392" cy="288"/>
              <a:chOff x="1104" y="1728"/>
              <a:chExt cx="1392" cy="288"/>
            </a:xfrm>
          </p:grpSpPr>
          <p:sp>
            <p:nvSpPr>
              <p:cNvPr id="103486" name="Rectangle 90"/>
              <p:cNvSpPr>
                <a:spLocks noChangeArrowheads="1"/>
              </p:cNvSpPr>
              <p:nvPr/>
            </p:nvSpPr>
            <p:spPr bwMode="auto">
              <a:xfrm flipH="1">
                <a:off x="110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87" name="Rectangle 91"/>
              <p:cNvSpPr>
                <a:spLocks noChangeArrowheads="1"/>
              </p:cNvSpPr>
              <p:nvPr/>
            </p:nvSpPr>
            <p:spPr bwMode="auto">
              <a:xfrm flipH="1">
                <a:off x="1656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sp>
            <p:nvSpPr>
              <p:cNvPr id="103488" name="Rectangle 92"/>
              <p:cNvSpPr>
                <a:spLocks noChangeArrowheads="1"/>
              </p:cNvSpPr>
              <p:nvPr/>
            </p:nvSpPr>
            <p:spPr bwMode="auto">
              <a:xfrm flipH="1">
                <a:off x="2208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</p:grpSp>
        <p:grpSp>
          <p:nvGrpSpPr>
            <p:cNvPr id="103469" name="Group 93"/>
            <p:cNvGrpSpPr>
              <a:grpSpLocks/>
            </p:cNvGrpSpPr>
            <p:nvPr/>
          </p:nvGrpSpPr>
          <p:grpSpPr bwMode="auto">
            <a:xfrm>
              <a:off x="336" y="2640"/>
              <a:ext cx="768" cy="288"/>
              <a:chOff x="336" y="2640"/>
              <a:chExt cx="768" cy="288"/>
            </a:xfrm>
          </p:grpSpPr>
          <p:sp>
            <p:nvSpPr>
              <p:cNvPr id="103483" name="Line 94"/>
              <p:cNvSpPr>
                <a:spLocks noChangeShapeType="1"/>
              </p:cNvSpPr>
              <p:nvPr/>
            </p:nvSpPr>
            <p:spPr bwMode="auto">
              <a:xfrm flipH="1">
                <a:off x="336" y="26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84" name="Line 95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85" name="Line 96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3470" name="Group 97"/>
            <p:cNvGrpSpPr>
              <a:grpSpLocks/>
            </p:cNvGrpSpPr>
            <p:nvPr/>
          </p:nvGrpSpPr>
          <p:grpSpPr bwMode="auto">
            <a:xfrm>
              <a:off x="2544" y="2640"/>
              <a:ext cx="768" cy="288"/>
              <a:chOff x="336" y="2640"/>
              <a:chExt cx="768" cy="288"/>
            </a:xfrm>
          </p:grpSpPr>
          <p:sp>
            <p:nvSpPr>
              <p:cNvPr id="103480" name="Line 98"/>
              <p:cNvSpPr>
                <a:spLocks noChangeShapeType="1"/>
              </p:cNvSpPr>
              <p:nvPr/>
            </p:nvSpPr>
            <p:spPr bwMode="auto">
              <a:xfrm flipH="1">
                <a:off x="336" y="26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81" name="Line 99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82" name="Line 100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3471" name="Group 101"/>
            <p:cNvGrpSpPr>
              <a:grpSpLocks/>
            </p:cNvGrpSpPr>
            <p:nvPr/>
          </p:nvGrpSpPr>
          <p:grpSpPr bwMode="auto">
            <a:xfrm>
              <a:off x="2064" y="2016"/>
              <a:ext cx="768" cy="288"/>
              <a:chOff x="336" y="2640"/>
              <a:chExt cx="768" cy="288"/>
            </a:xfrm>
          </p:grpSpPr>
          <p:sp>
            <p:nvSpPr>
              <p:cNvPr id="103477" name="Line 102"/>
              <p:cNvSpPr>
                <a:spLocks noChangeShapeType="1"/>
              </p:cNvSpPr>
              <p:nvPr/>
            </p:nvSpPr>
            <p:spPr bwMode="auto">
              <a:xfrm flipH="1">
                <a:off x="336" y="26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78" name="Line 103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03479" name="Line 104"/>
              <p:cNvSpPr>
                <a:spLocks noChangeShapeType="1"/>
              </p:cNvSpPr>
              <p:nvPr/>
            </p:nvSpPr>
            <p:spPr bwMode="auto">
              <a:xfrm>
                <a:off x="624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03472" name="Line 105"/>
            <p:cNvSpPr>
              <a:spLocks noChangeShapeType="1"/>
            </p:cNvSpPr>
            <p:nvPr/>
          </p:nvSpPr>
          <p:spPr bwMode="auto">
            <a:xfrm flipH="1">
              <a:off x="1104" y="201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473" name="Line 106"/>
            <p:cNvSpPr>
              <a:spLocks noChangeShapeType="1"/>
            </p:cNvSpPr>
            <p:nvPr/>
          </p:nvSpPr>
          <p:spPr bwMode="auto">
            <a:xfrm flipH="1">
              <a:off x="624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474" name="Line 107"/>
            <p:cNvSpPr>
              <a:spLocks noChangeShapeType="1"/>
            </p:cNvSpPr>
            <p:nvPr/>
          </p:nvSpPr>
          <p:spPr bwMode="auto">
            <a:xfrm>
              <a:off x="1728" y="1296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475" name="Line 108"/>
            <p:cNvSpPr>
              <a:spLocks noChangeShapeType="1"/>
            </p:cNvSpPr>
            <p:nvPr/>
          </p:nvSpPr>
          <p:spPr bwMode="auto">
            <a:xfrm flipH="1">
              <a:off x="1248" y="129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3476" name="Line 109"/>
            <p:cNvSpPr>
              <a:spLocks noChangeShapeType="1"/>
            </p:cNvSpPr>
            <p:nvPr/>
          </p:nvSpPr>
          <p:spPr bwMode="auto">
            <a:xfrm>
              <a:off x="1728" y="129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3428" name="Group 110"/>
          <p:cNvGrpSpPr>
            <a:grpSpLocks/>
          </p:cNvGrpSpPr>
          <p:nvPr/>
        </p:nvGrpSpPr>
        <p:grpSpPr bwMode="auto">
          <a:xfrm>
            <a:off x="4733925" y="1800225"/>
            <a:ext cx="3876675" cy="4005263"/>
            <a:chOff x="3174" y="816"/>
            <a:chExt cx="2442" cy="2523"/>
          </a:xfrm>
        </p:grpSpPr>
        <p:grpSp>
          <p:nvGrpSpPr>
            <p:cNvPr id="103431" name="Group 111"/>
            <p:cNvGrpSpPr>
              <a:grpSpLocks/>
            </p:cNvGrpSpPr>
            <p:nvPr/>
          </p:nvGrpSpPr>
          <p:grpSpPr bwMode="auto">
            <a:xfrm>
              <a:off x="3174" y="816"/>
              <a:ext cx="2442" cy="2523"/>
              <a:chOff x="3936" y="336"/>
              <a:chExt cx="1009" cy="653"/>
            </a:xfrm>
          </p:grpSpPr>
          <p:grpSp>
            <p:nvGrpSpPr>
              <p:cNvPr id="103449" name="Group 112"/>
              <p:cNvGrpSpPr>
                <a:grpSpLocks/>
              </p:cNvGrpSpPr>
              <p:nvPr/>
            </p:nvGrpSpPr>
            <p:grpSpPr bwMode="auto">
              <a:xfrm>
                <a:off x="3936" y="336"/>
                <a:ext cx="1009" cy="318"/>
                <a:chOff x="480" y="912"/>
                <a:chExt cx="4800" cy="1296"/>
              </a:xfrm>
            </p:grpSpPr>
            <p:sp>
              <p:nvSpPr>
                <p:cNvPr id="103458" name="Freeform 113"/>
                <p:cNvSpPr>
                  <a:spLocks/>
                </p:cNvSpPr>
                <p:nvPr/>
              </p:nvSpPr>
              <p:spPr bwMode="auto">
                <a:xfrm>
                  <a:off x="4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59" name="Freeform 114"/>
                <p:cNvSpPr>
                  <a:spLocks/>
                </p:cNvSpPr>
                <p:nvPr/>
              </p:nvSpPr>
              <p:spPr bwMode="auto">
                <a:xfrm flipH="1">
                  <a:off x="28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03450" name="Group 115"/>
              <p:cNvGrpSpPr>
                <a:grpSpLocks/>
              </p:cNvGrpSpPr>
              <p:nvPr/>
            </p:nvGrpSpPr>
            <p:grpSpPr bwMode="auto">
              <a:xfrm flipV="1">
                <a:off x="3936" y="665"/>
                <a:ext cx="1009" cy="286"/>
                <a:chOff x="480" y="912"/>
                <a:chExt cx="4800" cy="1296"/>
              </a:xfrm>
            </p:grpSpPr>
            <p:sp>
              <p:nvSpPr>
                <p:cNvPr id="103456" name="Freeform 116"/>
                <p:cNvSpPr>
                  <a:spLocks/>
                </p:cNvSpPr>
                <p:nvPr/>
              </p:nvSpPr>
              <p:spPr bwMode="auto">
                <a:xfrm>
                  <a:off x="4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57" name="Freeform 117"/>
                <p:cNvSpPr>
                  <a:spLocks/>
                </p:cNvSpPr>
                <p:nvPr/>
              </p:nvSpPr>
              <p:spPr bwMode="auto">
                <a:xfrm flipH="1">
                  <a:off x="2880" y="912"/>
                  <a:ext cx="2400" cy="1296"/>
                </a:xfrm>
                <a:custGeom>
                  <a:avLst/>
                  <a:gdLst>
                    <a:gd name="T0" fmla="*/ 0 w 2304"/>
                    <a:gd name="T1" fmla="*/ 1248 h 1248"/>
                    <a:gd name="T2" fmla="*/ 384 w 2304"/>
                    <a:gd name="T3" fmla="*/ 768 h 1248"/>
                    <a:gd name="T4" fmla="*/ 1680 w 2304"/>
                    <a:gd name="T5" fmla="*/ 480 h 1248"/>
                    <a:gd name="T6" fmla="*/ 2304 w 2304"/>
                    <a:gd name="T7" fmla="*/ 0 h 1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4"/>
                    <a:gd name="T13" fmla="*/ 0 h 1248"/>
                    <a:gd name="T14" fmla="*/ 2304 w 2304"/>
                    <a:gd name="T15" fmla="*/ 1248 h 1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4" h="1248">
                      <a:moveTo>
                        <a:pt x="0" y="1248"/>
                      </a:moveTo>
                      <a:cubicBezTo>
                        <a:pt x="52" y="1072"/>
                        <a:pt x="104" y="896"/>
                        <a:pt x="384" y="768"/>
                      </a:cubicBezTo>
                      <a:cubicBezTo>
                        <a:pt x="664" y="640"/>
                        <a:pt x="1360" y="608"/>
                        <a:pt x="1680" y="480"/>
                      </a:cubicBezTo>
                      <a:cubicBezTo>
                        <a:pt x="2000" y="352"/>
                        <a:pt x="2200" y="80"/>
                        <a:pt x="23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9933FF"/>
                  </a:solidFill>
                  <a:prstDash val="solid"/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103451" name="Rectangle 118"/>
              <p:cNvSpPr>
                <a:spLocks noChangeArrowheads="1"/>
              </p:cNvSpPr>
              <p:nvPr/>
            </p:nvSpPr>
            <p:spPr bwMode="auto">
              <a:xfrm>
                <a:off x="412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>
                  <a:latin typeface="Tahoma" pitchFamily="34" charset="0"/>
                </a:endParaRPr>
              </a:p>
            </p:txBody>
          </p:sp>
          <p:grpSp>
            <p:nvGrpSpPr>
              <p:cNvPr id="103452" name="Group 119"/>
              <p:cNvGrpSpPr>
                <a:grpSpLocks/>
              </p:cNvGrpSpPr>
              <p:nvPr/>
            </p:nvGrpSpPr>
            <p:grpSpPr bwMode="auto">
              <a:xfrm>
                <a:off x="4109" y="807"/>
                <a:ext cx="673" cy="182"/>
                <a:chOff x="1008" y="2832"/>
                <a:chExt cx="3024" cy="864"/>
              </a:xfrm>
            </p:grpSpPr>
            <p:sp>
              <p:nvSpPr>
                <p:cNvPr id="103453" name="Line 120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2736" cy="1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54" name="Line 121"/>
                <p:cNvSpPr>
                  <a:spLocks noChangeShapeType="1"/>
                </p:cNvSpPr>
                <p:nvPr/>
              </p:nvSpPr>
              <p:spPr bwMode="auto">
                <a:xfrm>
                  <a:off x="1008" y="2832"/>
                  <a:ext cx="144" cy="864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103455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3888" y="2832"/>
                  <a:ext cx="144" cy="816"/>
                </a:xfrm>
                <a:prstGeom prst="line">
                  <a:avLst/>
                </a:prstGeom>
                <a:noFill/>
                <a:ln w="9525">
                  <a:solidFill>
                    <a:srgbClr val="9933FF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5C1F99"/>
                  </a:prstShdw>
                </a:effec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sp>
          <p:nvSpPr>
            <p:cNvPr id="103432" name="Rectangle 123"/>
            <p:cNvSpPr>
              <a:spLocks noChangeArrowheads="1"/>
            </p:cNvSpPr>
            <p:nvPr/>
          </p:nvSpPr>
          <p:spPr bwMode="auto">
            <a:xfrm>
              <a:off x="4248" y="1104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3" name="Rectangle 124"/>
            <p:cNvSpPr>
              <a:spLocks noChangeArrowheads="1"/>
            </p:cNvSpPr>
            <p:nvPr/>
          </p:nvSpPr>
          <p:spPr bwMode="auto">
            <a:xfrm flipH="1">
              <a:off x="3600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4" name="Rectangle 125"/>
            <p:cNvSpPr>
              <a:spLocks noChangeArrowheads="1"/>
            </p:cNvSpPr>
            <p:nvPr/>
          </p:nvSpPr>
          <p:spPr bwMode="auto">
            <a:xfrm flipH="1">
              <a:off x="4248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5" name="Rectangle 126"/>
            <p:cNvSpPr>
              <a:spLocks noChangeArrowheads="1"/>
            </p:cNvSpPr>
            <p:nvPr/>
          </p:nvSpPr>
          <p:spPr bwMode="auto">
            <a:xfrm flipH="1">
              <a:off x="4896" y="1488"/>
              <a:ext cx="288" cy="288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6" name="Rectangle 127"/>
            <p:cNvSpPr>
              <a:spLocks noChangeArrowheads="1"/>
            </p:cNvSpPr>
            <p:nvPr/>
          </p:nvSpPr>
          <p:spPr bwMode="auto">
            <a:xfrm>
              <a:off x="4416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7" name="Rectangle 128"/>
            <p:cNvSpPr>
              <a:spLocks noChangeArrowheads="1"/>
            </p:cNvSpPr>
            <p:nvPr/>
          </p:nvSpPr>
          <p:spPr bwMode="auto">
            <a:xfrm>
              <a:off x="3648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8" name="Rectangle 129"/>
            <p:cNvSpPr>
              <a:spLocks noChangeArrowheads="1"/>
            </p:cNvSpPr>
            <p:nvPr/>
          </p:nvSpPr>
          <p:spPr bwMode="auto">
            <a:xfrm>
              <a:off x="4032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39" name="Rectangle 130"/>
            <p:cNvSpPr>
              <a:spLocks noChangeArrowheads="1"/>
            </p:cNvSpPr>
            <p:nvPr/>
          </p:nvSpPr>
          <p:spPr bwMode="auto">
            <a:xfrm>
              <a:off x="3264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0" name="Rectangle 131"/>
            <p:cNvSpPr>
              <a:spLocks noChangeArrowheads="1"/>
            </p:cNvSpPr>
            <p:nvPr/>
          </p:nvSpPr>
          <p:spPr bwMode="auto">
            <a:xfrm>
              <a:off x="4800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1" name="Rectangle 132"/>
            <p:cNvSpPr>
              <a:spLocks noChangeArrowheads="1"/>
            </p:cNvSpPr>
            <p:nvPr/>
          </p:nvSpPr>
          <p:spPr bwMode="auto">
            <a:xfrm>
              <a:off x="5184" y="1968"/>
              <a:ext cx="288" cy="288"/>
            </a:xfrm>
            <a:prstGeom prst="rect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2" name="Rectangle 133"/>
            <p:cNvSpPr>
              <a:spLocks noChangeArrowheads="1"/>
            </p:cNvSpPr>
            <p:nvPr/>
          </p:nvSpPr>
          <p:spPr bwMode="auto">
            <a:xfrm>
              <a:off x="4416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3" name="Rectangle 134"/>
            <p:cNvSpPr>
              <a:spLocks noChangeArrowheads="1"/>
            </p:cNvSpPr>
            <p:nvPr/>
          </p:nvSpPr>
          <p:spPr bwMode="auto">
            <a:xfrm>
              <a:off x="3648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4" name="Rectangle 135"/>
            <p:cNvSpPr>
              <a:spLocks noChangeArrowheads="1"/>
            </p:cNvSpPr>
            <p:nvPr/>
          </p:nvSpPr>
          <p:spPr bwMode="auto">
            <a:xfrm>
              <a:off x="4032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5" name="Rectangle 136"/>
            <p:cNvSpPr>
              <a:spLocks noChangeArrowheads="1"/>
            </p:cNvSpPr>
            <p:nvPr/>
          </p:nvSpPr>
          <p:spPr bwMode="auto">
            <a:xfrm>
              <a:off x="4800" y="240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6" name="Rectangle 137"/>
            <p:cNvSpPr>
              <a:spLocks noChangeArrowheads="1"/>
            </p:cNvSpPr>
            <p:nvPr/>
          </p:nvSpPr>
          <p:spPr bwMode="auto">
            <a:xfrm>
              <a:off x="3888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7" name="Rectangle 138"/>
            <p:cNvSpPr>
              <a:spLocks noChangeArrowheads="1"/>
            </p:cNvSpPr>
            <p:nvPr/>
          </p:nvSpPr>
          <p:spPr bwMode="auto">
            <a:xfrm>
              <a:off x="4704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  <p:sp>
          <p:nvSpPr>
            <p:cNvPr id="103448" name="Rectangle 139"/>
            <p:cNvSpPr>
              <a:spLocks noChangeArrowheads="1"/>
            </p:cNvSpPr>
            <p:nvPr/>
          </p:nvSpPr>
          <p:spPr bwMode="auto">
            <a:xfrm>
              <a:off x="4284" y="2880"/>
              <a:ext cx="28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AR">
                <a:latin typeface="Tahoma" pitchFamily="34" charset="0"/>
              </a:endParaRPr>
            </a:p>
          </p:txBody>
        </p:sp>
      </p:grpSp>
      <p:sp>
        <p:nvSpPr>
          <p:cNvPr id="72" name="7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B0E9E-17FE-4536-81C8-A0EBF810EB92}" type="slidenum">
              <a:rPr lang="es-AR"/>
              <a:pPr>
                <a:defRPr/>
              </a:pPr>
              <a:t>98</a:t>
            </a:fld>
            <a:endParaRPr lang="es-AR"/>
          </a:p>
        </p:txBody>
      </p:sp>
      <p:sp>
        <p:nvSpPr>
          <p:cNvPr id="73" name="7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3600" b="1" dirty="0" err="1" smtClean="0">
                <a:solidFill>
                  <a:srgbClr val="FFC000"/>
                </a:solidFill>
              </a:rPr>
              <a:t>Packaging</a:t>
            </a:r>
            <a:r>
              <a:rPr lang="es-ES_tradnl" sz="3600" b="1" dirty="0" smtClean="0">
                <a:solidFill>
                  <a:srgbClr val="FFC000"/>
                </a:solidFill>
              </a:rPr>
              <a:t> </a:t>
            </a:r>
            <a:r>
              <a:rPr lang="es-ES_tradnl" sz="3600" b="1" dirty="0">
                <a:solidFill>
                  <a:srgbClr val="FFC000"/>
                </a:solidFill>
              </a:rPr>
              <a:t>(empaquetado)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_tradnl" sz="2400" dirty="0"/>
              <a:t>Este último procedimiento permite agrupar los módulos en conjuntos o paquetes.</a:t>
            </a:r>
          </a:p>
          <a:p>
            <a:pPr>
              <a:defRPr/>
            </a:pPr>
            <a:r>
              <a:rPr lang="es-ES_tradnl" sz="2400" dirty="0"/>
              <a:t>Cada </a:t>
            </a:r>
            <a:r>
              <a:rPr lang="es-ES_tradnl" sz="2400" dirty="0" err="1"/>
              <a:t>package</a:t>
            </a:r>
            <a:r>
              <a:rPr lang="es-ES_tradnl" sz="2400" dirty="0"/>
              <a:t> conforma un programa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1C815-FAA8-4081-84CA-20900EF023CB}" type="slidenum">
              <a:rPr lang="es-AR"/>
              <a:pPr>
                <a:defRPr/>
              </a:pPr>
              <a:t>99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/>
              <a:t>UNLaM</a:t>
            </a:r>
            <a:r>
              <a:rPr lang="es-AR" dirty="0"/>
              <a:t> </a:t>
            </a:r>
            <a:r>
              <a:rPr lang="es-AR" dirty="0" smtClean="0"/>
              <a:t>2012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C3C547A8E87E42BA8EB2F7DF203925" ma:contentTypeVersion="" ma:contentTypeDescription="Crear nuevo documento." ma:contentTypeScope="" ma:versionID="02e2622a91a985a833f5e0b819d30cdc">
  <xsd:schema xmlns:xsd="http://www.w3.org/2001/XMLSchema" xmlns:xs="http://www.w3.org/2001/XMLSchema" xmlns:p="http://schemas.microsoft.com/office/2006/metadata/properties" xmlns:ns2="8ee1fd0f-842f-4512-a03b-06e38416d8c9" targetNamespace="http://schemas.microsoft.com/office/2006/metadata/properties" ma:root="true" ma:fieldsID="05ac80f35fb5c46cd3c53cde98f091ca" ns2:_="">
    <xsd:import namespace="8ee1fd0f-842f-4512-a03b-06e38416d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1fd0f-842f-4512-a03b-06e38416d8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495D5F-2C2F-492A-8AB7-71BF9C3EEB10}"/>
</file>

<file path=customXml/itemProps2.xml><?xml version="1.0" encoding="utf-8"?>
<ds:datastoreItem xmlns:ds="http://schemas.openxmlformats.org/officeDocument/2006/customXml" ds:itemID="{3919D80D-045C-49B7-8B55-51AE9877D50D}"/>
</file>

<file path=customXml/itemProps3.xml><?xml version="1.0" encoding="utf-8"?>
<ds:datastoreItem xmlns:ds="http://schemas.openxmlformats.org/officeDocument/2006/customXml" ds:itemID="{5045FDA4-0F26-422C-940F-26CBE96F23E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6712</Words>
  <Application>Microsoft Office PowerPoint</Application>
  <PresentationFormat>Presentación en pantalla (4:3)</PresentationFormat>
  <Paragraphs>1427</Paragraphs>
  <Slides>138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138</vt:i4>
      </vt:variant>
    </vt:vector>
  </HeadingPairs>
  <TitlesOfParts>
    <vt:vector size="139" baseType="lpstr">
      <vt:lpstr>Tema2</vt:lpstr>
      <vt:lpstr>Reingeniería</vt:lpstr>
      <vt:lpstr>Construcción de sistemas II  UNLaM – 2012</vt:lpstr>
      <vt:lpstr>Ingeniería de Software</vt:lpstr>
      <vt:lpstr>Definición de Reingeniería</vt:lpstr>
      <vt:lpstr>Reingeniería</vt:lpstr>
      <vt:lpstr>Cuando hacer Reingeniería </vt:lpstr>
      <vt:lpstr>Ingeniería Inversa</vt:lpstr>
      <vt:lpstr>Ingeniería Inversa – Objetivos </vt:lpstr>
      <vt:lpstr>Reingeniería de Procesos de Negocio</vt:lpstr>
      <vt:lpstr>Reingeniería de procesos de negocio</vt:lpstr>
      <vt:lpstr>Reingeniería de Software</vt:lpstr>
      <vt:lpstr>Analisis de Inventario </vt:lpstr>
      <vt:lpstr>Restructuración de Documentación  </vt:lpstr>
      <vt:lpstr>Ingeniería Inversa</vt:lpstr>
      <vt:lpstr>Restructuración de Código</vt:lpstr>
      <vt:lpstr>Restructuración de Datos</vt:lpstr>
      <vt:lpstr>Ingeniería hacia adelante</vt:lpstr>
      <vt:lpstr>Metodología de Diseño Estructurado</vt:lpstr>
      <vt:lpstr>Metodología de Diseño Estructurado</vt:lpstr>
      <vt:lpstr>Obtener solución a partir del problema</vt:lpstr>
      <vt:lpstr> Obtener solución a partir del problema</vt:lpstr>
      <vt:lpstr>Simplificar el sistema</vt:lpstr>
      <vt:lpstr>Particionamiento: características</vt:lpstr>
      <vt:lpstr>Particionamiento: características</vt:lpstr>
      <vt:lpstr>Organización jerarquizada: características</vt:lpstr>
      <vt:lpstr>Una organización jerarquizada</vt:lpstr>
      <vt:lpstr>Uso de herramientas </vt:lpstr>
      <vt:lpstr>Estrategia de desarrollo</vt:lpstr>
      <vt:lpstr>Estrategia de desarrollo </vt:lpstr>
      <vt:lpstr>Evaluación de calidad</vt:lpstr>
      <vt:lpstr>La especificación estructurada </vt:lpstr>
      <vt:lpstr>La especificación estructurada </vt:lpstr>
      <vt:lpstr>La especificación estructurada </vt:lpstr>
      <vt:lpstr>Procedimiento</vt:lpstr>
      <vt:lpstr>Método y Procedimiento</vt:lpstr>
      <vt:lpstr>DFD para modelizar el proceso</vt:lpstr>
      <vt:lpstr>   DFD (Diagrama de Flujo de Datos ) Símbolos del DFD (notación Yourdon/De Marco)  </vt:lpstr>
      <vt:lpstr>Procesos</vt:lpstr>
      <vt:lpstr>Procesos</vt:lpstr>
      <vt:lpstr>Diagrama de contexto</vt:lpstr>
      <vt:lpstr>Entidades externas</vt:lpstr>
      <vt:lpstr> Diagrama de contexto</vt:lpstr>
      <vt:lpstr>Flujos de datos</vt:lpstr>
      <vt:lpstr>Diapositiva 44</vt:lpstr>
      <vt:lpstr>Flujos de datos</vt:lpstr>
      <vt:lpstr>Descomposición funcional</vt:lpstr>
      <vt:lpstr>Descomposición funcional (II)</vt:lpstr>
      <vt:lpstr>Consistencia en el DFD</vt:lpstr>
      <vt:lpstr>Jerarquía de DFDs</vt:lpstr>
      <vt:lpstr>Jerarquía de DFDs (II)</vt:lpstr>
      <vt:lpstr>Jerarquía de DFDs DFD 0</vt:lpstr>
      <vt:lpstr>Descomposición funcional y almacenes de datos</vt:lpstr>
      <vt:lpstr>Descomposición funcional y almacenes de datos (II)</vt:lpstr>
      <vt:lpstr>Ideas útiles para construir el DFD (II)</vt:lpstr>
      <vt:lpstr> Diccionario de Datos  </vt:lpstr>
      <vt:lpstr>Diccionario de Datos</vt:lpstr>
      <vt:lpstr>Preguntas que se hacen los analistas sobre los datos…</vt:lpstr>
      <vt:lpstr>Diapositiva 58</vt:lpstr>
      <vt:lpstr>Diapositiva 59</vt:lpstr>
      <vt:lpstr>Diapositiva 60</vt:lpstr>
      <vt:lpstr>Diapositiva 61</vt:lpstr>
      <vt:lpstr> Ejemplo Práctico  </vt:lpstr>
      <vt:lpstr>Sintaxis del DFD</vt:lpstr>
      <vt:lpstr>DFD: Reglas Semánticas</vt:lpstr>
      <vt:lpstr>DFD: Reglas Semánticas</vt:lpstr>
      <vt:lpstr>DFD de diseño</vt:lpstr>
      <vt:lpstr>DFD de diseño</vt:lpstr>
      <vt:lpstr>DFD de diseño</vt:lpstr>
      <vt:lpstr>Carta estructurada</vt:lpstr>
      <vt:lpstr>Definiciones</vt:lpstr>
      <vt:lpstr>Definiciones</vt:lpstr>
      <vt:lpstr>Sintaxis de la carta estructurada </vt:lpstr>
      <vt:lpstr>Módulo </vt:lpstr>
      <vt:lpstr>Una carta estructurada (esquema)</vt:lpstr>
      <vt:lpstr>Carta estructurada: propiedades</vt:lpstr>
      <vt:lpstr>Carta estructurada: propiedades</vt:lpstr>
      <vt:lpstr>Carta estructurada: propiedades</vt:lpstr>
      <vt:lpstr>Carta estructurada: propiedades</vt:lpstr>
      <vt:lpstr>Carta estructurada: propiedades</vt:lpstr>
      <vt:lpstr>Carta estructurada: propiedades</vt:lpstr>
      <vt:lpstr>Carta estructurada: propiedades</vt:lpstr>
      <vt:lpstr>Carta estructurada: propiedades</vt:lpstr>
      <vt:lpstr>Carta estructurada: propiedades</vt:lpstr>
      <vt:lpstr>Carta estructurada: propiedades</vt:lpstr>
      <vt:lpstr> Modelo transaccional</vt:lpstr>
      <vt:lpstr>Modelo transaccional</vt:lpstr>
      <vt:lpstr>Cambio de Topología</vt:lpstr>
      <vt:lpstr>Cambio de Topología</vt:lpstr>
      <vt:lpstr>Refinamiento</vt:lpstr>
      <vt:lpstr>Criterio de refinamiento</vt:lpstr>
      <vt:lpstr>Aumentando la cohesión</vt:lpstr>
      <vt:lpstr>Reduciendo el acoplamiento</vt:lpstr>
      <vt:lpstr>Factorización</vt:lpstr>
      <vt:lpstr>Tamaño de Módulos</vt:lpstr>
      <vt:lpstr>Tamaño de Módulos</vt:lpstr>
      <vt:lpstr>Refinamiento de la carta estructurada </vt:lpstr>
      <vt:lpstr>Refinamiento de la carta estructurada </vt:lpstr>
      <vt:lpstr> Refinamiento: Mezquita </vt:lpstr>
      <vt:lpstr>Packaging (empaquetado)</vt:lpstr>
      <vt:lpstr>Packaging </vt:lpstr>
      <vt:lpstr>Heurísticas de la carta estructurada</vt:lpstr>
      <vt:lpstr>Cohesión</vt:lpstr>
      <vt:lpstr>Cohesión: Grados</vt:lpstr>
      <vt:lpstr>Cohesión de un módulo</vt:lpstr>
      <vt:lpstr>Acoplamiento</vt:lpstr>
      <vt:lpstr>Acoplamiento</vt:lpstr>
      <vt:lpstr>Los 5 principios del acoplamiento</vt:lpstr>
      <vt:lpstr>Grados de Acoplamiento </vt:lpstr>
      <vt:lpstr>Acoplamiento NORMAL</vt:lpstr>
      <vt:lpstr>Acoplamiento ideal</vt:lpstr>
      <vt:lpstr>Acoplamiento usual</vt:lpstr>
      <vt:lpstr>Por tipo de información</vt:lpstr>
      <vt:lpstr>Por bulto (coraza)</vt:lpstr>
      <vt:lpstr>Por tipo de llamada</vt:lpstr>
      <vt:lpstr>Por almacenamiento</vt:lpstr>
      <vt:lpstr>Acoplamiento global</vt:lpstr>
      <vt:lpstr>Acoplamiento por contenido</vt:lpstr>
      <vt:lpstr>Acoplamiento por contenido</vt:lpstr>
      <vt:lpstr>Acoplamiento temporal</vt:lpstr>
      <vt:lpstr>Jerarquizar  la carta </vt:lpstr>
      <vt:lpstr>Jerarquizar  la carta </vt:lpstr>
      <vt:lpstr>Jerarquizar  la carta </vt:lpstr>
      <vt:lpstr>Call across</vt:lpstr>
      <vt:lpstr>Call across</vt:lpstr>
      <vt:lpstr>Call across</vt:lpstr>
      <vt:lpstr>Preparar especificación de módulos </vt:lpstr>
      <vt:lpstr>Heurísticas: Mezquita</vt:lpstr>
      <vt:lpstr>Heurísticas: Mezquita</vt:lpstr>
      <vt:lpstr>Indice de reusabilidad</vt:lpstr>
      <vt:lpstr>Reusabilidad</vt:lpstr>
      <vt:lpstr>Alcances de control y efecto  </vt:lpstr>
      <vt:lpstr>Alcances de control y efecto  </vt:lpstr>
      <vt:lpstr>Heurísticas:Tamaño de Módulos</vt:lpstr>
      <vt:lpstr>Ancho y profundidad</vt:lpstr>
      <vt:lpstr>Fan_In / Fan_Out</vt:lpstr>
      <vt:lpstr>Desbalances</vt:lpstr>
      <vt:lpstr>Desbalances</vt:lpstr>
      <vt:lpstr>Trampolines de datos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Reingeniería</dc:title>
  <dc:creator>Rosy</dc:creator>
  <cp:lastModifiedBy>Rosy</cp:lastModifiedBy>
  <cp:revision>100</cp:revision>
  <dcterms:created xsi:type="dcterms:W3CDTF">2011-08-20T13:11:00Z</dcterms:created>
  <dcterms:modified xsi:type="dcterms:W3CDTF">2012-06-15T16:53:27Z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0x0101009DC3C547A8E87E42BA8EB2F7DF203925</vt:lpwstr>
  </property>
</Properties>
</file>