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4"/>
  </p:sldMasterIdLst>
  <p:sldIdLst>
    <p:sldId id="256" r:id="rId5"/>
    <p:sldId id="313" r:id="rId6"/>
    <p:sldId id="257" r:id="rId7"/>
    <p:sldId id="259" r:id="rId8"/>
    <p:sldId id="273" r:id="rId9"/>
    <p:sldId id="274" r:id="rId10"/>
    <p:sldId id="278" r:id="rId11"/>
    <p:sldId id="279" r:id="rId12"/>
    <p:sldId id="326" r:id="rId13"/>
    <p:sldId id="280" r:id="rId14"/>
    <p:sldId id="277" r:id="rId15"/>
    <p:sldId id="312" r:id="rId16"/>
    <p:sldId id="275" r:id="rId17"/>
    <p:sldId id="281" r:id="rId18"/>
    <p:sldId id="284" r:id="rId19"/>
    <p:sldId id="325" r:id="rId20"/>
    <p:sldId id="287" r:id="rId21"/>
    <p:sldId id="288" r:id="rId22"/>
    <p:sldId id="289" r:id="rId23"/>
    <p:sldId id="290" r:id="rId24"/>
    <p:sldId id="295" r:id="rId25"/>
    <p:sldId id="293" r:id="rId26"/>
    <p:sldId id="296" r:id="rId27"/>
    <p:sldId id="301" r:id="rId28"/>
    <p:sldId id="294" r:id="rId29"/>
    <p:sldId id="297" r:id="rId30"/>
    <p:sldId id="302" r:id="rId31"/>
    <p:sldId id="299" r:id="rId32"/>
    <p:sldId id="314" r:id="rId33"/>
    <p:sldId id="322" r:id="rId34"/>
    <p:sldId id="315" r:id="rId35"/>
    <p:sldId id="320" r:id="rId36"/>
    <p:sldId id="317" r:id="rId37"/>
    <p:sldId id="318" r:id="rId38"/>
    <p:sldId id="319" r:id="rId39"/>
    <p:sldId id="323" r:id="rId40"/>
    <p:sldId id="300" r:id="rId41"/>
    <p:sldId id="303" r:id="rId42"/>
    <p:sldId id="304" r:id="rId43"/>
    <p:sldId id="305" r:id="rId44"/>
    <p:sldId id="306" r:id="rId45"/>
    <p:sldId id="307" r:id="rId46"/>
    <p:sldId id="321" r:id="rId47"/>
    <p:sldId id="308" r:id="rId48"/>
    <p:sldId id="310" r:id="rId49"/>
    <p:sldId id="309" r:id="rId50"/>
    <p:sldId id="31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65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98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3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7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0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139430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 y Vistas Arquitecturas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4A631D4-3E0F-4072-B7A6-032AAA04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749287"/>
            <a:ext cx="7498207" cy="4292075"/>
          </a:xfrm>
        </p:spPr>
        <p:txBody>
          <a:bodyPr>
            <a:normAutofit/>
          </a:bodyPr>
          <a:lstStyle/>
          <a:p>
            <a:r>
              <a:rPr lang="es-AR" sz="2400" dirty="0"/>
              <a:t>“Las </a:t>
            </a:r>
            <a:r>
              <a:rPr lang="es-AR" sz="2400" b="1" dirty="0"/>
              <a:t>estructuras</a:t>
            </a:r>
            <a:r>
              <a:rPr lang="es-AR" sz="2400" dirty="0"/>
              <a:t> son el conjunto de </a:t>
            </a:r>
            <a:r>
              <a:rPr lang="es-AR" sz="2400" b="1" dirty="0"/>
              <a:t>elementos</a:t>
            </a:r>
            <a:r>
              <a:rPr lang="es-AR" sz="2400" dirty="0"/>
              <a:t> y </a:t>
            </a:r>
            <a:r>
              <a:rPr lang="es-AR" sz="2400" b="1" dirty="0"/>
              <a:t>relaciones</a:t>
            </a:r>
            <a:r>
              <a:rPr lang="es-AR" sz="2400" dirty="0"/>
              <a:t> en sí mismo implementadas en software y hardware (asignaciones) ”</a:t>
            </a:r>
          </a:p>
          <a:p>
            <a:r>
              <a:rPr lang="es-AR" sz="2400" dirty="0"/>
              <a:t>“Las </a:t>
            </a:r>
            <a:r>
              <a:rPr lang="es-AR" sz="2400" b="1" dirty="0"/>
              <a:t>vistas</a:t>
            </a:r>
            <a:r>
              <a:rPr lang="es-AR" sz="2400" dirty="0"/>
              <a:t> son </a:t>
            </a:r>
            <a:r>
              <a:rPr lang="es-AR" sz="2400" b="1" dirty="0"/>
              <a:t>las representaciones de las estructuras </a:t>
            </a:r>
            <a:r>
              <a:rPr lang="es-AR" sz="2400" dirty="0"/>
              <a:t>descriptas en un lenguaje que permita un entendimiento del </a:t>
            </a:r>
            <a:r>
              <a:rPr lang="es-AR" sz="2400" b="1" dirty="0" err="1"/>
              <a:t>stakeholder</a:t>
            </a:r>
            <a:r>
              <a:rPr lang="es-AR" sz="2400" dirty="0"/>
              <a:t> al cual se dirige”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56348E-4AA5-433D-8AE8-63DF9BD7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85" y="2153513"/>
            <a:ext cx="1284724" cy="9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C87004-FF64-4521-B3F8-441C523A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84" y="1270000"/>
            <a:ext cx="6122051" cy="525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6DCD7C-5B71-4419-B8E0-9AA16F9C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85" y="2153513"/>
            <a:ext cx="1284724" cy="9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0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0500-A3F4-4F18-9AE6-8545AC3F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Vistas en la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63CDC-9C7B-4D1F-A6D1-80DF35A4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930401"/>
            <a:ext cx="10018644" cy="411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200" dirty="0"/>
              <a:t>Decisiones Arquitectónicas:</a:t>
            </a:r>
          </a:p>
          <a:p>
            <a:pPr marL="0" indent="0">
              <a:buNone/>
            </a:pPr>
            <a:endParaRPr lang="es-AR" sz="1600" dirty="0"/>
          </a:p>
          <a:p>
            <a:pPr lvl="3" indent="-342900"/>
            <a:r>
              <a:rPr lang="es-AR" sz="2400" dirty="0"/>
              <a:t>Vistas Funcional</a:t>
            </a:r>
          </a:p>
          <a:p>
            <a:pPr lvl="3" indent="-342900"/>
            <a:r>
              <a:rPr lang="es-AR" sz="2400" dirty="0"/>
              <a:t>Vista de Datos</a:t>
            </a:r>
          </a:p>
          <a:p>
            <a:pPr lvl="3" indent="-342900"/>
            <a:r>
              <a:rPr lang="es-AR" sz="2400" dirty="0"/>
              <a:t>Vista infraestructura</a:t>
            </a:r>
          </a:p>
          <a:p>
            <a:pPr lvl="3" indent="-342900"/>
            <a:r>
              <a:rPr lang="es-AR" sz="2400" dirty="0"/>
              <a:t>Vista de implementación</a:t>
            </a:r>
          </a:p>
          <a:p>
            <a:pPr lvl="3" indent="-342900"/>
            <a:r>
              <a:rPr lang="es-AR" sz="2400" dirty="0"/>
              <a:t>Vista de soporte</a:t>
            </a:r>
          </a:p>
          <a:p>
            <a:pPr lvl="3" indent="-342900"/>
            <a:r>
              <a:rPr lang="es-AR" sz="2400" dirty="0"/>
              <a:t>Vista de </a:t>
            </a:r>
            <a:r>
              <a:rPr lang="es-AR" sz="2400" dirty="0" err="1"/>
              <a:t>Req</a:t>
            </a:r>
            <a:r>
              <a:rPr lang="es-AR" sz="2400" dirty="0"/>
              <a:t>. No Funcionales</a:t>
            </a:r>
          </a:p>
          <a:p>
            <a:pPr marL="2171700" lvl="5" indent="0">
              <a:buNone/>
            </a:pPr>
            <a:r>
              <a:rPr lang="es-AR" sz="2400" dirty="0" err="1"/>
              <a:t>etc</a:t>
            </a:r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365082-63F6-4DA8-847C-19021849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73" y="3452226"/>
            <a:ext cx="1284724" cy="9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Entradas de la Arquitectura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E5208C-B530-4414-A844-703BB3BA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7" y="1672735"/>
            <a:ext cx="8221263" cy="46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 Funcionales y NF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10FB3D-E6B5-49ED-B5BD-EA2E89F9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21" y="0"/>
            <a:ext cx="2043479" cy="146987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FCF0EEC-A5FB-4AEB-BC63-D61EBF18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702"/>
            <a:ext cx="9943774" cy="5518297"/>
          </a:xfrm>
        </p:spPr>
        <p:txBody>
          <a:bodyPr>
            <a:normAutofit fontScale="92500" lnSpcReduction="20000"/>
          </a:bodyPr>
          <a:lstStyle/>
          <a:p>
            <a:r>
              <a:rPr lang="es-AR" sz="2400" b="1" dirty="0"/>
              <a:t>Requerimientos Funcionales</a:t>
            </a:r>
          </a:p>
          <a:p>
            <a:pPr lvl="1"/>
            <a:r>
              <a:rPr lang="es-AR" sz="2400" dirty="0"/>
              <a:t>Procesos de Negocio </a:t>
            </a:r>
          </a:p>
          <a:p>
            <a:pPr lvl="1"/>
            <a:r>
              <a:rPr lang="es-AR" sz="2400" dirty="0"/>
              <a:t>Casos de Uso</a:t>
            </a:r>
          </a:p>
          <a:p>
            <a:pPr lvl="1"/>
            <a:endParaRPr lang="es-AR" sz="2400" dirty="0"/>
          </a:p>
          <a:p>
            <a:r>
              <a:rPr lang="es-AR" sz="2400" b="1" dirty="0"/>
              <a:t>Requerimientos NO Funcionales</a:t>
            </a:r>
          </a:p>
          <a:p>
            <a:pPr lvl="1"/>
            <a:r>
              <a:rPr lang="es-AR" sz="2400" dirty="0"/>
              <a:t>Pueden ser determinísticos o probabilísticos, generalmente poseen números. </a:t>
            </a:r>
          </a:p>
          <a:p>
            <a:pPr lvl="1"/>
            <a:r>
              <a:rPr lang="es-AR" sz="2400" dirty="0"/>
              <a:t>Estos son: </a:t>
            </a:r>
          </a:p>
          <a:p>
            <a:pPr lvl="3"/>
            <a:r>
              <a:rPr lang="es-AR" sz="2000" dirty="0"/>
              <a:t>Performance </a:t>
            </a:r>
          </a:p>
          <a:p>
            <a:pPr lvl="3"/>
            <a:r>
              <a:rPr lang="es-AR" sz="2000" dirty="0" err="1"/>
              <a:t>Availability</a:t>
            </a:r>
            <a:r>
              <a:rPr lang="es-AR" sz="2000" dirty="0"/>
              <a:t>(Disponibilidad) </a:t>
            </a:r>
          </a:p>
          <a:p>
            <a:pPr lvl="3"/>
            <a:r>
              <a:rPr lang="es-AR" sz="2000" dirty="0"/>
              <a:t>Security (Seguridad) </a:t>
            </a:r>
          </a:p>
          <a:p>
            <a:pPr lvl="3"/>
            <a:r>
              <a:rPr lang="es-AR" sz="2000" dirty="0" err="1"/>
              <a:t>Testability</a:t>
            </a:r>
            <a:r>
              <a:rPr lang="es-AR" sz="2000" dirty="0"/>
              <a:t>(</a:t>
            </a:r>
            <a:r>
              <a:rPr lang="es-AR" sz="2000" dirty="0" err="1"/>
              <a:t>Testeabilidad</a:t>
            </a:r>
            <a:r>
              <a:rPr lang="es-AR" sz="2000" dirty="0"/>
              <a:t>) </a:t>
            </a:r>
          </a:p>
          <a:p>
            <a:pPr lvl="3"/>
            <a:r>
              <a:rPr lang="es-AR" sz="2000" dirty="0" err="1"/>
              <a:t>Modifiability</a:t>
            </a:r>
            <a:r>
              <a:rPr lang="es-AR" sz="2000" dirty="0"/>
              <a:t>(Modificabilidad) </a:t>
            </a:r>
          </a:p>
          <a:p>
            <a:pPr lvl="3"/>
            <a:r>
              <a:rPr lang="es-AR" sz="2000" dirty="0" err="1"/>
              <a:t>Usability</a:t>
            </a:r>
            <a:r>
              <a:rPr lang="es-AR" sz="2000" dirty="0"/>
              <a:t>(Usabilidad)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73424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 Funcionales y NF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FCF0EEC-A5FB-4AEB-BC63-D61EBF18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577010"/>
            <a:ext cx="7646505" cy="4954464"/>
          </a:xfrm>
        </p:spPr>
        <p:txBody>
          <a:bodyPr>
            <a:normAutofit/>
          </a:bodyPr>
          <a:lstStyle/>
          <a:p>
            <a:r>
              <a:rPr lang="es-AR" sz="2400" b="1" dirty="0"/>
              <a:t>De negocio </a:t>
            </a:r>
          </a:p>
          <a:p>
            <a:pPr lvl="1"/>
            <a:r>
              <a:rPr lang="es-AR" sz="2000" dirty="0"/>
              <a:t>El tiempo de comercialización </a:t>
            </a:r>
          </a:p>
          <a:p>
            <a:pPr lvl="1"/>
            <a:r>
              <a:rPr lang="es-AR" sz="2000" dirty="0"/>
              <a:t>Costo y beneficio </a:t>
            </a:r>
          </a:p>
          <a:p>
            <a:pPr lvl="1"/>
            <a:r>
              <a:rPr lang="es-AR" sz="2000" dirty="0"/>
              <a:t>Vida útil prevista del sistema</a:t>
            </a:r>
          </a:p>
          <a:p>
            <a:pPr lvl="1"/>
            <a:r>
              <a:rPr lang="es-AR" sz="2000" dirty="0"/>
              <a:t>El mercado objetivo </a:t>
            </a:r>
          </a:p>
          <a:p>
            <a:pPr lvl="1"/>
            <a:r>
              <a:rPr lang="es-AR" sz="2000" dirty="0"/>
              <a:t>Integración con sistemas legales</a:t>
            </a:r>
          </a:p>
          <a:p>
            <a:r>
              <a:rPr lang="es-AR" sz="2400" b="1" dirty="0"/>
              <a:t>De Arquitectura </a:t>
            </a:r>
          </a:p>
          <a:p>
            <a:pPr lvl="1"/>
            <a:r>
              <a:rPr lang="es-AR" sz="2000" dirty="0"/>
              <a:t>Integridad conceptual </a:t>
            </a:r>
          </a:p>
          <a:p>
            <a:pPr lvl="1"/>
            <a:r>
              <a:rPr lang="es-AR" sz="2000" dirty="0"/>
              <a:t>Exactitud e integridad </a:t>
            </a:r>
          </a:p>
          <a:p>
            <a:pPr lvl="1"/>
            <a:r>
              <a:rPr lang="es-AR" sz="2000" dirty="0"/>
              <a:t>Construible </a:t>
            </a:r>
          </a:p>
          <a:p>
            <a:pPr lvl="1"/>
            <a:r>
              <a:rPr lang="es-AR" sz="2000" dirty="0"/>
              <a:t>Robustez</a:t>
            </a:r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4A04DD-C735-4411-A3C5-6922C19D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71" y="0"/>
            <a:ext cx="2360429" cy="1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8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Estilos arquitectónicos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703"/>
            <a:ext cx="9471186" cy="5337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/>
              <a:t>Un patrón o estilo arquitectónico define:  </a:t>
            </a:r>
          </a:p>
          <a:p>
            <a:pPr lvl="1"/>
            <a:r>
              <a:rPr lang="es-AR" sz="2600" dirty="0"/>
              <a:t>Qué forma tienen los componentes </a:t>
            </a:r>
          </a:p>
          <a:p>
            <a:pPr lvl="1"/>
            <a:r>
              <a:rPr lang="es-AR" sz="2600" dirty="0"/>
              <a:t>Qué forma tiene la comunicación entre ellos </a:t>
            </a:r>
          </a:p>
          <a:p>
            <a:pPr lvl="1"/>
            <a:r>
              <a:rPr lang="es-AR" sz="2600" dirty="0"/>
              <a:t>Qué restricciones se ponen a esa comunicación</a:t>
            </a:r>
          </a:p>
          <a:p>
            <a:pPr lvl="1"/>
            <a:endParaRPr lang="es-AR" sz="2600" dirty="0"/>
          </a:p>
          <a:p>
            <a:r>
              <a:rPr lang="es-AR" sz="2000" dirty="0"/>
              <a:t>Ejemplos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2137CD-2551-433D-B206-486D8FDC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1" y="4501661"/>
            <a:ext cx="7881111" cy="18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estructuración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3" y="1339703"/>
            <a:ext cx="10785231" cy="5337544"/>
          </a:xfrm>
        </p:spPr>
        <p:txBody>
          <a:bodyPr>
            <a:normAutofit/>
          </a:bodyPr>
          <a:lstStyle/>
          <a:p>
            <a:r>
              <a:rPr lang="es-AR" sz="2800" b="1" dirty="0" err="1"/>
              <a:t>Dataflow</a:t>
            </a:r>
            <a:r>
              <a:rPr lang="es-AR" sz="2800" b="1" dirty="0"/>
              <a:t>(Flujo de datos):  </a:t>
            </a:r>
          </a:p>
          <a:p>
            <a:pPr lvl="1"/>
            <a:r>
              <a:rPr lang="es-AR" sz="2400" dirty="0"/>
              <a:t>Serie de transformaciones de sucesivos datos de entrada.</a:t>
            </a:r>
          </a:p>
          <a:p>
            <a:pPr lvl="1"/>
            <a:r>
              <a:rPr lang="es-AR" sz="2400" dirty="0"/>
              <a:t>Los datos fluyen a través de los componentes del sistema.</a:t>
            </a:r>
          </a:p>
          <a:p>
            <a:pPr lvl="1"/>
            <a:r>
              <a:rPr lang="es-AR" sz="2400" b="1" dirty="0"/>
              <a:t>Estilos:</a:t>
            </a:r>
          </a:p>
          <a:p>
            <a:pPr lvl="2"/>
            <a:r>
              <a:rPr lang="es-AR" sz="2200" b="1" dirty="0" err="1"/>
              <a:t>Batch</a:t>
            </a:r>
            <a:r>
              <a:rPr lang="es-AR" sz="2200" b="1" dirty="0"/>
              <a:t> </a:t>
            </a:r>
            <a:r>
              <a:rPr lang="es-AR" sz="2200" b="1" dirty="0" err="1"/>
              <a:t>Secuential</a:t>
            </a:r>
            <a:r>
              <a:rPr lang="es-AR" sz="2200" b="1" dirty="0"/>
              <a:t>:</a:t>
            </a:r>
          </a:p>
          <a:p>
            <a:pPr lvl="3"/>
            <a:r>
              <a:rPr lang="es-AR" sz="2200" dirty="0"/>
              <a:t>Los pasos de procesamiento son programas independientes </a:t>
            </a:r>
          </a:p>
          <a:p>
            <a:pPr lvl="3"/>
            <a:r>
              <a:rPr lang="es-AR" sz="2200" dirty="0"/>
              <a:t>Cada paso se completa antes de comenzar el siguiente.</a:t>
            </a:r>
          </a:p>
          <a:p>
            <a:pPr lvl="3"/>
            <a:r>
              <a:rPr lang="es-AR" sz="2200" dirty="0"/>
              <a:t>Los datos se transmiten entre programas como un todo</a:t>
            </a:r>
          </a:p>
          <a:p>
            <a:pPr lvl="3"/>
            <a:endParaRPr lang="es-AR" sz="1800" dirty="0"/>
          </a:p>
          <a:p>
            <a:pPr lvl="3"/>
            <a:endParaRPr lang="es-AR" sz="1800" dirty="0"/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C7964A-F6DE-488C-96ED-12656BD3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77" y="5523817"/>
            <a:ext cx="6633432" cy="9238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9BF52FE-D549-46E2-B687-B9910A80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59" y="144738"/>
            <a:ext cx="1809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estructuración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3" y="1339703"/>
            <a:ext cx="10785231" cy="5337544"/>
          </a:xfrm>
        </p:spPr>
        <p:txBody>
          <a:bodyPr>
            <a:normAutofit/>
          </a:bodyPr>
          <a:lstStyle/>
          <a:p>
            <a:pPr lvl="1"/>
            <a:r>
              <a:rPr lang="es-AR" sz="2400" b="1" dirty="0"/>
              <a:t>Estilos:</a:t>
            </a:r>
          </a:p>
          <a:p>
            <a:pPr lvl="2"/>
            <a:r>
              <a:rPr lang="es-AR" sz="2200" b="1" dirty="0" err="1"/>
              <a:t>DataFlow</a:t>
            </a:r>
            <a:r>
              <a:rPr lang="es-AR" sz="2200" b="1" dirty="0"/>
              <a:t>-Pipe &amp; </a:t>
            </a:r>
            <a:r>
              <a:rPr lang="es-AR" sz="2200" b="1" dirty="0" err="1"/>
              <a:t>Filters</a:t>
            </a:r>
            <a:r>
              <a:rPr lang="es-AR" sz="2200" b="1" dirty="0"/>
              <a:t>:</a:t>
            </a:r>
          </a:p>
          <a:p>
            <a:pPr lvl="3"/>
            <a:r>
              <a:rPr lang="es-AR" sz="2200" dirty="0"/>
              <a:t> Hincapié en la transformación incremental de los datos.</a:t>
            </a:r>
          </a:p>
          <a:p>
            <a:pPr lvl="3"/>
            <a:r>
              <a:rPr lang="es-AR" sz="2200" dirty="0"/>
              <a:t>Los </a:t>
            </a:r>
            <a:r>
              <a:rPr lang="es-AR" sz="2200" b="1" dirty="0"/>
              <a:t>filtros</a:t>
            </a:r>
            <a:r>
              <a:rPr lang="es-AR" sz="2200" dirty="0"/>
              <a:t> </a:t>
            </a:r>
            <a:r>
              <a:rPr lang="es-AR" sz="2200" b="1" dirty="0"/>
              <a:t>transforman</a:t>
            </a:r>
            <a:r>
              <a:rPr lang="es-AR" sz="2200" dirty="0"/>
              <a:t> los </a:t>
            </a:r>
            <a:r>
              <a:rPr lang="es-AR" sz="2200" b="1" dirty="0"/>
              <a:t>datos</a:t>
            </a:r>
            <a:r>
              <a:rPr lang="es-AR" sz="2200" dirty="0"/>
              <a:t> sin retener información.</a:t>
            </a:r>
          </a:p>
          <a:p>
            <a:pPr lvl="3"/>
            <a:r>
              <a:rPr lang="es-AR" sz="2200" dirty="0"/>
              <a:t>Los </a:t>
            </a:r>
            <a:r>
              <a:rPr lang="es-AR" sz="2200" b="1" dirty="0"/>
              <a:t>pipes</a:t>
            </a:r>
            <a:r>
              <a:rPr lang="es-AR" sz="2200" dirty="0"/>
              <a:t> (tubo) </a:t>
            </a:r>
            <a:r>
              <a:rPr lang="es-AR" sz="2200" b="1" dirty="0"/>
              <a:t>mueven los datos </a:t>
            </a:r>
            <a:r>
              <a:rPr lang="es-AR" sz="2200" dirty="0"/>
              <a:t>entre los filtros pero permiten la flexibilidad en las conexiones.</a:t>
            </a:r>
          </a:p>
          <a:p>
            <a:pPr lvl="3"/>
            <a:endParaRPr lang="es-AR" sz="1800" dirty="0"/>
          </a:p>
          <a:p>
            <a:pPr lvl="3"/>
            <a:endParaRPr lang="es-AR" sz="1800" dirty="0"/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F3FB62-D3F1-45AB-9D84-EC004429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57" y="4305666"/>
            <a:ext cx="7140820" cy="16585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2D6375-B4DB-499B-B1CD-9633F0BC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59" y="144738"/>
            <a:ext cx="1809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</a:t>
            </a:r>
            <a:r>
              <a:rPr lang="es-AR" b="1" dirty="0" err="1"/>
              <a:t>Call</a:t>
            </a:r>
            <a:r>
              <a:rPr lang="es-AR" b="1" dirty="0"/>
              <a:t> &amp; </a:t>
            </a:r>
            <a:r>
              <a:rPr lang="es-AR" b="1" dirty="0" err="1"/>
              <a:t>Return</a:t>
            </a:r>
            <a:r>
              <a:rPr lang="es-AR" b="1" dirty="0"/>
              <a:t> 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3" y="1339703"/>
            <a:ext cx="10785231" cy="5337544"/>
          </a:xfrm>
        </p:spPr>
        <p:txBody>
          <a:bodyPr>
            <a:normAutofit/>
          </a:bodyPr>
          <a:lstStyle/>
          <a:p>
            <a:pPr lvl="1"/>
            <a:r>
              <a:rPr lang="es-AR" sz="2400" b="1" dirty="0" err="1"/>
              <a:t>Call</a:t>
            </a:r>
            <a:r>
              <a:rPr lang="es-AR" sz="2400" b="1" dirty="0"/>
              <a:t> &amp; </a:t>
            </a:r>
            <a:r>
              <a:rPr lang="es-AR" sz="2400" b="1" dirty="0" err="1"/>
              <a:t>Return</a:t>
            </a:r>
            <a:r>
              <a:rPr lang="es-AR" sz="2400" b="1" dirty="0"/>
              <a:t>  :</a:t>
            </a:r>
          </a:p>
          <a:p>
            <a:pPr lvl="2"/>
            <a:r>
              <a:rPr lang="es-AR" sz="2400" dirty="0"/>
              <a:t>Estilo arquitectónico dominante</a:t>
            </a:r>
          </a:p>
          <a:p>
            <a:pPr lvl="2"/>
            <a:r>
              <a:rPr lang="es-AR" sz="2400" dirty="0"/>
              <a:t>El sistema se ve como una serie de llamadas a procedimientos y funciones.</a:t>
            </a:r>
          </a:p>
          <a:p>
            <a:pPr lvl="2"/>
            <a:endParaRPr lang="es-AR" sz="2400" dirty="0"/>
          </a:p>
          <a:p>
            <a:pPr lvl="1"/>
            <a:r>
              <a:rPr lang="es-AR" sz="2400" b="1" dirty="0"/>
              <a:t>Estilos:</a:t>
            </a:r>
          </a:p>
          <a:p>
            <a:pPr lvl="2"/>
            <a:r>
              <a:rPr lang="es-AR" sz="2400" dirty="0" err="1"/>
              <a:t>Hierarchical</a:t>
            </a:r>
            <a:r>
              <a:rPr lang="es-AR" sz="2400" dirty="0"/>
              <a:t> </a:t>
            </a:r>
            <a:r>
              <a:rPr lang="es-AR" sz="2400" dirty="0" err="1"/>
              <a:t>Layers</a:t>
            </a:r>
            <a:r>
              <a:rPr lang="es-AR" sz="2400" dirty="0"/>
              <a:t> </a:t>
            </a:r>
          </a:p>
          <a:p>
            <a:pPr lvl="2"/>
            <a:r>
              <a:rPr lang="es-AR" sz="2400" dirty="0" err="1"/>
              <a:t>Main</a:t>
            </a:r>
            <a:r>
              <a:rPr lang="es-AR" sz="2400" dirty="0"/>
              <a:t> </a:t>
            </a:r>
            <a:r>
              <a:rPr lang="es-AR" sz="2400" dirty="0" err="1"/>
              <a:t>Program</a:t>
            </a:r>
            <a:r>
              <a:rPr lang="es-AR" sz="2400" dirty="0"/>
              <a:t>–</a:t>
            </a:r>
            <a:r>
              <a:rPr lang="es-AR" sz="2400" dirty="0" err="1"/>
              <a:t>Subroutines</a:t>
            </a:r>
            <a:r>
              <a:rPr lang="es-AR" sz="2400" dirty="0"/>
              <a:t> </a:t>
            </a:r>
          </a:p>
          <a:p>
            <a:pPr lvl="2"/>
            <a:r>
              <a:rPr lang="es-AR" sz="2400" dirty="0" err="1"/>
              <a:t>Object</a:t>
            </a:r>
            <a:r>
              <a:rPr lang="es-AR" sz="2400" dirty="0"/>
              <a:t> </a:t>
            </a:r>
            <a:r>
              <a:rPr lang="es-AR" sz="2400" dirty="0" err="1"/>
              <a:t>Oriented</a:t>
            </a:r>
            <a:endParaRPr lang="es-AR" sz="2400" dirty="0"/>
          </a:p>
          <a:p>
            <a:pPr lvl="3"/>
            <a:endParaRPr lang="es-AR" sz="1800" dirty="0"/>
          </a:p>
          <a:p>
            <a:pPr marL="0" indent="0">
              <a:buNone/>
            </a:pPr>
            <a:endParaRPr lang="es-AR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CD9CDF-9244-4AC1-8923-90923D0D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60" y="104981"/>
            <a:ext cx="1809750" cy="14001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C0F07CE-ADDC-4569-B9A8-50C1F35E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99" y="3443418"/>
            <a:ext cx="4133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1968" y="2368061"/>
            <a:ext cx="7502769" cy="430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i="1" dirty="0"/>
              <a:t>Una arquitectura de un sistema, es un marco general que describe su forma y su estructura, sus componentes y la manera en la que se ajustan entre sí. </a:t>
            </a:r>
          </a:p>
          <a:p>
            <a:pPr marL="3657600" lvl="8" indent="0">
              <a:buNone/>
            </a:pPr>
            <a:r>
              <a:rPr lang="es-AR" sz="2800" dirty="0" err="1"/>
              <a:t>Jerrold</a:t>
            </a:r>
            <a:r>
              <a:rPr lang="es-AR" sz="2800" dirty="0"/>
              <a:t> </a:t>
            </a:r>
            <a:r>
              <a:rPr lang="es-AR" sz="2800" dirty="0" err="1"/>
              <a:t>Grochow</a:t>
            </a:r>
            <a:endParaRPr lang="es-AR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876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1354"/>
            <a:ext cx="8596668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</a:t>
            </a:r>
            <a:r>
              <a:rPr lang="es-AR" b="1" dirty="0" err="1"/>
              <a:t>Call</a:t>
            </a:r>
            <a:r>
              <a:rPr lang="es-AR" b="1" dirty="0"/>
              <a:t> &amp; </a:t>
            </a:r>
            <a:r>
              <a:rPr lang="es-AR" b="1" dirty="0" err="1"/>
              <a:t>Return</a:t>
            </a:r>
            <a:r>
              <a:rPr lang="es-AR" b="1" dirty="0"/>
              <a:t> 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937846"/>
            <a:ext cx="10485575" cy="6072556"/>
          </a:xfrm>
        </p:spPr>
        <p:txBody>
          <a:bodyPr>
            <a:normAutofit lnSpcReduction="10000"/>
          </a:bodyPr>
          <a:lstStyle/>
          <a:p>
            <a:pPr lvl="2"/>
            <a:r>
              <a:rPr lang="es-AR" sz="2800" b="1" dirty="0" err="1"/>
              <a:t>Hierarchical</a:t>
            </a:r>
            <a:r>
              <a:rPr lang="es-AR" sz="2800" b="1" dirty="0"/>
              <a:t> </a:t>
            </a:r>
            <a:r>
              <a:rPr lang="es-AR" sz="2800" b="1" dirty="0" err="1"/>
              <a:t>Layers</a:t>
            </a:r>
            <a:r>
              <a:rPr lang="es-AR" sz="2800" b="1" dirty="0"/>
              <a:t> </a:t>
            </a:r>
          </a:p>
          <a:p>
            <a:pPr lvl="3"/>
            <a:r>
              <a:rPr lang="es-AR" sz="2400" dirty="0"/>
              <a:t>Cada capa: </a:t>
            </a:r>
          </a:p>
          <a:p>
            <a:pPr lvl="4"/>
            <a:r>
              <a:rPr lang="es-AR" sz="2400" dirty="0"/>
              <a:t>Provee servicios a la capa superior </a:t>
            </a:r>
          </a:p>
          <a:p>
            <a:pPr lvl="4"/>
            <a:r>
              <a:rPr lang="es-AR" sz="2400" dirty="0"/>
              <a:t>Es cliente de la capa inferior </a:t>
            </a:r>
          </a:p>
          <a:p>
            <a:pPr lvl="3"/>
            <a:r>
              <a:rPr lang="es-AR" sz="2400" dirty="0"/>
              <a:t>No todos los sistemas pueden tener su arquitectura en capas</a:t>
            </a:r>
          </a:p>
          <a:p>
            <a:pPr lvl="3"/>
            <a:r>
              <a:rPr lang="es-AR" sz="2400" dirty="0"/>
              <a:t>La mayor dificultad es encontrar los niveles de abstracción adecuados</a:t>
            </a:r>
          </a:p>
          <a:p>
            <a:pPr lvl="3"/>
            <a:r>
              <a:rPr lang="es-AR" sz="1600" b="1" u="sng" dirty="0"/>
              <a:t>Ventajas</a:t>
            </a:r>
            <a:r>
              <a:rPr lang="es-AR" sz="1600" dirty="0"/>
              <a:t>: </a:t>
            </a:r>
          </a:p>
          <a:p>
            <a:pPr lvl="4"/>
            <a:r>
              <a:rPr lang="es-AR" sz="1600" dirty="0"/>
              <a:t>Permite dividir un sistema complejo mediante abstracción.</a:t>
            </a:r>
          </a:p>
          <a:p>
            <a:pPr lvl="4"/>
            <a:r>
              <a:rPr lang="es-AR" sz="1600" dirty="0"/>
              <a:t>Mejoras en una capa impactan en todo el sistema </a:t>
            </a:r>
          </a:p>
          <a:p>
            <a:pPr lvl="4"/>
            <a:r>
              <a:rPr lang="es-AR" sz="1600" dirty="0"/>
              <a:t>Suponen reusabilidad y fácil intercambio </a:t>
            </a:r>
          </a:p>
          <a:p>
            <a:pPr lvl="4"/>
            <a:r>
              <a:rPr lang="es-AR" sz="1600" dirty="0"/>
              <a:t>Facilitan el </a:t>
            </a:r>
            <a:r>
              <a:rPr lang="es-AR" sz="1600" dirty="0" err="1"/>
              <a:t>testing</a:t>
            </a:r>
            <a:r>
              <a:rPr lang="es-AR" sz="1600" dirty="0"/>
              <a:t> unitario de la funcionalidad de cada capa </a:t>
            </a:r>
          </a:p>
          <a:p>
            <a:pPr lvl="3"/>
            <a:r>
              <a:rPr lang="es-AR" sz="1600" b="1" u="sng" dirty="0"/>
              <a:t>Desventajas</a:t>
            </a:r>
            <a:r>
              <a:rPr lang="es-AR" sz="1600" dirty="0"/>
              <a:t>:</a:t>
            </a:r>
          </a:p>
          <a:p>
            <a:pPr lvl="4"/>
            <a:r>
              <a:rPr lang="es-AR" sz="1600" dirty="0"/>
              <a:t>Posible deterioro de performance con muchas capas.</a:t>
            </a:r>
          </a:p>
          <a:p>
            <a:pPr lvl="4"/>
            <a:r>
              <a:rPr lang="es-AR" sz="1600" dirty="0"/>
              <a:t>Los cambios suelen tener que replicarse en todas las capas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23B2D9-A736-4321-BA2D-D390F6D1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98" y="2141417"/>
            <a:ext cx="2151902" cy="32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6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1354"/>
            <a:ext cx="8596668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estructuración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937846"/>
            <a:ext cx="10485575" cy="6072556"/>
          </a:xfrm>
        </p:spPr>
        <p:txBody>
          <a:bodyPr>
            <a:normAutofit/>
          </a:bodyPr>
          <a:lstStyle/>
          <a:p>
            <a:pPr lvl="2"/>
            <a:r>
              <a:rPr lang="es-AR" sz="2800" b="1" dirty="0" err="1"/>
              <a:t>Call</a:t>
            </a:r>
            <a:r>
              <a:rPr lang="es-AR" sz="2800" b="1" dirty="0"/>
              <a:t> &amp; </a:t>
            </a:r>
            <a:r>
              <a:rPr lang="es-AR" sz="2800" b="1" dirty="0" err="1"/>
              <a:t>Return</a:t>
            </a:r>
            <a:r>
              <a:rPr lang="es-AR" sz="2800" b="1" dirty="0"/>
              <a:t> - </a:t>
            </a:r>
            <a:r>
              <a:rPr lang="es-AR" sz="2800" b="1" dirty="0" err="1"/>
              <a:t>Hierarchical</a:t>
            </a:r>
            <a:r>
              <a:rPr lang="es-AR" sz="2800" b="1" dirty="0"/>
              <a:t> </a:t>
            </a:r>
            <a:r>
              <a:rPr lang="es-AR" sz="2800" b="1" dirty="0" err="1"/>
              <a:t>Layers</a:t>
            </a:r>
            <a:r>
              <a:rPr lang="es-AR" sz="2800" b="1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F3CD56-0ED8-4A71-9A06-284607EE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38" y="2586892"/>
            <a:ext cx="5268943" cy="25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1354"/>
            <a:ext cx="8596668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de estructuración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937846"/>
            <a:ext cx="10485575" cy="6072556"/>
          </a:xfrm>
        </p:spPr>
        <p:txBody>
          <a:bodyPr>
            <a:normAutofit/>
          </a:bodyPr>
          <a:lstStyle/>
          <a:p>
            <a:pPr lvl="2"/>
            <a:r>
              <a:rPr lang="es-AR" sz="2800" b="1" dirty="0" err="1"/>
              <a:t>Call</a:t>
            </a:r>
            <a:r>
              <a:rPr lang="es-AR" sz="2800" b="1" dirty="0"/>
              <a:t> &amp; </a:t>
            </a:r>
            <a:r>
              <a:rPr lang="es-AR" sz="2800" b="1" dirty="0" err="1"/>
              <a:t>Return</a:t>
            </a:r>
            <a:r>
              <a:rPr lang="es-AR" sz="2800" b="1" dirty="0"/>
              <a:t> - </a:t>
            </a:r>
            <a:r>
              <a:rPr lang="es-AR" sz="2800" b="1" dirty="0" err="1"/>
              <a:t>Hierarchical</a:t>
            </a:r>
            <a:r>
              <a:rPr lang="es-AR" sz="2800" b="1" dirty="0"/>
              <a:t> </a:t>
            </a:r>
            <a:r>
              <a:rPr lang="es-AR" sz="2800" b="1" dirty="0" err="1"/>
              <a:t>Layers</a:t>
            </a:r>
            <a:r>
              <a:rPr lang="es-AR" sz="28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1FDE49-347A-4371-BF43-53CB698B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35" y="2750161"/>
            <a:ext cx="5467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sobre sistemas interactivos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266092"/>
            <a:ext cx="10855569" cy="5744310"/>
          </a:xfrm>
        </p:spPr>
        <p:txBody>
          <a:bodyPr>
            <a:normAutofit/>
          </a:bodyPr>
          <a:lstStyle/>
          <a:p>
            <a:pPr lvl="2"/>
            <a:r>
              <a:rPr lang="es-AR" sz="2600" dirty="0"/>
              <a:t>Mayoría de software tiene algún tipo de interacción con el usuario </a:t>
            </a:r>
          </a:p>
          <a:p>
            <a:pPr lvl="2"/>
            <a:r>
              <a:rPr lang="es-AR" sz="2600" dirty="0"/>
              <a:t>El objetivo es separar la funcionalidad principal de las vistas de presentación. </a:t>
            </a:r>
          </a:p>
          <a:p>
            <a:pPr lvl="2"/>
            <a:r>
              <a:rPr lang="es-AR" sz="2600" dirty="0"/>
              <a:t>Estilos principales: </a:t>
            </a:r>
          </a:p>
          <a:p>
            <a:pPr lvl="3"/>
            <a:r>
              <a:rPr lang="es-AR" sz="2400" dirty="0"/>
              <a:t>MVC (</a:t>
            </a:r>
            <a:r>
              <a:rPr lang="es-AR" sz="2400" dirty="0" err="1"/>
              <a:t>Model</a:t>
            </a:r>
            <a:r>
              <a:rPr lang="es-AR" sz="2400" dirty="0"/>
              <a:t>–View –</a:t>
            </a:r>
            <a:r>
              <a:rPr lang="es-AR" sz="2400" dirty="0" err="1"/>
              <a:t>Controller</a:t>
            </a:r>
            <a:r>
              <a:rPr lang="es-AR" sz="2400" dirty="0"/>
              <a:t>) </a:t>
            </a:r>
          </a:p>
          <a:p>
            <a:pPr lvl="3"/>
            <a:r>
              <a:rPr lang="es-AR" sz="2400" dirty="0"/>
              <a:t>MVP </a:t>
            </a:r>
          </a:p>
          <a:p>
            <a:pPr lvl="3"/>
            <a:r>
              <a:rPr lang="es-AR" sz="2400" dirty="0"/>
              <a:t>N vistas</a:t>
            </a:r>
          </a:p>
        </p:txBody>
      </p:sp>
    </p:spTree>
    <p:extLst>
      <p:ext uri="{BB962C8B-B14F-4D97-AF65-F5344CB8AC3E}">
        <p14:creationId xmlns:p14="http://schemas.microsoft.com/office/powerpoint/2010/main" val="226465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sobre sistemas interactivos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1266092"/>
            <a:ext cx="9659815" cy="5744310"/>
          </a:xfrm>
        </p:spPr>
        <p:txBody>
          <a:bodyPr>
            <a:normAutofit/>
          </a:bodyPr>
          <a:lstStyle/>
          <a:p>
            <a:r>
              <a:rPr lang="es-AR" sz="3000" dirty="0"/>
              <a:t>MVP </a:t>
            </a:r>
          </a:p>
          <a:p>
            <a:r>
              <a:rPr lang="es-AR" sz="2400" dirty="0"/>
              <a:t>MVP es un patrón arquitectónico de interfaz de usuario diseñada para facilitar pruebas de unidad automatizada,  y mejorar la separación entre el modelo lógico y  de presentación:</a:t>
            </a:r>
          </a:p>
          <a:p>
            <a:r>
              <a:rPr lang="es-AR" sz="2400" dirty="0"/>
              <a:t>El </a:t>
            </a:r>
            <a:r>
              <a:rPr lang="es-AR" sz="2400" i="1" dirty="0"/>
              <a:t>modelo</a:t>
            </a:r>
            <a:r>
              <a:rPr lang="es-AR" sz="2400" dirty="0"/>
              <a:t> es una interfaz que define los datos que se mostrará o no, en la interfaz de usuario.</a:t>
            </a:r>
          </a:p>
          <a:p>
            <a:r>
              <a:rPr lang="es-AR" sz="2400" dirty="0"/>
              <a:t>El </a:t>
            </a:r>
            <a:r>
              <a:rPr lang="es-AR" sz="2400" i="1" dirty="0"/>
              <a:t>presentador</a:t>
            </a:r>
            <a:r>
              <a:rPr lang="es-AR" sz="2400" dirty="0"/>
              <a:t> actúa sobre el modelo y la vista. Recupera datos de los repositorios (el modelo), y los formatea para mostrarlos en la vista.</a:t>
            </a:r>
          </a:p>
          <a:p>
            <a:r>
              <a:rPr lang="es-AR" sz="2400" dirty="0"/>
              <a:t>La </a:t>
            </a:r>
            <a:r>
              <a:rPr lang="es-AR" sz="2400" i="1" dirty="0"/>
              <a:t>vista</a:t>
            </a:r>
            <a:r>
              <a:rPr lang="es-AR" sz="2400" dirty="0"/>
              <a:t> es una interfaz pasiva que exhibe datos (el modelo) y órdenes de usuario de las rutas (eventos) al presentador para actuar sobre los datos.</a:t>
            </a:r>
          </a:p>
          <a:p>
            <a:pPr lvl="3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4110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Patrones sobre sistemas distribuidos</a:t>
            </a:r>
            <a:br>
              <a:rPr lang="es-AR" b="1" dirty="0"/>
            </a:br>
            <a:r>
              <a:rPr lang="es-AR" b="1" dirty="0"/>
              <a:t>    </a:t>
            </a:r>
            <a:r>
              <a:rPr lang="es-AR" sz="2800" i="1" dirty="0" err="1"/>
              <a:t>Broker</a:t>
            </a:r>
            <a:r>
              <a:rPr lang="es-AR" b="1" dirty="0"/>
              <a:t> 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630016"/>
            <a:ext cx="10855569" cy="5380385"/>
          </a:xfrm>
        </p:spPr>
        <p:txBody>
          <a:bodyPr>
            <a:normAutofit/>
          </a:bodyPr>
          <a:lstStyle/>
          <a:p>
            <a:pPr lvl="2"/>
            <a:r>
              <a:rPr lang="es-AR" sz="2600" dirty="0"/>
              <a:t>Un componente “</a:t>
            </a:r>
            <a:r>
              <a:rPr lang="es-AR" sz="2600" b="1" dirty="0" err="1"/>
              <a:t>Broker</a:t>
            </a:r>
            <a:r>
              <a:rPr lang="es-AR" sz="2600" dirty="0"/>
              <a:t>” (corredor de bolsa) coordina la comunicación entre clientes y servidores. </a:t>
            </a:r>
          </a:p>
          <a:p>
            <a:pPr lvl="2"/>
            <a:r>
              <a:rPr lang="es-AR" sz="2600" dirty="0"/>
              <a:t>Los clientes y servidores utilizan componentes “proxy” para comunicarse con el </a:t>
            </a:r>
            <a:r>
              <a:rPr lang="es-AR" sz="2600" dirty="0" err="1"/>
              <a:t>broker</a:t>
            </a:r>
            <a:r>
              <a:rPr lang="es-AR" sz="2600" dirty="0"/>
              <a:t>. Para comunicarse con el </a:t>
            </a:r>
            <a:r>
              <a:rPr lang="es-AR" sz="2600" dirty="0" err="1"/>
              <a:t>broker</a:t>
            </a:r>
            <a:r>
              <a:rPr lang="es-AR" sz="2600" dirty="0"/>
              <a:t>. </a:t>
            </a:r>
          </a:p>
          <a:p>
            <a:pPr lvl="2"/>
            <a:r>
              <a:rPr lang="es-AR" sz="2600" dirty="0"/>
              <a:t>Permite que la distribución de la aplicación sea transparente para los implementadores. </a:t>
            </a:r>
          </a:p>
          <a:p>
            <a:pPr lvl="2"/>
            <a:r>
              <a:rPr lang="es-AR" sz="2600" dirty="0"/>
              <a:t>Posibilita la interoperabilidad de tecnologías</a:t>
            </a:r>
            <a:r>
              <a:rPr lang="es-AR" sz="2800" dirty="0"/>
              <a:t> heterogéneas.</a:t>
            </a:r>
          </a:p>
          <a:p>
            <a:pPr lvl="2"/>
            <a:endParaRPr lang="es-AR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8D13DD-E5C9-4569-8EA4-BBF79566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6" y="4981575"/>
            <a:ext cx="5514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SOA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E224-B14A-4BC0-9D39-8128AC09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FCDBA-D941-4F93-82D5-A927EB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2" y="989747"/>
            <a:ext cx="9842621" cy="58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99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SOA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1529"/>
            <a:ext cx="9708747" cy="558647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AR" sz="2400" dirty="0"/>
              <a:t>La </a:t>
            </a:r>
            <a:r>
              <a:rPr lang="es-AR" sz="2400" b="1" i="1" dirty="0"/>
              <a:t>Arquitectura Orientada a Servicios (SOA </a:t>
            </a:r>
            <a:r>
              <a:rPr lang="es-AR" sz="2400" dirty="0"/>
              <a:t>es una manera de diseñar y construir aplicaciones de negocio en la cual la funcionalidad aplicativa se provee a través de componentes funcionales denominados </a:t>
            </a:r>
            <a:r>
              <a:rPr lang="es-AR" sz="2400" b="1" i="1" dirty="0"/>
              <a:t>servicios</a:t>
            </a:r>
            <a:r>
              <a:rPr lang="es-AR" sz="2400" dirty="0"/>
              <a:t>. </a:t>
            </a:r>
          </a:p>
          <a:p>
            <a:pPr lvl="1"/>
            <a:r>
              <a:rPr lang="es-AR" sz="2400" dirty="0"/>
              <a:t>Cada servicio representa una función de negocios de la empresa </a:t>
            </a:r>
          </a:p>
          <a:p>
            <a:pPr lvl="1"/>
            <a:r>
              <a:rPr lang="es-AR" sz="2400" dirty="0"/>
              <a:t>Los servicios se comunican unos con otros a través de interfaces bien definidas, estándar, e independientes de la plataforma de hardware, sistema operativo, o lenguaje de programación en el que el servicio esté implementado.  </a:t>
            </a:r>
          </a:p>
          <a:p>
            <a:pPr lvl="1"/>
            <a:r>
              <a:rPr lang="es-AR" sz="2400" dirty="0"/>
              <a:t>Los servicios, se comunican mediante interfaces estándar, y no ligadas a ninguna implementación particular. </a:t>
            </a:r>
          </a:p>
          <a:p>
            <a:pPr lvl="1"/>
            <a:r>
              <a:rPr lang="es-AR" sz="2400" dirty="0"/>
              <a:t>Esto permite crear </a:t>
            </a:r>
            <a:r>
              <a:rPr lang="es-AR" sz="2400" b="1" i="1" dirty="0"/>
              <a:t>aplicaciones compuestas</a:t>
            </a:r>
            <a:r>
              <a:rPr lang="es-AR" sz="2400" dirty="0"/>
              <a:t> (en inglés </a:t>
            </a:r>
            <a:r>
              <a:rPr lang="es-AR" sz="2400" i="1" dirty="0"/>
              <a:t>composite </a:t>
            </a:r>
            <a:r>
              <a:rPr lang="es-AR" sz="2400" i="1" dirty="0" err="1"/>
              <a:t>applications</a:t>
            </a:r>
            <a:r>
              <a:rPr lang="es-AR" sz="2400" dirty="0"/>
              <a:t>) simplemente combinando o ensamblando servicios más básicos.  </a:t>
            </a:r>
          </a:p>
          <a:p>
            <a:pPr lvl="1"/>
            <a:r>
              <a:rPr lang="es-AR" sz="2400" dirty="0"/>
              <a:t>Las aplicaciones compuestas son también servicios, pero de más alto nivel.</a:t>
            </a:r>
          </a:p>
          <a:p>
            <a:pPr lvl="1"/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84579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 </a:t>
            </a:r>
            <a:r>
              <a:rPr lang="es-AR" b="1" dirty="0"/>
              <a:t>SOA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031631"/>
            <a:ext cx="9917723" cy="5978771"/>
          </a:xfrm>
        </p:spPr>
        <p:txBody>
          <a:bodyPr>
            <a:normAutofit/>
          </a:bodyPr>
          <a:lstStyle/>
          <a:p>
            <a:r>
              <a:rPr lang="es-AR" sz="2400" dirty="0"/>
              <a:t>En SOA los diferentes servicios habitualmente no interactúan en forma directa unos con otros sino que lo hacen utilizando un </a:t>
            </a:r>
            <a:r>
              <a:rPr lang="es-AR" sz="2400" b="1" i="1" dirty="0"/>
              <a:t>Enterprise </a:t>
            </a:r>
            <a:r>
              <a:rPr lang="es-AR" sz="2400" b="1" i="1" dirty="0" err="1"/>
              <a:t>Service</a:t>
            </a:r>
            <a:r>
              <a:rPr lang="es-AR" sz="2400" b="1" i="1" dirty="0"/>
              <a:t> Bus (ESB)</a:t>
            </a:r>
            <a:r>
              <a:rPr lang="es-AR" sz="2400" dirty="0"/>
              <a:t>.  </a:t>
            </a:r>
          </a:p>
          <a:p>
            <a:r>
              <a:rPr lang="es-AR" sz="2400" dirty="0"/>
              <a:t>El ESB no se limita a interconectar los diferentes servicios sino que provee además una mediación inteligente entre lo servicios.  El concepto de mediación incluye:</a:t>
            </a:r>
          </a:p>
          <a:p>
            <a:pPr lvl="1"/>
            <a:r>
              <a:rPr lang="es-AR" sz="2200" dirty="0"/>
              <a:t>El </a:t>
            </a:r>
            <a:r>
              <a:rPr lang="es-AR" sz="2200" b="1" dirty="0"/>
              <a:t>ruteo</a:t>
            </a:r>
            <a:r>
              <a:rPr lang="es-AR" sz="2200" dirty="0"/>
              <a:t> de cada requerimiento al componente o a los componentes correspondientes, en base al contenido del requerimiento (</a:t>
            </a:r>
            <a:r>
              <a:rPr lang="es-AR" sz="2200" dirty="0" err="1"/>
              <a:t>content-based</a:t>
            </a:r>
            <a:r>
              <a:rPr lang="es-AR" sz="2200" dirty="0"/>
              <a:t> </a:t>
            </a:r>
            <a:r>
              <a:rPr lang="es-AR" sz="2200" dirty="0" err="1"/>
              <a:t>routing</a:t>
            </a:r>
            <a:r>
              <a:rPr lang="es-AR" sz="2200" dirty="0"/>
              <a:t>).  En algunos casos un servicio se resolverá con único componente, pero puede haber otros casos en los que el ESB deba invocar a una secuencia de componentes </a:t>
            </a:r>
          </a:p>
          <a:p>
            <a:pPr lvl="1"/>
            <a:r>
              <a:rPr lang="es-AR" sz="2200" dirty="0"/>
              <a:t>El </a:t>
            </a:r>
            <a:r>
              <a:rPr lang="es-AR" sz="2200" b="1" dirty="0"/>
              <a:t>reformateo</a:t>
            </a:r>
            <a:r>
              <a:rPr lang="es-AR" sz="2200" dirty="0"/>
              <a:t> de los datos para adaptarlos a los diferentes servicios participantes; por ejemplo, de archivo plano a XML.</a:t>
            </a:r>
          </a:p>
          <a:p>
            <a:pPr lvl="1"/>
            <a:r>
              <a:rPr lang="es-AR" sz="2200" dirty="0"/>
              <a:t>El </a:t>
            </a:r>
            <a:r>
              <a:rPr lang="es-AR" sz="2200" b="1" dirty="0"/>
              <a:t>cambio de protocolo de transporte </a:t>
            </a:r>
            <a:r>
              <a:rPr lang="es-AR" sz="2200" dirty="0"/>
              <a:t>(por ejemplo, de JMS a HTTP).</a:t>
            </a:r>
          </a:p>
          <a:p>
            <a:endParaRPr lang="es-AR" sz="2400" dirty="0"/>
          </a:p>
          <a:p>
            <a:pPr lvl="2"/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76787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95A0-470D-49ED-BE29-C871EB6E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Bibliografia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123D-5BDA-46ED-83E0-43F011DC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Leer Capitulo 9  </a:t>
            </a:r>
            <a:r>
              <a:rPr lang="es-AR" dirty="0" err="1"/>
              <a:t>Pressman</a:t>
            </a:r>
            <a:endParaRPr lang="es-AR" dirty="0"/>
          </a:p>
          <a:p>
            <a:r>
              <a:rPr lang="es-AR" dirty="0" err="1"/>
              <a:t>Doc</a:t>
            </a:r>
            <a:r>
              <a:rPr lang="es-AR" dirty="0"/>
              <a:t> de SOA</a:t>
            </a:r>
          </a:p>
        </p:txBody>
      </p:sp>
    </p:spTree>
    <p:extLst>
      <p:ext uri="{BB962C8B-B14F-4D97-AF65-F5344CB8AC3E}">
        <p14:creationId xmlns:p14="http://schemas.microsoft.com/office/powerpoint/2010/main" val="257364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31235"/>
            <a:ext cx="9434075" cy="5314122"/>
          </a:xfrm>
        </p:spPr>
        <p:txBody>
          <a:bodyPr>
            <a:normAutofit/>
          </a:bodyPr>
          <a:lstStyle/>
          <a:p>
            <a:r>
              <a:rPr lang="es-AR" sz="2800" dirty="0"/>
              <a:t>“</a:t>
            </a:r>
            <a:r>
              <a:rPr lang="es-AR" sz="2800" i="1" dirty="0"/>
              <a:t>Una arquitectura es el conjunto de </a:t>
            </a:r>
            <a:r>
              <a:rPr lang="es-AR" sz="2800" b="1" i="1" dirty="0"/>
              <a:t>decisiones significativas</a:t>
            </a:r>
            <a:r>
              <a:rPr lang="es-AR" sz="2800" i="1" dirty="0"/>
              <a:t> sobre la </a:t>
            </a:r>
            <a:r>
              <a:rPr lang="es-AR" sz="2800" b="1" i="1" dirty="0"/>
              <a:t>organización</a:t>
            </a:r>
            <a:r>
              <a:rPr lang="es-AR" sz="2800" i="1" dirty="0"/>
              <a:t> de un sistema de software que define los </a:t>
            </a:r>
            <a:r>
              <a:rPr lang="es-AR" sz="2800" b="1" i="1" dirty="0"/>
              <a:t>principios</a:t>
            </a:r>
            <a:r>
              <a:rPr lang="es-AR" sz="2800" i="1" dirty="0"/>
              <a:t> que guían el desarrollo, los </a:t>
            </a:r>
            <a:r>
              <a:rPr lang="es-AR" sz="2800" b="1" i="1" dirty="0"/>
              <a:t>componentes principales </a:t>
            </a:r>
            <a:r>
              <a:rPr lang="es-AR" sz="2800" i="1" dirty="0"/>
              <a:t>del sistema, sus responsabilidades y la forma en que se </a:t>
            </a:r>
            <a:r>
              <a:rPr lang="es-AR" sz="2800" b="1" i="1" dirty="0"/>
              <a:t>interrelacionan</a:t>
            </a:r>
            <a:r>
              <a:rPr lang="es-AR" sz="2800" i="1" dirty="0"/>
              <a:t>”</a:t>
            </a:r>
          </a:p>
          <a:p>
            <a:r>
              <a:rPr lang="es-AR" sz="2400" dirty="0"/>
              <a:t>Es el diseño de </a:t>
            </a:r>
            <a:r>
              <a:rPr lang="es-AR" sz="2400" b="1" dirty="0"/>
              <a:t>más alto nivel</a:t>
            </a:r>
            <a:r>
              <a:rPr lang="es-AR" sz="2400" dirty="0"/>
              <a:t>, es diseño de nivel </a:t>
            </a:r>
            <a:r>
              <a:rPr lang="es-AR" sz="2400" b="1" dirty="0"/>
              <a:t>estratégico</a:t>
            </a:r>
            <a:r>
              <a:rPr lang="es-AR" sz="2400" dirty="0"/>
              <a:t>. </a:t>
            </a:r>
          </a:p>
          <a:p>
            <a:r>
              <a:rPr lang="es-AR" sz="2400" dirty="0"/>
              <a:t>No es sólo </a:t>
            </a:r>
            <a:r>
              <a:rPr lang="es-AR" sz="2400" b="1" dirty="0"/>
              <a:t>lógico</a:t>
            </a:r>
            <a:r>
              <a:rPr lang="es-AR" sz="2400" dirty="0"/>
              <a:t> sino también </a:t>
            </a:r>
            <a:r>
              <a:rPr lang="es-AR" sz="2400" b="1" dirty="0"/>
              <a:t>físico</a:t>
            </a:r>
            <a:r>
              <a:rPr lang="es-AR" sz="2400" dirty="0"/>
              <a:t> y </a:t>
            </a:r>
            <a:r>
              <a:rPr lang="es-AR" sz="2400" b="1" dirty="0"/>
              <a:t>organizacional</a:t>
            </a:r>
            <a:r>
              <a:rPr lang="es-AR" sz="2400" dirty="0"/>
              <a:t>. </a:t>
            </a:r>
          </a:p>
          <a:p>
            <a:r>
              <a:rPr lang="es-AR" sz="2400" dirty="0"/>
              <a:t>Contempla tanto </a:t>
            </a:r>
            <a:r>
              <a:rPr lang="es-AR" sz="2400" b="1" dirty="0"/>
              <a:t>decisiones</a:t>
            </a:r>
            <a:r>
              <a:rPr lang="es-AR" sz="2400" dirty="0"/>
              <a:t> </a:t>
            </a:r>
            <a:r>
              <a:rPr lang="es-AR" sz="2400" b="1" dirty="0"/>
              <a:t>funcionales</a:t>
            </a:r>
            <a:r>
              <a:rPr lang="es-AR" sz="2400" dirty="0"/>
              <a:t> como </a:t>
            </a:r>
            <a:r>
              <a:rPr lang="es-AR" sz="2400" b="1" dirty="0"/>
              <a:t>técnicas</a:t>
            </a:r>
            <a:r>
              <a:rPr lang="es-AR" sz="2400" dirty="0"/>
              <a:t>. </a:t>
            </a:r>
          </a:p>
          <a:p>
            <a:r>
              <a:rPr lang="es-AR" sz="2400" dirty="0"/>
              <a:t>Contiene las </a:t>
            </a:r>
            <a:r>
              <a:rPr lang="es-AR" sz="2400" b="1" dirty="0"/>
              <a:t>estrategias</a:t>
            </a:r>
            <a:r>
              <a:rPr lang="es-AR" sz="2400" dirty="0"/>
              <a:t> para resolver puntos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612425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0151165" cy="1646302"/>
          </a:xfrm>
        </p:spPr>
        <p:txBody>
          <a:bodyPr/>
          <a:lstStyle/>
          <a:p>
            <a:r>
              <a:rPr lang="es-AR" dirty="0"/>
              <a:t>REINGENIERÍA DE SOFTWARE</a:t>
            </a:r>
          </a:p>
        </p:txBody>
      </p:sp>
    </p:spTree>
    <p:extLst>
      <p:ext uri="{BB962C8B-B14F-4D97-AF65-F5344CB8AC3E}">
        <p14:creationId xmlns:p14="http://schemas.microsoft.com/office/powerpoint/2010/main" val="17400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22E9-1BEB-43F9-B28C-76EE75E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REINGENIERÍA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FD43D-8BE5-4231-88EA-97DE3299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800" b="1" i="1" dirty="0">
                <a:solidFill>
                  <a:schemeClr val="accent1">
                    <a:lumMod val="50000"/>
                  </a:schemeClr>
                </a:solidFill>
              </a:rPr>
              <a:t>La reingeniería es una actividad de reconstrucción</a:t>
            </a:r>
          </a:p>
          <a:p>
            <a:endParaRPr lang="es-AR" sz="2400" dirty="0"/>
          </a:p>
          <a:p>
            <a:pPr marL="0" indent="0">
              <a:buNone/>
            </a:pPr>
            <a:r>
              <a:rPr lang="es-AR" sz="2400" dirty="0"/>
              <a:t>Algunos Conceptos:</a:t>
            </a:r>
          </a:p>
          <a:p>
            <a:r>
              <a:rPr lang="es-AR" sz="2400" dirty="0"/>
              <a:t>Sistemas </a:t>
            </a:r>
            <a:r>
              <a:rPr lang="es-AR" sz="2400" dirty="0" err="1"/>
              <a:t>legacy</a:t>
            </a:r>
            <a:r>
              <a:rPr lang="es-AR" sz="2400" dirty="0"/>
              <a:t> o sistemas Heredados</a:t>
            </a:r>
          </a:p>
          <a:p>
            <a:r>
              <a:rPr lang="es-AR" sz="2400" dirty="0"/>
              <a:t>Mantenimiento</a:t>
            </a:r>
          </a:p>
          <a:p>
            <a:r>
              <a:rPr lang="es-AR" sz="2400" dirty="0"/>
              <a:t>Para implementar se puede usar un modelo de proceso de reingeniería de software de seis actividades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00293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22E9-1BEB-43F9-B28C-76EE75E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REINGENIERÍA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FD43D-8BE5-4231-88EA-97DE3299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7009"/>
            <a:ext cx="8784719" cy="446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/>
              <a:t>Para implementar se puede usar un modelo de proceso de reingeniería de software de seis actividades</a:t>
            </a:r>
          </a:p>
          <a:p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41570A-CAD9-4D57-843F-9EDEAA31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99" y="2606261"/>
            <a:ext cx="6354941" cy="42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5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22E9-1BEB-43F9-B28C-76EE75E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REINGENIERÍA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A6AD13-EC88-46D8-BFC5-CA310F79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36" y="0"/>
            <a:ext cx="3878363" cy="248529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803AC99-806D-458F-92BA-843D22E6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AR" sz="2600" b="1" dirty="0"/>
              <a:t>Análisis de inventarios. </a:t>
            </a:r>
          </a:p>
          <a:p>
            <a:pPr lvl="1"/>
            <a:r>
              <a:rPr lang="es-AR" sz="2200" dirty="0"/>
              <a:t>Se debe tener un inventario de todas las aplicaciones</a:t>
            </a:r>
          </a:p>
          <a:p>
            <a:r>
              <a:rPr lang="es-AR" sz="2600" b="1" dirty="0"/>
              <a:t>Reestructuración de documentos</a:t>
            </a:r>
          </a:p>
          <a:p>
            <a:r>
              <a:rPr lang="es-AR" sz="2600" b="1" dirty="0"/>
              <a:t>Ingeniería inversa</a:t>
            </a:r>
          </a:p>
          <a:p>
            <a:pPr lvl="1"/>
            <a:r>
              <a:rPr lang="es-AR" sz="2200" dirty="0"/>
              <a:t>Es el proceso de analizar un </a:t>
            </a:r>
            <a:r>
              <a:rPr lang="es-AR" sz="2200" b="1" dirty="0"/>
              <a:t>programa</a:t>
            </a:r>
            <a:r>
              <a:rPr lang="es-AR" sz="2200" dirty="0"/>
              <a:t> con la intención de crear una representación del mismo en un nivel superior de abstracción que el código fuente. </a:t>
            </a:r>
          </a:p>
          <a:p>
            <a:pPr lvl="1"/>
            <a:r>
              <a:rPr lang="es-AR" sz="2200" dirty="0"/>
              <a:t>La ingeniería inversa es un proceso de recuperación de diseño.</a:t>
            </a:r>
          </a:p>
          <a:p>
            <a:pPr lvl="1"/>
            <a:r>
              <a:rPr lang="es-AR" sz="2200" dirty="0"/>
              <a:t> Las </a:t>
            </a:r>
            <a:r>
              <a:rPr lang="es-AR" sz="2200" b="1" dirty="0"/>
              <a:t>herramientas</a:t>
            </a:r>
            <a:r>
              <a:rPr lang="es-AR" sz="2200" dirty="0"/>
              <a:t> de ingeniería inversa extraen información de diseño de datos, arquitectónico y procedimental de un programa existente.</a:t>
            </a:r>
          </a:p>
          <a:p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21228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22E9-1BEB-43F9-B28C-76EE75E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REINGENIERÍA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A6AD13-EC88-46D8-BFC5-CA310F79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30" y="0"/>
            <a:ext cx="3892061" cy="249407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803AC99-806D-458F-92BA-843D22E6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08811"/>
            <a:ext cx="8898864" cy="5040924"/>
          </a:xfrm>
        </p:spPr>
        <p:txBody>
          <a:bodyPr>
            <a:normAutofit fontScale="92500" lnSpcReduction="20000"/>
          </a:bodyPr>
          <a:lstStyle/>
          <a:p>
            <a:r>
              <a:rPr lang="es-AR" sz="2600" b="1" dirty="0"/>
              <a:t>Reestructuración de código. </a:t>
            </a:r>
          </a:p>
          <a:p>
            <a:pPr lvl="1"/>
            <a:r>
              <a:rPr lang="es-AR" sz="2200" dirty="0"/>
              <a:t>Se   analiza el código fuente, se anotan los problemas y luego el código se reestructura (esto puede hacerse automáticamente) o incluso se reescribe en un lenguaje de programación más moderno</a:t>
            </a:r>
          </a:p>
          <a:p>
            <a:r>
              <a:rPr lang="es-AR" sz="2600" b="1" dirty="0"/>
              <a:t>Reestructuración de datos</a:t>
            </a:r>
          </a:p>
          <a:p>
            <a:pPr lvl="1"/>
            <a:r>
              <a:rPr lang="es-AR" sz="2100" dirty="0"/>
              <a:t>En la mayoría de los casos, la reestructuración de los datos comienza con una actividad de ingeniería inversa</a:t>
            </a:r>
          </a:p>
          <a:p>
            <a:r>
              <a:rPr lang="es-AR" sz="2600" b="1" dirty="0"/>
              <a:t>Ingeniería hacia adelante.</a:t>
            </a:r>
          </a:p>
          <a:p>
            <a:pPr lvl="1"/>
            <a:r>
              <a:rPr lang="es-AR" sz="2200" dirty="0"/>
              <a:t>Herramientas de reingeniería</a:t>
            </a:r>
          </a:p>
          <a:p>
            <a:pPr lvl="1"/>
            <a:r>
              <a:rPr lang="es-AR" sz="2200" dirty="0"/>
              <a:t>La ingeniería hacia adelante no sólo recupera información de diseño del software existente, sino que también usa esta información para alterar o reconstituir el sistema existente con la intención de mejorar su calidad global. En la mayoría de los casos, el software sometido a reingeniería vuelve a implementar la función del sistema existente y también añade nuevas funciones y/o mejora el rendimiento global.</a:t>
            </a:r>
            <a:r>
              <a:rPr lang="es-AR" sz="2600" b="1" dirty="0"/>
              <a:t> </a:t>
            </a:r>
          </a:p>
          <a:p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402515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95A0-470D-49ED-BE29-C871EB6E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Bibliografia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123D-5BDA-46ED-83E0-43F011DC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Leer Capitulo 29  </a:t>
            </a:r>
            <a:r>
              <a:rPr lang="es-AR" dirty="0" err="1"/>
              <a:t>Pressman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210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0151165" cy="1646302"/>
          </a:xfrm>
        </p:spPr>
        <p:txBody>
          <a:bodyPr/>
          <a:lstStyle/>
          <a:p>
            <a:r>
              <a:rPr lang="es-AR" dirty="0"/>
              <a:t>Documentación de la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9261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Documentación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266092"/>
            <a:ext cx="10855569" cy="574431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AR" sz="2600" b="1" dirty="0"/>
              <a:t>Por qué comunicamos? </a:t>
            </a:r>
          </a:p>
          <a:p>
            <a:pPr lvl="2"/>
            <a:r>
              <a:rPr lang="es-AR" sz="2600" dirty="0"/>
              <a:t>La Arquitectura como </a:t>
            </a:r>
            <a:r>
              <a:rPr lang="es-AR" sz="2600" b="1" i="1" dirty="0"/>
              <a:t>elemento principal para la comunicación y educación entre </a:t>
            </a:r>
            <a:r>
              <a:rPr lang="es-AR" sz="2600" b="1" i="1" dirty="0" err="1"/>
              <a:t>stakeholders</a:t>
            </a:r>
            <a:r>
              <a:rPr lang="es-AR" sz="2600" b="1" i="1" dirty="0"/>
              <a:t> </a:t>
            </a:r>
          </a:p>
          <a:p>
            <a:pPr lvl="2"/>
            <a:r>
              <a:rPr lang="es-AR" sz="2600" dirty="0"/>
              <a:t> Siendo la primera abstracción del sistema, permite el </a:t>
            </a:r>
            <a:r>
              <a:rPr lang="es-AR" sz="2600" b="1" dirty="0"/>
              <a:t>análisis</a:t>
            </a:r>
            <a:r>
              <a:rPr lang="es-AR" sz="2600" dirty="0"/>
              <a:t> y </a:t>
            </a:r>
            <a:r>
              <a:rPr lang="es-AR" sz="2600" b="1" dirty="0"/>
              <a:t>toma de decisiones </a:t>
            </a:r>
            <a:r>
              <a:rPr lang="es-AR" sz="2600" dirty="0"/>
              <a:t>que le dan </a:t>
            </a:r>
            <a:r>
              <a:rPr lang="es-AR" sz="2600" b="1" dirty="0"/>
              <a:t>forma</a:t>
            </a:r>
            <a:r>
              <a:rPr lang="es-AR" sz="2600" dirty="0"/>
              <a:t> y </a:t>
            </a:r>
            <a:r>
              <a:rPr lang="es-AR" sz="2600" b="1" dirty="0"/>
              <a:t>estructura</a:t>
            </a:r>
            <a:r>
              <a:rPr lang="es-AR" sz="2600" dirty="0"/>
              <a:t> al proyecto. </a:t>
            </a:r>
          </a:p>
          <a:p>
            <a:pPr lvl="2"/>
            <a:r>
              <a:rPr lang="es-AR" sz="2600" dirty="0"/>
              <a:t> El </a:t>
            </a:r>
            <a:r>
              <a:rPr lang="es-AR" sz="2600" b="1" dirty="0"/>
              <a:t>medio de educación </a:t>
            </a:r>
            <a:r>
              <a:rPr lang="es-AR" sz="2600" dirty="0"/>
              <a:t>proviene del hecho de que la documentación de arquitectura es usada para </a:t>
            </a:r>
            <a:r>
              <a:rPr lang="es-AR" sz="2600" b="1" dirty="0"/>
              <a:t>introducir a nuevos trabajadores en el entendimiento del sistema</a:t>
            </a:r>
            <a:r>
              <a:rPr lang="es-AR" sz="2600" dirty="0"/>
              <a:t>. Estas personas bien pueden ser nuevos empleados, analistas externos o un nuevo arquitecto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561285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Documentación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266092"/>
            <a:ext cx="10855569" cy="574431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AR" sz="2600" b="1" dirty="0"/>
              <a:t>Por qué </a:t>
            </a:r>
          </a:p>
          <a:p>
            <a:pPr lvl="2"/>
            <a:r>
              <a:rPr lang="es-AR" sz="2600" b="1" dirty="0"/>
              <a:t>Comunicar la arquitectura colabora en el diseño</a:t>
            </a:r>
            <a:r>
              <a:rPr lang="es-AR" sz="2600" dirty="0"/>
              <a:t>, tanto si de dedican a él 6 meses como para los 6 días tanto si de dedican a él 6 meses como para los 10 días de un </a:t>
            </a:r>
            <a:r>
              <a:rPr lang="es-AR" sz="2600" dirty="0" err="1"/>
              <a:t>SprintÁgil</a:t>
            </a:r>
            <a:r>
              <a:rPr lang="es-AR" sz="2600" dirty="0"/>
              <a:t>.</a:t>
            </a:r>
          </a:p>
          <a:p>
            <a:pPr lvl="2"/>
            <a:r>
              <a:rPr lang="es-AR" sz="2600" dirty="0"/>
              <a:t>Además </a:t>
            </a:r>
            <a:r>
              <a:rPr lang="es-AR" sz="2600" b="1" dirty="0"/>
              <a:t>servirá para la arquitectura futura</a:t>
            </a:r>
            <a:r>
              <a:rPr lang="es-AR" sz="2600" dirty="0"/>
              <a:t>, cuando el arquitecto deje el proyecto y alguien más se haga cargo de la </a:t>
            </a:r>
            <a:r>
              <a:rPr lang="es-AR" sz="2600" b="1" dirty="0"/>
              <a:t>evolución y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33750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1354"/>
            <a:ext cx="10761784" cy="1649046"/>
          </a:xfrm>
        </p:spPr>
        <p:txBody>
          <a:bodyPr/>
          <a:lstStyle/>
          <a:p>
            <a:r>
              <a:rPr lang="es-AR" dirty="0"/>
              <a:t>Documentación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101969"/>
            <a:ext cx="11535508" cy="5908433"/>
          </a:xfrm>
        </p:spPr>
        <p:txBody>
          <a:bodyPr>
            <a:normAutofit fontScale="70000" lnSpcReduction="20000"/>
          </a:bodyPr>
          <a:lstStyle/>
          <a:p>
            <a:pPr marL="914400" lvl="2" indent="0">
              <a:buNone/>
            </a:pPr>
            <a:r>
              <a:rPr lang="es-AR" sz="2800" b="1" dirty="0"/>
              <a:t>¿Para quién documentamos? </a:t>
            </a:r>
          </a:p>
          <a:p>
            <a:pPr lvl="2"/>
            <a:r>
              <a:rPr lang="es-AR" sz="2600" b="1" dirty="0"/>
              <a:t>Cliente  </a:t>
            </a:r>
          </a:p>
          <a:p>
            <a:pPr marL="1371600" lvl="3" indent="0">
              <a:buNone/>
            </a:pPr>
            <a:r>
              <a:rPr lang="es-AR" sz="2400" dirty="0"/>
              <a:t>Aspectos del Negocio, Instalación, Tiempos y </a:t>
            </a:r>
            <a:r>
              <a:rPr lang="es-AR" sz="2400" dirty="0" err="1"/>
              <a:t>Costo.Skills</a:t>
            </a:r>
            <a:r>
              <a:rPr lang="es-AR" sz="2400" dirty="0"/>
              <a:t>. Detalles técnicos, y operacionales</a:t>
            </a:r>
          </a:p>
          <a:p>
            <a:pPr lvl="2"/>
            <a:r>
              <a:rPr lang="es-AR" sz="2600" b="1" dirty="0"/>
              <a:t>Project Manager </a:t>
            </a:r>
          </a:p>
          <a:p>
            <a:pPr marL="1371600" lvl="3" indent="0">
              <a:buNone/>
            </a:pPr>
            <a:r>
              <a:rPr lang="es-AR" sz="2400" dirty="0"/>
              <a:t>Costos, Tiempos, </a:t>
            </a:r>
            <a:r>
              <a:rPr lang="es-AR" sz="2400" dirty="0" err="1"/>
              <a:t>Skillsy</a:t>
            </a:r>
            <a:r>
              <a:rPr lang="es-AR" sz="2400" dirty="0"/>
              <a:t> Organización del Equipo.  Detalles de la aplicación y operacionales.</a:t>
            </a:r>
          </a:p>
          <a:p>
            <a:pPr lvl="2"/>
            <a:r>
              <a:rPr lang="es-AR" sz="2600" b="1" dirty="0"/>
              <a:t>Infraestructura </a:t>
            </a:r>
          </a:p>
          <a:p>
            <a:pPr marL="1371600" lvl="3" indent="0">
              <a:buNone/>
            </a:pPr>
            <a:r>
              <a:rPr lang="es-AR" sz="2400" dirty="0"/>
              <a:t> Impacto en IT, Detalles operacionales, </a:t>
            </a:r>
            <a:r>
              <a:rPr lang="es-AR" sz="2400" dirty="0" err="1"/>
              <a:t>Alocacionesy</a:t>
            </a:r>
            <a:r>
              <a:rPr lang="es-AR" sz="2400" dirty="0"/>
              <a:t> Tecnología. </a:t>
            </a:r>
          </a:p>
          <a:p>
            <a:pPr marL="1371600" lvl="3" indent="0">
              <a:buNone/>
            </a:pPr>
            <a:r>
              <a:rPr lang="es-AR" sz="2400" dirty="0"/>
              <a:t> Aspectos del Negocio, detalles de la </a:t>
            </a:r>
            <a:r>
              <a:rPr lang="es-AR" sz="2400" dirty="0" err="1"/>
              <a:t>aplicacProgramadores</a:t>
            </a:r>
            <a:r>
              <a:rPr lang="es-AR" sz="2400" dirty="0"/>
              <a:t> y Diseñadores  Detalles técnicos y de la aplicación, </a:t>
            </a:r>
            <a:r>
              <a:rPr lang="es-AR" sz="2400" dirty="0" err="1"/>
              <a:t>Alocaciones</a:t>
            </a:r>
            <a:r>
              <a:rPr lang="es-AR" sz="2400" dirty="0"/>
              <a:t>, Tecnologías  Costos, Impacto en el Negocio, Costos y </a:t>
            </a:r>
            <a:r>
              <a:rPr lang="es-AR" sz="2400" dirty="0" err="1"/>
              <a:t>Tiempoión</a:t>
            </a:r>
            <a:r>
              <a:rPr lang="es-AR" sz="2400" dirty="0"/>
              <a:t>, interfaz de usuario.</a:t>
            </a:r>
          </a:p>
          <a:p>
            <a:pPr lvl="2"/>
            <a:r>
              <a:rPr lang="es-AR" sz="2600" b="1" dirty="0"/>
              <a:t>Analistas y </a:t>
            </a:r>
            <a:r>
              <a:rPr lang="es-AR" sz="2600" b="1" dirty="0" err="1"/>
              <a:t>Testers</a:t>
            </a:r>
            <a:r>
              <a:rPr lang="es-AR" sz="2600" b="1" dirty="0"/>
              <a:t> </a:t>
            </a:r>
          </a:p>
          <a:p>
            <a:pPr marL="1371600" lvl="3" indent="0">
              <a:buNone/>
            </a:pPr>
            <a:r>
              <a:rPr lang="es-AR" sz="2400" dirty="0"/>
              <a:t>Aspectos del Negocio, Interfaz de Usuario, Detalles de la aplicación. aplicación. </a:t>
            </a:r>
          </a:p>
          <a:p>
            <a:pPr marL="1371600" lvl="3" indent="0">
              <a:buNone/>
            </a:pPr>
            <a:r>
              <a:rPr lang="es-AR" sz="2400" dirty="0"/>
              <a:t>Detalles técnicos, Costos.</a:t>
            </a:r>
          </a:p>
          <a:p>
            <a:pPr lvl="2"/>
            <a:r>
              <a:rPr lang="es-AR" sz="2600" b="1" dirty="0"/>
              <a:t>Programadores y Diseñadores </a:t>
            </a:r>
          </a:p>
          <a:p>
            <a:pPr marL="1371600" lvl="3" indent="0">
              <a:buNone/>
            </a:pPr>
            <a:r>
              <a:rPr lang="es-AR" sz="2500" dirty="0"/>
              <a:t>Detalles técnicos y de la aplicación, </a:t>
            </a:r>
            <a:r>
              <a:rPr lang="es-AR" sz="2500" dirty="0" err="1"/>
              <a:t>Alocaciones</a:t>
            </a:r>
            <a:r>
              <a:rPr lang="es-AR" sz="2500" dirty="0"/>
              <a:t>, Tecnologías </a:t>
            </a:r>
          </a:p>
          <a:p>
            <a:pPr marL="1371600" lvl="3" indent="0">
              <a:buNone/>
            </a:pPr>
            <a:r>
              <a:rPr lang="es-AR" sz="2500" dirty="0"/>
              <a:t>Costos, Impacto en el Negocio, Costos y Tiempo</a:t>
            </a:r>
          </a:p>
          <a:p>
            <a:pPr marL="1371600" lvl="3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6964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AB89C-41BE-49F9-86E2-BC520CB4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02" y="1503916"/>
            <a:ext cx="7318489" cy="49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Notaciones para la Documentaci</a:t>
            </a:r>
            <a:r>
              <a:rPr lang="es-AR" b="1" dirty="0"/>
              <a:t>ó</a:t>
            </a:r>
            <a:r>
              <a:rPr lang="es-AR" dirty="0"/>
              <a:t>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431235"/>
            <a:ext cx="11535508" cy="5579167"/>
          </a:xfrm>
        </p:spPr>
        <p:txBody>
          <a:bodyPr>
            <a:normAutofit/>
          </a:bodyPr>
          <a:lstStyle/>
          <a:p>
            <a:pPr lvl="2"/>
            <a:r>
              <a:rPr lang="es-AR" sz="2600" b="1" dirty="0"/>
              <a:t>Las notaciones para documentar las vistas difieren en su grado de formalidad. </a:t>
            </a:r>
          </a:p>
          <a:p>
            <a:pPr lvl="2"/>
            <a:endParaRPr lang="es-AR" sz="1050" b="1" dirty="0"/>
          </a:p>
          <a:p>
            <a:pPr lvl="2"/>
            <a:r>
              <a:rPr lang="es-AR" sz="2600" b="1" dirty="0"/>
              <a:t>Hay tres grandes categorías: </a:t>
            </a:r>
          </a:p>
          <a:p>
            <a:pPr lvl="2"/>
            <a:endParaRPr lang="es-AR" sz="1100" b="1" dirty="0"/>
          </a:p>
          <a:p>
            <a:pPr marL="914400" lvl="2" indent="0">
              <a:buNone/>
            </a:pPr>
            <a:r>
              <a:rPr lang="es-AR" sz="2600" b="1" dirty="0"/>
              <a:t>1) Notaciones informales: </a:t>
            </a:r>
          </a:p>
          <a:p>
            <a:pPr lvl="3"/>
            <a:r>
              <a:rPr lang="es-AR" sz="2400" dirty="0"/>
              <a:t> Las </a:t>
            </a:r>
            <a:r>
              <a:rPr lang="es-AR" sz="2400" b="1" dirty="0"/>
              <a:t>vistas son representadas </a:t>
            </a:r>
            <a:r>
              <a:rPr lang="es-AR" sz="2400" dirty="0"/>
              <a:t>(a menudo gráficamente) usando diagramas de propósito general, herramientas de edición y convenciones visuales elegidas para el sistema a mano. </a:t>
            </a:r>
          </a:p>
          <a:p>
            <a:pPr lvl="3"/>
            <a:r>
              <a:rPr lang="es-AR" sz="2400" dirty="0"/>
              <a:t> Se usa Lenguaje Natural. </a:t>
            </a:r>
          </a:p>
          <a:p>
            <a:pPr lvl="3"/>
            <a:r>
              <a:rPr lang="es-AR" sz="2400" dirty="0"/>
              <a:t> Sin análisis formal. </a:t>
            </a:r>
          </a:p>
        </p:txBody>
      </p:sp>
    </p:spTree>
    <p:extLst>
      <p:ext uri="{BB962C8B-B14F-4D97-AF65-F5344CB8AC3E}">
        <p14:creationId xmlns:p14="http://schemas.microsoft.com/office/powerpoint/2010/main" val="2640707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Notaciones para la Documentaci</a:t>
            </a:r>
            <a:r>
              <a:rPr lang="es-AR" b="1" dirty="0"/>
              <a:t>ó</a:t>
            </a:r>
            <a:r>
              <a:rPr lang="es-AR" dirty="0"/>
              <a:t>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696278"/>
            <a:ext cx="10456985" cy="531412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AR" sz="2600" b="1" dirty="0"/>
              <a:t>2) Notaciones Semi-informales: </a:t>
            </a:r>
          </a:p>
          <a:p>
            <a:pPr lvl="3"/>
            <a:r>
              <a:rPr lang="es-AR" sz="2400" dirty="0"/>
              <a:t>Se usan </a:t>
            </a:r>
            <a:r>
              <a:rPr lang="es-AR" sz="2400" b="1" dirty="0"/>
              <a:t>notaciones estandarizadas </a:t>
            </a:r>
          </a:p>
          <a:p>
            <a:pPr lvl="3"/>
            <a:r>
              <a:rPr lang="es-AR" sz="2400" dirty="0"/>
              <a:t>Se usan elementos gráficos y reglas de construcción </a:t>
            </a:r>
            <a:r>
              <a:rPr lang="es-AR" sz="2400" dirty="0" err="1"/>
              <a:t>construcción</a:t>
            </a:r>
            <a:r>
              <a:rPr lang="es-AR" sz="2400" dirty="0"/>
              <a:t> </a:t>
            </a:r>
          </a:p>
          <a:p>
            <a:pPr lvl="3"/>
            <a:r>
              <a:rPr lang="es-AR" sz="2400" dirty="0"/>
              <a:t>No proporciona un tratamiento semántico completa del significado de esos elementos </a:t>
            </a:r>
          </a:p>
          <a:p>
            <a:pPr lvl="3"/>
            <a:r>
              <a:rPr lang="es-AR" sz="2400" dirty="0"/>
              <a:t> Análisis rudimentario puede ser aplicado para determinar si la descripción satisface propiedades sintácticas. </a:t>
            </a:r>
          </a:p>
          <a:p>
            <a:pPr lvl="3"/>
            <a:r>
              <a:rPr lang="es-AR" sz="2400" dirty="0"/>
              <a:t> UML es una notación </a:t>
            </a:r>
            <a:r>
              <a:rPr lang="es-AR" sz="2400" dirty="0" err="1"/>
              <a:t>semiformal</a:t>
            </a:r>
            <a:r>
              <a:rPr lang="es-AR" sz="2400" dirty="0"/>
              <a:t> en este sentido</a:t>
            </a:r>
          </a:p>
        </p:txBody>
      </p:sp>
    </p:spTree>
    <p:extLst>
      <p:ext uri="{BB962C8B-B14F-4D97-AF65-F5344CB8AC3E}">
        <p14:creationId xmlns:p14="http://schemas.microsoft.com/office/powerpoint/2010/main" val="139073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Notaciones para la Documentaci</a:t>
            </a:r>
            <a:r>
              <a:rPr lang="es-AR" b="1" dirty="0"/>
              <a:t>ó</a:t>
            </a:r>
            <a:r>
              <a:rPr lang="es-AR" dirty="0"/>
              <a:t>n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101969"/>
            <a:ext cx="10456985" cy="5908433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s-AR" sz="2600" b="1" dirty="0"/>
              <a:t>3) Notaciones Formales: </a:t>
            </a:r>
          </a:p>
          <a:p>
            <a:pPr lvl="3"/>
            <a:r>
              <a:rPr lang="es-AR" sz="2400" dirty="0"/>
              <a:t>Se llaman </a:t>
            </a:r>
            <a:r>
              <a:rPr lang="es-AR" sz="2400" dirty="0" err="1"/>
              <a:t>ADLs</a:t>
            </a:r>
            <a:r>
              <a:rPr lang="es-AR" sz="2400" dirty="0"/>
              <a:t> (</a:t>
            </a:r>
            <a:r>
              <a:rPr lang="es-AR" sz="2400" dirty="0" err="1"/>
              <a:t>Architecture</a:t>
            </a:r>
            <a:r>
              <a:rPr lang="es-AR" sz="2400" dirty="0"/>
              <a:t> </a:t>
            </a:r>
            <a:r>
              <a:rPr lang="es-AR" sz="2400" dirty="0" err="1"/>
              <a:t>Description</a:t>
            </a:r>
            <a:r>
              <a:rPr lang="es-AR" sz="2400" dirty="0"/>
              <a:t> </a:t>
            </a:r>
            <a:r>
              <a:rPr lang="es-AR" sz="2400" dirty="0" err="1"/>
              <a:t>Languages</a:t>
            </a:r>
            <a:r>
              <a:rPr lang="es-AR" sz="2400" dirty="0"/>
              <a:t>). </a:t>
            </a:r>
          </a:p>
          <a:p>
            <a:pPr lvl="3"/>
            <a:r>
              <a:rPr lang="es-AR" sz="2400" dirty="0"/>
              <a:t>Las vistas son descriptas con una notación que tiene una semántica precisa(usualmente matemática). </a:t>
            </a:r>
          </a:p>
          <a:p>
            <a:pPr lvl="3"/>
            <a:r>
              <a:rPr lang="es-AR" sz="2400" dirty="0"/>
              <a:t>Es posible realizar análisis formal semántico y sintáctico. </a:t>
            </a:r>
          </a:p>
          <a:p>
            <a:pPr lvl="3"/>
            <a:r>
              <a:rPr lang="es-AR" sz="2400" dirty="0"/>
              <a:t>Hay gran variedad. </a:t>
            </a:r>
          </a:p>
          <a:p>
            <a:pPr lvl="3"/>
            <a:r>
              <a:rPr lang="es-AR" sz="2400" dirty="0"/>
              <a:t>Típicamente proveen un vocabulario gráfico y una semántica subyacente para la representación de la arquitectura.</a:t>
            </a:r>
          </a:p>
          <a:p>
            <a:pPr lvl="3"/>
            <a:r>
              <a:rPr lang="es-AR" sz="2400" dirty="0"/>
              <a:t>Algunas se especializan en determinada vista arquitectural. arquitectural. </a:t>
            </a:r>
          </a:p>
          <a:p>
            <a:pPr lvl="3"/>
            <a:r>
              <a:rPr lang="es-AR" sz="2400" dirty="0"/>
              <a:t>La utilidad radica en la automatización de apoyo para proporcionar el análisis de la arquitectura y asistir en la generación de código. </a:t>
            </a:r>
          </a:p>
          <a:p>
            <a:pPr lvl="3"/>
            <a:r>
              <a:rPr lang="es-AR" sz="2400" dirty="0"/>
              <a:t>Poco usadas en la práctica</a:t>
            </a:r>
          </a:p>
        </p:txBody>
      </p:sp>
    </p:spTree>
    <p:extLst>
      <p:ext uri="{BB962C8B-B14F-4D97-AF65-F5344CB8AC3E}">
        <p14:creationId xmlns:p14="http://schemas.microsoft.com/office/powerpoint/2010/main" val="3613907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Documento de la Arquitectura RUP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2" y="1590261"/>
            <a:ext cx="8242852" cy="4439480"/>
          </a:xfrm>
        </p:spPr>
        <p:txBody>
          <a:bodyPr>
            <a:normAutofit lnSpcReduction="10000"/>
          </a:bodyPr>
          <a:lstStyle/>
          <a:p>
            <a:pPr lvl="2"/>
            <a:r>
              <a:rPr lang="es-AR" sz="2000" b="1" dirty="0"/>
              <a:t>Vista Funcional</a:t>
            </a:r>
            <a:endParaRPr lang="es-AR" b="1" dirty="0"/>
          </a:p>
          <a:p>
            <a:pPr lvl="4"/>
            <a:r>
              <a:rPr lang="es-AR" b="1" dirty="0"/>
              <a:t>CU</a:t>
            </a:r>
          </a:p>
          <a:p>
            <a:pPr lvl="2"/>
            <a:r>
              <a:rPr lang="es-AR" sz="2000" b="1" dirty="0"/>
              <a:t>Vista Lógica</a:t>
            </a:r>
          </a:p>
          <a:p>
            <a:pPr lvl="4"/>
            <a:r>
              <a:rPr lang="es-AR" sz="1400" b="1" dirty="0"/>
              <a:t>Ejemplo: Diag de Clases, </a:t>
            </a:r>
            <a:r>
              <a:rPr lang="es-AR" sz="1400" b="1" dirty="0" err="1"/>
              <a:t>etc</a:t>
            </a:r>
            <a:endParaRPr lang="es-AR" sz="1400" b="1" dirty="0"/>
          </a:p>
          <a:p>
            <a:pPr lvl="2"/>
            <a:r>
              <a:rPr lang="es-AR" sz="2000" b="1" dirty="0"/>
              <a:t>Vista de Implementación</a:t>
            </a:r>
          </a:p>
          <a:p>
            <a:pPr lvl="4"/>
            <a:r>
              <a:rPr lang="es-AR" sz="1400" b="1" dirty="0"/>
              <a:t>Ejemplo: Diag de Secuencia, estado, comunicación</a:t>
            </a:r>
          </a:p>
          <a:p>
            <a:pPr lvl="2"/>
            <a:r>
              <a:rPr lang="es-AR" sz="2000" b="1" dirty="0"/>
              <a:t>Vista Conceptual</a:t>
            </a:r>
          </a:p>
          <a:p>
            <a:pPr lvl="4"/>
            <a:r>
              <a:rPr lang="es-AR" b="1" dirty="0"/>
              <a:t>Ejemplo: Diag de Dominio</a:t>
            </a:r>
            <a:endParaRPr lang="es-AR" sz="2000" b="1" dirty="0"/>
          </a:p>
          <a:p>
            <a:pPr lvl="2"/>
            <a:r>
              <a:rPr lang="es-AR" sz="2000" b="1" dirty="0"/>
              <a:t>Vista Física</a:t>
            </a:r>
          </a:p>
          <a:p>
            <a:pPr lvl="2"/>
            <a:r>
              <a:rPr lang="es-AR" sz="2000" b="1" dirty="0"/>
              <a:t>Vista de Datos</a:t>
            </a:r>
          </a:p>
          <a:p>
            <a:pPr lvl="2"/>
            <a:r>
              <a:rPr lang="es-AR" sz="2000" b="1" dirty="0"/>
              <a:t>Construcción</a:t>
            </a:r>
          </a:p>
          <a:p>
            <a:pPr lvl="2"/>
            <a:r>
              <a:rPr lang="es-AR" sz="2000" b="1" dirty="0"/>
              <a:t>Transición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9661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Frameworks de la Arquitectura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101969"/>
            <a:ext cx="10456985" cy="590843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AR" sz="2600" b="1" dirty="0"/>
              <a:t>Los Frameworks de Arquitectura de Software </a:t>
            </a:r>
          </a:p>
          <a:p>
            <a:pPr marL="914400" lvl="2" indent="0">
              <a:buNone/>
            </a:pPr>
            <a:r>
              <a:rPr lang="es-AR" sz="2400" dirty="0"/>
              <a:t>Especifican las </a:t>
            </a:r>
            <a:r>
              <a:rPr lang="es-AR" sz="2400" b="1" dirty="0"/>
              <a:t>perspectivas</a:t>
            </a:r>
            <a:r>
              <a:rPr lang="es-AR" sz="2400" dirty="0"/>
              <a:t>(viewpoints)y</a:t>
            </a:r>
          </a:p>
          <a:p>
            <a:pPr marL="914400" lvl="2" indent="0">
              <a:buNone/>
            </a:pPr>
            <a:r>
              <a:rPr lang="es-AR" sz="2400" b="1" dirty="0"/>
              <a:t>relaciones necesarias </a:t>
            </a:r>
            <a:r>
              <a:rPr lang="es-AR" sz="2400" dirty="0"/>
              <a:t>entre estas, </a:t>
            </a:r>
          </a:p>
          <a:p>
            <a:pPr marL="914400" lvl="2" indent="0">
              <a:buNone/>
            </a:pPr>
            <a:r>
              <a:rPr lang="es-AR" sz="2400" dirty="0"/>
              <a:t>para crear una arquitectura de software para </a:t>
            </a:r>
            <a:r>
              <a:rPr lang="es-AR" sz="2400" b="1" dirty="0"/>
              <a:t>sistemas específicos. </a:t>
            </a:r>
          </a:p>
          <a:p>
            <a:pPr marL="914400" lvl="2" indent="0">
              <a:buNone/>
            </a:pPr>
            <a:r>
              <a:rPr lang="es-AR" sz="2400" dirty="0"/>
              <a:t> No solo sirven para </a:t>
            </a:r>
            <a:r>
              <a:rPr lang="es-AR" sz="2400" b="1" dirty="0"/>
              <a:t>comunicar</a:t>
            </a:r>
            <a:r>
              <a:rPr lang="es-AR" sz="2400" dirty="0"/>
              <a:t> sino también para </a:t>
            </a:r>
            <a:r>
              <a:rPr lang="es-AR" sz="2400" b="1" dirty="0"/>
              <a:t>todo el ciclo de arquitectura: </a:t>
            </a:r>
          </a:p>
          <a:p>
            <a:pPr lvl="4"/>
            <a:r>
              <a:rPr lang="es-AR" sz="2400" dirty="0"/>
              <a:t>Analizar, </a:t>
            </a:r>
          </a:p>
          <a:p>
            <a:pPr lvl="4"/>
            <a:r>
              <a:rPr lang="es-AR" sz="2400" dirty="0"/>
              <a:t>Diseñar, </a:t>
            </a:r>
          </a:p>
          <a:p>
            <a:pPr lvl="4"/>
            <a:r>
              <a:rPr lang="es-AR" sz="2400" dirty="0"/>
              <a:t>Evaluar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17451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Frameworks de la Arquitectura Zachman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736035"/>
            <a:ext cx="10456985" cy="527436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AR" sz="2400" dirty="0"/>
              <a:t>John A. Zachman, define al mismo como un proyecto, que nace de la intersección de dos clasificaciones</a:t>
            </a:r>
          </a:p>
          <a:p>
            <a:pPr marL="914400" lvl="2" indent="0">
              <a:buNone/>
            </a:pPr>
            <a:r>
              <a:rPr lang="es-AR" sz="2400" dirty="0"/>
              <a:t>La primera de estas clasificaciones son las preguntas consideradas como primitivas dentro de la consideradas como primitivas dentro de la comunicación: </a:t>
            </a:r>
          </a:p>
          <a:p>
            <a:pPr marL="1371600" lvl="3" indent="0">
              <a:buNone/>
            </a:pPr>
            <a:r>
              <a:rPr lang="es-AR" sz="2400" b="1" i="1" dirty="0"/>
              <a:t>¿Qué?    ¿Cómo?    ¿Cuándo?      ¿Quién?    ¿Dónde?    ¿Porqué ?</a:t>
            </a:r>
          </a:p>
          <a:p>
            <a:pPr marL="1371600" lvl="3" indent="0">
              <a:buNone/>
            </a:pPr>
            <a:endParaRPr lang="es-AR" sz="900" dirty="0"/>
          </a:p>
          <a:p>
            <a:pPr marL="914400" lvl="2" indent="0">
              <a:buNone/>
            </a:pPr>
            <a:r>
              <a:rPr lang="es-AR" sz="2400" dirty="0"/>
              <a:t>La segunda de estas clasificaciones es derivada de la transformación de una idea abstracta, mediante una serie de pasos marcados como: </a:t>
            </a:r>
          </a:p>
          <a:p>
            <a:pPr marL="914400" lvl="2" indent="0">
              <a:buNone/>
            </a:pPr>
            <a:r>
              <a:rPr lang="es-AR" sz="2400" b="1" i="1" dirty="0"/>
              <a:t>Identificación, Definición, Representación, Especificación, Configuración  Instalación</a:t>
            </a:r>
          </a:p>
        </p:txBody>
      </p:sp>
    </p:spTree>
    <p:extLst>
      <p:ext uri="{BB962C8B-B14F-4D97-AF65-F5344CB8AC3E}">
        <p14:creationId xmlns:p14="http://schemas.microsoft.com/office/powerpoint/2010/main" val="1747105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Frameworks de la Arquitectura Zachman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E29B1-3A44-4BA3-9679-05139320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9" y="942197"/>
            <a:ext cx="8535500" cy="56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0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1354"/>
            <a:ext cx="12191999" cy="1649046"/>
          </a:xfrm>
        </p:spPr>
        <p:txBody>
          <a:bodyPr/>
          <a:lstStyle/>
          <a:p>
            <a:r>
              <a:rPr lang="es-AR" dirty="0"/>
              <a:t>Frameworks de la Arquitectura TOGAF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831A84E-F617-4C2A-B0E1-AA7424A9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5477" y="1101969"/>
            <a:ext cx="10456985" cy="5908433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s-AR" sz="2400" dirty="0"/>
              <a:t>El </a:t>
            </a:r>
            <a:r>
              <a:rPr lang="es-AR" sz="2400" b="1" dirty="0"/>
              <a:t>TOGAF</a:t>
            </a:r>
            <a:r>
              <a:rPr lang="es-AR" sz="2400" dirty="0"/>
              <a:t> (</a:t>
            </a:r>
            <a:r>
              <a:rPr lang="es-AR" sz="2400" dirty="0" err="1"/>
              <a:t>The</a:t>
            </a:r>
            <a:r>
              <a:rPr lang="es-AR" sz="2400" dirty="0"/>
              <a:t> Open </a:t>
            </a:r>
            <a:r>
              <a:rPr lang="es-AR" sz="2400" dirty="0" err="1"/>
              <a:t>Group</a:t>
            </a:r>
            <a:r>
              <a:rPr lang="es-AR" sz="2400" dirty="0"/>
              <a:t> </a:t>
            </a:r>
            <a:r>
              <a:rPr lang="es-AR" sz="2400" dirty="0" err="1"/>
              <a:t>Architecture</a:t>
            </a:r>
            <a:r>
              <a:rPr lang="es-AR" sz="2400" dirty="0"/>
              <a:t> Framework desarrollado por </a:t>
            </a:r>
            <a:r>
              <a:rPr lang="es-AR" sz="2400" dirty="0" err="1"/>
              <a:t>The</a:t>
            </a:r>
            <a:r>
              <a:rPr lang="es-AR" sz="2400" dirty="0"/>
              <a:t> Open </a:t>
            </a:r>
            <a:r>
              <a:rPr lang="es-AR" sz="2400" dirty="0" err="1"/>
              <a:t>Group</a:t>
            </a:r>
            <a:r>
              <a:rPr lang="es-AR" sz="2400" dirty="0"/>
              <a:t>) es un Framework para arquitecturas empresariales </a:t>
            </a:r>
          </a:p>
          <a:p>
            <a:pPr marL="914400" lvl="2" indent="0">
              <a:buNone/>
            </a:pPr>
            <a:r>
              <a:rPr lang="es-AR" sz="2400" dirty="0"/>
              <a:t>Provee un enfoque comprensivo para </a:t>
            </a:r>
          </a:p>
          <a:p>
            <a:pPr lvl="2"/>
            <a:r>
              <a:rPr lang="es-AR" sz="2400" dirty="0"/>
              <a:t>el diseño</a:t>
            </a:r>
          </a:p>
          <a:p>
            <a:pPr lvl="2"/>
            <a:r>
              <a:rPr lang="es-AR" sz="2400" dirty="0"/>
              <a:t>planificación, </a:t>
            </a:r>
          </a:p>
          <a:p>
            <a:pPr lvl="2"/>
            <a:r>
              <a:rPr lang="es-AR" sz="2400" dirty="0"/>
              <a:t>implementación y gobernabilidad de  una arquitectura.</a:t>
            </a:r>
          </a:p>
          <a:p>
            <a:pPr marL="914400" lvl="2" indent="0">
              <a:buNone/>
            </a:pPr>
            <a:endParaRPr lang="es-AR" sz="1000" dirty="0"/>
          </a:p>
          <a:p>
            <a:pPr marL="914400" lvl="2" indent="0">
              <a:buNone/>
            </a:pPr>
            <a:r>
              <a:rPr lang="es-AR" sz="2400" dirty="0"/>
              <a:t> La arquitectura esta típicamente modelada en cuatro niveles de dominio:</a:t>
            </a:r>
          </a:p>
          <a:p>
            <a:pPr lvl="4"/>
            <a:r>
              <a:rPr lang="es-AR" sz="2200" dirty="0"/>
              <a:t> Negocio </a:t>
            </a:r>
          </a:p>
          <a:p>
            <a:pPr lvl="4"/>
            <a:r>
              <a:rPr lang="es-AR" sz="2200" dirty="0"/>
              <a:t> Aplicación </a:t>
            </a:r>
          </a:p>
          <a:p>
            <a:pPr lvl="4"/>
            <a:r>
              <a:rPr lang="es-AR" sz="2200" dirty="0"/>
              <a:t> Datos </a:t>
            </a:r>
          </a:p>
          <a:p>
            <a:pPr lvl="4"/>
            <a:r>
              <a:rPr lang="es-AR" sz="2200" dirty="0"/>
              <a:t>Tecnología </a:t>
            </a:r>
          </a:p>
          <a:p>
            <a:pPr marL="914400" lvl="2" indent="0">
              <a:buNone/>
            </a:pPr>
            <a:endParaRPr lang="es-AR" sz="2400" b="1" i="1" dirty="0"/>
          </a:p>
        </p:txBody>
      </p:sp>
    </p:spTree>
    <p:extLst>
      <p:ext uri="{BB962C8B-B14F-4D97-AF65-F5344CB8AC3E}">
        <p14:creationId xmlns:p14="http://schemas.microsoft.com/office/powerpoint/2010/main" val="237218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Proceso - actividades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DB757F-3C0F-47E0-9380-1EED9AC4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1189357"/>
            <a:ext cx="7961818" cy="56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61" y="609600"/>
            <a:ext cx="10853529" cy="1320800"/>
          </a:xfrm>
        </p:spPr>
        <p:txBody>
          <a:bodyPr/>
          <a:lstStyle/>
          <a:p>
            <a:r>
              <a:rPr lang="es-AR" dirty="0"/>
              <a:t>Recomendaciones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CB6671-61A8-4796-970B-7F520D4B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3476"/>
            <a:ext cx="8486332" cy="424316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69D481-DBEC-459C-83E6-5C3E571C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05" y="120304"/>
            <a:ext cx="1872856" cy="16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Recomendaciones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16237A-7797-4F8A-B754-0C205925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" y="1660648"/>
            <a:ext cx="8707004" cy="45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Recomendaciones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79081A-9266-4B44-A721-2E6923AE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1086"/>
            <a:ext cx="8820537" cy="30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1452"/>
            <a:ext cx="9274002" cy="1828948"/>
          </a:xfrm>
        </p:spPr>
        <p:txBody>
          <a:bodyPr/>
          <a:lstStyle/>
          <a:p>
            <a:r>
              <a:rPr lang="es-AR" dirty="0"/>
              <a:t>Géneros</a:t>
            </a:r>
            <a:br>
              <a:rPr lang="es-AR" dirty="0"/>
            </a:br>
            <a:r>
              <a:rPr lang="es-AR" dirty="0"/>
              <a:t>arquitectónicos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9CBFDD-1CFA-4776-8EC7-7330CB9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694" y="101452"/>
            <a:ext cx="1985386" cy="16759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5BA064-A277-4368-9AFD-CB67B640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427" y="-14430"/>
            <a:ext cx="5650860" cy="68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86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C3C547A8E87E42BA8EB2F7DF203925" ma:contentTypeVersion="" ma:contentTypeDescription="Crear nuevo documento." ma:contentTypeScope="" ma:versionID="02e2622a91a985a833f5e0b819d30cdc">
  <xsd:schema xmlns:xsd="http://www.w3.org/2001/XMLSchema" xmlns:xs="http://www.w3.org/2001/XMLSchema" xmlns:p="http://schemas.microsoft.com/office/2006/metadata/properties" xmlns:ns2="8ee1fd0f-842f-4512-a03b-06e38416d8c9" targetNamespace="http://schemas.microsoft.com/office/2006/metadata/properties" ma:root="true" ma:fieldsID="05ac80f35fb5c46cd3c53cde98f091ca" ns2:_="">
    <xsd:import namespace="8ee1fd0f-842f-4512-a03b-06e38416d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1fd0f-842f-4512-a03b-06e38416d8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93C3E8-53BA-4286-85FE-A8E958C61F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726CD0-1A7D-4905-A17A-C689AB64B9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3E0CF-F608-48E1-B63E-A3A9063771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2062</Words>
  <Application>Microsoft Office PowerPoint</Application>
  <PresentationFormat>Panorámica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Wingdings 3</vt:lpstr>
      <vt:lpstr>Faceta</vt:lpstr>
      <vt:lpstr>Arquitectura</vt:lpstr>
      <vt:lpstr>Arquitectura</vt:lpstr>
      <vt:lpstr>Arquitectura</vt:lpstr>
      <vt:lpstr>Proceso</vt:lpstr>
      <vt:lpstr>Proceso - actividades</vt:lpstr>
      <vt:lpstr>Recomendaciones </vt:lpstr>
      <vt:lpstr>Recomendaciones</vt:lpstr>
      <vt:lpstr>Recomendaciones</vt:lpstr>
      <vt:lpstr>Géneros arquitectónicos </vt:lpstr>
      <vt:lpstr>Estructuras y Vistas Arquitecturas</vt:lpstr>
      <vt:lpstr>Vistas</vt:lpstr>
      <vt:lpstr>Vistas en la Arquitectura</vt:lpstr>
      <vt:lpstr>Entradas de la Arquitectura de Software</vt:lpstr>
      <vt:lpstr>Requerimientos Funcionales y NF</vt:lpstr>
      <vt:lpstr>Requerimientos Funcionales y NF</vt:lpstr>
      <vt:lpstr> Estilos arquitectónicos </vt:lpstr>
      <vt:lpstr> Patrones de estructuración</vt:lpstr>
      <vt:lpstr> Patrones de estructuración</vt:lpstr>
      <vt:lpstr> Patrones de Call &amp; Return </vt:lpstr>
      <vt:lpstr> Patrones de Call &amp; Return </vt:lpstr>
      <vt:lpstr> Patrones de estructuración</vt:lpstr>
      <vt:lpstr> Patrones de estructuración</vt:lpstr>
      <vt:lpstr> Patrones sobre sistemas interactivos</vt:lpstr>
      <vt:lpstr> Patrones sobre sistemas interactivos</vt:lpstr>
      <vt:lpstr> Patrones sobre sistemas distribuidos     Broker </vt:lpstr>
      <vt:lpstr> SOA</vt:lpstr>
      <vt:lpstr> SOA</vt:lpstr>
      <vt:lpstr> SOA</vt:lpstr>
      <vt:lpstr>Bibliografia</vt:lpstr>
      <vt:lpstr>REINGENIERÍA DE SOFTWARE</vt:lpstr>
      <vt:lpstr>REINGENIERÍA DE SOFTWARE</vt:lpstr>
      <vt:lpstr>REINGENIERÍA DE SOFTWARE</vt:lpstr>
      <vt:lpstr>REINGENIERÍA DE SOFTWARE</vt:lpstr>
      <vt:lpstr>REINGENIERÍA DE SOFTWARE</vt:lpstr>
      <vt:lpstr>Bibliografia</vt:lpstr>
      <vt:lpstr>Documentación de la Arquitectura</vt:lpstr>
      <vt:lpstr>Documentación de la Arquitectura</vt:lpstr>
      <vt:lpstr>Documentación de la Arquitectura</vt:lpstr>
      <vt:lpstr>Documentación de la Arquitectura</vt:lpstr>
      <vt:lpstr>Notaciones para la Documentación de la Arquitectura</vt:lpstr>
      <vt:lpstr>Notaciones para la Documentación de la Arquitectura</vt:lpstr>
      <vt:lpstr>Notaciones para la Documentación de la Arquitectura</vt:lpstr>
      <vt:lpstr>Documento de la Arquitectura RUP</vt:lpstr>
      <vt:lpstr>Frameworks de la Arquitectura</vt:lpstr>
      <vt:lpstr>Frameworks de la Arquitectura Zachman </vt:lpstr>
      <vt:lpstr>Frameworks de la Arquitectura Zachman </vt:lpstr>
      <vt:lpstr>Frameworks de la Arquitectura TOGAF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Patrones</dc:title>
  <dc:creator>Analia</dc:creator>
  <cp:lastModifiedBy>Analia</cp:lastModifiedBy>
  <cp:revision>61</cp:revision>
  <dcterms:created xsi:type="dcterms:W3CDTF">2017-05-26T14:16:25Z</dcterms:created>
  <dcterms:modified xsi:type="dcterms:W3CDTF">2017-11-08T19:38:14Z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0x0101009DC3C547A8E87E42BA8EB2F7DF203925</vt:lpwstr>
  </property>
</Properties>
</file>