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  <p:embeddedFont>
      <p:font typeface="Average"/>
      <p:regular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C9C6C92-6BA6-4622-9B64-BA07ED4CDFC9}">
  <a:tblStyle styleId="{CC9C6C92-6BA6-4622-9B64-BA07ED4CDF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35" Type="http://schemas.openxmlformats.org/officeDocument/2006/relationships/font" Target="fonts/Average-regular.fntdata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809c02f6ec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809c02f6ec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80f3e791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80f3e791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809c02f6ec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809c02f6ec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809c02f6ec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809c02f6ec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809c02f6ec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809c02f6ec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809c02f6ec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809c02f6ec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811e0e9a8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811e0e9a8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811e0e9a8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811e0e9a8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811e0e9a8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811e0e9a8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809c02f6ec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809c02f6ec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809c02f6ec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809c02f6ec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81869497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81869497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809c02f6ec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809c02f6ec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809c02f6ec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809c02f6ec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809c02f6ec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809c02f6ec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809c02f6ec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809c02f6ec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809c02f6ec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809c02f6ec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809c02f6ec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809c02f6ec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809c02f6ec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809c02f6ec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slide" Target="/ppt/slides/slide19.xml"/><Relationship Id="rId11" Type="http://schemas.openxmlformats.org/officeDocument/2006/relationships/slide" Target="/ppt/slides/slide10.xml"/><Relationship Id="rId10" Type="http://schemas.openxmlformats.org/officeDocument/2006/relationships/slide" Target="/ppt/slides/slide9.xml"/><Relationship Id="rId21" Type="http://schemas.openxmlformats.org/officeDocument/2006/relationships/slide" Target="/ppt/slides/slide20.xml"/><Relationship Id="rId13" Type="http://schemas.openxmlformats.org/officeDocument/2006/relationships/slide" Target="/ppt/slides/slide12.xml"/><Relationship Id="rId12" Type="http://schemas.openxmlformats.org/officeDocument/2006/relationships/slide" Target="/ppt/slides/slide11.xm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9" Type="http://schemas.openxmlformats.org/officeDocument/2006/relationships/slide" Target="/ppt/slides/slide8.xml"/><Relationship Id="rId15" Type="http://schemas.openxmlformats.org/officeDocument/2006/relationships/slide" Target="/ppt/slides/slide14.xml"/><Relationship Id="rId14" Type="http://schemas.openxmlformats.org/officeDocument/2006/relationships/slide" Target="/ppt/slides/slide13.xml"/><Relationship Id="rId17" Type="http://schemas.openxmlformats.org/officeDocument/2006/relationships/slide" Target="/ppt/slides/slide16.xml"/><Relationship Id="rId16" Type="http://schemas.openxmlformats.org/officeDocument/2006/relationships/slide" Target="/ppt/slides/slide15.xml"/><Relationship Id="rId5" Type="http://schemas.openxmlformats.org/officeDocument/2006/relationships/slide" Target="/ppt/slides/slide4.xml"/><Relationship Id="rId19" Type="http://schemas.openxmlformats.org/officeDocument/2006/relationships/slide" Target="/ppt/slides/slide18.xml"/><Relationship Id="rId6" Type="http://schemas.openxmlformats.org/officeDocument/2006/relationships/slide" Target="/ppt/slides/slide5.xml"/><Relationship Id="rId18" Type="http://schemas.openxmlformats.org/officeDocument/2006/relationships/slide" Target="/ppt/slides/slide17.xml"/><Relationship Id="rId7" Type="http://schemas.openxmlformats.org/officeDocument/2006/relationships/slide" Target="/ppt/slides/slide6.xml"/><Relationship Id="rId8" Type="http://schemas.openxmlformats.org/officeDocument/2006/relationships/slide" Target="/ppt/slides/slide7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683325" y="179450"/>
            <a:ext cx="7688100" cy="102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80"/>
              <a:t>Selección de arquitecturas </a:t>
            </a:r>
            <a:endParaRPr sz="26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80"/>
              <a:t>herramientas de programación</a:t>
            </a:r>
            <a:endParaRPr sz="2680"/>
          </a:p>
        </p:txBody>
      </p:sp>
      <p:sp>
        <p:nvSpPr>
          <p:cNvPr id="87" name="Google Shape;87;p13"/>
          <p:cNvSpPr txBox="1"/>
          <p:nvPr/>
        </p:nvSpPr>
        <p:spPr>
          <a:xfrm>
            <a:off x="333225" y="4481775"/>
            <a:ext cx="83883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400"/>
              <a:t>Pablo Suárez García 									2ºDAW</a:t>
            </a:r>
            <a:endParaRPr sz="2400"/>
          </a:p>
        </p:txBody>
      </p:sp>
      <p:sp>
        <p:nvSpPr>
          <p:cNvPr id="88" name="Google Shape;88;p13"/>
          <p:cNvSpPr txBox="1"/>
          <p:nvPr/>
        </p:nvSpPr>
        <p:spPr>
          <a:xfrm>
            <a:off x="4457100" y="4481775"/>
            <a:ext cx="606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2100">
                <a:latin typeface="Lato"/>
                <a:ea typeface="Lato"/>
                <a:cs typeface="Lato"/>
                <a:sym typeface="Lato"/>
              </a:rPr>
              <a:t>‹#›</a:t>
            </a:fld>
            <a:endParaRPr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9" name="Google Shape;89;p13">
            <a:hlinkClick action="ppaction://hlinkshowjump?jump=nextslide"/>
          </p:cNvPr>
          <p:cNvSpPr/>
          <p:nvPr/>
        </p:nvSpPr>
        <p:spPr>
          <a:xfrm>
            <a:off x="5688875" y="4481775"/>
            <a:ext cx="1386000" cy="50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61150"/>
            <a:ext cx="8014208" cy="296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ctrTitle"/>
          </p:nvPr>
        </p:nvSpPr>
        <p:spPr>
          <a:xfrm>
            <a:off x="149175" y="101950"/>
            <a:ext cx="87564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80"/>
              <a:t>1.2.2 TECNOLOGÍAS DEL LADO CLIENTE</a:t>
            </a:r>
            <a:endParaRPr sz="2680"/>
          </a:p>
        </p:txBody>
      </p:sp>
      <p:sp>
        <p:nvSpPr>
          <p:cNvPr id="173" name="Google Shape;173;p22"/>
          <p:cNvSpPr txBox="1"/>
          <p:nvPr/>
        </p:nvSpPr>
        <p:spPr>
          <a:xfrm>
            <a:off x="333225" y="4481775"/>
            <a:ext cx="83883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400"/>
              <a:t>Pablo Suárez García 									2ºDAW</a:t>
            </a:r>
            <a:endParaRPr sz="2400"/>
          </a:p>
        </p:txBody>
      </p:sp>
      <p:sp>
        <p:nvSpPr>
          <p:cNvPr id="174" name="Google Shape;174;p22"/>
          <p:cNvSpPr txBox="1"/>
          <p:nvPr/>
        </p:nvSpPr>
        <p:spPr>
          <a:xfrm>
            <a:off x="4457100" y="4481775"/>
            <a:ext cx="606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2100">
                <a:latin typeface="Lato"/>
                <a:ea typeface="Lato"/>
                <a:cs typeface="Lato"/>
                <a:sym typeface="Lato"/>
              </a:rPr>
              <a:t>‹#›</a:t>
            </a:fld>
            <a:endParaRPr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22">
            <a:hlinkClick action="ppaction://hlinkshowjump?jump=nextslide"/>
          </p:cNvPr>
          <p:cNvSpPr/>
          <p:nvPr/>
        </p:nvSpPr>
        <p:spPr>
          <a:xfrm>
            <a:off x="5688875" y="4481775"/>
            <a:ext cx="1386000" cy="50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6" name="Google Shape;176;p22"/>
          <p:cNvSpPr txBox="1"/>
          <p:nvPr/>
        </p:nvSpPr>
        <p:spPr>
          <a:xfrm>
            <a:off x="0" y="751975"/>
            <a:ext cx="8905500" cy="3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720">
                <a:solidFill>
                  <a:srgbClr val="FF0000"/>
                </a:solidFill>
              </a:rPr>
              <a:t>Las aplicaciones web </a:t>
            </a:r>
            <a:r>
              <a:rPr b="1" lang="es" sz="1720"/>
              <a:t>es el marco de ejecución en el navegador. </a:t>
            </a:r>
            <a:endParaRPr b="1" sz="17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7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720"/>
              <a:t>Para el desarrollo web se necesita dominar:</a:t>
            </a:r>
            <a:endParaRPr b="1" sz="17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720">
                <a:solidFill>
                  <a:srgbClr val="FF0000"/>
                </a:solidFill>
              </a:rPr>
              <a:t>-HTML: </a:t>
            </a:r>
            <a:r>
              <a:rPr b="1" lang="es" sz="1720"/>
              <a:t>Es un lenguaje que se utiliza en la construcción de páginas web. Presenta elementos que proporcionan el diseño básico para un sitio web</a:t>
            </a:r>
            <a:endParaRPr b="1" sz="17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720">
                <a:solidFill>
                  <a:srgbClr val="FF0000"/>
                </a:solidFill>
              </a:rPr>
              <a:t>-CSS:</a:t>
            </a:r>
            <a:r>
              <a:rPr b="1" lang="es" sz="1720"/>
              <a:t> Es el lenguaje que se utiliza para modificar la estética de los elementos HTML. Incluye soporte para múltiples navegadores</a:t>
            </a:r>
            <a:endParaRPr b="1" sz="17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720">
                <a:solidFill>
                  <a:srgbClr val="FF0000"/>
                </a:solidFill>
              </a:rPr>
              <a:t>-JavaScript: </a:t>
            </a:r>
            <a:r>
              <a:rPr b="1" lang="es" sz="1720"/>
              <a:t>Es el lenguaje de desarrollo del lado cliente más importante y popular. Proporciona flexibilidad y capacidad de respuesta rápida al sitio web.</a:t>
            </a:r>
            <a:endParaRPr b="1" sz="17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72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>
            <p:ph type="ctrTitle"/>
          </p:nvPr>
        </p:nvSpPr>
        <p:spPr>
          <a:xfrm>
            <a:off x="149175" y="101950"/>
            <a:ext cx="87564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80"/>
              <a:t>1.2.2 TECNOLOGÍAS DEL LADO CLIENTE</a:t>
            </a:r>
            <a:endParaRPr sz="2680"/>
          </a:p>
        </p:txBody>
      </p:sp>
      <p:sp>
        <p:nvSpPr>
          <p:cNvPr id="182" name="Google Shape;182;p23"/>
          <p:cNvSpPr txBox="1"/>
          <p:nvPr/>
        </p:nvSpPr>
        <p:spPr>
          <a:xfrm>
            <a:off x="333225" y="4481775"/>
            <a:ext cx="83883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400"/>
              <a:t>Pablo Suárez García 									2ºDAW</a:t>
            </a:r>
            <a:endParaRPr sz="2400"/>
          </a:p>
        </p:txBody>
      </p:sp>
      <p:sp>
        <p:nvSpPr>
          <p:cNvPr id="183" name="Google Shape;183;p23"/>
          <p:cNvSpPr txBox="1"/>
          <p:nvPr/>
        </p:nvSpPr>
        <p:spPr>
          <a:xfrm>
            <a:off x="4457100" y="4481775"/>
            <a:ext cx="606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2100">
                <a:latin typeface="Lato"/>
                <a:ea typeface="Lato"/>
                <a:cs typeface="Lato"/>
                <a:sym typeface="Lato"/>
              </a:rPr>
              <a:t>‹#›</a:t>
            </a:fld>
            <a:endParaRPr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23">
            <a:hlinkClick action="ppaction://hlinkshowjump?jump=nextslide"/>
          </p:cNvPr>
          <p:cNvSpPr/>
          <p:nvPr/>
        </p:nvSpPr>
        <p:spPr>
          <a:xfrm>
            <a:off x="5688875" y="4481775"/>
            <a:ext cx="1386000" cy="50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5" name="Google Shape;185;p23"/>
          <p:cNvSpPr txBox="1"/>
          <p:nvPr/>
        </p:nvSpPr>
        <p:spPr>
          <a:xfrm>
            <a:off x="0" y="751975"/>
            <a:ext cx="8905500" cy="37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720"/>
              <a:t>Existen tecnologías para completar, </a:t>
            </a:r>
            <a:r>
              <a:rPr b="1" lang="es" sz="1720"/>
              <a:t>acelerar</a:t>
            </a:r>
            <a:r>
              <a:rPr b="1" lang="es" sz="1720"/>
              <a:t> y optimizar el desarrollo como:</a:t>
            </a:r>
            <a:endParaRPr b="1" sz="17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720">
                <a:solidFill>
                  <a:srgbClr val="FF0000"/>
                </a:solidFill>
              </a:rPr>
              <a:t>-SASS: </a:t>
            </a:r>
            <a:r>
              <a:rPr b="1" lang="es" sz="1720"/>
              <a:t>Es un procesador de CSS, es una tecnología con la que </a:t>
            </a:r>
            <a:r>
              <a:rPr b="1" lang="es" sz="1720"/>
              <a:t>pueden</a:t>
            </a:r>
            <a:r>
              <a:rPr b="1" lang="es" sz="1720"/>
              <a:t> </a:t>
            </a:r>
            <a:r>
              <a:rPr b="1" lang="es" sz="1720"/>
              <a:t>generarse</a:t>
            </a:r>
            <a:r>
              <a:rPr b="1" lang="es" sz="1720"/>
              <a:t> de forma automática con hojas de estilo que contienen elementos propios del lenguaje</a:t>
            </a:r>
            <a:endParaRPr b="1" sz="17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720">
                <a:solidFill>
                  <a:srgbClr val="FF0000"/>
                </a:solidFill>
              </a:rPr>
              <a:t>-JQuery:</a:t>
            </a:r>
            <a:r>
              <a:rPr b="1" lang="es" sz="1720"/>
              <a:t> Mejora el procesamiento del código HTML, el manejo de eventos y animaciones</a:t>
            </a:r>
            <a:endParaRPr b="1" sz="17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720">
                <a:solidFill>
                  <a:srgbClr val="FF0000"/>
                </a:solidFill>
              </a:rPr>
              <a:t>-vue.js: </a:t>
            </a:r>
            <a:r>
              <a:rPr b="1" lang="es" sz="1720"/>
              <a:t>Es un </a:t>
            </a:r>
            <a:r>
              <a:rPr b="1" lang="es" sz="1720"/>
              <a:t>framework</a:t>
            </a:r>
            <a:r>
              <a:rPr b="1" lang="es" sz="1720"/>
              <a:t> creado para aplicaciones web compactas.</a:t>
            </a:r>
            <a:endParaRPr b="1" sz="17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720">
                <a:solidFill>
                  <a:srgbClr val="FF0000"/>
                </a:solidFill>
              </a:rPr>
              <a:t>-AngularJS: </a:t>
            </a:r>
            <a:r>
              <a:rPr b="1" lang="es" sz="1720"/>
              <a:t>Es un framework lanzado por Google que proporciona elementos más atractivos a las plantillas HTML y aumenta su rendimiento.</a:t>
            </a:r>
            <a:endParaRPr b="1" sz="17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720">
                <a:solidFill>
                  <a:srgbClr val="FF0000"/>
                </a:solidFill>
              </a:rPr>
              <a:t>-React: </a:t>
            </a:r>
            <a:r>
              <a:rPr b="1" lang="es" sz="1720"/>
              <a:t>Es otro framework lanzado por Facebook, que mejora los componentes de la interfaz de usuario y provee de mucho más dinamismo a las aplicaciones web.</a:t>
            </a:r>
            <a:endParaRPr b="1" sz="172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ctrTitle"/>
          </p:nvPr>
        </p:nvSpPr>
        <p:spPr>
          <a:xfrm>
            <a:off x="149175" y="101950"/>
            <a:ext cx="87564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80"/>
              <a:t>1.2.3 ¿POR QUÉ JAVASCRIPT?</a:t>
            </a:r>
            <a:endParaRPr sz="2680"/>
          </a:p>
        </p:txBody>
      </p:sp>
      <p:sp>
        <p:nvSpPr>
          <p:cNvPr id="191" name="Google Shape;191;p24"/>
          <p:cNvSpPr txBox="1"/>
          <p:nvPr/>
        </p:nvSpPr>
        <p:spPr>
          <a:xfrm>
            <a:off x="333225" y="4481775"/>
            <a:ext cx="83883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400"/>
              <a:t>Pablo Suárez García 									2ºDAW</a:t>
            </a:r>
            <a:endParaRPr sz="2400"/>
          </a:p>
        </p:txBody>
      </p:sp>
      <p:sp>
        <p:nvSpPr>
          <p:cNvPr id="192" name="Google Shape;192;p24"/>
          <p:cNvSpPr txBox="1"/>
          <p:nvPr/>
        </p:nvSpPr>
        <p:spPr>
          <a:xfrm>
            <a:off x="4457100" y="4481775"/>
            <a:ext cx="606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2100">
                <a:latin typeface="Lato"/>
                <a:ea typeface="Lato"/>
                <a:cs typeface="Lato"/>
                <a:sym typeface="Lato"/>
              </a:rPr>
              <a:t>‹#›</a:t>
            </a:fld>
            <a:endParaRPr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4">
            <a:hlinkClick action="ppaction://hlinkshowjump?jump=nextslide"/>
          </p:cNvPr>
          <p:cNvSpPr/>
          <p:nvPr/>
        </p:nvSpPr>
        <p:spPr>
          <a:xfrm>
            <a:off x="5688875" y="4481775"/>
            <a:ext cx="1386000" cy="50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4" name="Google Shape;194;p24"/>
          <p:cNvSpPr txBox="1"/>
          <p:nvPr/>
        </p:nvSpPr>
        <p:spPr>
          <a:xfrm>
            <a:off x="0" y="789875"/>
            <a:ext cx="8905500" cy="36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520">
                <a:solidFill>
                  <a:srgbClr val="FF0000"/>
                </a:solidFill>
              </a:rPr>
              <a:t>JavaScript </a:t>
            </a:r>
            <a:r>
              <a:rPr b="1" lang="es" sz="1520"/>
              <a:t>ates algunos de los méritos de este lenguaje: </a:t>
            </a:r>
            <a:endParaRPr b="1" sz="15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520">
                <a:solidFill>
                  <a:srgbClr val="FF0000"/>
                </a:solidFill>
              </a:rPr>
              <a:t>-Es muy fácil de implementar: </a:t>
            </a:r>
            <a:r>
              <a:rPr b="1" lang="es" sz="1520"/>
              <a:t>tan solo es necesario colocar el código en un documento HTML</a:t>
            </a:r>
            <a:endParaRPr b="1" sz="15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520">
                <a:solidFill>
                  <a:srgbClr val="FF0000"/>
                </a:solidFill>
              </a:rPr>
              <a:t>-Funciona en todos los navegadores</a:t>
            </a:r>
            <a:r>
              <a:rPr b="1" lang="es" sz="1520"/>
              <a:t> que usan los usuarios de la web incluso cuando están desconectados</a:t>
            </a:r>
            <a:endParaRPr b="1" sz="15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520">
                <a:solidFill>
                  <a:srgbClr val="FF0000"/>
                </a:solidFill>
              </a:rPr>
              <a:t>-Permite crear interfaces </a:t>
            </a:r>
            <a:r>
              <a:rPr b="1" lang="es" sz="1520"/>
              <a:t>altamente amigabkes que mejoran la experiencia del usuario y no tenga que esperar el servidor reaccionar y muestre otra página.</a:t>
            </a:r>
            <a:endParaRPr b="1" sz="15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520">
                <a:solidFill>
                  <a:srgbClr val="FF0000"/>
                </a:solidFill>
              </a:rPr>
              <a:t>-Puede cargar contenido de forma asíncrona </a:t>
            </a:r>
            <a:r>
              <a:rPr b="1" lang="es" sz="1520"/>
              <a:t>en el doucmento si el usuario lo necesitas.</a:t>
            </a:r>
            <a:endParaRPr b="1" sz="15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520">
                <a:solidFill>
                  <a:srgbClr val="FF0000"/>
                </a:solidFill>
              </a:rPr>
              <a:t>-Puede comprobar </a:t>
            </a:r>
            <a:r>
              <a:rPr b="1" lang="es" sz="1520"/>
              <a:t>lo que es posible hacer en un navegador y reaccionar en consecuencia</a:t>
            </a:r>
            <a:endParaRPr b="1" sz="15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520">
                <a:solidFill>
                  <a:srgbClr val="FF0000"/>
                </a:solidFill>
              </a:rPr>
              <a:t>-Puede ayudar a solucionar </a:t>
            </a:r>
            <a:r>
              <a:rPr b="1" lang="es" sz="1520"/>
              <a:t>probelamas de incompatibilidades entre navegadores y corregir problemas de diseño con CSS</a:t>
            </a:r>
            <a:endParaRPr b="1" sz="152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"/>
          <p:cNvSpPr txBox="1"/>
          <p:nvPr>
            <p:ph type="ctrTitle"/>
          </p:nvPr>
        </p:nvSpPr>
        <p:spPr>
          <a:xfrm>
            <a:off x="149175" y="101950"/>
            <a:ext cx="8756400" cy="9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80"/>
              <a:t>1.3 HERRAMIENTAS PARA EL DESARROLLO EN EL LADO CLIENTE</a:t>
            </a:r>
            <a:endParaRPr sz="2680"/>
          </a:p>
        </p:txBody>
      </p:sp>
      <p:sp>
        <p:nvSpPr>
          <p:cNvPr id="200" name="Google Shape;200;p25"/>
          <p:cNvSpPr txBox="1"/>
          <p:nvPr/>
        </p:nvSpPr>
        <p:spPr>
          <a:xfrm>
            <a:off x="333225" y="4481775"/>
            <a:ext cx="83883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400"/>
              <a:t>Pablo Suárez García 									2ºDAW</a:t>
            </a:r>
            <a:endParaRPr sz="2400"/>
          </a:p>
        </p:txBody>
      </p:sp>
      <p:sp>
        <p:nvSpPr>
          <p:cNvPr id="201" name="Google Shape;201;p25"/>
          <p:cNvSpPr txBox="1"/>
          <p:nvPr/>
        </p:nvSpPr>
        <p:spPr>
          <a:xfrm>
            <a:off x="4457100" y="4481775"/>
            <a:ext cx="606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2100">
                <a:latin typeface="Lato"/>
                <a:ea typeface="Lato"/>
                <a:cs typeface="Lato"/>
                <a:sym typeface="Lato"/>
              </a:rPr>
              <a:t>‹#›</a:t>
            </a:fld>
            <a:endParaRPr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25">
            <a:hlinkClick action="ppaction://hlinkshowjump?jump=nextslide"/>
          </p:cNvPr>
          <p:cNvSpPr/>
          <p:nvPr/>
        </p:nvSpPr>
        <p:spPr>
          <a:xfrm>
            <a:off x="5688875" y="4481775"/>
            <a:ext cx="1386000" cy="50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0" y="789875"/>
            <a:ext cx="4924500" cy="36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620">
                <a:solidFill>
                  <a:srgbClr val="FF0000"/>
                </a:solidFill>
              </a:rPr>
              <a:t>Antes de iniciar </a:t>
            </a:r>
            <a:r>
              <a:rPr b="1" lang="es" sz="1620"/>
              <a:t>el recorrido en el aprendizaje de JavaScript es necesario tener bien establecido un entorno de trabajo.</a:t>
            </a:r>
            <a:endParaRPr b="1" sz="16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620">
                <a:solidFill>
                  <a:srgbClr val="FF0000"/>
                </a:solidFill>
              </a:rPr>
              <a:t>Existen docenas de herramientas</a:t>
            </a:r>
            <a:r>
              <a:rPr b="1" lang="es" sz="1620"/>
              <a:t> que correctamente configuradas pueden llevar a otro nivel el desarrollo de aplicaciones web en entorno cliente. Cuando sea necesario aumentar la productividad, gestionar cantidad de ficheros o trabajar en equipos de desarrollo.</a:t>
            </a:r>
            <a:endParaRPr b="1" sz="16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620"/>
          </a:p>
        </p:txBody>
      </p:sp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4500" y="1541850"/>
            <a:ext cx="4219500" cy="2471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/>
          <p:nvPr>
            <p:ph type="ctrTitle"/>
          </p:nvPr>
        </p:nvSpPr>
        <p:spPr>
          <a:xfrm>
            <a:off x="149175" y="295700"/>
            <a:ext cx="8756400" cy="6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80"/>
              <a:t>1.3.1 NAVEGADOR</a:t>
            </a:r>
            <a:endParaRPr sz="2680"/>
          </a:p>
        </p:txBody>
      </p:sp>
      <p:sp>
        <p:nvSpPr>
          <p:cNvPr id="210" name="Google Shape;210;p26"/>
          <p:cNvSpPr txBox="1"/>
          <p:nvPr/>
        </p:nvSpPr>
        <p:spPr>
          <a:xfrm>
            <a:off x="333225" y="4481775"/>
            <a:ext cx="83883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400"/>
              <a:t>Pablo Suárez García 									2ºDAW</a:t>
            </a:r>
            <a:endParaRPr sz="2400"/>
          </a:p>
        </p:txBody>
      </p:sp>
      <p:sp>
        <p:nvSpPr>
          <p:cNvPr id="211" name="Google Shape;211;p26"/>
          <p:cNvSpPr txBox="1"/>
          <p:nvPr/>
        </p:nvSpPr>
        <p:spPr>
          <a:xfrm>
            <a:off x="4457100" y="4481775"/>
            <a:ext cx="606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2100">
                <a:latin typeface="Lato"/>
                <a:ea typeface="Lato"/>
                <a:cs typeface="Lato"/>
                <a:sym typeface="Lato"/>
              </a:rPr>
              <a:t>‹#›</a:t>
            </a:fld>
            <a:endParaRPr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26">
            <a:hlinkClick action="ppaction://hlinkshowjump?jump=nextslide"/>
          </p:cNvPr>
          <p:cNvSpPr/>
          <p:nvPr/>
        </p:nvSpPr>
        <p:spPr>
          <a:xfrm>
            <a:off x="5688875" y="4481775"/>
            <a:ext cx="1386000" cy="50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>
            <a:off x="0" y="789875"/>
            <a:ext cx="5688900" cy="36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720">
                <a:solidFill>
                  <a:srgbClr val="FF0000"/>
                </a:solidFill>
              </a:rPr>
              <a:t>El navegador web es </a:t>
            </a:r>
            <a:r>
              <a:rPr b="1" lang="es" sz="1720"/>
              <a:t>de las principales herramientas, puesto que sin él no pueden verse las aplicaciones ejecutándose en su contexto.</a:t>
            </a:r>
            <a:r>
              <a:rPr b="1" lang="es" sz="1720"/>
              <a:t> </a:t>
            </a:r>
            <a:endParaRPr b="1" sz="17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7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720"/>
              <a:t>De la misma manera, optimzar las aplicaciones para todos los navegadores, es muy complicado</a:t>
            </a:r>
            <a:r>
              <a:rPr b="1" lang="es" sz="1720"/>
              <a:t>, ya que no compensa la cantidiad de esfuerzo y recuersos.</a:t>
            </a:r>
            <a:endParaRPr b="1" sz="17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7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720"/>
              <a:t>También es fundamental probar diferentes configuraciones del navegador para ajustarlo al mayor número de tamaños de pantalla posibles.</a:t>
            </a:r>
            <a:endParaRPr b="1" sz="1720"/>
          </a:p>
        </p:txBody>
      </p:sp>
      <p:pic>
        <p:nvPicPr>
          <p:cNvPr id="214" name="Google Shape;2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8900" y="1633450"/>
            <a:ext cx="3150300" cy="2191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ctrTitle"/>
          </p:nvPr>
        </p:nvSpPr>
        <p:spPr>
          <a:xfrm>
            <a:off x="149175" y="109075"/>
            <a:ext cx="8756400" cy="6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80"/>
              <a:t>1.3.2 EDITOR DE CÓDIGO</a:t>
            </a:r>
            <a:endParaRPr sz="2680"/>
          </a:p>
        </p:txBody>
      </p:sp>
      <p:sp>
        <p:nvSpPr>
          <p:cNvPr id="220" name="Google Shape;220;p27"/>
          <p:cNvSpPr txBox="1"/>
          <p:nvPr/>
        </p:nvSpPr>
        <p:spPr>
          <a:xfrm>
            <a:off x="333225" y="4481775"/>
            <a:ext cx="83883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400"/>
              <a:t>Pablo Suárez García 									2ºDAW</a:t>
            </a:r>
            <a:endParaRPr sz="2400"/>
          </a:p>
        </p:txBody>
      </p:sp>
      <p:sp>
        <p:nvSpPr>
          <p:cNvPr id="221" name="Google Shape;221;p27"/>
          <p:cNvSpPr txBox="1"/>
          <p:nvPr/>
        </p:nvSpPr>
        <p:spPr>
          <a:xfrm>
            <a:off x="4457100" y="4481775"/>
            <a:ext cx="606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2100">
                <a:latin typeface="Lato"/>
                <a:ea typeface="Lato"/>
                <a:cs typeface="Lato"/>
                <a:sym typeface="Lato"/>
              </a:rPr>
              <a:t>‹#›</a:t>
            </a:fld>
            <a:endParaRPr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27">
            <a:hlinkClick action="ppaction://hlinkshowjump?jump=nextslide"/>
          </p:cNvPr>
          <p:cNvSpPr/>
          <p:nvPr/>
        </p:nvSpPr>
        <p:spPr>
          <a:xfrm>
            <a:off x="5688875" y="4481775"/>
            <a:ext cx="1386000" cy="50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3" name="Google Shape;223;p27"/>
          <p:cNvSpPr txBox="1"/>
          <p:nvPr/>
        </p:nvSpPr>
        <p:spPr>
          <a:xfrm>
            <a:off x="0" y="789875"/>
            <a:ext cx="8905500" cy="36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520">
                <a:solidFill>
                  <a:srgbClr val="FF0000"/>
                </a:solidFill>
              </a:rPr>
              <a:t>Un editor de código </a:t>
            </a:r>
            <a:r>
              <a:rPr b="1" lang="es" sz="1520"/>
              <a:t>tiene muchas funciones personalizadas especialmente diseñadas para satisfacer las necesidades de un desarrollador de software:</a:t>
            </a:r>
            <a:endParaRPr b="1" sz="15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520">
                <a:solidFill>
                  <a:srgbClr val="FF0000"/>
                </a:solidFill>
              </a:rPr>
              <a:t>-Comprobación de errores </a:t>
            </a:r>
            <a:r>
              <a:rPr b="1" lang="es" sz="1520"/>
              <a:t>es lo que proporciona un primer nivel de correción.</a:t>
            </a:r>
            <a:endParaRPr b="1" sz="15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520">
                <a:solidFill>
                  <a:srgbClr val="FF0000"/>
                </a:solidFill>
              </a:rPr>
              <a:t>-Sugerencias de autocompletado </a:t>
            </a:r>
            <a:r>
              <a:rPr b="1" lang="es" sz="1520"/>
              <a:t>agiliza la escritura y acorta los tiempos de desarrollo</a:t>
            </a:r>
            <a:endParaRPr b="1" sz="15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520">
                <a:solidFill>
                  <a:srgbClr val="FF0000"/>
                </a:solidFill>
              </a:rPr>
              <a:t>-Fragmentos de código </a:t>
            </a:r>
            <a:r>
              <a:rPr b="1" lang="es" sz="1520"/>
              <a:t>se configuran con aquellas porciones utilizadas con mucha frecuencia y que evitan reescribirlos constantemente</a:t>
            </a:r>
            <a:endParaRPr b="1" sz="15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520">
                <a:solidFill>
                  <a:srgbClr val="FF0000"/>
                </a:solidFill>
              </a:rPr>
              <a:t>-Resultados de sintaxis </a:t>
            </a:r>
            <a:r>
              <a:rPr b="1" lang="es" sz="1520"/>
              <a:t>ayuda a identificar cada uno de los elementos de los programas.</a:t>
            </a:r>
            <a:endParaRPr b="1" sz="15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520">
                <a:solidFill>
                  <a:srgbClr val="FF0000"/>
                </a:solidFill>
              </a:rPr>
              <a:t>-Navegación entre archivos y recursos </a:t>
            </a:r>
            <a:r>
              <a:rPr b="1" lang="es" sz="1520"/>
              <a:t>se ayuda a tener localizados todos los ficheros en sus ubicaciones correctas</a:t>
            </a:r>
            <a:endParaRPr b="1" sz="15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520">
                <a:solidFill>
                  <a:srgbClr val="FF0000"/>
                </a:solidFill>
              </a:rPr>
              <a:t>-Funcionalidad extendida </a:t>
            </a:r>
            <a:r>
              <a:rPr b="1" lang="es" sz="1520"/>
              <a:t>a través de complementos especificos de las tecnologias con las que se trabaja en un proyecto en concreto</a:t>
            </a:r>
            <a:endParaRPr b="1" sz="152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8"/>
          <p:cNvSpPr txBox="1"/>
          <p:nvPr>
            <p:ph type="ctrTitle"/>
          </p:nvPr>
        </p:nvSpPr>
        <p:spPr>
          <a:xfrm>
            <a:off x="149175" y="0"/>
            <a:ext cx="8756400" cy="6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80"/>
              <a:t>1.3.2 EDITOR DE CÓDIGO</a:t>
            </a:r>
            <a:endParaRPr sz="2680"/>
          </a:p>
        </p:txBody>
      </p:sp>
      <p:sp>
        <p:nvSpPr>
          <p:cNvPr id="229" name="Google Shape;229;p28"/>
          <p:cNvSpPr txBox="1"/>
          <p:nvPr/>
        </p:nvSpPr>
        <p:spPr>
          <a:xfrm>
            <a:off x="333225" y="4481775"/>
            <a:ext cx="83883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400"/>
              <a:t>Pablo Suárez García 									2ºDAW</a:t>
            </a:r>
            <a:endParaRPr sz="2400"/>
          </a:p>
        </p:txBody>
      </p:sp>
      <p:sp>
        <p:nvSpPr>
          <p:cNvPr id="230" name="Google Shape;230;p28"/>
          <p:cNvSpPr txBox="1"/>
          <p:nvPr/>
        </p:nvSpPr>
        <p:spPr>
          <a:xfrm>
            <a:off x="4457100" y="4481775"/>
            <a:ext cx="606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2100">
                <a:latin typeface="Lato"/>
                <a:ea typeface="Lato"/>
                <a:cs typeface="Lato"/>
                <a:sym typeface="Lato"/>
              </a:rPr>
              <a:t>‹#›</a:t>
            </a:fld>
            <a:endParaRPr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1" name="Google Shape;231;p28">
            <a:hlinkClick action="ppaction://hlinkshowjump?jump=nextslide"/>
          </p:cNvPr>
          <p:cNvSpPr/>
          <p:nvPr/>
        </p:nvSpPr>
        <p:spPr>
          <a:xfrm>
            <a:off x="5688875" y="4481775"/>
            <a:ext cx="1386000" cy="50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2" name="Google Shape;232;p28"/>
          <p:cNvSpPr txBox="1"/>
          <p:nvPr/>
        </p:nvSpPr>
        <p:spPr>
          <a:xfrm>
            <a:off x="0" y="680700"/>
            <a:ext cx="8905500" cy="380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320"/>
              <a:t>Características de </a:t>
            </a:r>
            <a:r>
              <a:rPr b="1" lang="es" sz="1320">
                <a:solidFill>
                  <a:srgbClr val="FF0000"/>
                </a:solidFill>
              </a:rPr>
              <a:t>Un editor de código </a:t>
            </a:r>
            <a:r>
              <a:rPr b="1" lang="es" sz="1320"/>
              <a:t>que pueden marcar la </a:t>
            </a:r>
            <a:r>
              <a:rPr b="1" lang="es" sz="1320"/>
              <a:t>diferencia</a:t>
            </a:r>
            <a:r>
              <a:rPr b="1" lang="es" sz="1320"/>
              <a:t> como:</a:t>
            </a:r>
            <a:endParaRPr b="1" sz="13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320">
                <a:solidFill>
                  <a:srgbClr val="FF0000"/>
                </a:solidFill>
              </a:rPr>
              <a:t>-</a:t>
            </a:r>
            <a:r>
              <a:rPr b="1" lang="es" sz="1320">
                <a:solidFill>
                  <a:srgbClr val="FF0000"/>
                </a:solidFill>
              </a:rPr>
              <a:t>Funciones</a:t>
            </a:r>
            <a:r>
              <a:rPr b="1" lang="es" sz="1320">
                <a:solidFill>
                  <a:srgbClr val="FF0000"/>
                </a:solidFill>
              </a:rPr>
              <a:t> básicas imprescindibles: </a:t>
            </a:r>
            <a:r>
              <a:rPr b="1" lang="es" sz="1320"/>
              <a:t>resaltado de sintaxis, sangría automática, finalizacón automática, coincidencia de bloques y visualización de números de línea.</a:t>
            </a:r>
            <a:endParaRPr b="1" sz="13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320">
                <a:solidFill>
                  <a:srgbClr val="FF0000"/>
                </a:solidFill>
              </a:rPr>
              <a:t>-Experiencia del usuario: </a:t>
            </a:r>
            <a:r>
              <a:rPr b="1" lang="es" sz="1320"/>
              <a:t>Reducir todo lo posibles las </a:t>
            </a:r>
            <a:r>
              <a:rPr b="1" lang="es" sz="1320"/>
              <a:t>dificultades</a:t>
            </a:r>
            <a:r>
              <a:rPr b="1" lang="es" sz="1320"/>
              <a:t> para escribir código y aumentar así la eficencia en la producción de código final.</a:t>
            </a:r>
            <a:endParaRPr b="1" sz="13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320">
                <a:solidFill>
                  <a:srgbClr val="FF0000"/>
                </a:solidFill>
              </a:rPr>
              <a:t>-Facilidad de aprendizaje: </a:t>
            </a:r>
            <a:r>
              <a:rPr b="1" lang="es" sz="1320"/>
              <a:t>Invertir tiempo en </a:t>
            </a:r>
            <a:r>
              <a:rPr b="1" lang="es" sz="1320"/>
              <a:t>entender</a:t>
            </a:r>
            <a:r>
              <a:rPr b="1" lang="es" sz="1320"/>
              <a:t> el editor cuando no se domina el lenguaje.</a:t>
            </a:r>
            <a:endParaRPr b="1" sz="13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320">
                <a:solidFill>
                  <a:srgbClr val="FF0000"/>
                </a:solidFill>
              </a:rPr>
              <a:t>-Extensibilidad: </a:t>
            </a:r>
            <a:r>
              <a:rPr b="1" lang="es" sz="1320"/>
              <a:t>Proporcionar vías para extender las capacidades del editor con más funciones y herramientas adicionales.</a:t>
            </a:r>
            <a:endParaRPr b="1" sz="13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320">
                <a:solidFill>
                  <a:srgbClr val="FF0000"/>
                </a:solidFill>
              </a:rPr>
              <a:t>-Velocidad: </a:t>
            </a:r>
            <a:r>
              <a:rPr b="1" lang="es" sz="1320"/>
              <a:t>La rapidez es clave a la hora de codificar y no todos los editores responden bien cuando se realizan ciertas tareas en equipos cortos de hardware.</a:t>
            </a:r>
            <a:endParaRPr b="1" sz="13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320">
                <a:solidFill>
                  <a:srgbClr val="FF0000"/>
                </a:solidFill>
              </a:rPr>
              <a:t>-Sistema operativo: </a:t>
            </a:r>
            <a:r>
              <a:rPr b="1" lang="es" sz="1320"/>
              <a:t>Mucho mejor si el editor proviene de versiones de Windows,Mac y Linux.</a:t>
            </a:r>
            <a:endParaRPr b="1" sz="13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320">
                <a:solidFill>
                  <a:srgbClr val="FF0000"/>
                </a:solidFill>
              </a:rPr>
              <a:t>-Compatibilidad con Git: </a:t>
            </a:r>
            <a:r>
              <a:rPr b="1" lang="es" sz="1320"/>
              <a:t>Sería deseable incoroprar la funcionalidad de forma nativa como extensión</a:t>
            </a:r>
            <a:endParaRPr b="1" sz="13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320">
                <a:solidFill>
                  <a:srgbClr val="FF0000"/>
                </a:solidFill>
              </a:rPr>
              <a:t>-Soporte de la comunidad: </a:t>
            </a:r>
            <a:r>
              <a:rPr b="1" lang="es" sz="1320"/>
              <a:t>Debe tener un lugar para hacer preguntas y obtener soporte técnico.</a:t>
            </a:r>
            <a:endParaRPr b="1" sz="132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9"/>
          <p:cNvSpPr txBox="1"/>
          <p:nvPr>
            <p:ph type="ctrTitle"/>
          </p:nvPr>
        </p:nvSpPr>
        <p:spPr>
          <a:xfrm>
            <a:off x="149175" y="109075"/>
            <a:ext cx="8756400" cy="6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80"/>
              <a:t>1.3.2 EDITOR DE CÓDIGO</a:t>
            </a:r>
            <a:endParaRPr sz="2680"/>
          </a:p>
        </p:txBody>
      </p:sp>
      <p:sp>
        <p:nvSpPr>
          <p:cNvPr id="238" name="Google Shape;238;p29"/>
          <p:cNvSpPr txBox="1"/>
          <p:nvPr/>
        </p:nvSpPr>
        <p:spPr>
          <a:xfrm>
            <a:off x="333225" y="4481775"/>
            <a:ext cx="83883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400"/>
              <a:t>Pablo Suárez García 									2ºDAW</a:t>
            </a:r>
            <a:endParaRPr sz="2400"/>
          </a:p>
        </p:txBody>
      </p:sp>
      <p:sp>
        <p:nvSpPr>
          <p:cNvPr id="239" name="Google Shape;239;p29"/>
          <p:cNvSpPr txBox="1"/>
          <p:nvPr/>
        </p:nvSpPr>
        <p:spPr>
          <a:xfrm>
            <a:off x="4457100" y="4481775"/>
            <a:ext cx="606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2100">
                <a:latin typeface="Lato"/>
                <a:ea typeface="Lato"/>
                <a:cs typeface="Lato"/>
                <a:sym typeface="Lato"/>
              </a:rPr>
              <a:t>‹#›</a:t>
            </a:fld>
            <a:endParaRPr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0" name="Google Shape;240;p29">
            <a:hlinkClick action="ppaction://hlinkshowjump?jump=nextslide"/>
          </p:cNvPr>
          <p:cNvSpPr/>
          <p:nvPr/>
        </p:nvSpPr>
        <p:spPr>
          <a:xfrm>
            <a:off x="5688875" y="4481775"/>
            <a:ext cx="1386000" cy="50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1" name="Google Shape;241;p29"/>
          <p:cNvSpPr txBox="1"/>
          <p:nvPr/>
        </p:nvSpPr>
        <p:spPr>
          <a:xfrm>
            <a:off x="0" y="627675"/>
            <a:ext cx="8905500" cy="385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520">
                <a:solidFill>
                  <a:srgbClr val="FF0000"/>
                </a:solidFill>
              </a:rPr>
              <a:t>Un editor de código </a:t>
            </a:r>
            <a:r>
              <a:rPr b="1" lang="es" sz="1520"/>
              <a:t>en el peor momento y sin capacidad de soporte puede marcgar diferencia entre un proyecto </a:t>
            </a:r>
            <a:r>
              <a:rPr b="1" lang="es" sz="1520"/>
              <a:t>exitoso</a:t>
            </a:r>
            <a:r>
              <a:rPr b="1" lang="es" sz="1520"/>
              <a:t> y otro fallido</a:t>
            </a:r>
            <a:endParaRPr b="1" sz="15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520">
                <a:solidFill>
                  <a:srgbClr val="FF0000"/>
                </a:solidFill>
              </a:rPr>
              <a:t>-Compatibilidad con lenguajes de programación: </a:t>
            </a:r>
            <a:r>
              <a:rPr b="1" lang="es" sz="1520"/>
              <a:t>E</a:t>
            </a:r>
            <a:r>
              <a:rPr b="1" lang="es" sz="1520"/>
              <a:t>s </a:t>
            </a:r>
            <a:r>
              <a:rPr b="1" lang="es" sz="1520"/>
              <a:t>prácticamente</a:t>
            </a:r>
            <a:r>
              <a:rPr b="1" lang="es" sz="1520"/>
              <a:t> seguro que será necesario </a:t>
            </a:r>
            <a:r>
              <a:rPr b="1" lang="es" sz="1520"/>
              <a:t>escribir</a:t>
            </a:r>
            <a:r>
              <a:rPr b="1" lang="es" sz="1520"/>
              <a:t> ficheros con distintos lenguajes en un mismo fichero.</a:t>
            </a:r>
            <a:endParaRPr b="1" sz="15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520">
                <a:solidFill>
                  <a:srgbClr val="FF0000"/>
                </a:solidFill>
              </a:rPr>
              <a:t>-Precio:  </a:t>
            </a:r>
            <a:r>
              <a:rPr b="1" lang="es" sz="1520"/>
              <a:t>Existen muchos editores de alta calidad que son gratis, otro aportan funcionalidades premium con planes de pago.</a:t>
            </a:r>
            <a:endParaRPr b="1" sz="15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520">
                <a:solidFill>
                  <a:srgbClr val="FF0000"/>
                </a:solidFill>
              </a:rPr>
              <a:t>-Atajos de teclado </a:t>
            </a:r>
            <a:r>
              <a:rPr b="1" lang="es" sz="1520"/>
              <a:t>ayudan mucho a los </a:t>
            </a:r>
            <a:r>
              <a:rPr b="1" lang="es" sz="1520"/>
              <a:t>desarrolladores</a:t>
            </a:r>
            <a:r>
              <a:rPr b="1" lang="es" sz="1520"/>
              <a:t> a crear fragmentados de código sin necesidad de usar el ratón </a:t>
            </a:r>
            <a:r>
              <a:rPr b="1" lang="es" sz="1520"/>
              <a:t>constante</a:t>
            </a:r>
            <a:endParaRPr b="1" sz="15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520">
                <a:solidFill>
                  <a:srgbClr val="FF0000"/>
                </a:solidFill>
              </a:rPr>
              <a:t>-Ventana de vista previa </a:t>
            </a:r>
            <a:r>
              <a:rPr b="1" lang="es" sz="1520"/>
              <a:t>puede ahorrar mucho tiempo </a:t>
            </a:r>
            <a:r>
              <a:rPr b="1" lang="es" sz="1520"/>
              <a:t>evitando</a:t>
            </a:r>
            <a:r>
              <a:rPr b="1" lang="es" sz="1520"/>
              <a:t> cambiar entre editor y navegador.</a:t>
            </a:r>
            <a:endParaRPr b="1" sz="15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520">
                <a:solidFill>
                  <a:srgbClr val="FF0000"/>
                </a:solidFill>
              </a:rPr>
              <a:t>-Gestión amigable de </a:t>
            </a:r>
            <a:r>
              <a:rPr b="1" lang="es" sz="1520">
                <a:solidFill>
                  <a:srgbClr val="FF0000"/>
                </a:solidFill>
              </a:rPr>
              <a:t>errores</a:t>
            </a:r>
            <a:r>
              <a:rPr b="1" lang="es" sz="1520">
                <a:solidFill>
                  <a:srgbClr val="FF0000"/>
                </a:solidFill>
              </a:rPr>
              <a:t>: </a:t>
            </a:r>
            <a:r>
              <a:rPr b="1" lang="es" sz="1520"/>
              <a:t>los editores </a:t>
            </a:r>
            <a:r>
              <a:rPr b="1" lang="es" sz="1520"/>
              <a:t>incorporan</a:t>
            </a:r>
            <a:r>
              <a:rPr b="1" lang="es" sz="1520"/>
              <a:t> un sistema de coloreado e información ampliada de lso errores.</a:t>
            </a:r>
            <a:endParaRPr b="1" sz="152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0"/>
          <p:cNvSpPr txBox="1"/>
          <p:nvPr>
            <p:ph type="ctrTitle"/>
          </p:nvPr>
        </p:nvSpPr>
        <p:spPr>
          <a:xfrm>
            <a:off x="149175" y="109075"/>
            <a:ext cx="8756400" cy="6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80"/>
              <a:t>1.3.2 EDITOR DE CÓDIGO</a:t>
            </a:r>
            <a:endParaRPr sz="2680"/>
          </a:p>
        </p:txBody>
      </p:sp>
      <p:sp>
        <p:nvSpPr>
          <p:cNvPr id="247" name="Google Shape;247;p30"/>
          <p:cNvSpPr txBox="1"/>
          <p:nvPr/>
        </p:nvSpPr>
        <p:spPr>
          <a:xfrm>
            <a:off x="333225" y="4481775"/>
            <a:ext cx="83883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400"/>
              <a:t>Pablo Suárez García 									2ºDAW</a:t>
            </a:r>
            <a:endParaRPr sz="2400"/>
          </a:p>
        </p:txBody>
      </p:sp>
      <p:sp>
        <p:nvSpPr>
          <p:cNvPr id="248" name="Google Shape;248;p30"/>
          <p:cNvSpPr txBox="1"/>
          <p:nvPr/>
        </p:nvSpPr>
        <p:spPr>
          <a:xfrm>
            <a:off x="4457100" y="4481775"/>
            <a:ext cx="606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2100">
                <a:latin typeface="Lato"/>
                <a:ea typeface="Lato"/>
                <a:cs typeface="Lato"/>
                <a:sym typeface="Lato"/>
              </a:rPr>
              <a:t>‹#›</a:t>
            </a:fld>
            <a:endParaRPr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9" name="Google Shape;249;p30">
            <a:hlinkClick action="ppaction://hlinkshowjump?jump=nextslide"/>
          </p:cNvPr>
          <p:cNvSpPr/>
          <p:nvPr/>
        </p:nvSpPr>
        <p:spPr>
          <a:xfrm>
            <a:off x="5688875" y="4481775"/>
            <a:ext cx="1386000" cy="50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50" name="Google Shape;250;p30"/>
          <p:cNvSpPr txBox="1"/>
          <p:nvPr/>
        </p:nvSpPr>
        <p:spPr>
          <a:xfrm>
            <a:off x="0" y="1571850"/>
            <a:ext cx="2619300" cy="8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720"/>
              <a:t>Editores de código</a:t>
            </a:r>
            <a:endParaRPr b="1" sz="1720"/>
          </a:p>
        </p:txBody>
      </p:sp>
      <p:sp>
        <p:nvSpPr>
          <p:cNvPr id="251" name="Google Shape;251;p30"/>
          <p:cNvSpPr txBox="1"/>
          <p:nvPr/>
        </p:nvSpPr>
        <p:spPr>
          <a:xfrm>
            <a:off x="2615250" y="707225"/>
            <a:ext cx="3913500" cy="68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720"/>
              <a:t>Editores de desarrollo integrados</a:t>
            </a:r>
            <a:endParaRPr b="1" sz="1720"/>
          </a:p>
        </p:txBody>
      </p:sp>
      <p:sp>
        <p:nvSpPr>
          <p:cNvPr id="252" name="Google Shape;252;p30"/>
          <p:cNvSpPr txBox="1"/>
          <p:nvPr/>
        </p:nvSpPr>
        <p:spPr>
          <a:xfrm>
            <a:off x="6323000" y="1985850"/>
            <a:ext cx="2619300" cy="8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720"/>
              <a:t>Editores online</a:t>
            </a:r>
            <a:endParaRPr b="1" sz="1720"/>
          </a:p>
        </p:txBody>
      </p:sp>
      <p:pic>
        <p:nvPicPr>
          <p:cNvPr id="253" name="Google Shape;25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571750"/>
            <a:ext cx="2890425" cy="177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2700" y="1387925"/>
            <a:ext cx="3098600" cy="154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2875" y="3063650"/>
            <a:ext cx="3022700" cy="1291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>
            <p:ph type="ctrTitle"/>
          </p:nvPr>
        </p:nvSpPr>
        <p:spPr>
          <a:xfrm>
            <a:off x="149175" y="295700"/>
            <a:ext cx="8756400" cy="6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80"/>
              <a:t>1.3.3 INTÉRPRETE DE JAVASCRIPT</a:t>
            </a:r>
            <a:endParaRPr sz="2680"/>
          </a:p>
        </p:txBody>
      </p:sp>
      <p:sp>
        <p:nvSpPr>
          <p:cNvPr id="261" name="Google Shape;261;p31"/>
          <p:cNvSpPr txBox="1"/>
          <p:nvPr/>
        </p:nvSpPr>
        <p:spPr>
          <a:xfrm>
            <a:off x="333225" y="4481775"/>
            <a:ext cx="83883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400"/>
              <a:t>Pablo Suárez García 									2ºDAW</a:t>
            </a:r>
            <a:endParaRPr sz="2400"/>
          </a:p>
        </p:txBody>
      </p:sp>
      <p:sp>
        <p:nvSpPr>
          <p:cNvPr id="262" name="Google Shape;262;p31"/>
          <p:cNvSpPr txBox="1"/>
          <p:nvPr/>
        </p:nvSpPr>
        <p:spPr>
          <a:xfrm>
            <a:off x="4457100" y="4481775"/>
            <a:ext cx="606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2100">
                <a:latin typeface="Lato"/>
                <a:ea typeface="Lato"/>
                <a:cs typeface="Lato"/>
                <a:sym typeface="Lato"/>
              </a:rPr>
              <a:t>‹#›</a:t>
            </a:fld>
            <a:endParaRPr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Google Shape;263;p31">
            <a:hlinkClick action="ppaction://hlinkshowjump?jump=nextslide"/>
          </p:cNvPr>
          <p:cNvSpPr/>
          <p:nvPr/>
        </p:nvSpPr>
        <p:spPr>
          <a:xfrm>
            <a:off x="5688875" y="4481775"/>
            <a:ext cx="1386000" cy="50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4" name="Google Shape;264;p31"/>
          <p:cNvSpPr txBox="1"/>
          <p:nvPr/>
        </p:nvSpPr>
        <p:spPr>
          <a:xfrm>
            <a:off x="0" y="375825"/>
            <a:ext cx="8756400" cy="410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720"/>
              <a:t>Para </a:t>
            </a:r>
            <a:r>
              <a:rPr b="1" lang="es" sz="1720"/>
              <a:t>escribir</a:t>
            </a:r>
            <a:r>
              <a:rPr b="1" lang="es" sz="1720"/>
              <a:t> código </a:t>
            </a:r>
            <a:r>
              <a:rPr b="1" lang="es" sz="1720">
                <a:solidFill>
                  <a:srgbClr val="FF0000"/>
                </a:solidFill>
              </a:rPr>
              <a:t>JavaScript </a:t>
            </a:r>
            <a:r>
              <a:rPr b="1" lang="es" sz="1720"/>
              <a:t>es necesario tener el propio intérprete del lenguaje para saber si lo </a:t>
            </a:r>
            <a:r>
              <a:rPr b="1" lang="es" sz="1720"/>
              <a:t>que</a:t>
            </a:r>
            <a:r>
              <a:rPr b="1" lang="es" sz="1720"/>
              <a:t> se ha escrito es correcto. En algunos navegadores viene integrado, se debe comprobar si está habilitado porque en muchas ocasiones está </a:t>
            </a:r>
            <a:r>
              <a:rPr b="1" lang="es" sz="1720"/>
              <a:t>deshabilitado</a:t>
            </a:r>
            <a:r>
              <a:rPr b="1" lang="es" sz="1720"/>
              <a:t>. A continuación se explica como habilitarlo en los 4 navegadores:</a:t>
            </a:r>
            <a:endParaRPr b="1" sz="17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720">
                <a:solidFill>
                  <a:srgbClr val="FF0000"/>
                </a:solidFill>
              </a:rPr>
              <a:t>-Chrome</a:t>
            </a:r>
            <a:r>
              <a:rPr b="1" lang="es" sz="1720">
                <a:solidFill>
                  <a:srgbClr val="FF0000"/>
                </a:solidFill>
              </a:rPr>
              <a:t>:</a:t>
            </a:r>
            <a:r>
              <a:rPr b="1" lang="es" sz="1720"/>
              <a:t> Configuración -&gt; Seguridad y privacidad -&gt; Configuración de los sitios -&gt; JavaScript.</a:t>
            </a:r>
            <a:endParaRPr b="1" sz="17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720">
                <a:solidFill>
                  <a:srgbClr val="FF0000"/>
                </a:solidFill>
              </a:rPr>
              <a:t>-Safari</a:t>
            </a:r>
            <a:r>
              <a:rPr b="1" lang="es" sz="1720">
                <a:solidFill>
                  <a:srgbClr val="FF0000"/>
                </a:solidFill>
              </a:rPr>
              <a:t>: </a:t>
            </a:r>
            <a:r>
              <a:rPr b="1" lang="es" sz="1720"/>
              <a:t>Herramientas -&gt; </a:t>
            </a:r>
            <a:r>
              <a:rPr b="1" lang="es" sz="1720"/>
              <a:t>Preferencias</a:t>
            </a:r>
            <a:r>
              <a:rPr b="1" lang="es" sz="1720"/>
              <a:t> -&gt; Seguridad -&gt; JavaScript</a:t>
            </a:r>
            <a:endParaRPr b="1" sz="17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720">
                <a:solidFill>
                  <a:srgbClr val="FF0000"/>
                </a:solidFill>
              </a:rPr>
              <a:t>-Edge</a:t>
            </a:r>
            <a:r>
              <a:rPr b="1" lang="es" sz="1720">
                <a:solidFill>
                  <a:srgbClr val="FF0000"/>
                </a:solidFill>
              </a:rPr>
              <a:t>: </a:t>
            </a:r>
            <a:r>
              <a:rPr b="1" lang="es" sz="1720"/>
              <a:t>Opciones -&gt; Mostrar opciones avanzadas -&gt; Privacidad -&gt; Configuración de contenido -&gt; JavaScript -&gt; Permitir que todos los sitios ejecuten JavaScript</a:t>
            </a:r>
            <a:endParaRPr b="1" sz="17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720">
                <a:solidFill>
                  <a:srgbClr val="FF0000"/>
                </a:solidFill>
              </a:rPr>
              <a:t>-Firefox</a:t>
            </a:r>
            <a:r>
              <a:rPr b="1" lang="es" sz="1720">
                <a:solidFill>
                  <a:srgbClr val="FF0000"/>
                </a:solidFill>
              </a:rPr>
              <a:t>: </a:t>
            </a:r>
            <a:r>
              <a:rPr b="1" lang="es" sz="1720"/>
              <a:t>Herramientas -&gt; Opciones -&gt; Contenido -&gt; JavaScript</a:t>
            </a:r>
            <a:endParaRPr b="1" sz="172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ctrTitle"/>
          </p:nvPr>
        </p:nvSpPr>
        <p:spPr>
          <a:xfrm>
            <a:off x="193800" y="0"/>
            <a:ext cx="87564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80"/>
              <a:t>ÍNDICE</a:t>
            </a:r>
            <a:endParaRPr sz="2680"/>
          </a:p>
        </p:txBody>
      </p:sp>
      <p:sp>
        <p:nvSpPr>
          <p:cNvPr id="96" name="Google Shape;96;p14"/>
          <p:cNvSpPr txBox="1"/>
          <p:nvPr/>
        </p:nvSpPr>
        <p:spPr>
          <a:xfrm>
            <a:off x="333225" y="4481775"/>
            <a:ext cx="83883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400"/>
              <a:t>Pablo Suárez García 									2ºDAW</a:t>
            </a:r>
            <a:endParaRPr sz="2400"/>
          </a:p>
        </p:txBody>
      </p:sp>
      <p:sp>
        <p:nvSpPr>
          <p:cNvPr id="97" name="Google Shape;97;p14"/>
          <p:cNvSpPr txBox="1"/>
          <p:nvPr/>
        </p:nvSpPr>
        <p:spPr>
          <a:xfrm>
            <a:off x="4457100" y="4481775"/>
            <a:ext cx="606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2100">
                <a:latin typeface="Lato"/>
                <a:ea typeface="Lato"/>
                <a:cs typeface="Lato"/>
                <a:sym typeface="Lato"/>
              </a:rPr>
              <a:t>‹#›</a:t>
            </a:fld>
            <a:endParaRPr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8" name="Google Shape;98;p14">
            <a:hlinkClick action="ppaction://hlinkshowjump?jump=nextslide"/>
          </p:cNvPr>
          <p:cNvSpPr/>
          <p:nvPr/>
        </p:nvSpPr>
        <p:spPr>
          <a:xfrm>
            <a:off x="5688875" y="4481775"/>
            <a:ext cx="1386000" cy="50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0" y="431300"/>
            <a:ext cx="4457100" cy="405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2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52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520">
                <a:solidFill>
                  <a:srgbClr val="FF0000"/>
                </a:solidFill>
              </a:rPr>
              <a:t>Diapositiva 1: </a:t>
            </a:r>
            <a:r>
              <a:rPr b="1" lang="es" sz="1520" u="sng">
                <a:solidFill>
                  <a:schemeClr val="hlink"/>
                </a:solidFill>
                <a:hlinkClick action="ppaction://hlinkshowjump?jump=firstslide"/>
              </a:rPr>
              <a:t>Portada</a:t>
            </a:r>
            <a:endParaRPr b="1" sz="15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520">
                <a:solidFill>
                  <a:srgbClr val="FF0000"/>
                </a:solidFill>
              </a:rPr>
              <a:t>Diapositiva 2: </a:t>
            </a:r>
            <a:r>
              <a:rPr b="1" lang="es" sz="1520" u="sng">
                <a:solidFill>
                  <a:schemeClr val="hlink"/>
                </a:solidFill>
                <a:hlinkClick action="ppaction://hlinksldjump" r:id="rId3"/>
              </a:rPr>
              <a:t>Índice</a:t>
            </a:r>
            <a:endParaRPr b="1" sz="15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520">
                <a:solidFill>
                  <a:srgbClr val="FF0000"/>
                </a:solidFill>
              </a:rPr>
              <a:t>Diapositiva 3: </a:t>
            </a:r>
            <a:r>
              <a:rPr b="1" lang="es" sz="1520" u="sng">
                <a:solidFill>
                  <a:schemeClr val="hlink"/>
                </a:solidFill>
                <a:hlinkClick action="ppaction://hlinksldjump" r:id="rId4"/>
              </a:rPr>
              <a:t>Desarrollo de Software</a:t>
            </a:r>
            <a:endParaRPr b="1" sz="15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520">
                <a:solidFill>
                  <a:srgbClr val="FF0000"/>
                </a:solidFill>
              </a:rPr>
              <a:t>Diapositiva 4: </a:t>
            </a:r>
            <a:r>
              <a:rPr b="1" lang="es" sz="1520" u="sng">
                <a:solidFill>
                  <a:schemeClr val="hlink"/>
                </a:solidFill>
                <a:hlinkClick action="ppaction://hlinksldjump" r:id="rId5"/>
              </a:rPr>
              <a:t>Desarrollo de Software</a:t>
            </a:r>
            <a:endParaRPr b="1" sz="15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520">
                <a:solidFill>
                  <a:srgbClr val="FF0000"/>
                </a:solidFill>
              </a:rPr>
              <a:t>Diapositiva 5: </a:t>
            </a:r>
            <a:r>
              <a:rPr b="1" lang="es" sz="1520" u="sng">
                <a:solidFill>
                  <a:schemeClr val="hlink"/>
                </a:solidFill>
                <a:hlinkClick action="ppaction://hlinksldjump" r:id="rId6"/>
              </a:rPr>
              <a:t>Tipos de Aplicaciones</a:t>
            </a:r>
            <a:endParaRPr b="1" sz="15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520">
                <a:solidFill>
                  <a:srgbClr val="FF0000"/>
                </a:solidFill>
              </a:rPr>
              <a:t>Diapositiva 6: </a:t>
            </a:r>
            <a:r>
              <a:rPr b="1" lang="es" sz="1520" u="sng">
                <a:solidFill>
                  <a:schemeClr val="hlink"/>
                </a:solidFill>
                <a:hlinkClick action="ppaction://hlinksldjump" r:id="rId7"/>
              </a:rPr>
              <a:t>Desarrollo Aplicaciones Web</a:t>
            </a:r>
            <a:endParaRPr b="1" sz="15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520">
                <a:solidFill>
                  <a:srgbClr val="FF0000"/>
                </a:solidFill>
              </a:rPr>
              <a:t>Diapositiva 7: </a:t>
            </a:r>
            <a:r>
              <a:rPr b="1" lang="es" sz="1520" u="sng">
                <a:solidFill>
                  <a:schemeClr val="hlink"/>
                </a:solidFill>
                <a:hlinkClick action="ppaction://hlinksldjump" r:id="rId8"/>
              </a:rPr>
              <a:t>Lado Cliente/Servidor</a:t>
            </a:r>
            <a:endParaRPr b="1" sz="15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520">
                <a:solidFill>
                  <a:srgbClr val="FF0000"/>
                </a:solidFill>
              </a:rPr>
              <a:t>Diapositiva 8:</a:t>
            </a:r>
            <a:r>
              <a:rPr b="1" lang="es" sz="1520" u="sng">
                <a:solidFill>
                  <a:schemeClr val="hlink"/>
                </a:solidFill>
                <a:hlinkClick action="ppaction://hlinksldjump" r:id="rId9"/>
              </a:rPr>
              <a:t> Arquitectura</a:t>
            </a:r>
            <a:endParaRPr b="1" sz="15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520">
                <a:solidFill>
                  <a:srgbClr val="FF0000"/>
                </a:solidFill>
              </a:rPr>
              <a:t>Diapositiva 9: </a:t>
            </a:r>
            <a:r>
              <a:rPr b="1" lang="es" sz="1520" u="sng">
                <a:solidFill>
                  <a:schemeClr val="hlink"/>
                </a:solidFill>
                <a:hlinkClick action="ppaction://hlinksldjump" r:id="rId10"/>
              </a:rPr>
              <a:t>Arquitectura</a:t>
            </a:r>
            <a:endParaRPr b="1" sz="15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520">
                <a:solidFill>
                  <a:srgbClr val="FF0000"/>
                </a:solidFill>
              </a:rPr>
              <a:t>Diapositiva 10: </a:t>
            </a:r>
            <a:r>
              <a:rPr b="1" lang="es" sz="1500" u="sng">
                <a:solidFill>
                  <a:schemeClr val="hlink"/>
                </a:solidFill>
                <a:hlinkClick action="ppaction://hlinksldjump" r:id="rId11"/>
              </a:rPr>
              <a:t>Tecnologia del lado Cliente</a:t>
            </a:r>
            <a:endParaRPr b="1" sz="1520"/>
          </a:p>
        </p:txBody>
      </p:sp>
      <p:sp>
        <p:nvSpPr>
          <p:cNvPr id="100" name="Google Shape;100;p14"/>
          <p:cNvSpPr txBox="1"/>
          <p:nvPr/>
        </p:nvSpPr>
        <p:spPr>
          <a:xfrm>
            <a:off x="4686900" y="644675"/>
            <a:ext cx="4457100" cy="383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FF0000"/>
                </a:solidFill>
              </a:rPr>
              <a:t>Diapositiva 11: </a:t>
            </a:r>
            <a:r>
              <a:rPr b="1" lang="es" sz="1500" u="sng">
                <a:solidFill>
                  <a:schemeClr val="hlink"/>
                </a:solidFill>
                <a:hlinkClick action="ppaction://hlinksldjump" r:id="rId12"/>
              </a:rPr>
              <a:t>Tecnologia del lado Cliente</a:t>
            </a:r>
            <a:endParaRPr b="1"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FF0000"/>
                </a:solidFill>
              </a:rPr>
              <a:t>Diapositiva 12: </a:t>
            </a:r>
            <a:r>
              <a:rPr b="1" lang="es" sz="1500" u="sng">
                <a:solidFill>
                  <a:schemeClr val="hlink"/>
                </a:solidFill>
                <a:hlinkClick action="ppaction://hlinksldjump" r:id="rId13"/>
              </a:rPr>
              <a:t>¿Por qué JavaScript?</a:t>
            </a:r>
            <a:endParaRPr b="1"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FF0000"/>
                </a:solidFill>
              </a:rPr>
              <a:t>Diapositiva 13: </a:t>
            </a:r>
            <a:r>
              <a:rPr b="1" lang="es" sz="1500" u="sng">
                <a:solidFill>
                  <a:schemeClr val="hlink"/>
                </a:solidFill>
                <a:hlinkClick action="ppaction://hlinksldjump" r:id="rId14"/>
              </a:rPr>
              <a:t>Herramientas desarrollo cliente</a:t>
            </a:r>
            <a:endParaRPr b="1"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FF0000"/>
                </a:solidFill>
              </a:rPr>
              <a:t>Diapositiva 14: </a:t>
            </a:r>
            <a:r>
              <a:rPr b="1" lang="es" sz="1500" u="sng">
                <a:solidFill>
                  <a:schemeClr val="hlink"/>
                </a:solidFill>
                <a:hlinkClick action="ppaction://hlinksldjump" r:id="rId15"/>
              </a:rPr>
              <a:t>Navegador</a:t>
            </a:r>
            <a:endParaRPr b="1"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FF0000"/>
                </a:solidFill>
              </a:rPr>
              <a:t>Diapositiva 15: </a:t>
            </a:r>
            <a:r>
              <a:rPr b="1" lang="es" sz="1500" u="sng">
                <a:solidFill>
                  <a:schemeClr val="hlink"/>
                </a:solidFill>
                <a:hlinkClick action="ppaction://hlinksldjump" r:id="rId16"/>
              </a:rPr>
              <a:t>Editor de Código</a:t>
            </a:r>
            <a:endParaRPr b="1"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FF0000"/>
                </a:solidFill>
              </a:rPr>
              <a:t>Diapositiva 16: </a:t>
            </a:r>
            <a:r>
              <a:rPr b="1" lang="es" sz="1500" u="sng">
                <a:solidFill>
                  <a:schemeClr val="hlink"/>
                </a:solidFill>
                <a:hlinkClick action="ppaction://hlinksldjump" r:id="rId17"/>
              </a:rPr>
              <a:t>Editor de Código</a:t>
            </a:r>
            <a:endParaRPr b="1"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FF0000"/>
                </a:solidFill>
              </a:rPr>
              <a:t>Diapositiva 17: </a:t>
            </a:r>
            <a:r>
              <a:rPr b="1" lang="es" sz="1500" u="sng">
                <a:solidFill>
                  <a:schemeClr val="hlink"/>
                </a:solidFill>
                <a:hlinkClick action="ppaction://hlinksldjump" r:id="rId18"/>
              </a:rPr>
              <a:t>Editor de Código</a:t>
            </a:r>
            <a:endParaRPr b="1"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FF0000"/>
                </a:solidFill>
              </a:rPr>
              <a:t>Diapositiva 18:</a:t>
            </a:r>
            <a:r>
              <a:rPr b="1" lang="es" sz="1500" u="sng">
                <a:solidFill>
                  <a:schemeClr val="hlink"/>
                </a:solidFill>
                <a:hlinkClick action="ppaction://hlinksldjump" r:id="rId19"/>
              </a:rPr>
              <a:t>Editor de Código</a:t>
            </a:r>
            <a:endParaRPr b="1"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FF0000"/>
                </a:solidFill>
              </a:rPr>
              <a:t>Diapositiva 19: </a:t>
            </a:r>
            <a:r>
              <a:rPr b="1" lang="es" sz="1500" u="sng">
                <a:solidFill>
                  <a:schemeClr val="hlink"/>
                </a:solidFill>
                <a:hlinkClick action="ppaction://hlinksldjump" r:id="rId20"/>
              </a:rPr>
              <a:t>Interprete de JavaScript</a:t>
            </a:r>
            <a:endParaRPr b="1"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500">
                <a:solidFill>
                  <a:srgbClr val="FF0000"/>
                </a:solidFill>
              </a:rPr>
              <a:t>Diapositiva 20: </a:t>
            </a:r>
            <a:r>
              <a:rPr b="1" lang="es" sz="1500" u="sng">
                <a:solidFill>
                  <a:schemeClr val="hlink"/>
                </a:solidFill>
                <a:hlinkClick action="ppaction://hlinksldjump" r:id="rId21"/>
              </a:rPr>
              <a:t>Otras herramientas útiles</a:t>
            </a:r>
            <a:endParaRPr b="1" sz="15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2"/>
          <p:cNvSpPr txBox="1"/>
          <p:nvPr/>
        </p:nvSpPr>
        <p:spPr>
          <a:xfrm>
            <a:off x="333225" y="4481775"/>
            <a:ext cx="83883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400"/>
              <a:t>Pablo Suárez García 									2ºDAW</a:t>
            </a:r>
            <a:endParaRPr sz="2400"/>
          </a:p>
        </p:txBody>
      </p:sp>
      <p:sp>
        <p:nvSpPr>
          <p:cNvPr id="270" name="Google Shape;270;p32"/>
          <p:cNvSpPr txBox="1"/>
          <p:nvPr/>
        </p:nvSpPr>
        <p:spPr>
          <a:xfrm>
            <a:off x="4457100" y="4481775"/>
            <a:ext cx="606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2100">
                <a:latin typeface="Lato"/>
                <a:ea typeface="Lato"/>
                <a:cs typeface="Lato"/>
                <a:sym typeface="Lato"/>
              </a:rPr>
              <a:t>‹#›</a:t>
            </a:fld>
            <a:endParaRPr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1" name="Google Shape;271;p32">
            <a:hlinkClick action="ppaction://hlinkshowjump?jump=nextslide"/>
          </p:cNvPr>
          <p:cNvSpPr/>
          <p:nvPr/>
        </p:nvSpPr>
        <p:spPr>
          <a:xfrm>
            <a:off x="5688875" y="4481775"/>
            <a:ext cx="1386000" cy="50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2" name="Google Shape;272;p32"/>
          <p:cNvSpPr txBox="1"/>
          <p:nvPr/>
        </p:nvSpPr>
        <p:spPr>
          <a:xfrm>
            <a:off x="0" y="1110025"/>
            <a:ext cx="4457100" cy="132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2220">
                <a:solidFill>
                  <a:srgbClr val="FF0000"/>
                </a:solidFill>
              </a:rPr>
              <a:t>Node.js</a:t>
            </a:r>
            <a:endParaRPr b="1" sz="222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720"/>
              <a:t>Plataforma construida sobre el motor V8 de Google Chrome para el desarrollo fácil  escalable de apicaciones web</a:t>
            </a:r>
            <a:endParaRPr b="1" sz="1720"/>
          </a:p>
        </p:txBody>
      </p:sp>
      <p:sp>
        <p:nvSpPr>
          <p:cNvPr id="273" name="Google Shape;273;p32"/>
          <p:cNvSpPr txBox="1"/>
          <p:nvPr/>
        </p:nvSpPr>
        <p:spPr>
          <a:xfrm>
            <a:off x="4572000" y="801750"/>
            <a:ext cx="46674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2220" u="sng">
                <a:solidFill>
                  <a:srgbClr val="FF0000"/>
                </a:solidFill>
              </a:rPr>
              <a:t>Git</a:t>
            </a:r>
            <a:endParaRPr b="1" sz="2220" u="sng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720"/>
              <a:t>Es el sistema de control de versiones más actualizado. Es útil para cualquier profesional que escriba código o necesite hacer un seguimiento de los </a:t>
            </a:r>
            <a:r>
              <a:rPr b="1" lang="es" sz="1720"/>
              <a:t>cambios</a:t>
            </a:r>
            <a:r>
              <a:rPr b="1" lang="es" sz="1720"/>
              <a:t> que se producen en los archivos</a:t>
            </a:r>
            <a:endParaRPr b="1" sz="1720"/>
          </a:p>
        </p:txBody>
      </p:sp>
      <p:sp>
        <p:nvSpPr>
          <p:cNvPr id="274" name="Google Shape;274;p32"/>
          <p:cNvSpPr txBox="1"/>
          <p:nvPr>
            <p:ph type="ctrTitle"/>
          </p:nvPr>
        </p:nvSpPr>
        <p:spPr>
          <a:xfrm>
            <a:off x="149175" y="295700"/>
            <a:ext cx="8756400" cy="68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80"/>
              <a:t>1.3.4 OTRAS HERRAMIENTAS ÚTILES</a:t>
            </a:r>
            <a:endParaRPr sz="2680"/>
          </a:p>
        </p:txBody>
      </p:sp>
      <p:pic>
        <p:nvPicPr>
          <p:cNvPr id="275" name="Google Shape;27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488" y="2436613"/>
            <a:ext cx="2910123" cy="178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7023" y="3002850"/>
            <a:ext cx="3174511" cy="132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/>
        </p:nvSpPr>
        <p:spPr>
          <a:xfrm>
            <a:off x="333225" y="4481775"/>
            <a:ext cx="83883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400"/>
              <a:t>Pablo Suárez García 									2ºDAW</a:t>
            </a:r>
            <a:endParaRPr sz="2400"/>
          </a:p>
        </p:txBody>
      </p:sp>
      <p:sp>
        <p:nvSpPr>
          <p:cNvPr id="106" name="Google Shape;106;p15"/>
          <p:cNvSpPr txBox="1"/>
          <p:nvPr/>
        </p:nvSpPr>
        <p:spPr>
          <a:xfrm>
            <a:off x="4457100" y="4481775"/>
            <a:ext cx="606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2100">
                <a:latin typeface="Lato"/>
                <a:ea typeface="Lato"/>
                <a:cs typeface="Lato"/>
                <a:sym typeface="Lato"/>
              </a:rPr>
              <a:t>‹#›</a:t>
            </a:fld>
            <a:endParaRPr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15">
            <a:hlinkClick action="ppaction://hlinkshowjump?jump=nextslide"/>
          </p:cNvPr>
          <p:cNvSpPr/>
          <p:nvPr/>
        </p:nvSpPr>
        <p:spPr>
          <a:xfrm>
            <a:off x="5688875" y="4481775"/>
            <a:ext cx="1386000" cy="50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8" name="Google Shape;108;p15"/>
          <p:cNvSpPr txBox="1"/>
          <p:nvPr/>
        </p:nvSpPr>
        <p:spPr>
          <a:xfrm>
            <a:off x="0" y="789875"/>
            <a:ext cx="5234700" cy="36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720">
                <a:solidFill>
                  <a:srgbClr val="FF0000"/>
                </a:solidFill>
              </a:rPr>
              <a:t>El desarrollo de aplicaciones</a:t>
            </a:r>
            <a:r>
              <a:rPr b="1" lang="es" sz="1720"/>
              <a:t> es el proceso de creación de un programa informático o un conjunto de programas para realizar las diferentes tareas que cubren una necesidad.</a:t>
            </a:r>
            <a:endParaRPr b="1" sz="17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7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720"/>
              <a:t>Esta necesidad puede haberse generado en cualquier parte de una organización: mostrar detalle del producto,aplicar descuentos, generar informes, etc.</a:t>
            </a:r>
            <a:endParaRPr b="1" sz="17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720"/>
              <a:t>Todas las necesidades comparten una necesidad común: automatización y aumento de la eficiencia</a:t>
            </a:r>
            <a:endParaRPr b="1" sz="1720"/>
          </a:p>
        </p:txBody>
      </p:sp>
      <p:pic>
        <p:nvPicPr>
          <p:cNvPr id="109" name="Google Shape;10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4700" y="1712551"/>
            <a:ext cx="3682000" cy="220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5"/>
          <p:cNvSpPr txBox="1"/>
          <p:nvPr>
            <p:ph type="ctrTitle"/>
          </p:nvPr>
        </p:nvSpPr>
        <p:spPr>
          <a:xfrm>
            <a:off x="127950" y="0"/>
            <a:ext cx="87564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80"/>
              <a:t>1.1 DESARROLLO DE SOFTWARE</a:t>
            </a:r>
            <a:endParaRPr sz="268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>
            <p:ph type="ctrTitle"/>
          </p:nvPr>
        </p:nvSpPr>
        <p:spPr>
          <a:xfrm>
            <a:off x="127950" y="0"/>
            <a:ext cx="87564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80"/>
              <a:t>1.1 DESARROLLO DE SOFTWARE</a:t>
            </a:r>
            <a:endParaRPr sz="2680"/>
          </a:p>
        </p:txBody>
      </p:sp>
      <p:sp>
        <p:nvSpPr>
          <p:cNvPr id="116" name="Google Shape;116;p16"/>
          <p:cNvSpPr txBox="1"/>
          <p:nvPr/>
        </p:nvSpPr>
        <p:spPr>
          <a:xfrm>
            <a:off x="333225" y="4481775"/>
            <a:ext cx="83883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400"/>
              <a:t>Pablo Suárez García 									2ºDAW</a:t>
            </a:r>
            <a:endParaRPr sz="2400"/>
          </a:p>
        </p:txBody>
      </p:sp>
      <p:sp>
        <p:nvSpPr>
          <p:cNvPr id="117" name="Google Shape;117;p16"/>
          <p:cNvSpPr txBox="1"/>
          <p:nvPr/>
        </p:nvSpPr>
        <p:spPr>
          <a:xfrm>
            <a:off x="4457100" y="4481775"/>
            <a:ext cx="606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2100">
                <a:latin typeface="Lato"/>
                <a:ea typeface="Lato"/>
                <a:cs typeface="Lato"/>
                <a:sym typeface="Lato"/>
              </a:rPr>
              <a:t>‹#›</a:t>
            </a:fld>
            <a:endParaRPr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8" name="Google Shape;118;p16">
            <a:hlinkClick action="ppaction://hlinkshowjump?jump=nextslide"/>
          </p:cNvPr>
          <p:cNvSpPr/>
          <p:nvPr/>
        </p:nvSpPr>
        <p:spPr>
          <a:xfrm>
            <a:off x="5688875" y="4481775"/>
            <a:ext cx="1386000" cy="50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0" y="375825"/>
            <a:ext cx="9012300" cy="410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720"/>
              <a:t>Cada proceso de creación de aplicaciones siguen los mismos pasos</a:t>
            </a:r>
            <a:endParaRPr b="1" sz="1720"/>
          </a:p>
          <a:p>
            <a:pPr indent="-337820" lvl="0" marL="45720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720"/>
              <a:buAutoNum type="arabicPeriod"/>
            </a:pPr>
            <a:r>
              <a:rPr b="1" lang="es" sz="1720">
                <a:solidFill>
                  <a:srgbClr val="FF0000"/>
                </a:solidFill>
              </a:rPr>
              <a:t>Planificación y análisis de requisitos:</a:t>
            </a:r>
            <a:r>
              <a:rPr b="1" lang="es" sz="1720"/>
              <a:t> Es una de las </a:t>
            </a:r>
            <a:r>
              <a:rPr b="1" lang="es" sz="1720"/>
              <a:t>etapas</a:t>
            </a:r>
            <a:r>
              <a:rPr b="1" lang="es" sz="1720"/>
              <a:t> más importantes. La realizan los miembros más experimentados del equipo junto con el cliente.</a:t>
            </a:r>
            <a:endParaRPr b="1" sz="1720"/>
          </a:p>
          <a:p>
            <a:pPr indent="-33782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20"/>
              <a:buAutoNum type="arabicPeriod"/>
            </a:pPr>
            <a:r>
              <a:rPr b="1" lang="es" sz="1720">
                <a:solidFill>
                  <a:srgbClr val="FF0000"/>
                </a:solidFill>
              </a:rPr>
              <a:t>Definición de requisitos: </a:t>
            </a:r>
            <a:r>
              <a:rPr b="1" lang="es" sz="1720"/>
              <a:t>Definir y documentar claramente los </a:t>
            </a:r>
            <a:r>
              <a:rPr b="1" lang="es" sz="1720"/>
              <a:t>requisitos</a:t>
            </a:r>
            <a:r>
              <a:rPr b="1" lang="es" sz="1720"/>
              <a:t> y obtener la aprobación del cliente.</a:t>
            </a:r>
            <a:endParaRPr b="1" sz="1720"/>
          </a:p>
          <a:p>
            <a:pPr indent="-33782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20"/>
              <a:buAutoNum type="arabicPeriod"/>
            </a:pPr>
            <a:r>
              <a:rPr b="1" lang="es" sz="1720">
                <a:solidFill>
                  <a:srgbClr val="FF0000"/>
                </a:solidFill>
              </a:rPr>
              <a:t>Diseño de la arquitectura: </a:t>
            </a:r>
            <a:r>
              <a:rPr b="1" lang="es" sz="1720"/>
              <a:t>Se aborda la solución desde diferentes puntos de vista hasta encontrar el enfoque que se considera óptimo</a:t>
            </a:r>
            <a:endParaRPr b="1" sz="1720"/>
          </a:p>
          <a:p>
            <a:pPr indent="-33782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20"/>
              <a:buAutoNum type="arabicPeriod"/>
            </a:pPr>
            <a:r>
              <a:rPr b="1" lang="es" sz="1720">
                <a:solidFill>
                  <a:srgbClr val="FF0000"/>
                </a:solidFill>
              </a:rPr>
              <a:t>Construcción o implementación: </a:t>
            </a:r>
            <a:r>
              <a:rPr b="1" lang="es" sz="1720"/>
              <a:t>Si se realizan las fases anteriores correctamente, la generación debe lograrse. La elección del lenguaje de programación está vinculado al tipo de software que se está desarrollando.</a:t>
            </a:r>
            <a:endParaRPr b="1" sz="1720"/>
          </a:p>
          <a:p>
            <a:pPr indent="-33782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20"/>
              <a:buAutoNum type="arabicPeriod"/>
            </a:pPr>
            <a:r>
              <a:rPr b="1" lang="es" sz="1720">
                <a:solidFill>
                  <a:srgbClr val="FF0000"/>
                </a:solidFill>
              </a:rPr>
              <a:t>Pruebas: </a:t>
            </a:r>
            <a:r>
              <a:rPr b="1" lang="es" sz="1720"/>
              <a:t>Los defectos del producto se informan,rastrean,reparan y se vuelve a comprobar hasta que el producto llegue a los estándares de calidad definidos.</a:t>
            </a:r>
            <a:endParaRPr b="1" sz="1720"/>
          </a:p>
          <a:p>
            <a:pPr indent="-33782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20"/>
              <a:buAutoNum type="arabicPeriod"/>
            </a:pPr>
            <a:r>
              <a:rPr b="1" lang="es" sz="1720">
                <a:solidFill>
                  <a:srgbClr val="FF0000"/>
                </a:solidFill>
              </a:rPr>
              <a:t>Despliegue y mantenimiento: </a:t>
            </a:r>
            <a:r>
              <a:rPr b="1" lang="es" sz="1720"/>
              <a:t>Se despliega la aplicación en producción, se corrigen los defectos detectados por el contexto detectados por la ejecución.</a:t>
            </a:r>
            <a:endParaRPr b="1" sz="17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ctrTitle"/>
          </p:nvPr>
        </p:nvSpPr>
        <p:spPr>
          <a:xfrm>
            <a:off x="149175" y="101950"/>
            <a:ext cx="87564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80"/>
              <a:t>1.1.1 TIPOS DE APLICACIONES</a:t>
            </a:r>
            <a:endParaRPr sz="2680"/>
          </a:p>
        </p:txBody>
      </p:sp>
      <p:sp>
        <p:nvSpPr>
          <p:cNvPr id="125" name="Google Shape;125;p17"/>
          <p:cNvSpPr txBox="1"/>
          <p:nvPr/>
        </p:nvSpPr>
        <p:spPr>
          <a:xfrm>
            <a:off x="333225" y="4481775"/>
            <a:ext cx="83883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400"/>
              <a:t>Pablo Suárez García 									2ºDAW</a:t>
            </a:r>
            <a:endParaRPr sz="2400"/>
          </a:p>
        </p:txBody>
      </p:sp>
      <p:sp>
        <p:nvSpPr>
          <p:cNvPr id="126" name="Google Shape;126;p17"/>
          <p:cNvSpPr txBox="1"/>
          <p:nvPr/>
        </p:nvSpPr>
        <p:spPr>
          <a:xfrm>
            <a:off x="4457100" y="4481775"/>
            <a:ext cx="606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2100">
                <a:latin typeface="Lato"/>
                <a:ea typeface="Lato"/>
                <a:cs typeface="Lato"/>
                <a:sym typeface="Lato"/>
              </a:rPr>
              <a:t>‹#›</a:t>
            </a:fld>
            <a:endParaRPr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7">
            <a:hlinkClick action="ppaction://hlinkshowjump?jump=nextslide"/>
          </p:cNvPr>
          <p:cNvSpPr/>
          <p:nvPr/>
        </p:nvSpPr>
        <p:spPr>
          <a:xfrm>
            <a:off x="5688875" y="4481775"/>
            <a:ext cx="1386000" cy="50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8" name="Google Shape;128;p17"/>
          <p:cNvSpPr txBox="1"/>
          <p:nvPr/>
        </p:nvSpPr>
        <p:spPr>
          <a:xfrm>
            <a:off x="74625" y="518850"/>
            <a:ext cx="8905500" cy="4105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520"/>
              <a:t>Las clasificaciones de los tipos de aplicaciones que se han venido utilizando atendía a los tipos de dispositivos para los que estaban diseñadas (escritorio, web y móvil). </a:t>
            </a:r>
            <a:endParaRPr b="1" sz="1520"/>
          </a:p>
          <a:p>
            <a:pPr indent="-325120" lvl="0" marL="457200" rtl="0" algn="l"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520"/>
              <a:buAutoNum type="arabicPeriod"/>
            </a:pPr>
            <a:r>
              <a:rPr b="1" lang="es" sz="1520">
                <a:solidFill>
                  <a:srgbClr val="FF0000"/>
                </a:solidFill>
              </a:rPr>
              <a:t>Desarrollo de aplicaciones personalizadas</a:t>
            </a:r>
            <a:r>
              <a:rPr b="1" lang="es" sz="1520">
                <a:solidFill>
                  <a:srgbClr val="FF0000"/>
                </a:solidFill>
              </a:rPr>
              <a:t>:</a:t>
            </a:r>
            <a:r>
              <a:rPr b="1" lang="es" sz="1520"/>
              <a:t> S</a:t>
            </a:r>
            <a:r>
              <a:rPr b="1" lang="es" sz="1520"/>
              <a:t>e adaptan a requisitos específicos que el software comercial no cubre.</a:t>
            </a:r>
            <a:endParaRPr b="1" sz="1520"/>
          </a:p>
          <a:p>
            <a:pPr indent="-32512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20"/>
              <a:buAutoNum type="arabicPeriod"/>
            </a:pPr>
            <a:r>
              <a:rPr b="1" lang="es" sz="1520">
                <a:solidFill>
                  <a:srgbClr val="FF0000"/>
                </a:solidFill>
              </a:rPr>
              <a:t>Desarrollo rápido de aplicaciones: </a:t>
            </a:r>
            <a:r>
              <a:rPr b="1" lang="es" sz="1520"/>
              <a:t>Utiliza enfoques incrementales y desarrollo paralelo de módulos para acortar plazos.</a:t>
            </a:r>
            <a:endParaRPr b="1" sz="1520"/>
          </a:p>
          <a:p>
            <a:pPr indent="-32512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20"/>
              <a:buAutoNum type="arabicPeriod"/>
            </a:pPr>
            <a:r>
              <a:rPr b="1" lang="es" sz="1520">
                <a:solidFill>
                  <a:srgbClr val="FF0000"/>
                </a:solidFill>
              </a:rPr>
              <a:t>Desarrollo de aplicaciones low-code: </a:t>
            </a:r>
            <a:r>
              <a:rPr b="1" lang="es" sz="1520"/>
              <a:t>Plataformas con interfaces visuales que facilitan crear y modificar apps con poco código, incluso sin ser programador.</a:t>
            </a:r>
            <a:endParaRPr b="1" sz="1520"/>
          </a:p>
          <a:p>
            <a:pPr indent="-32512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20"/>
              <a:buAutoNum type="arabicPeriod"/>
            </a:pPr>
            <a:r>
              <a:rPr b="1" lang="es" sz="1520">
                <a:solidFill>
                  <a:srgbClr val="FF0000"/>
                </a:solidFill>
              </a:rPr>
              <a:t>Desarrollo de aplicaciones móviles</a:t>
            </a:r>
            <a:r>
              <a:rPr b="1" lang="es" sz="1520">
                <a:solidFill>
                  <a:srgbClr val="FF0000"/>
                </a:solidFill>
              </a:rPr>
              <a:t>: </a:t>
            </a:r>
            <a:r>
              <a:rPr b="1" lang="es" sz="1520"/>
              <a:t>Diseñadas para funcionar en cualquier dispositivo móvil.</a:t>
            </a:r>
            <a:endParaRPr b="1" sz="1520"/>
          </a:p>
          <a:p>
            <a:pPr indent="-32512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20"/>
              <a:buAutoNum type="arabicPeriod"/>
            </a:pPr>
            <a:r>
              <a:rPr b="1" lang="es" sz="1520">
                <a:solidFill>
                  <a:srgbClr val="FF0000"/>
                </a:solidFill>
              </a:rPr>
              <a:t>Desarrollo de aplicaciones de bases de datos</a:t>
            </a:r>
            <a:r>
              <a:rPr b="1" lang="es" sz="1520">
                <a:solidFill>
                  <a:srgbClr val="FF0000"/>
                </a:solidFill>
              </a:rPr>
              <a:t>: </a:t>
            </a:r>
            <a:r>
              <a:rPr b="1" lang="es" sz="1520"/>
              <a:t>Gestionan, organizan y analizan información con criterios, cálculos e informes.</a:t>
            </a:r>
            <a:endParaRPr b="1" sz="1520"/>
          </a:p>
          <a:p>
            <a:pPr indent="-32512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20"/>
              <a:buAutoNum type="arabicPeriod"/>
            </a:pPr>
            <a:r>
              <a:rPr b="1" lang="es" sz="1520">
                <a:solidFill>
                  <a:srgbClr val="FF0000"/>
                </a:solidFill>
              </a:rPr>
              <a:t>Desarrollo de aplicaciones </a:t>
            </a:r>
            <a:r>
              <a:rPr b="1" lang="es" sz="1520">
                <a:solidFill>
                  <a:srgbClr val="FF0000"/>
                </a:solidFill>
              </a:rPr>
              <a:t>empresariales</a:t>
            </a:r>
            <a:r>
              <a:rPr b="1" lang="es" sz="1520">
                <a:solidFill>
                  <a:srgbClr val="FF0000"/>
                </a:solidFill>
              </a:rPr>
              <a:t>: </a:t>
            </a:r>
            <a:r>
              <a:rPr b="1" lang="es" sz="1520"/>
              <a:t>Orientadas a grandes organizaciones, integran automatización y gestión de datos a gran escala.</a:t>
            </a:r>
            <a:endParaRPr b="1" sz="1520"/>
          </a:p>
          <a:p>
            <a:pPr indent="-32512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520"/>
              <a:buAutoNum type="arabicPeriod"/>
            </a:pPr>
            <a:r>
              <a:rPr b="1" lang="es" sz="1520">
                <a:solidFill>
                  <a:srgbClr val="FF0000"/>
                </a:solidFill>
              </a:rPr>
              <a:t>Desarrollo de aplicaciones web: </a:t>
            </a:r>
            <a:r>
              <a:rPr b="1" lang="es" sz="1520"/>
              <a:t>Alojadas en servidores, accesibles desde cualquier dispositivo mediante internet.</a:t>
            </a:r>
            <a:endParaRPr b="1" sz="152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ctrTitle"/>
          </p:nvPr>
        </p:nvSpPr>
        <p:spPr>
          <a:xfrm>
            <a:off x="149175" y="101950"/>
            <a:ext cx="87564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80"/>
              <a:t>1.1.2 DESARROLLO DE APLICACIONES WEB</a:t>
            </a:r>
            <a:endParaRPr sz="2680"/>
          </a:p>
        </p:txBody>
      </p:sp>
      <p:sp>
        <p:nvSpPr>
          <p:cNvPr id="134" name="Google Shape;134;p18"/>
          <p:cNvSpPr txBox="1"/>
          <p:nvPr/>
        </p:nvSpPr>
        <p:spPr>
          <a:xfrm>
            <a:off x="333225" y="4481775"/>
            <a:ext cx="83883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400"/>
              <a:t>Pablo Suárez García 									2ºDAW</a:t>
            </a:r>
            <a:endParaRPr sz="2400"/>
          </a:p>
        </p:txBody>
      </p:sp>
      <p:sp>
        <p:nvSpPr>
          <p:cNvPr id="135" name="Google Shape;135;p18"/>
          <p:cNvSpPr txBox="1"/>
          <p:nvPr/>
        </p:nvSpPr>
        <p:spPr>
          <a:xfrm>
            <a:off x="4457100" y="4481775"/>
            <a:ext cx="606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2100">
                <a:latin typeface="Lato"/>
                <a:ea typeface="Lato"/>
                <a:cs typeface="Lato"/>
                <a:sym typeface="Lato"/>
              </a:rPr>
              <a:t>‹#›</a:t>
            </a:fld>
            <a:endParaRPr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6" name="Google Shape;136;p18">
            <a:hlinkClick action="ppaction://hlinkshowjump?jump=nextslide"/>
          </p:cNvPr>
          <p:cNvSpPr/>
          <p:nvPr/>
        </p:nvSpPr>
        <p:spPr>
          <a:xfrm>
            <a:off x="5688875" y="4481775"/>
            <a:ext cx="1386000" cy="50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0" y="789875"/>
            <a:ext cx="3975300" cy="36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720">
                <a:solidFill>
                  <a:srgbClr val="FF0000"/>
                </a:solidFill>
              </a:rPr>
              <a:t>El desarrollo de aplicaciones</a:t>
            </a:r>
            <a:r>
              <a:rPr b="1" lang="es" sz="1720"/>
              <a:t> es la construcción y el mantenimiento de </a:t>
            </a:r>
            <a:r>
              <a:rPr b="1" lang="es" sz="1720"/>
              <a:t>sitios</a:t>
            </a:r>
            <a:r>
              <a:rPr b="1" lang="es" sz="1720"/>
              <a:t> web. Por decirlo de una forma sencilla, es el trabajo que conduce a que un sitio web se vea bien, funcione rápido y con una experiencia de usuario satisfactoria</a:t>
            </a:r>
            <a:endParaRPr b="1" sz="17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7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720"/>
              <a:t>Los desarrolladores lo consiguen utilizando una enorme variedad de lenguajes de p</a:t>
            </a:r>
            <a:r>
              <a:rPr b="1" lang="es" sz="1720"/>
              <a:t>rogramación.</a:t>
            </a:r>
            <a:endParaRPr b="1" sz="1720"/>
          </a:p>
        </p:txBody>
      </p:sp>
      <p:pic>
        <p:nvPicPr>
          <p:cNvPr id="138" name="Google Shape;13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7700" y="993250"/>
            <a:ext cx="4863900" cy="32061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ctrTitle"/>
          </p:nvPr>
        </p:nvSpPr>
        <p:spPr>
          <a:xfrm>
            <a:off x="149175" y="101950"/>
            <a:ext cx="87564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80"/>
              <a:t>1.2 LADO CLIENTE Y LADO SERVIDOR</a:t>
            </a:r>
            <a:endParaRPr sz="2680"/>
          </a:p>
        </p:txBody>
      </p:sp>
      <p:sp>
        <p:nvSpPr>
          <p:cNvPr id="144" name="Google Shape;144;p19"/>
          <p:cNvSpPr txBox="1"/>
          <p:nvPr/>
        </p:nvSpPr>
        <p:spPr>
          <a:xfrm>
            <a:off x="333225" y="4481775"/>
            <a:ext cx="83883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400"/>
              <a:t>Pablo Suárez García 									2ºDAW</a:t>
            </a:r>
            <a:endParaRPr sz="2400"/>
          </a:p>
        </p:txBody>
      </p:sp>
      <p:sp>
        <p:nvSpPr>
          <p:cNvPr id="145" name="Google Shape;145;p19"/>
          <p:cNvSpPr txBox="1"/>
          <p:nvPr/>
        </p:nvSpPr>
        <p:spPr>
          <a:xfrm>
            <a:off x="4457100" y="4481775"/>
            <a:ext cx="606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2100">
                <a:latin typeface="Lato"/>
                <a:ea typeface="Lato"/>
                <a:cs typeface="Lato"/>
                <a:sym typeface="Lato"/>
              </a:rPr>
              <a:t>‹#›</a:t>
            </a:fld>
            <a:endParaRPr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9">
            <a:hlinkClick action="ppaction://hlinkshowjump?jump=nextslide"/>
          </p:cNvPr>
          <p:cNvSpPr/>
          <p:nvPr/>
        </p:nvSpPr>
        <p:spPr>
          <a:xfrm>
            <a:off x="5688875" y="4481775"/>
            <a:ext cx="1386000" cy="50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aphicFrame>
        <p:nvGraphicFramePr>
          <p:cNvPr id="147" name="Google Shape;147;p19"/>
          <p:cNvGraphicFramePr/>
          <p:nvPr/>
        </p:nvGraphicFramePr>
        <p:xfrm>
          <a:off x="333250" y="84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{CC9C6C92-6BA6-4622-9B64-BA07ED4CDFC9}</a:tableStyleId>
              </a:tblPr>
              <a:tblGrid>
                <a:gridCol w="4122875"/>
                <a:gridCol w="4122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LADO CLIENTE (FRONT-END)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LADO SERVIDOR (BACK-END)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 trata de todo aquello que el usuario puede ver, lo que puede interactuar y experimentar. 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objetivo de estos desarrolladores es programar las partes del sitio web que son visibles para el usuario.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No puede funcionar de forma </a:t>
                      </a:r>
                      <a:r>
                        <a:rPr lang="es"/>
                        <a:t>independiente</a:t>
                      </a:r>
                      <a:r>
                        <a:rPr lang="es"/>
                        <a:t> exceptos sitios estáticos.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Framework</a:t>
                      </a:r>
                      <a:r>
                        <a:rPr lang="es"/>
                        <a:t> usado React.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Las acciones realizadas por el usuario son analizadas, recuperadas y devueltas a través de los </a:t>
                      </a:r>
                      <a:r>
                        <a:rPr lang="es"/>
                        <a:t>programas</a:t>
                      </a:r>
                      <a:r>
                        <a:rPr lang="es"/>
                        <a:t> </a:t>
                      </a:r>
                      <a:r>
                        <a:rPr lang="es"/>
                        <a:t>almacenados</a:t>
                      </a:r>
                      <a:r>
                        <a:rPr lang="es"/>
                        <a:t> y ejecutados en el servidor que los aloja.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El trabajo de estos desarrolladores incluye vincular todos los aspectos entre sí con las bases de datos.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Framework</a:t>
                      </a:r>
                      <a:r>
                        <a:rPr lang="es"/>
                        <a:t> más usado Django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ctrTitle"/>
          </p:nvPr>
        </p:nvSpPr>
        <p:spPr>
          <a:xfrm>
            <a:off x="149175" y="101950"/>
            <a:ext cx="87564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80"/>
              <a:t>1.2.1 ARQUITECTURA</a:t>
            </a:r>
            <a:endParaRPr sz="2680"/>
          </a:p>
        </p:txBody>
      </p:sp>
      <p:sp>
        <p:nvSpPr>
          <p:cNvPr id="153" name="Google Shape;153;p20"/>
          <p:cNvSpPr txBox="1"/>
          <p:nvPr/>
        </p:nvSpPr>
        <p:spPr>
          <a:xfrm>
            <a:off x="333225" y="4481775"/>
            <a:ext cx="83883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400"/>
              <a:t>Pablo Suárez García 									2ºDAW</a:t>
            </a:r>
            <a:endParaRPr sz="2400"/>
          </a:p>
        </p:txBody>
      </p:sp>
      <p:sp>
        <p:nvSpPr>
          <p:cNvPr id="154" name="Google Shape;154;p20"/>
          <p:cNvSpPr txBox="1"/>
          <p:nvPr/>
        </p:nvSpPr>
        <p:spPr>
          <a:xfrm>
            <a:off x="4457100" y="4481775"/>
            <a:ext cx="606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2100">
                <a:latin typeface="Lato"/>
                <a:ea typeface="Lato"/>
                <a:cs typeface="Lato"/>
                <a:sym typeface="Lato"/>
              </a:rPr>
              <a:t>‹#›</a:t>
            </a:fld>
            <a:endParaRPr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0">
            <a:hlinkClick action="ppaction://hlinkshowjump?jump=nextslide"/>
          </p:cNvPr>
          <p:cNvSpPr/>
          <p:nvPr/>
        </p:nvSpPr>
        <p:spPr>
          <a:xfrm>
            <a:off x="5688875" y="4481775"/>
            <a:ext cx="1386000" cy="50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0" y="789875"/>
            <a:ext cx="6497100" cy="369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720">
                <a:solidFill>
                  <a:srgbClr val="FF0000"/>
                </a:solidFill>
              </a:rPr>
              <a:t>Las aplicaciones web </a:t>
            </a:r>
            <a:r>
              <a:rPr b="1" lang="es" sz="1720"/>
              <a:t>de hoy en día utilizan las tecnologías de ambos lados siguiendo una arquitectura de tres niveles.</a:t>
            </a:r>
            <a:endParaRPr b="1" sz="17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720"/>
              <a:t>Se trata de la arquitectura de software predominante para las aplicaciones cliente-servidor.</a:t>
            </a:r>
            <a:endParaRPr b="1" sz="17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17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720">
                <a:solidFill>
                  <a:srgbClr val="FF0000"/>
                </a:solidFill>
              </a:rPr>
              <a:t>Se organizan en tres niveles niveles informáticos:</a:t>
            </a:r>
            <a:r>
              <a:rPr b="1" lang="es" sz="1720"/>
              <a:t> </a:t>
            </a:r>
            <a:endParaRPr b="1" sz="17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720">
                <a:solidFill>
                  <a:srgbClr val="FF0000"/>
                </a:solidFill>
              </a:rPr>
              <a:t>-Lógicos y físico: </a:t>
            </a:r>
            <a:r>
              <a:rPr b="1" lang="es" sz="1720"/>
              <a:t>El nivel de presentación o </a:t>
            </a:r>
            <a:r>
              <a:rPr b="1" lang="es" sz="1720"/>
              <a:t>interfaz</a:t>
            </a:r>
            <a:r>
              <a:rPr b="1" lang="es" sz="1720"/>
              <a:t> de usuario.</a:t>
            </a:r>
            <a:endParaRPr b="1" sz="17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720">
                <a:solidFill>
                  <a:srgbClr val="FF0000"/>
                </a:solidFill>
              </a:rPr>
              <a:t>-El nivel de aplicación:</a:t>
            </a:r>
            <a:r>
              <a:rPr b="1" lang="es" sz="1720"/>
              <a:t> donde se procesan los datos</a:t>
            </a:r>
            <a:endParaRPr b="1" sz="17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720">
                <a:solidFill>
                  <a:srgbClr val="FF0000"/>
                </a:solidFill>
              </a:rPr>
              <a:t>-El nivel de datos: </a:t>
            </a:r>
            <a:r>
              <a:rPr b="1" lang="es" sz="1720"/>
              <a:t>donde se almacenan y gestionan los datos asociados a la aplicación</a:t>
            </a:r>
            <a:endParaRPr b="1" sz="1720"/>
          </a:p>
        </p:txBody>
      </p:sp>
      <p:pic>
        <p:nvPicPr>
          <p:cNvPr id="157" name="Google Shape;15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3100" y="1774650"/>
            <a:ext cx="3290900" cy="2069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ctrTitle"/>
          </p:nvPr>
        </p:nvSpPr>
        <p:spPr>
          <a:xfrm>
            <a:off x="193800" y="0"/>
            <a:ext cx="87564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680"/>
              <a:t>1.2.1 ARQUITECTURA</a:t>
            </a:r>
            <a:endParaRPr sz="2680"/>
          </a:p>
        </p:txBody>
      </p:sp>
      <p:sp>
        <p:nvSpPr>
          <p:cNvPr id="163" name="Google Shape;163;p21"/>
          <p:cNvSpPr txBox="1"/>
          <p:nvPr/>
        </p:nvSpPr>
        <p:spPr>
          <a:xfrm>
            <a:off x="333225" y="4481775"/>
            <a:ext cx="83883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 sz="2400"/>
              <a:t>Pablo Suárez García 									2ºDAW</a:t>
            </a:r>
            <a:endParaRPr sz="2400"/>
          </a:p>
        </p:txBody>
      </p:sp>
      <p:sp>
        <p:nvSpPr>
          <p:cNvPr id="164" name="Google Shape;164;p21"/>
          <p:cNvSpPr txBox="1"/>
          <p:nvPr/>
        </p:nvSpPr>
        <p:spPr>
          <a:xfrm>
            <a:off x="4457100" y="4481775"/>
            <a:ext cx="606900" cy="50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2100">
                <a:latin typeface="Lato"/>
                <a:ea typeface="Lato"/>
                <a:cs typeface="Lato"/>
                <a:sym typeface="Lato"/>
              </a:rPr>
              <a:t>‹#›</a:t>
            </a:fld>
            <a:endParaRPr sz="21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21">
            <a:hlinkClick action="ppaction://hlinkshowjump?jump=nextslide"/>
          </p:cNvPr>
          <p:cNvSpPr/>
          <p:nvPr/>
        </p:nvSpPr>
        <p:spPr>
          <a:xfrm>
            <a:off x="5688875" y="4481775"/>
            <a:ext cx="1386000" cy="501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0" y="571500"/>
            <a:ext cx="9144000" cy="25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520">
                <a:solidFill>
                  <a:srgbClr val="FF0000"/>
                </a:solidFill>
              </a:rPr>
              <a:t>Cada nivel pude ser desarrollado </a:t>
            </a:r>
            <a:r>
              <a:rPr b="1" lang="es" sz="1520"/>
              <a:t>por un equipo de desarrollo diferente: </a:t>
            </a:r>
            <a:endParaRPr b="1" sz="15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520">
                <a:solidFill>
                  <a:srgbClr val="FF0000"/>
                </a:solidFill>
              </a:rPr>
              <a:t>-Nivel de presentación: </a:t>
            </a:r>
            <a:r>
              <a:rPr b="1" lang="es" sz="1520"/>
              <a:t>Define la interfaz de usuario y la comunicación con la aplicación, donde el usuario final </a:t>
            </a:r>
            <a:r>
              <a:rPr b="1" lang="es" sz="1520"/>
              <a:t>interactúa</a:t>
            </a:r>
            <a:r>
              <a:rPr b="1" lang="es" sz="1520"/>
              <a:t> con la aplicación </a:t>
            </a:r>
            <a:endParaRPr b="1" sz="152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520">
                <a:solidFill>
                  <a:srgbClr val="FF0000"/>
                </a:solidFill>
              </a:rPr>
              <a:t>-Nivel de aplicación:</a:t>
            </a:r>
            <a:r>
              <a:rPr b="1" lang="es" sz="1520"/>
              <a:t> Es el corazón de la aplicación, tiene toda la información recopilada del nivel de presentación donde se procesa a veces con la colaboración del nivel de datos, utilizando la lógica.</a:t>
            </a:r>
            <a:endParaRPr b="1" sz="152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s" sz="1520">
                <a:solidFill>
                  <a:srgbClr val="FF0000"/>
                </a:solidFill>
              </a:rPr>
              <a:t>-Nivel de datos:</a:t>
            </a:r>
            <a:r>
              <a:rPr b="1" lang="es" sz="1520"/>
              <a:t> Es donde se almacena y administra la información procesada por la aplicación. Este puede ser un sistema de gestión de base de datos relacional como MYSQL  o un servidor NOSQL como MongoDB.</a:t>
            </a:r>
            <a:endParaRPr b="1" sz="1520"/>
          </a:p>
        </p:txBody>
      </p:sp>
      <p:pic>
        <p:nvPicPr>
          <p:cNvPr id="167" name="Google Shape;16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625" y="2767375"/>
            <a:ext cx="6194900" cy="1619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