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b7e2754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b7e2754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dce2e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dce2e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d9c945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d9c94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c2e60b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c2e60b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eaf8c396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3eaf8c3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eb7e2754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3eb7e27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eb7e27548_1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3eb7e2754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b7e2754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b7e2754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b7e2754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b7e2754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b7e2754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b7e2754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b7e2754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b7e2754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b7e2754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b7e2754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51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201425" y="1844706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6000"/>
              <a:t>Cluster 2018</a:t>
            </a:r>
            <a:endParaRPr sz="6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000"/>
              <a:t>Ciencia de Datos en Ingeniería Industrial</a:t>
            </a:r>
            <a:endParaRPr sz="3000"/>
          </a:p>
        </p:txBody>
      </p:sp>
      <p:sp>
        <p:nvSpPr>
          <p:cNvPr id="38" name="Google Shape;38;p8"/>
          <p:cNvSpPr txBox="1"/>
          <p:nvPr/>
        </p:nvSpPr>
        <p:spPr>
          <a:xfrm>
            <a:off x="563975" y="383507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clase_01</a:t>
            </a:r>
            <a:endParaRPr b="1" sz="4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Correlaciòn lineal: trampas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3" y="1208578"/>
            <a:ext cx="5191067" cy="377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895850" y="1302150"/>
            <a:ext cx="29373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4 datasets tienen las mismas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estadísticas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descriptivas, sin embargo se ven muy distintos cuando se visualizan: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 X = 9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Rxy = 0.81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orrelation is not causation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75" y="1230203"/>
            <a:ext cx="7937224" cy="377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P-values, tests estadísticos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genda_clase_01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704000" y="1222575"/>
            <a:ext cx="69135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Boxplot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Outliers utilizando quantiles 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QQ Plot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Correlaciòn Lineal (Pearson)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P-values, tests estadísticos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EDA Subtes (continuaciòn)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Helvetica Neue"/>
              <a:buChar char="●"/>
            </a:pPr>
            <a:r>
              <a:rPr lang="en" sz="2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EDA House Prices</a:t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Quantiles</a:t>
            </a:r>
            <a:endParaRPr i="0" sz="3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220650" y="1345550"/>
            <a:ext cx="87027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cuantiles suelen usarse como 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límites</a:t>
            </a:r>
            <a:r>
              <a:rPr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entre los grupos que dividen la distribución de una variable aleatoria en partes iguales; entendidas estas como intervalos que comprenden la misma proporción de valores.</a:t>
            </a:r>
            <a:endParaRPr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538950" y="2834900"/>
            <a:ext cx="80661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mas populares son: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Cuartiles, dividen la distribuciòn en 4 partes iguales (0.25, 0.5, 0.75)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Quintiles, dividen la dist.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5 partes iguales (0.2, 0.4, 0.6, 0.8)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Deciles, dividen la dist.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10 partes iguales (0.1,0.2…...0.9)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Percentiles, dividen la dist.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100 partes iguales (0.01…….0.99)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Quantiles, Cuartil</a:t>
            </a:r>
            <a:endParaRPr i="0" sz="3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5223075" y="672775"/>
            <a:ext cx="4167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2022000" y="1282675"/>
            <a:ext cx="51000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Originales</a:t>
            </a:r>
            <a:endParaRPr b="1" sz="20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[15, 7, 3, 22, 10, 8, 6, 7, 2, 11, 5, 12]</a:t>
            </a:r>
            <a:endParaRPr b="1" sz="20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ordenados</a:t>
            </a:r>
            <a:endParaRPr b="1" sz="20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[ 2,  3,  5,  6,  7,  7,  8, 10, 11, 12, 15, 22]</a:t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" name="Google Shape;61;p11"/>
          <p:cNvCxnSpPr/>
          <p:nvPr/>
        </p:nvCxnSpPr>
        <p:spPr>
          <a:xfrm>
            <a:off x="4423750" y="2937100"/>
            <a:ext cx="0" cy="1410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5675725" y="2937100"/>
            <a:ext cx="0" cy="1410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" name="Google Shape;63;p11"/>
          <p:cNvCxnSpPr/>
          <p:nvPr/>
        </p:nvCxnSpPr>
        <p:spPr>
          <a:xfrm>
            <a:off x="3317875" y="2937100"/>
            <a:ext cx="0" cy="1410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" name="Google Shape;64;p11"/>
          <p:cNvCxnSpPr/>
          <p:nvPr/>
        </p:nvCxnSpPr>
        <p:spPr>
          <a:xfrm>
            <a:off x="6703450" y="2937100"/>
            <a:ext cx="0" cy="1410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" name="Google Shape;65;p11"/>
          <p:cNvCxnSpPr/>
          <p:nvPr/>
        </p:nvCxnSpPr>
        <p:spPr>
          <a:xfrm>
            <a:off x="2356200" y="2937100"/>
            <a:ext cx="0" cy="1410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" name="Google Shape;66;p11"/>
          <p:cNvSpPr txBox="1"/>
          <p:nvPr/>
        </p:nvSpPr>
        <p:spPr>
          <a:xfrm>
            <a:off x="2066850" y="4528625"/>
            <a:ext cx="578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3028525" y="4528625"/>
            <a:ext cx="57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1Q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4134400" y="4528625"/>
            <a:ext cx="57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2Q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5386375" y="4528625"/>
            <a:ext cx="57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6414100" y="4528625"/>
            <a:ext cx="578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75" y="1628112"/>
            <a:ext cx="4089700" cy="26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65" y="1628125"/>
            <a:ext cx="3840957" cy="269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2"/>
          <p:cNvCxnSpPr/>
          <p:nvPr/>
        </p:nvCxnSpPr>
        <p:spPr>
          <a:xfrm>
            <a:off x="614900" y="3378350"/>
            <a:ext cx="5628300" cy="72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2"/>
          <p:cNvCxnSpPr/>
          <p:nvPr/>
        </p:nvCxnSpPr>
        <p:spPr>
          <a:xfrm>
            <a:off x="614900" y="3580925"/>
            <a:ext cx="56355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2"/>
          <p:cNvCxnSpPr/>
          <p:nvPr/>
        </p:nvCxnSpPr>
        <p:spPr>
          <a:xfrm>
            <a:off x="622150" y="2980475"/>
            <a:ext cx="56208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2"/>
          <p:cNvCxnSpPr/>
          <p:nvPr/>
        </p:nvCxnSpPr>
        <p:spPr>
          <a:xfrm>
            <a:off x="7574200" y="2980475"/>
            <a:ext cx="0" cy="60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2"/>
          <p:cNvSpPr txBox="1"/>
          <p:nvPr/>
        </p:nvSpPr>
        <p:spPr>
          <a:xfrm>
            <a:off x="7661000" y="3038450"/>
            <a:ext cx="622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IQR</a:t>
            </a:r>
            <a:endParaRPr b="1"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Cuantiles y Boxplots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59150" y="1200150"/>
            <a:ext cx="8840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otras palabras, si ordenamos los datos de menor a mayor: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Helvetica Neue"/>
              <a:buChar char="●"/>
            </a:pPr>
            <a:r>
              <a:rPr lang="en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25% de los datos sera menor al 1er cuartil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Helvetica Neue"/>
              <a:buChar char="●"/>
            </a:pPr>
            <a:r>
              <a:rPr lang="en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50% de los datos serà menor al 2do cuartil (mediana)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Helvetica Neue"/>
              <a:buChar char="●"/>
            </a:pPr>
            <a:r>
              <a:rPr lang="en" sz="26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75% de los datos serà menor al 3er cuartil</a:t>
            </a:r>
            <a:endParaRPr sz="26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Filtrar por Cuantiles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51800" y="1525675"/>
            <a:ext cx="8840400" cy="28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Muchas veces, con el fin de quitar outliers de la distribuciòn de datos que deseamos analizar, lo que podemos realizar es:</a:t>
            </a:r>
            <a:endParaRPr sz="2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Quitar todos los datos que </a:t>
            </a: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estén</a:t>
            </a: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encima del Percentil 90</a:t>
            </a:r>
            <a:endParaRPr sz="2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Quitar todos los datos que </a:t>
            </a: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estén</a:t>
            </a: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debajo del Percentil 10</a:t>
            </a:r>
            <a:endParaRPr sz="2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Helvetica Neue"/>
              <a:buChar char="●"/>
            </a:pP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Quitar todos los datos que </a:t>
            </a: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estén</a:t>
            </a:r>
            <a:r>
              <a:rPr lang="en" sz="22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por fuera del 1.5 * IQR (Inter Quartile Range).</a:t>
            </a:r>
            <a:endParaRPr sz="22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Correlaciòn lineal (Pearson)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74050" y="1381938"/>
            <a:ext cx="7509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forma de medir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cercanas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están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dos variables a tener una 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</a:t>
            </a:r>
            <a:r>
              <a:rPr lang="en" sz="18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linear entre ellas.</a:t>
            </a:r>
            <a:endParaRPr sz="18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23" y="2510075"/>
            <a:ext cx="5728550" cy="15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Correlaciòn lineal (Pearson)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88" y="1251898"/>
            <a:ext cx="8065625" cy="3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