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9429B5-3DDD-4C08-9961-4B5932D13DD2}">
  <a:tblStyle styleId="{A99429B5-3DDD-4C08-9961-4B5932D13D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AlfaSlabOn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c086ceb60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c086ceb60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086ceb60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086ceb60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086ceb60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086ceb60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086ceb60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086ceb60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086ceb60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086ceb60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086ceb60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086ceb60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086ceb60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086ceb60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086ceb60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086ceb60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1d2feee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1d2feee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086ceb60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086ceb60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086ceb60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086ceb60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086ceb6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086ceb6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086ceb60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086ceb60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086ceb60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086ceb60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086ceb60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086ceb60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086ceb60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086ceb60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code/pavloatlas/case-study-data-analytics-using-python" TargetMode="External"/><Relationship Id="rId4" Type="http://schemas.openxmlformats.org/officeDocument/2006/relationships/hyperlink" Target="https://www.kaggle.com/code/pavloatlas/case-study-data-analytics-using-pyth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ivvy-tripdata.s3.amazonaws.com/index.html" TargetMode="External"/><Relationship Id="rId4" Type="http://schemas.openxmlformats.org/officeDocument/2006/relationships/hyperlink" Target="https://www.kaggle.com/code/pavloatlas/customer-journey-marketing-analysis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398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How to retain casual riders?</a:t>
            </a:r>
            <a:endParaRPr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3793325"/>
            <a:ext cx="85206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65"/>
              <a:t>Pablo Serrano Medina</a:t>
            </a:r>
            <a:endParaRPr sz="106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65"/>
              <a:t>07 March 2024</a:t>
            </a:r>
            <a:endParaRPr sz="106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65"/>
              <a:t>Dates of analysis: from March 2023 to Feb 2024</a:t>
            </a:r>
            <a:endParaRPr sz="1065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1925"/>
            <a:ext cx="19240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350" y="16075"/>
            <a:ext cx="9086874" cy="51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# 3 </a:t>
            </a:r>
            <a:r>
              <a:rPr lang="en" sz="2700"/>
              <a:t> Casuals ride more in the weekends</a:t>
            </a:r>
            <a:endParaRPr sz="27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823" y="1430500"/>
            <a:ext cx="5526374" cy="29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/>
          <p:nvPr/>
        </p:nvSpPr>
        <p:spPr>
          <a:xfrm>
            <a:off x="6316850" y="2346725"/>
            <a:ext cx="1018200" cy="7956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2257338" y="4548775"/>
            <a:ext cx="4629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Note: 0 is Monday, 1 is Tuesday,..., 7 is Sunday.</a:t>
            </a:r>
            <a:endParaRPr sz="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4  </a:t>
            </a:r>
            <a:r>
              <a:rPr lang="en"/>
              <a:t>All users ride more in Summer/Spring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750" y="1390350"/>
            <a:ext cx="5920501" cy="310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/>
          <p:nvPr/>
        </p:nvSpPr>
        <p:spPr>
          <a:xfrm>
            <a:off x="2676225" y="1631450"/>
            <a:ext cx="1018200" cy="7956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5496825" y="2370525"/>
            <a:ext cx="1018200" cy="7956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5  </a:t>
            </a:r>
            <a:r>
              <a:rPr lang="en" sz="2666"/>
              <a:t>Members for commuting, Casuals for leisure.</a:t>
            </a:r>
            <a:endParaRPr sz="2666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13" y="1342125"/>
            <a:ext cx="6543774" cy="324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2194025" y="1824350"/>
            <a:ext cx="14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Commuting hours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6" name="Google Shape;136;p24"/>
          <p:cNvCxnSpPr/>
          <p:nvPr/>
        </p:nvCxnSpPr>
        <p:spPr>
          <a:xfrm>
            <a:off x="3182550" y="2202050"/>
            <a:ext cx="4419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4"/>
          <p:cNvCxnSpPr/>
          <p:nvPr/>
        </p:nvCxnSpPr>
        <p:spPr>
          <a:xfrm flipH="1" rot="10800000">
            <a:off x="3688850" y="1888525"/>
            <a:ext cx="2057400" cy="1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1679700"/>
            <a:ext cx="8520600" cy="16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>
                <a:solidFill>
                  <a:schemeClr val="dk2"/>
                </a:solidFill>
              </a:rPr>
              <a:t># 1 Casual’ rides are </a:t>
            </a:r>
            <a:r>
              <a:rPr lang="en" sz="1200"/>
              <a:t>longer.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>
                <a:solidFill>
                  <a:schemeClr val="dk2"/>
                </a:solidFill>
              </a:rPr>
              <a:t># 2 Casuals ride </a:t>
            </a:r>
            <a:r>
              <a:rPr lang="en" sz="1200"/>
              <a:t>electric bikes</a:t>
            </a:r>
            <a:r>
              <a:rPr lang="en" sz="1200">
                <a:solidFill>
                  <a:schemeClr val="dk2"/>
                </a:solidFill>
              </a:rPr>
              <a:t> more often.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>
                <a:solidFill>
                  <a:schemeClr val="dk2"/>
                </a:solidFill>
              </a:rPr>
              <a:t># 3 Casuals ride more often during the </a:t>
            </a:r>
            <a:r>
              <a:rPr lang="en" sz="1200"/>
              <a:t>weekends.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>
                <a:solidFill>
                  <a:schemeClr val="dk2"/>
                </a:solidFill>
              </a:rPr>
              <a:t># 4 All users ride more often in </a:t>
            </a:r>
            <a:r>
              <a:rPr lang="en" sz="1200"/>
              <a:t>Summer/Spring.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>
                <a:solidFill>
                  <a:schemeClr val="dk2"/>
                </a:solidFill>
              </a:rPr>
              <a:t># 5 Members for commuting, Casuals for </a:t>
            </a:r>
            <a:r>
              <a:rPr lang="en" sz="1200"/>
              <a:t>leisure</a:t>
            </a: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/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Summing</a:t>
            </a:r>
            <a:r>
              <a:rPr lang="en"/>
              <a:t> up </a:t>
            </a:r>
            <a:endParaRPr sz="2666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1991475"/>
            <a:ext cx="85206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can these conclusiones help us to convert casual riders into annual members?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1476863"/>
            <a:ext cx="85206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>
                <a:solidFill>
                  <a:schemeClr val="dk2"/>
                </a:solidFill>
              </a:rPr>
              <a:t># Ads</a:t>
            </a:r>
            <a:r>
              <a:rPr lang="en" sz="1200">
                <a:solidFill>
                  <a:schemeClr val="dk2"/>
                </a:solidFill>
              </a:rPr>
              <a:t> campaigns of </a:t>
            </a:r>
            <a:r>
              <a:rPr lang="en" sz="1200"/>
              <a:t>commuters </a:t>
            </a:r>
            <a:r>
              <a:rPr lang="en" sz="1200">
                <a:solidFill>
                  <a:schemeClr val="dk2"/>
                </a:solidFill>
              </a:rPr>
              <a:t>in </a:t>
            </a:r>
            <a:r>
              <a:rPr lang="en" sz="1200"/>
              <a:t>cloudy, busy</a:t>
            </a:r>
            <a:r>
              <a:rPr lang="en" sz="1200">
                <a:solidFill>
                  <a:schemeClr val="dk2"/>
                </a:solidFill>
              </a:rPr>
              <a:t> days. </a:t>
            </a:r>
            <a:r>
              <a:rPr lang="en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People associate these bike-sharing services with free time and sunny days thanks, partially, to their campaigns. We suggest a campaign focusing on how Cyclistic saves you time from traffic jams and waiting for the bus. Changing the narrative.</a:t>
            </a:r>
            <a:endParaRPr sz="13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/>
          </a:p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2643113"/>
            <a:ext cx="85206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>
                <a:solidFill>
                  <a:schemeClr val="dk2"/>
                </a:solidFill>
              </a:rPr>
              <a:t># Offers in </a:t>
            </a:r>
            <a:r>
              <a:rPr lang="en" sz="1200"/>
              <a:t>Autumn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After the Summer peak of casual users, launching a 3-month or 6-month promotion to retain those riders throughout autumn or even winter. </a:t>
            </a:r>
            <a:endParaRPr sz="1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/>
          </a:p>
        </p:txBody>
      </p:sp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727900"/>
            <a:ext cx="8520600" cy="28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Full analysis </a:t>
            </a:r>
            <a:r>
              <a:rPr lang="en" u="sng">
                <a:solidFill>
                  <a:schemeClr val="hlink"/>
                </a:solidFill>
                <a:hlinkClick r:id="rId4"/>
              </a:rPr>
              <a:t>walkthrough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pavloatlas.com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398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How to retain casual riders?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3793325"/>
            <a:ext cx="85206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65"/>
              <a:t>Pablo Serrano Medina</a:t>
            </a:r>
            <a:endParaRPr sz="106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65"/>
              <a:t>07 March 2024</a:t>
            </a:r>
            <a:endParaRPr sz="106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65"/>
              <a:t>Dates of analysis: from March 2023 to Feb 2024</a:t>
            </a:r>
            <a:endParaRPr sz="1065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1925"/>
            <a:ext cx="19240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000" y="16075"/>
            <a:ext cx="9086874" cy="51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to solve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of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781125"/>
            <a:ext cx="85206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Design marketing strategies aimed at convert Cyclistic’s </a:t>
            </a:r>
            <a:r>
              <a:rPr lang="en"/>
              <a:t>casual </a:t>
            </a:r>
            <a:r>
              <a:rPr lang="en">
                <a:solidFill>
                  <a:schemeClr val="dk2"/>
                </a:solidFill>
              </a:rPr>
              <a:t>riders into annual </a:t>
            </a:r>
            <a:r>
              <a:rPr lang="en"/>
              <a:t>members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3107225"/>
            <a:ext cx="85206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65"/>
              <a:t>Problem</a:t>
            </a:r>
            <a:endParaRPr sz="106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991475"/>
            <a:ext cx="85206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do annual members and casual riders use Cyclistic bikes differently?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2987225"/>
            <a:ext cx="8520600" cy="15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65">
                <a:solidFill>
                  <a:schemeClr val="lt1"/>
                </a:solidFill>
              </a:rPr>
              <a:t>Guiding Question</a:t>
            </a:r>
            <a:endParaRPr sz="1065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51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Cyclistic Bike Trip Data </a:t>
            </a:r>
            <a:endParaRPr>
              <a:solidFill>
                <a:schemeClr val="accent3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Latest 12 months of historial bike trip data. From March 2023 to Feb 2024.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than 5.000.000 entries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Visit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Kaggle notebook</a:t>
            </a:r>
            <a:r>
              <a:rPr lang="en"/>
              <a:t> for full data cleaning, transformation, and analysis.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1800" y="1436675"/>
            <a:ext cx="280035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991475"/>
            <a:ext cx="85206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Analysis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1 Casual’ rides are longer</a:t>
            </a:r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723625" y="17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{A99429B5-3DDD-4C08-9961-4B5932D13DD2}</a:tableStyleId>
              </a:tblPr>
              <a:tblGrid>
                <a:gridCol w="2427675"/>
                <a:gridCol w="2427675"/>
                <a:gridCol w="2427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(minutes)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Member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Casual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12.73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28.28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6.13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2 </a:t>
            </a:r>
            <a:r>
              <a:rPr lang="en"/>
              <a:t>Casuals ride electric bikes more often</a:t>
            </a:r>
            <a:endParaRPr/>
          </a:p>
        </p:txBody>
      </p:sp>
      <p:graphicFrame>
        <p:nvGraphicFramePr>
          <p:cNvPr id="109" name="Google Shape;109;p21"/>
          <p:cNvGraphicFramePr/>
          <p:nvPr/>
        </p:nvGraphicFramePr>
        <p:xfrm>
          <a:off x="1144800" y="189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{A99429B5-3DDD-4C08-9961-4B5932D13DD2}</a:tableStyleId>
              </a:tblPr>
              <a:tblGrid>
                <a:gridCol w="1345900"/>
                <a:gridCol w="1345900"/>
                <a:gridCol w="1345900"/>
                <a:gridCol w="1345900"/>
                <a:gridCol w="1345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(minutes)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5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5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 of total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95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Casual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5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 of 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57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Classic Bike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C9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Docked Bike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C9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Electric Bike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C9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0" name="Google Shape;110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474" y="1700075"/>
            <a:ext cx="3584901" cy="2216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576" y="1766200"/>
            <a:ext cx="3584889" cy="2216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/>
          <p:nvPr/>
        </p:nvSpPr>
        <p:spPr>
          <a:xfrm>
            <a:off x="4516625" y="2625875"/>
            <a:ext cx="732900" cy="5727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