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325" r:id="rId2"/>
    <p:sldId id="393" r:id="rId3"/>
    <p:sldId id="394" r:id="rId4"/>
    <p:sldId id="395" r:id="rId5"/>
    <p:sldId id="397" r:id="rId6"/>
    <p:sldId id="444" r:id="rId7"/>
    <p:sldId id="396" r:id="rId8"/>
    <p:sldId id="418" r:id="rId9"/>
    <p:sldId id="440" r:id="rId10"/>
    <p:sldId id="420" r:id="rId11"/>
    <p:sldId id="423" r:id="rId12"/>
    <p:sldId id="441" r:id="rId13"/>
    <p:sldId id="424" r:id="rId14"/>
    <p:sldId id="442" r:id="rId15"/>
    <p:sldId id="443" r:id="rId16"/>
    <p:sldId id="448" r:id="rId17"/>
    <p:sldId id="438" r:id="rId18"/>
    <p:sldId id="439" r:id="rId19"/>
    <p:sldId id="449" r:id="rId20"/>
    <p:sldId id="402" r:id="rId21"/>
    <p:sldId id="433" r:id="rId22"/>
    <p:sldId id="401" r:id="rId23"/>
    <p:sldId id="427" r:id="rId24"/>
    <p:sldId id="428" r:id="rId25"/>
    <p:sldId id="426" r:id="rId26"/>
    <p:sldId id="434" r:id="rId27"/>
    <p:sldId id="411" r:id="rId28"/>
    <p:sldId id="437" r:id="rId29"/>
    <p:sldId id="405" r:id="rId30"/>
    <p:sldId id="431" r:id="rId31"/>
    <p:sldId id="446" r:id="rId32"/>
    <p:sldId id="445" r:id="rId33"/>
    <p:sldId id="415" r:id="rId34"/>
    <p:sldId id="429" r:id="rId35"/>
    <p:sldId id="417" r:id="rId36"/>
    <p:sldId id="413" r:id="rId37"/>
    <p:sldId id="447" r:id="rId38"/>
    <p:sldId id="414" r:id="rId39"/>
    <p:sldId id="406" r:id="rId40"/>
    <p:sldId id="408" r:id="rId41"/>
    <p:sldId id="407" r:id="rId4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3366CC"/>
    <a:srgbClr val="0000FF"/>
    <a:srgbClr val="FF3300"/>
    <a:srgbClr val="E7F6EF"/>
    <a:srgbClr val="CBECDE"/>
    <a:srgbClr val="33CC33"/>
    <a:srgbClr val="2DC8FF"/>
    <a:srgbClr val="FF33CC"/>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7CE84F3-28C3-443E-9E96-99CF82512B78}" styleName="Estilo oscuro 1 - Énfasis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Estilo oscuro 1 - Énfasis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Estilo oscuro 2 - Énfasis 1/Énfasis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12" autoAdjust="0"/>
    <p:restoredTop sz="93344" autoAdjust="0"/>
  </p:normalViewPr>
  <p:slideViewPr>
    <p:cSldViewPr snapToGrid="0">
      <p:cViewPr varScale="1">
        <p:scale>
          <a:sx n="72" d="100"/>
          <a:sy n="72" d="100"/>
        </p:scale>
        <p:origin x="1068"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58" d="100"/>
          <a:sy n="58" d="100"/>
        </p:scale>
        <p:origin x="-1782"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D606BB-0A2C-4328-85FB-D32AEDAB415E}"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FFE7F199-6B15-4C6B-BD69-1261584FCAB2}">
      <dgm:prSet custT="1"/>
      <dgm:spPr/>
      <dgm:t>
        <a:bodyPr/>
        <a:lstStyle/>
        <a:p>
          <a:r>
            <a:rPr lang="es-AR" sz="1200" dirty="0"/>
            <a:t>FTP Server</a:t>
          </a:r>
        </a:p>
      </dgm:t>
    </dgm:pt>
    <dgm:pt modelId="{3BB8FC0C-A699-4993-84A2-BC13A093E059}" type="parTrans" cxnId="{C9489D55-DDB1-44B1-856B-A47F7098EC67}">
      <dgm:prSet/>
      <dgm:spPr/>
      <dgm:t>
        <a:bodyPr/>
        <a:lstStyle/>
        <a:p>
          <a:endParaRPr lang="en-US"/>
        </a:p>
      </dgm:t>
    </dgm:pt>
    <dgm:pt modelId="{B4F75220-94E3-4AEC-88B8-86BBF400183A}" type="sibTrans" cxnId="{C9489D55-DDB1-44B1-856B-A47F7098EC67}">
      <dgm:prSet/>
      <dgm:spPr/>
      <dgm:t>
        <a:bodyPr/>
        <a:lstStyle/>
        <a:p>
          <a:endParaRPr lang="en-US"/>
        </a:p>
      </dgm:t>
    </dgm:pt>
    <dgm:pt modelId="{6016CD4F-DBA5-4C05-9FCD-26B601AA0F9C}" type="pres">
      <dgm:prSet presAssocID="{CBD606BB-0A2C-4328-85FB-D32AEDAB415E}" presName="linear" presStyleCnt="0">
        <dgm:presLayoutVars>
          <dgm:animLvl val="lvl"/>
          <dgm:resizeHandles val="exact"/>
        </dgm:presLayoutVars>
      </dgm:prSet>
      <dgm:spPr/>
    </dgm:pt>
    <dgm:pt modelId="{3901EC9E-CCD4-48CB-8703-463F88CD9A74}" type="pres">
      <dgm:prSet presAssocID="{FFE7F199-6B15-4C6B-BD69-1261584FCAB2}" presName="parentText" presStyleLbl="node1" presStyleIdx="0" presStyleCnt="1" custLinFactNeighborX="4598" custLinFactNeighborY="-9096">
        <dgm:presLayoutVars>
          <dgm:chMax val="0"/>
          <dgm:bulletEnabled val="1"/>
        </dgm:presLayoutVars>
      </dgm:prSet>
      <dgm:spPr/>
    </dgm:pt>
  </dgm:ptLst>
  <dgm:cxnLst>
    <dgm:cxn modelId="{C9489D55-DDB1-44B1-856B-A47F7098EC67}" srcId="{CBD606BB-0A2C-4328-85FB-D32AEDAB415E}" destId="{FFE7F199-6B15-4C6B-BD69-1261584FCAB2}" srcOrd="0" destOrd="0" parTransId="{3BB8FC0C-A699-4993-84A2-BC13A093E059}" sibTransId="{B4F75220-94E3-4AEC-88B8-86BBF400183A}"/>
    <dgm:cxn modelId="{1A58B919-8590-4296-B5CC-8EAA927290EB}" type="presOf" srcId="{FFE7F199-6B15-4C6B-BD69-1261584FCAB2}" destId="{3901EC9E-CCD4-48CB-8703-463F88CD9A74}" srcOrd="0" destOrd="0" presId="urn:microsoft.com/office/officeart/2005/8/layout/vList2"/>
    <dgm:cxn modelId="{A75207F5-35DA-4021-9157-39083E904237}" type="presOf" srcId="{CBD606BB-0A2C-4328-85FB-D32AEDAB415E}" destId="{6016CD4F-DBA5-4C05-9FCD-26B601AA0F9C}" srcOrd="0" destOrd="0" presId="urn:microsoft.com/office/officeart/2005/8/layout/vList2"/>
    <dgm:cxn modelId="{E9300F2F-D831-4506-885B-B654C2D46A88}" type="presParOf" srcId="{6016CD4F-DBA5-4C05-9FCD-26B601AA0F9C}" destId="{3901EC9E-CCD4-48CB-8703-463F88CD9A74}" srcOrd="0"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D606BB-0A2C-4328-85FB-D32AEDAB415E}"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FFE7F199-6B15-4C6B-BD69-1261584FCAB2}">
      <dgm:prSet custT="1"/>
      <dgm:spPr/>
      <dgm:t>
        <a:bodyPr/>
        <a:lstStyle/>
        <a:p>
          <a:r>
            <a:rPr lang="es-AR" sz="1200" dirty="0"/>
            <a:t>FTP Server</a:t>
          </a:r>
        </a:p>
      </dgm:t>
    </dgm:pt>
    <dgm:pt modelId="{3BB8FC0C-A699-4993-84A2-BC13A093E059}" type="parTrans" cxnId="{C9489D55-DDB1-44B1-856B-A47F7098EC67}">
      <dgm:prSet/>
      <dgm:spPr/>
      <dgm:t>
        <a:bodyPr/>
        <a:lstStyle/>
        <a:p>
          <a:endParaRPr lang="en-US"/>
        </a:p>
      </dgm:t>
    </dgm:pt>
    <dgm:pt modelId="{B4F75220-94E3-4AEC-88B8-86BBF400183A}" type="sibTrans" cxnId="{C9489D55-DDB1-44B1-856B-A47F7098EC67}">
      <dgm:prSet/>
      <dgm:spPr/>
      <dgm:t>
        <a:bodyPr/>
        <a:lstStyle/>
        <a:p>
          <a:endParaRPr lang="en-US"/>
        </a:p>
      </dgm:t>
    </dgm:pt>
    <dgm:pt modelId="{6016CD4F-DBA5-4C05-9FCD-26B601AA0F9C}" type="pres">
      <dgm:prSet presAssocID="{CBD606BB-0A2C-4328-85FB-D32AEDAB415E}" presName="linear" presStyleCnt="0">
        <dgm:presLayoutVars>
          <dgm:animLvl val="lvl"/>
          <dgm:resizeHandles val="exact"/>
        </dgm:presLayoutVars>
      </dgm:prSet>
      <dgm:spPr/>
    </dgm:pt>
    <dgm:pt modelId="{3901EC9E-CCD4-48CB-8703-463F88CD9A74}" type="pres">
      <dgm:prSet presAssocID="{FFE7F199-6B15-4C6B-BD69-1261584FCAB2}" presName="parentText" presStyleLbl="node1" presStyleIdx="0" presStyleCnt="1" custLinFactNeighborX="4598" custLinFactNeighborY="-9096">
        <dgm:presLayoutVars>
          <dgm:chMax val="0"/>
          <dgm:bulletEnabled val="1"/>
        </dgm:presLayoutVars>
      </dgm:prSet>
      <dgm:spPr/>
    </dgm:pt>
  </dgm:ptLst>
  <dgm:cxnLst>
    <dgm:cxn modelId="{C9489D55-DDB1-44B1-856B-A47F7098EC67}" srcId="{CBD606BB-0A2C-4328-85FB-D32AEDAB415E}" destId="{FFE7F199-6B15-4C6B-BD69-1261584FCAB2}" srcOrd="0" destOrd="0" parTransId="{3BB8FC0C-A699-4993-84A2-BC13A093E059}" sibTransId="{B4F75220-94E3-4AEC-88B8-86BBF400183A}"/>
    <dgm:cxn modelId="{1A58B919-8590-4296-B5CC-8EAA927290EB}" type="presOf" srcId="{FFE7F199-6B15-4C6B-BD69-1261584FCAB2}" destId="{3901EC9E-CCD4-48CB-8703-463F88CD9A74}" srcOrd="0" destOrd="0" presId="urn:microsoft.com/office/officeart/2005/8/layout/vList2"/>
    <dgm:cxn modelId="{A75207F5-35DA-4021-9157-39083E904237}" type="presOf" srcId="{CBD606BB-0A2C-4328-85FB-D32AEDAB415E}" destId="{6016CD4F-DBA5-4C05-9FCD-26B601AA0F9C}" srcOrd="0" destOrd="0" presId="urn:microsoft.com/office/officeart/2005/8/layout/vList2"/>
    <dgm:cxn modelId="{E9300F2F-D831-4506-885B-B654C2D46A88}" type="presParOf" srcId="{6016CD4F-DBA5-4C05-9FCD-26B601AA0F9C}" destId="{3901EC9E-CCD4-48CB-8703-463F88CD9A74}" srcOrd="0"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1EC9E-CCD4-48CB-8703-463F88CD9A74}">
      <dsp:nvSpPr>
        <dsp:cNvPr id="0" name=""/>
        <dsp:cNvSpPr/>
      </dsp:nvSpPr>
      <dsp:spPr>
        <a:xfrm>
          <a:off x="0" y="0"/>
          <a:ext cx="976122" cy="35568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AR" sz="1200" kern="1200" dirty="0"/>
            <a:t>FTP Server</a:t>
          </a:r>
        </a:p>
      </dsp:txBody>
      <dsp:txXfrm>
        <a:off x="17363" y="17363"/>
        <a:ext cx="941396" cy="3209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1EC9E-CCD4-48CB-8703-463F88CD9A74}">
      <dsp:nvSpPr>
        <dsp:cNvPr id="0" name=""/>
        <dsp:cNvSpPr/>
      </dsp:nvSpPr>
      <dsp:spPr>
        <a:xfrm>
          <a:off x="0" y="0"/>
          <a:ext cx="976122" cy="35568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AR" sz="1200" kern="1200" dirty="0"/>
            <a:t>FTP Server</a:t>
          </a:r>
        </a:p>
      </dsp:txBody>
      <dsp:txXfrm>
        <a:off x="17363" y="17363"/>
        <a:ext cx="941396" cy="3209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19" tIns="46559" rIns="93119" bIns="46559" numCol="1" anchor="t" anchorCtr="0" compatLnSpc="1">
            <a:prstTxWarp prst="textNoShape">
              <a:avLst/>
            </a:prstTxWarp>
          </a:bodyPr>
          <a:lstStyle>
            <a:lvl1pPr defTabSz="930275">
              <a:defRPr sz="1200"/>
            </a:lvl1pPr>
          </a:lstStyle>
          <a:p>
            <a:endParaRPr lang="en-US" dirty="0"/>
          </a:p>
        </p:txBody>
      </p:sp>
      <p:sp>
        <p:nvSpPr>
          <p:cNvPr id="26627"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19" tIns="46559" rIns="93119" bIns="46559" numCol="1" anchor="t" anchorCtr="0" compatLnSpc="1">
            <a:prstTxWarp prst="textNoShape">
              <a:avLst/>
            </a:prstTxWarp>
          </a:bodyPr>
          <a:lstStyle>
            <a:lvl1pPr algn="r" defTabSz="930275">
              <a:defRPr sz="1200"/>
            </a:lvl1pPr>
          </a:lstStyle>
          <a:p>
            <a:endParaRPr lang="en-US" dirty="0"/>
          </a:p>
        </p:txBody>
      </p:sp>
      <p:sp>
        <p:nvSpPr>
          <p:cNvPr id="26628"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19" tIns="46559" rIns="93119" bIns="46559" numCol="1" anchor="b" anchorCtr="0" compatLnSpc="1">
            <a:prstTxWarp prst="textNoShape">
              <a:avLst/>
            </a:prstTxWarp>
          </a:bodyPr>
          <a:lstStyle>
            <a:lvl1pPr defTabSz="930275">
              <a:defRPr sz="1200"/>
            </a:lvl1pPr>
          </a:lstStyle>
          <a:p>
            <a:endParaRPr lang="en-US" dirty="0"/>
          </a:p>
        </p:txBody>
      </p:sp>
      <p:sp>
        <p:nvSpPr>
          <p:cNvPr id="26629"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19" tIns="46559" rIns="93119" bIns="46559" numCol="1" anchor="b" anchorCtr="0" compatLnSpc="1">
            <a:prstTxWarp prst="textNoShape">
              <a:avLst/>
            </a:prstTxWarp>
          </a:bodyPr>
          <a:lstStyle>
            <a:lvl1pPr algn="r" defTabSz="930275">
              <a:defRPr sz="1200"/>
            </a:lvl1pPr>
          </a:lstStyle>
          <a:p>
            <a:fld id="{B9C64AD4-048B-43BE-90C6-4CD2C8DA6CE3}" type="slidenum">
              <a:rPr lang="en-US"/>
              <a:pPr/>
              <a:t>0</a:t>
            </a:fld>
            <a:endParaRPr lang="en-US" dirty="0"/>
          </a:p>
        </p:txBody>
      </p:sp>
    </p:spTree>
    <p:extLst>
      <p:ext uri="{BB962C8B-B14F-4D97-AF65-F5344CB8AC3E}">
        <p14:creationId xmlns:p14="http://schemas.microsoft.com/office/powerpoint/2010/main" val="10054642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19" tIns="46559" rIns="93119" bIns="46559" numCol="1" anchor="t" anchorCtr="0" compatLnSpc="1">
            <a:prstTxWarp prst="textNoShape">
              <a:avLst/>
            </a:prstTxWarp>
          </a:bodyPr>
          <a:lstStyle>
            <a:lvl1pPr defTabSz="930275">
              <a:defRPr sz="1200"/>
            </a:lvl1pPr>
          </a:lstStyle>
          <a:p>
            <a:endParaRPr lang="en-US" dirty="0"/>
          </a:p>
        </p:txBody>
      </p:sp>
      <p:sp>
        <p:nvSpPr>
          <p:cNvPr id="4099"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19" tIns="46559" rIns="93119" bIns="46559" numCol="1" anchor="t" anchorCtr="0" compatLnSpc="1">
            <a:prstTxWarp prst="textNoShape">
              <a:avLst/>
            </a:prstTxWarp>
          </a:bodyPr>
          <a:lstStyle>
            <a:lvl1pPr algn="r" defTabSz="930275">
              <a:defRPr sz="1200"/>
            </a:lvl1pPr>
          </a:lstStyle>
          <a:p>
            <a:endParaRPr lang="en-US" dirty="0"/>
          </a:p>
        </p:txBody>
      </p:sp>
      <p:sp>
        <p:nvSpPr>
          <p:cNvPr id="4100" name="Rectangle 4"/>
          <p:cNvSpPr>
            <a:spLocks noGrp="1" noRot="1" noChangeAspect="1" noChangeArrowheads="1" noTextEdit="1"/>
          </p:cNvSpPr>
          <p:nvPr>
            <p:ph type="sldImg" idx="2"/>
          </p:nvPr>
        </p:nvSpPr>
        <p:spPr bwMode="auto">
          <a:xfrm>
            <a:off x="1182688" y="696913"/>
            <a:ext cx="4646612" cy="3484562"/>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39800" y="4414838"/>
            <a:ext cx="5130800" cy="4184650"/>
          </a:xfrm>
          <a:prstGeom prst="rect">
            <a:avLst/>
          </a:prstGeom>
          <a:noFill/>
          <a:ln w="9525">
            <a:noFill/>
            <a:miter lim="800000"/>
            <a:headEnd/>
            <a:tailEnd/>
          </a:ln>
          <a:effectLst/>
        </p:spPr>
        <p:txBody>
          <a:bodyPr vert="horz" wrap="square" lIns="93119" tIns="46559" rIns="93119" bIns="4655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19" tIns="46559" rIns="93119" bIns="46559" numCol="1" anchor="b" anchorCtr="0" compatLnSpc="1">
            <a:prstTxWarp prst="textNoShape">
              <a:avLst/>
            </a:prstTxWarp>
          </a:bodyPr>
          <a:lstStyle>
            <a:lvl1pPr defTabSz="930275">
              <a:defRPr sz="1200"/>
            </a:lvl1pPr>
          </a:lstStyle>
          <a:p>
            <a:endParaRPr lang="en-US" dirty="0"/>
          </a:p>
        </p:txBody>
      </p:sp>
      <p:sp>
        <p:nvSpPr>
          <p:cNvPr id="4103"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19" tIns="46559" rIns="93119" bIns="46559" numCol="1" anchor="b" anchorCtr="0" compatLnSpc="1">
            <a:prstTxWarp prst="textNoShape">
              <a:avLst/>
            </a:prstTxWarp>
          </a:bodyPr>
          <a:lstStyle>
            <a:lvl1pPr algn="r" defTabSz="930275">
              <a:defRPr sz="1200"/>
            </a:lvl1pPr>
          </a:lstStyle>
          <a:p>
            <a:fld id="{1AC714CD-4E5A-4A89-85E5-2454DCE93E2C}" type="slidenum">
              <a:rPr lang="en-US"/>
              <a:pPr/>
              <a:t>‹Nº›</a:t>
            </a:fld>
            <a:endParaRPr lang="en-US" dirty="0"/>
          </a:p>
        </p:txBody>
      </p:sp>
    </p:spTree>
    <p:extLst>
      <p:ext uri="{BB962C8B-B14F-4D97-AF65-F5344CB8AC3E}">
        <p14:creationId xmlns:p14="http://schemas.microsoft.com/office/powerpoint/2010/main" val="7864707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6817A8-ABB1-4FDF-9DFF-3962E8A4CB5D}" type="slidenum">
              <a:rPr lang="en-US"/>
              <a:pPr/>
              <a:t>1</a:t>
            </a:fld>
            <a:endParaRPr lang="en-US"/>
          </a:p>
        </p:txBody>
      </p:sp>
      <p:sp>
        <p:nvSpPr>
          <p:cNvPr id="162818" name="Rectangle 2"/>
          <p:cNvSpPr>
            <a:spLocks noGrp="1" noRot="1" noChangeAspect="1" noChangeArrowheads="1" noTextEdit="1"/>
          </p:cNvSpPr>
          <p:nvPr>
            <p:ph type="sldImg"/>
          </p:nvPr>
        </p:nvSpPr>
        <p:spPr bwMode="auto">
          <a:xfrm>
            <a:off x="1182688" y="696913"/>
            <a:ext cx="4649787" cy="3487737"/>
          </a:xfrm>
          <a:prstGeom prst="rect">
            <a:avLst/>
          </a:prstGeom>
          <a:solidFill>
            <a:srgbClr val="FFFFFF"/>
          </a:solidFill>
          <a:ln>
            <a:solidFill>
              <a:srgbClr val="000000"/>
            </a:solidFill>
            <a:miter lim="800000"/>
            <a:headEnd/>
            <a:tailEnd/>
          </a:ln>
        </p:spPr>
      </p:sp>
      <p:sp>
        <p:nvSpPr>
          <p:cNvPr id="162819" name="Rectangle 3"/>
          <p:cNvSpPr>
            <a:spLocks noGrp="1" noChangeArrowheads="1"/>
          </p:cNvSpPr>
          <p:nvPr>
            <p:ph type="body" idx="1"/>
          </p:nvPr>
        </p:nvSpPr>
        <p:spPr bwMode="auto">
          <a:xfrm>
            <a:off x="938213" y="4414838"/>
            <a:ext cx="5133975" cy="4184650"/>
          </a:xfrm>
          <a:prstGeom prst="rect">
            <a:avLst/>
          </a:prstGeom>
          <a:solidFill>
            <a:srgbClr val="FFFFFF"/>
          </a:solidFill>
          <a:ln w="3175">
            <a:solidFill>
              <a:srgbClr val="000000"/>
            </a:solidFill>
            <a:miter lim="800000"/>
            <a:headEnd/>
            <a:tailEnd/>
          </a:ln>
        </p:spPr>
        <p:txBody>
          <a:bodyPr lIns="92475" tIns="46238" rIns="92475" bIns="46238"/>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10</a:t>
            </a:fld>
            <a:endParaRPr lang="en-US" dirty="0"/>
          </a:p>
        </p:txBody>
      </p:sp>
    </p:spTree>
    <p:extLst>
      <p:ext uri="{BB962C8B-B14F-4D97-AF65-F5344CB8AC3E}">
        <p14:creationId xmlns:p14="http://schemas.microsoft.com/office/powerpoint/2010/main" val="3269804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11</a:t>
            </a:fld>
            <a:endParaRPr lang="en-US" dirty="0"/>
          </a:p>
        </p:txBody>
      </p:sp>
    </p:spTree>
    <p:extLst>
      <p:ext uri="{BB962C8B-B14F-4D97-AF65-F5344CB8AC3E}">
        <p14:creationId xmlns:p14="http://schemas.microsoft.com/office/powerpoint/2010/main" val="1586479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12</a:t>
            </a:fld>
            <a:endParaRPr lang="en-US" dirty="0"/>
          </a:p>
        </p:txBody>
      </p:sp>
    </p:spTree>
    <p:extLst>
      <p:ext uri="{BB962C8B-B14F-4D97-AF65-F5344CB8AC3E}">
        <p14:creationId xmlns:p14="http://schemas.microsoft.com/office/powerpoint/2010/main" val="4014022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13</a:t>
            </a:fld>
            <a:endParaRPr lang="en-US" dirty="0"/>
          </a:p>
        </p:txBody>
      </p:sp>
    </p:spTree>
    <p:extLst>
      <p:ext uri="{BB962C8B-B14F-4D97-AF65-F5344CB8AC3E}">
        <p14:creationId xmlns:p14="http://schemas.microsoft.com/office/powerpoint/2010/main" val="1492621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14</a:t>
            </a:fld>
            <a:endParaRPr lang="en-US" dirty="0"/>
          </a:p>
        </p:txBody>
      </p:sp>
    </p:spTree>
    <p:extLst>
      <p:ext uri="{BB962C8B-B14F-4D97-AF65-F5344CB8AC3E}">
        <p14:creationId xmlns:p14="http://schemas.microsoft.com/office/powerpoint/2010/main" val="238962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15</a:t>
            </a:fld>
            <a:endParaRPr lang="en-US" dirty="0"/>
          </a:p>
        </p:txBody>
      </p:sp>
    </p:spTree>
    <p:extLst>
      <p:ext uri="{BB962C8B-B14F-4D97-AF65-F5344CB8AC3E}">
        <p14:creationId xmlns:p14="http://schemas.microsoft.com/office/powerpoint/2010/main" val="2643384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1AC714CD-4E5A-4A89-85E5-2454DCE93E2C}" type="slidenum">
              <a:rPr lang="en-US"/>
              <a:pPr/>
              <a:t>‹Nº›</a:t>
            </a:fld>
            <a:endParaRPr lang="en-US" dirty="0"/>
          </a:p>
        </p:txBody>
      </p:sp>
    </p:spTree>
    <p:extLst>
      <p:ext uri="{BB962C8B-B14F-4D97-AF65-F5344CB8AC3E}">
        <p14:creationId xmlns:p14="http://schemas.microsoft.com/office/powerpoint/2010/main" val="986080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16</a:t>
            </a:fld>
            <a:endParaRPr lang="en-US" dirty="0"/>
          </a:p>
        </p:txBody>
      </p:sp>
    </p:spTree>
    <p:extLst>
      <p:ext uri="{BB962C8B-B14F-4D97-AF65-F5344CB8AC3E}">
        <p14:creationId xmlns:p14="http://schemas.microsoft.com/office/powerpoint/2010/main" val="281817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a:t>Verificar si </a:t>
            </a:r>
            <a:r>
              <a:rPr lang="ES-AR" dirty="0" err="1"/>
              <a:t>nadia</a:t>
            </a:r>
            <a:r>
              <a:rPr lang="ES-AR" dirty="0"/>
              <a:t> va a hablar de estos requerimientos</a:t>
            </a:r>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17</a:t>
            </a:fld>
            <a:endParaRPr lang="en-US" dirty="0"/>
          </a:p>
        </p:txBody>
      </p:sp>
    </p:spTree>
    <p:extLst>
      <p:ext uri="{BB962C8B-B14F-4D97-AF65-F5344CB8AC3E}">
        <p14:creationId xmlns:p14="http://schemas.microsoft.com/office/powerpoint/2010/main" val="3321283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1AC714CD-4E5A-4A89-85E5-2454DCE93E2C}" type="slidenum">
              <a:rPr lang="en-US"/>
              <a:pPr/>
              <a:t>31</a:t>
            </a:fld>
            <a:endParaRPr lang="en-US" dirty="0"/>
          </a:p>
        </p:txBody>
      </p:sp>
    </p:spTree>
    <p:extLst>
      <p:ext uri="{BB962C8B-B14F-4D97-AF65-F5344CB8AC3E}">
        <p14:creationId xmlns:p14="http://schemas.microsoft.com/office/powerpoint/2010/main" val="3198709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2</a:t>
            </a:fld>
            <a:endParaRPr lang="en-US" dirty="0"/>
          </a:p>
        </p:txBody>
      </p:sp>
    </p:spTree>
    <p:extLst>
      <p:ext uri="{BB962C8B-B14F-4D97-AF65-F5344CB8AC3E}">
        <p14:creationId xmlns:p14="http://schemas.microsoft.com/office/powerpoint/2010/main" val="3504044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18</a:t>
            </a:fld>
            <a:endParaRPr lang="en-US" dirty="0"/>
          </a:p>
        </p:txBody>
      </p:sp>
    </p:spTree>
    <p:extLst>
      <p:ext uri="{BB962C8B-B14F-4D97-AF65-F5344CB8AC3E}">
        <p14:creationId xmlns:p14="http://schemas.microsoft.com/office/powerpoint/2010/main" val="27651983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19</a:t>
            </a:fld>
            <a:endParaRPr lang="en-US" dirty="0"/>
          </a:p>
        </p:txBody>
      </p:sp>
    </p:spTree>
    <p:extLst>
      <p:ext uri="{BB962C8B-B14F-4D97-AF65-F5344CB8AC3E}">
        <p14:creationId xmlns:p14="http://schemas.microsoft.com/office/powerpoint/2010/main" val="7441327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20</a:t>
            </a:fld>
            <a:endParaRPr lang="en-US" dirty="0"/>
          </a:p>
        </p:txBody>
      </p:sp>
    </p:spTree>
    <p:extLst>
      <p:ext uri="{BB962C8B-B14F-4D97-AF65-F5344CB8AC3E}">
        <p14:creationId xmlns:p14="http://schemas.microsoft.com/office/powerpoint/2010/main" val="4213022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21</a:t>
            </a:fld>
            <a:endParaRPr lang="en-US" dirty="0"/>
          </a:p>
        </p:txBody>
      </p:sp>
    </p:spTree>
    <p:extLst>
      <p:ext uri="{BB962C8B-B14F-4D97-AF65-F5344CB8AC3E}">
        <p14:creationId xmlns:p14="http://schemas.microsoft.com/office/powerpoint/2010/main" val="14304662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22</a:t>
            </a:fld>
            <a:endParaRPr lang="en-US" dirty="0"/>
          </a:p>
        </p:txBody>
      </p:sp>
    </p:spTree>
    <p:extLst>
      <p:ext uri="{BB962C8B-B14F-4D97-AF65-F5344CB8AC3E}">
        <p14:creationId xmlns:p14="http://schemas.microsoft.com/office/powerpoint/2010/main" val="4190071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23</a:t>
            </a:fld>
            <a:endParaRPr lang="en-US" dirty="0"/>
          </a:p>
        </p:txBody>
      </p:sp>
    </p:spTree>
    <p:extLst>
      <p:ext uri="{BB962C8B-B14F-4D97-AF65-F5344CB8AC3E}">
        <p14:creationId xmlns:p14="http://schemas.microsoft.com/office/powerpoint/2010/main" val="34550651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24</a:t>
            </a:fld>
            <a:endParaRPr lang="en-US" dirty="0"/>
          </a:p>
        </p:txBody>
      </p:sp>
    </p:spTree>
    <p:extLst>
      <p:ext uri="{BB962C8B-B14F-4D97-AF65-F5344CB8AC3E}">
        <p14:creationId xmlns:p14="http://schemas.microsoft.com/office/powerpoint/2010/main" val="2715299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25</a:t>
            </a:fld>
            <a:endParaRPr lang="en-US" dirty="0"/>
          </a:p>
        </p:txBody>
      </p:sp>
    </p:spTree>
    <p:extLst>
      <p:ext uri="{BB962C8B-B14F-4D97-AF65-F5344CB8AC3E}">
        <p14:creationId xmlns:p14="http://schemas.microsoft.com/office/powerpoint/2010/main" val="33871750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26</a:t>
            </a:fld>
            <a:endParaRPr lang="en-US" dirty="0"/>
          </a:p>
        </p:txBody>
      </p:sp>
    </p:spTree>
    <p:extLst>
      <p:ext uri="{BB962C8B-B14F-4D97-AF65-F5344CB8AC3E}">
        <p14:creationId xmlns:p14="http://schemas.microsoft.com/office/powerpoint/2010/main" val="7208999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solidFill>
                  <a:srgbClr val="000000"/>
                </a:solidFill>
                <a:latin typeface="Arial"/>
              </a:rPr>
              <a:t>Software independent</a:t>
            </a:r>
          </a:p>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27</a:t>
            </a:fld>
            <a:endParaRPr lang="en-US" dirty="0"/>
          </a:p>
        </p:txBody>
      </p:sp>
    </p:spTree>
    <p:extLst>
      <p:ext uri="{BB962C8B-B14F-4D97-AF65-F5344CB8AC3E}">
        <p14:creationId xmlns:p14="http://schemas.microsoft.com/office/powerpoint/2010/main" val="2495344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3</a:t>
            </a:fld>
            <a:endParaRPr lang="en-US" dirty="0"/>
          </a:p>
        </p:txBody>
      </p:sp>
    </p:spTree>
    <p:extLst>
      <p:ext uri="{BB962C8B-B14F-4D97-AF65-F5344CB8AC3E}">
        <p14:creationId xmlns:p14="http://schemas.microsoft.com/office/powerpoint/2010/main" val="35040442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28</a:t>
            </a:fld>
            <a:endParaRPr lang="en-US" dirty="0"/>
          </a:p>
        </p:txBody>
      </p:sp>
    </p:spTree>
    <p:extLst>
      <p:ext uri="{BB962C8B-B14F-4D97-AF65-F5344CB8AC3E}">
        <p14:creationId xmlns:p14="http://schemas.microsoft.com/office/powerpoint/2010/main" val="5164785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1AC714CD-4E5A-4A89-85E5-2454DCE93E2C}" type="slidenum">
              <a:rPr lang="en-US"/>
              <a:pPr/>
              <a:t>29</a:t>
            </a:fld>
            <a:endParaRPr lang="en-US" dirty="0"/>
          </a:p>
        </p:txBody>
      </p:sp>
    </p:spTree>
    <p:extLst>
      <p:ext uri="{BB962C8B-B14F-4D97-AF65-F5344CB8AC3E}">
        <p14:creationId xmlns:p14="http://schemas.microsoft.com/office/powerpoint/2010/main" val="9476365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1AC714CD-4E5A-4A89-85E5-2454DCE93E2C}" type="slidenum">
              <a:rPr lang="en-US"/>
              <a:pPr/>
              <a:t>30</a:t>
            </a:fld>
            <a:endParaRPr lang="en-US" dirty="0"/>
          </a:p>
        </p:txBody>
      </p:sp>
    </p:spTree>
    <p:extLst>
      <p:ext uri="{BB962C8B-B14F-4D97-AF65-F5344CB8AC3E}">
        <p14:creationId xmlns:p14="http://schemas.microsoft.com/office/powerpoint/2010/main" val="38904309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31</a:t>
            </a:fld>
            <a:endParaRPr lang="en-US" dirty="0"/>
          </a:p>
        </p:txBody>
      </p:sp>
    </p:spTree>
    <p:extLst>
      <p:ext uri="{BB962C8B-B14F-4D97-AF65-F5344CB8AC3E}">
        <p14:creationId xmlns:p14="http://schemas.microsoft.com/office/powerpoint/2010/main" val="23107978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75693FD4-8F83-4EF7-AC3F-0DC0388986B0}" type="slidenum">
              <a:rPr lang="es-AR" smtClean="0">
                <a:solidFill>
                  <a:prstClr val="black"/>
                </a:solidFill>
              </a:rPr>
              <a:pPr/>
              <a:t>32</a:t>
            </a:fld>
            <a:endParaRPr lang="es-AR">
              <a:solidFill>
                <a:prstClr val="black"/>
              </a:solidFill>
            </a:endParaRPr>
          </a:p>
        </p:txBody>
      </p:sp>
    </p:spTree>
    <p:extLst>
      <p:ext uri="{BB962C8B-B14F-4D97-AF65-F5344CB8AC3E}">
        <p14:creationId xmlns:p14="http://schemas.microsoft.com/office/powerpoint/2010/main" val="34534836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33</a:t>
            </a:fld>
            <a:endParaRPr lang="en-US" dirty="0"/>
          </a:p>
        </p:txBody>
      </p:sp>
    </p:spTree>
    <p:extLst>
      <p:ext uri="{BB962C8B-B14F-4D97-AF65-F5344CB8AC3E}">
        <p14:creationId xmlns:p14="http://schemas.microsoft.com/office/powerpoint/2010/main" val="37754210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34</a:t>
            </a:fld>
            <a:endParaRPr lang="en-US" dirty="0"/>
          </a:p>
        </p:txBody>
      </p:sp>
    </p:spTree>
    <p:extLst>
      <p:ext uri="{BB962C8B-B14F-4D97-AF65-F5344CB8AC3E}">
        <p14:creationId xmlns:p14="http://schemas.microsoft.com/office/powerpoint/2010/main" val="39391365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35</a:t>
            </a:fld>
            <a:endParaRPr lang="en-US" dirty="0"/>
          </a:p>
        </p:txBody>
      </p:sp>
    </p:spTree>
    <p:extLst>
      <p:ext uri="{BB962C8B-B14F-4D97-AF65-F5344CB8AC3E}">
        <p14:creationId xmlns:p14="http://schemas.microsoft.com/office/powerpoint/2010/main" val="2408329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36</a:t>
            </a:fld>
            <a:endParaRPr lang="en-US" dirty="0"/>
          </a:p>
        </p:txBody>
      </p:sp>
    </p:spTree>
    <p:extLst>
      <p:ext uri="{BB962C8B-B14F-4D97-AF65-F5344CB8AC3E}">
        <p14:creationId xmlns:p14="http://schemas.microsoft.com/office/powerpoint/2010/main" val="14507494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37</a:t>
            </a:fld>
            <a:endParaRPr lang="en-US" dirty="0"/>
          </a:p>
        </p:txBody>
      </p:sp>
    </p:spTree>
    <p:extLst>
      <p:ext uri="{BB962C8B-B14F-4D97-AF65-F5344CB8AC3E}">
        <p14:creationId xmlns:p14="http://schemas.microsoft.com/office/powerpoint/2010/main" val="754220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4</a:t>
            </a:fld>
            <a:endParaRPr lang="en-US" dirty="0"/>
          </a:p>
        </p:txBody>
      </p:sp>
    </p:spTree>
    <p:extLst>
      <p:ext uri="{BB962C8B-B14F-4D97-AF65-F5344CB8AC3E}">
        <p14:creationId xmlns:p14="http://schemas.microsoft.com/office/powerpoint/2010/main" val="19769936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38</a:t>
            </a:fld>
            <a:endParaRPr lang="en-US" dirty="0"/>
          </a:p>
        </p:txBody>
      </p:sp>
    </p:spTree>
    <p:extLst>
      <p:ext uri="{BB962C8B-B14F-4D97-AF65-F5344CB8AC3E}">
        <p14:creationId xmlns:p14="http://schemas.microsoft.com/office/powerpoint/2010/main" val="31424955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39</a:t>
            </a:fld>
            <a:endParaRPr lang="en-US" dirty="0"/>
          </a:p>
        </p:txBody>
      </p:sp>
    </p:spTree>
    <p:extLst>
      <p:ext uri="{BB962C8B-B14F-4D97-AF65-F5344CB8AC3E}">
        <p14:creationId xmlns:p14="http://schemas.microsoft.com/office/powerpoint/2010/main" val="413921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5</a:t>
            </a:fld>
            <a:endParaRPr lang="en-US" dirty="0"/>
          </a:p>
        </p:txBody>
      </p:sp>
    </p:spTree>
    <p:extLst>
      <p:ext uri="{BB962C8B-B14F-4D97-AF65-F5344CB8AC3E}">
        <p14:creationId xmlns:p14="http://schemas.microsoft.com/office/powerpoint/2010/main" val="81335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6</a:t>
            </a:fld>
            <a:endParaRPr lang="en-US" dirty="0"/>
          </a:p>
        </p:txBody>
      </p:sp>
    </p:spTree>
    <p:extLst>
      <p:ext uri="{BB962C8B-B14F-4D97-AF65-F5344CB8AC3E}">
        <p14:creationId xmlns:p14="http://schemas.microsoft.com/office/powerpoint/2010/main" val="3266757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a:t>Verificar si </a:t>
            </a:r>
            <a:r>
              <a:rPr lang="ES-AR" dirty="0" err="1"/>
              <a:t>nadia</a:t>
            </a:r>
            <a:r>
              <a:rPr lang="ES-AR" dirty="0"/>
              <a:t> va a hablar de estos requerimientos</a:t>
            </a:r>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7</a:t>
            </a:fld>
            <a:endParaRPr lang="en-US" dirty="0"/>
          </a:p>
        </p:txBody>
      </p:sp>
    </p:spTree>
    <p:extLst>
      <p:ext uri="{BB962C8B-B14F-4D97-AF65-F5344CB8AC3E}">
        <p14:creationId xmlns:p14="http://schemas.microsoft.com/office/powerpoint/2010/main" val="4023542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8</a:t>
            </a:fld>
            <a:endParaRPr lang="en-US" dirty="0"/>
          </a:p>
        </p:txBody>
      </p:sp>
    </p:spTree>
    <p:extLst>
      <p:ext uri="{BB962C8B-B14F-4D97-AF65-F5344CB8AC3E}">
        <p14:creationId xmlns:p14="http://schemas.microsoft.com/office/powerpoint/2010/main" val="1073761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1AC714CD-4E5A-4A89-85E5-2454DCE93E2C}" type="slidenum">
              <a:rPr lang="en-US" smtClean="0"/>
              <a:pPr/>
              <a:t>9</a:t>
            </a:fld>
            <a:endParaRPr lang="en-US" dirty="0"/>
          </a:p>
        </p:txBody>
      </p:sp>
    </p:spTree>
    <p:extLst>
      <p:ext uri="{BB962C8B-B14F-4D97-AF65-F5344CB8AC3E}">
        <p14:creationId xmlns:p14="http://schemas.microsoft.com/office/powerpoint/2010/main" val="3474538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9940842"/>
      </p:ext>
    </p:extLst>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0" y="6499274"/>
            <a:ext cx="9144000" cy="358726"/>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0" y="1"/>
            <a:ext cx="9144000" cy="91439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0" y="844059"/>
            <a:ext cx="9144000" cy="70341"/>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6" descr="D:\Edgardo2010\Edgardo2006\EDGARDO\edu\francia2000\RIO\Transpar\LOGO1.GIF"/>
          <p:cNvPicPr>
            <a:picLocks noChangeAspect="1" noChangeArrowheads="1"/>
          </p:cNvPicPr>
          <p:nvPr userDrawn="1"/>
        </p:nvPicPr>
        <p:blipFill>
          <a:blip r:embed="rId15" cstate="print"/>
          <a:srcRect/>
          <a:stretch>
            <a:fillRect/>
          </a:stretch>
        </p:blipFill>
        <p:spPr bwMode="auto">
          <a:xfrm>
            <a:off x="196949" y="6194005"/>
            <a:ext cx="1012872" cy="607723"/>
          </a:xfrm>
          <a:prstGeom prst="rect">
            <a:avLst/>
          </a:prstGeom>
          <a:noFill/>
          <a:effectLst>
            <a:glow rad="76200">
              <a:schemeClr val="accent3">
                <a:satMod val="175000"/>
                <a:alpha val="86000"/>
              </a:schemeClr>
            </a:glow>
          </a:effectLst>
        </p:spPr>
      </p:pic>
      <p:sp>
        <p:nvSpPr>
          <p:cNvPr id="7" name="Text Box 33"/>
          <p:cNvSpPr txBox="1">
            <a:spLocks noChangeArrowheads="1"/>
          </p:cNvSpPr>
          <p:nvPr userDrawn="1"/>
        </p:nvSpPr>
        <p:spPr bwMode="auto">
          <a:xfrm>
            <a:off x="1209820" y="6549879"/>
            <a:ext cx="7934179" cy="276999"/>
          </a:xfrm>
          <a:prstGeom prst="rect">
            <a:avLst/>
          </a:prstGeom>
          <a:noFill/>
          <a:ln w="9525">
            <a:noFill/>
            <a:miter lim="800000"/>
            <a:headEnd/>
            <a:tailEnd/>
          </a:ln>
          <a:effectLst/>
        </p:spPr>
        <p:txBody>
          <a:bodyPr wrap="square">
            <a:spAutoFit/>
          </a:bodyPr>
          <a:lstStyle/>
          <a:p>
            <a:pPr algn="ctr" eaLnBrk="0" hangingPunct="0"/>
            <a:r>
              <a:rPr lang="es-AR" sz="1200" b="1" dirty="0">
                <a:solidFill>
                  <a:schemeClr val="accent6">
                    <a:lumMod val="75000"/>
                  </a:schemeClr>
                </a:solidFill>
                <a:latin typeface="Arial" pitchFamily="34" charset="0"/>
              </a:rPr>
              <a:t>FORMADOR SATELITAL 2017</a:t>
            </a:r>
            <a:r>
              <a:rPr lang="es-AR" sz="1100" b="0" dirty="0">
                <a:solidFill>
                  <a:schemeClr val="accent6">
                    <a:lumMod val="75000"/>
                  </a:schemeClr>
                </a:solidFill>
                <a:latin typeface="Arial" pitchFamily="34" charset="0"/>
              </a:rPr>
              <a:t> –  PMSR 20 de Diciembre </a:t>
            </a:r>
            <a:r>
              <a:rPr lang="es-AR" sz="1100" b="0" baseline="0" dirty="0">
                <a:solidFill>
                  <a:schemeClr val="accent6">
                    <a:lumMod val="75000"/>
                  </a:schemeClr>
                </a:solidFill>
                <a:latin typeface="Arial" pitchFamily="34" charset="0"/>
              </a:rPr>
              <a:t>del 2016                              - </a:t>
            </a:r>
            <a:fld id="{450698EF-4F6A-42FA-809D-6ECCC8F5592D}" type="slidenum">
              <a:rPr lang="es-AR" sz="1100" b="1" baseline="0" smtClean="0">
                <a:solidFill>
                  <a:schemeClr val="accent6">
                    <a:lumMod val="75000"/>
                  </a:schemeClr>
                </a:solidFill>
                <a:latin typeface="Arial" pitchFamily="34" charset="0"/>
              </a:rPr>
              <a:t>‹Nº›</a:t>
            </a:fld>
            <a:r>
              <a:rPr lang="es-AR" sz="1100" b="1" baseline="0" dirty="0">
                <a:solidFill>
                  <a:schemeClr val="accent6">
                    <a:lumMod val="75000"/>
                  </a:schemeClr>
                </a:solidFill>
                <a:latin typeface="Arial" pitchFamily="34" charset="0"/>
              </a:rPr>
              <a:t> -</a:t>
            </a:r>
            <a:endParaRPr lang="es-AR" sz="1100" b="1" dirty="0">
              <a:solidFill>
                <a:schemeClr val="accent6">
                  <a:lumMod val="75000"/>
                </a:schemeClr>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fontAlgn="base">
        <a:spcBef>
          <a:spcPct val="0"/>
        </a:spcBef>
        <a:spcAft>
          <a:spcPct val="0"/>
        </a:spcAft>
        <a:defRPr sz="2000" b="1" i="1">
          <a:solidFill>
            <a:schemeClr val="tx2"/>
          </a:solidFill>
          <a:latin typeface="+mj-lt"/>
          <a:ea typeface="+mj-ea"/>
          <a:cs typeface="+mj-cs"/>
        </a:defRPr>
      </a:lvl1pPr>
      <a:lvl2pPr algn="ctr" rtl="0" fontAlgn="base">
        <a:spcBef>
          <a:spcPct val="0"/>
        </a:spcBef>
        <a:spcAft>
          <a:spcPct val="0"/>
        </a:spcAft>
        <a:defRPr sz="2000" b="1" i="1">
          <a:solidFill>
            <a:schemeClr val="tx2"/>
          </a:solidFill>
          <a:latin typeface="Arial" pitchFamily="34" charset="0"/>
        </a:defRPr>
      </a:lvl2pPr>
      <a:lvl3pPr algn="ctr" rtl="0" fontAlgn="base">
        <a:spcBef>
          <a:spcPct val="0"/>
        </a:spcBef>
        <a:spcAft>
          <a:spcPct val="0"/>
        </a:spcAft>
        <a:defRPr sz="2000" b="1" i="1">
          <a:solidFill>
            <a:schemeClr val="tx2"/>
          </a:solidFill>
          <a:latin typeface="Arial" pitchFamily="34" charset="0"/>
        </a:defRPr>
      </a:lvl3pPr>
      <a:lvl4pPr algn="ctr" rtl="0" fontAlgn="base">
        <a:spcBef>
          <a:spcPct val="0"/>
        </a:spcBef>
        <a:spcAft>
          <a:spcPct val="0"/>
        </a:spcAft>
        <a:defRPr sz="2000" b="1" i="1">
          <a:solidFill>
            <a:schemeClr val="tx2"/>
          </a:solidFill>
          <a:latin typeface="Arial" pitchFamily="34" charset="0"/>
        </a:defRPr>
      </a:lvl4pPr>
      <a:lvl5pPr algn="ctr" rtl="0" fontAlgn="base">
        <a:spcBef>
          <a:spcPct val="0"/>
        </a:spcBef>
        <a:spcAft>
          <a:spcPct val="0"/>
        </a:spcAft>
        <a:defRPr sz="2000" b="1" i="1">
          <a:solidFill>
            <a:schemeClr val="tx2"/>
          </a:solidFill>
          <a:latin typeface="Arial" pitchFamily="34" charset="0"/>
        </a:defRPr>
      </a:lvl5pPr>
      <a:lvl6pPr marL="457200" algn="ctr" rtl="0" fontAlgn="base">
        <a:spcBef>
          <a:spcPct val="0"/>
        </a:spcBef>
        <a:spcAft>
          <a:spcPct val="0"/>
        </a:spcAft>
        <a:defRPr sz="2000" b="1" i="1">
          <a:solidFill>
            <a:schemeClr val="tx2"/>
          </a:solidFill>
          <a:latin typeface="Arial" pitchFamily="34" charset="0"/>
        </a:defRPr>
      </a:lvl6pPr>
      <a:lvl7pPr marL="914400" algn="ctr" rtl="0" fontAlgn="base">
        <a:spcBef>
          <a:spcPct val="0"/>
        </a:spcBef>
        <a:spcAft>
          <a:spcPct val="0"/>
        </a:spcAft>
        <a:defRPr sz="2000" b="1" i="1">
          <a:solidFill>
            <a:schemeClr val="tx2"/>
          </a:solidFill>
          <a:latin typeface="Arial" pitchFamily="34" charset="0"/>
        </a:defRPr>
      </a:lvl7pPr>
      <a:lvl8pPr marL="1371600" algn="ctr" rtl="0" fontAlgn="base">
        <a:spcBef>
          <a:spcPct val="0"/>
        </a:spcBef>
        <a:spcAft>
          <a:spcPct val="0"/>
        </a:spcAft>
        <a:defRPr sz="2000" b="1" i="1">
          <a:solidFill>
            <a:schemeClr val="tx2"/>
          </a:solidFill>
          <a:latin typeface="Arial" pitchFamily="34" charset="0"/>
        </a:defRPr>
      </a:lvl8pPr>
      <a:lvl9pPr marL="1828800" algn="ctr" rtl="0" fontAlgn="base">
        <a:spcBef>
          <a:spcPct val="0"/>
        </a:spcBef>
        <a:spcAft>
          <a:spcPct val="0"/>
        </a:spcAft>
        <a:defRPr sz="2000" b="1" i="1">
          <a:solidFill>
            <a:schemeClr val="tx2"/>
          </a:solidFill>
          <a:latin typeface="Arial" pitchFamily="34" charset="0"/>
        </a:defRPr>
      </a:lvl9pPr>
    </p:titleStyle>
    <p:bodyStyle>
      <a:lvl1pPr marL="342900" indent="-342900" algn="l" rtl="0" fontAlgn="base">
        <a:spcBef>
          <a:spcPct val="20000"/>
        </a:spcBef>
        <a:spcAft>
          <a:spcPct val="0"/>
        </a:spcAft>
        <a:buChar char="•"/>
        <a:defRPr sz="2000" b="1">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a:solidFill>
            <a:schemeClr val="tx1"/>
          </a:solidFill>
          <a:latin typeface="+mn-lt"/>
        </a:defRPr>
      </a:lvl3pPr>
      <a:lvl4pPr marL="1600200" indent="-228600" algn="l" rtl="0" fontAlgn="base">
        <a:spcBef>
          <a:spcPct val="20000"/>
        </a:spcBef>
        <a:spcAft>
          <a:spcPct val="0"/>
        </a:spcAft>
        <a:buChar char="–"/>
        <a:defRPr sz="1600">
          <a:solidFill>
            <a:schemeClr val="tx1"/>
          </a:solidFill>
          <a:latin typeface="+mn-lt"/>
        </a:defRPr>
      </a:lvl4pPr>
      <a:lvl5pPr marL="2057400" indent="-228600" algn="l" rtl="0" fontAlgn="base">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diagramLayout" Target="../diagrams/layout1.xml"/><Relationship Id="rId12"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image" Target="../media/image13.png"/><Relationship Id="rId5" Type="http://schemas.openxmlformats.org/officeDocument/2006/relationships/image" Target="../media/image18.jpeg"/><Relationship Id="rId10" Type="http://schemas.microsoft.com/office/2007/relationships/diagramDrawing" Target="../diagrams/drawing1.xml"/><Relationship Id="rId4" Type="http://schemas.openxmlformats.org/officeDocument/2006/relationships/image" Target="../media/image17.png"/><Relationship Id="rId9" Type="http://schemas.openxmlformats.org/officeDocument/2006/relationships/diagramColors" Target="../diagrams/colors1.xml"/><Relationship Id="rId14" Type="http://schemas.openxmlformats.org/officeDocument/2006/relationships/image" Target="../media/image10.png"/></Relationships>
</file>

<file path=ppt/slides/_rels/slide28.xml.rels><?xml version="1.0" encoding="UTF-8" standalone="yes"?>
<Relationships xmlns="http://schemas.openxmlformats.org/package/2006/relationships"><Relationship Id="rId8" Type="http://schemas.openxmlformats.org/officeDocument/2006/relationships/diagramQuickStyle" Target="../diagrams/quickStyle2.xml"/><Relationship Id="rId13"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diagramLayout" Target="../diagrams/layout2.xml"/><Relationship Id="rId12"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diagramData" Target="../diagrams/data2.xml"/><Relationship Id="rId11" Type="http://schemas.openxmlformats.org/officeDocument/2006/relationships/image" Target="../media/image13.png"/><Relationship Id="rId5" Type="http://schemas.openxmlformats.org/officeDocument/2006/relationships/image" Target="../media/image18.jpeg"/><Relationship Id="rId15" Type="http://schemas.openxmlformats.org/officeDocument/2006/relationships/image" Target="../media/image20.png"/><Relationship Id="rId10" Type="http://schemas.microsoft.com/office/2007/relationships/diagramDrawing" Target="../diagrams/drawing2.xml"/><Relationship Id="rId4" Type="http://schemas.openxmlformats.org/officeDocument/2006/relationships/image" Target="../media/image17.png"/><Relationship Id="rId9" Type="http://schemas.openxmlformats.org/officeDocument/2006/relationships/diagramColors" Target="../diagrams/colors2.xml"/><Relationship Id="rId1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nasa.github.io/openmct/"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www.programmableweb.com/news/xml-vs.-json-primer/how-to/2013/11/07"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0000"/>
        </a:solidFill>
        <a:effectLst/>
      </p:bgPr>
    </p:bg>
    <p:spTree>
      <p:nvGrpSpPr>
        <p:cNvPr id="1" name=""/>
        <p:cNvGrpSpPr/>
        <p:nvPr/>
      </p:nvGrpSpPr>
      <p:grpSpPr>
        <a:xfrm>
          <a:off x="0" y="0"/>
          <a:ext cx="0" cy="0"/>
          <a:chOff x="0" y="0"/>
          <a:chExt cx="0" cy="0"/>
        </a:xfrm>
      </p:grpSpPr>
      <p:sp>
        <p:nvSpPr>
          <p:cNvPr id="15" name="Rectangle 14"/>
          <p:cNvSpPr/>
          <p:nvPr/>
        </p:nvSpPr>
        <p:spPr>
          <a:xfrm>
            <a:off x="0" y="4572000"/>
            <a:ext cx="9144000" cy="22860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0" y="-9932"/>
            <a:ext cx="9144000" cy="627610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p>
            <a:pPr algn="ctr"/>
            <a:endParaRPr lang="en-US" b="1" spc="150" dirty="0">
              <a:ln w="11430"/>
              <a:solidFill>
                <a:srgbClr val="F8F8F8"/>
              </a:solidFill>
              <a:effectLst>
                <a:outerShdw blurRad="25400" algn="tl" rotWithShape="0">
                  <a:srgbClr val="000000">
                    <a:alpha val="43000"/>
                  </a:srgbClr>
                </a:outerShdw>
              </a:effectLst>
            </a:endParaRPr>
          </a:p>
        </p:txBody>
      </p:sp>
      <p:sp>
        <p:nvSpPr>
          <p:cNvPr id="313371" name="Rectangle 27"/>
          <p:cNvSpPr>
            <a:spLocks noChangeArrowheads="1"/>
          </p:cNvSpPr>
          <p:nvPr/>
        </p:nvSpPr>
        <p:spPr bwMode="auto">
          <a:xfrm>
            <a:off x="0" y="2985088"/>
            <a:ext cx="9144000" cy="1384467"/>
          </a:xfrm>
          <a:prstGeom prst="rect">
            <a:avLst/>
          </a:prstGeom>
          <a:noFill/>
          <a:ln w="12700">
            <a:noFill/>
            <a:miter lim="800000"/>
            <a:headEnd/>
            <a:tailEnd/>
          </a:ln>
          <a:effectLst/>
        </p:spPr>
        <p:txBody>
          <a:bodyPr lIns="90920" tIns="45459" rIns="90920" bIns="45459" anchor="t">
            <a:spAutoFit/>
            <a:scene3d>
              <a:camera prst="orthographicFront"/>
              <a:lightRig rig="soft" dir="t">
                <a:rot lat="0" lon="0" rev="10800000"/>
              </a:lightRig>
            </a:scene3d>
            <a:sp3d>
              <a:bevelT w="27940" h="12700"/>
              <a:contourClr>
                <a:srgbClr val="DDDDDD"/>
              </a:contourClr>
            </a:sp3d>
          </a:bodyPr>
          <a:lstStyle/>
          <a:p>
            <a:pPr algn="ctr" eaLnBrk="0" hangingPunct="0"/>
            <a:r>
              <a:rPr lang="EN-GB" sz="2800" b="1" spc="150" dirty="0">
                <a:ln w="11430"/>
                <a:solidFill>
                  <a:srgbClr val="F8F8F8"/>
                </a:solidFill>
                <a:effectLst>
                  <a:outerShdw blurRad="25400" algn="tl" rotWithShape="0">
                    <a:srgbClr val="000000">
                      <a:alpha val="43000"/>
                    </a:srgbClr>
                  </a:outerShdw>
                </a:effectLst>
                <a:latin typeface="Arial Black"/>
                <a:ea typeface="+mj-ea"/>
                <a:cs typeface="+mj-cs"/>
              </a:rPr>
              <a:t>Preliminary  Mission &amp; Systems Review</a:t>
            </a:r>
          </a:p>
          <a:p>
            <a:pPr algn="ctr"/>
            <a:r>
              <a:rPr lang="EN-GB" sz="2800" b="1" spc="150" dirty="0">
                <a:ln w="11430"/>
                <a:solidFill>
                  <a:srgbClr val="FFFF00"/>
                </a:solidFill>
                <a:effectLst>
                  <a:outerShdw blurRad="25400" algn="tl" rotWithShape="0">
                    <a:srgbClr val="000000">
                      <a:alpha val="43000"/>
                    </a:srgbClr>
                  </a:outerShdw>
                </a:effectLst>
                <a:latin typeface="Arial Black"/>
                <a:ea typeface="+mj-ea"/>
                <a:cs typeface="+mj-cs"/>
              </a:rPr>
              <a:t>Section</a:t>
            </a:r>
            <a:r>
              <a:rPr lang="EN-GB" sz="2800" b="1" spc="150" dirty="0">
                <a:ln w="11430"/>
                <a:solidFill>
                  <a:srgbClr val="FFFF00"/>
                </a:solidFill>
                <a:effectLst>
                  <a:outerShdw blurRad="38100" dist="38100" dir="2700000" algn="tl">
                    <a:srgbClr val="000000">
                      <a:alpha val="43137"/>
                    </a:srgbClr>
                  </a:outerShdw>
                </a:effectLst>
                <a:latin typeface="Arial Black"/>
                <a:ea typeface="+mj-ea"/>
                <a:cs typeface="+mj-cs"/>
              </a:rPr>
              <a:t> 11 – MOS/GDS &amp; FS Software</a:t>
            </a:r>
          </a:p>
          <a:p>
            <a:pPr algn="ctr"/>
            <a:r>
              <a:rPr lang="EN-GB" sz="2800" b="1" spc="150" dirty="0">
                <a:ln w="11430"/>
                <a:solidFill>
                  <a:srgbClr val="FFFF00"/>
                </a:solidFill>
                <a:effectLst>
                  <a:outerShdw blurRad="38100" dist="38100" dir="2700000" algn="tl">
                    <a:srgbClr val="000000">
                      <a:alpha val="43137"/>
                    </a:srgbClr>
                  </a:outerShdw>
                </a:effectLst>
                <a:latin typeface="Arial Black"/>
                <a:ea typeface="+mj-ea"/>
                <a:cs typeface="+mj-cs"/>
              </a:rPr>
              <a:t>MDIAE</a:t>
            </a:r>
          </a:p>
        </p:txBody>
      </p:sp>
      <p:sp>
        <p:nvSpPr>
          <p:cNvPr id="10" name="Rectangle 9"/>
          <p:cNvSpPr/>
          <p:nvPr/>
        </p:nvSpPr>
        <p:spPr>
          <a:xfrm>
            <a:off x="223769" y="204248"/>
            <a:ext cx="8696461" cy="1198946"/>
          </a:xfrm>
          <a:prstGeom prst="rect">
            <a:avLst/>
          </a:prstGeom>
          <a:solidFill>
            <a:schemeClr val="bg1">
              <a:lumMod val="95000"/>
            </a:schemeClr>
          </a:solidFill>
          <a:ln w="9525">
            <a:solidFill>
              <a:schemeClr val="bg1">
                <a:lumMod val="75000"/>
              </a:schemeClr>
            </a:solid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pic>
        <p:nvPicPr>
          <p:cNvPr id="13" name="Picture 6" descr="D:\Edgardo2010\Edgardo2006\EDGARDO\edu\francia2000\RIO\Transpar\LOGO1.GIF"/>
          <p:cNvPicPr>
            <a:picLocks noChangeAspect="1" noChangeArrowheads="1"/>
          </p:cNvPicPr>
          <p:nvPr/>
        </p:nvPicPr>
        <p:blipFill>
          <a:blip r:embed="rId3" cstate="print"/>
          <a:srcRect/>
          <a:stretch>
            <a:fillRect/>
          </a:stretch>
        </p:blipFill>
        <p:spPr bwMode="auto">
          <a:xfrm>
            <a:off x="412164" y="393244"/>
            <a:ext cx="1327736" cy="820955"/>
          </a:xfrm>
          <a:prstGeom prst="rect">
            <a:avLst/>
          </a:prstGeom>
          <a:noFill/>
        </p:spPr>
      </p:pic>
      <p:pic>
        <p:nvPicPr>
          <p:cNvPr id="12" name="Picture 4" descr="http://4.bp.blogspot.com/-qwuFwocc-xY/UFaa280XpKI/AAAAAAAAA7s/o3NPq68iRVE/s1600/logo+utn.JPG"/>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37522" b="83770" l="33165" r="70202"/>
                    </a14:imgEffect>
                  </a14:imgLayer>
                </a14:imgProps>
              </a:ext>
              <a:ext uri="{28A0092B-C50C-407E-A947-70E740481C1C}">
                <a14:useLocalDpi xmlns:a14="http://schemas.microsoft.com/office/drawing/2010/main" val="0"/>
              </a:ext>
            </a:extLst>
          </a:blip>
          <a:srcRect l="28920" t="36585" r="27078" b="14780"/>
          <a:stretch/>
        </p:blipFill>
        <p:spPr bwMode="auto">
          <a:xfrm>
            <a:off x="8571089" y="6310808"/>
            <a:ext cx="505078" cy="53852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0" descr="http://www.reduas.fcm.unc.edu.ar/wp-content/uploads/2012/09/unc.jpg"/>
          <p:cNvPicPr>
            <a:picLocks noChangeAspect="1" noChangeArrowheads="1"/>
          </p:cNvPicPr>
          <p:nvPr/>
        </p:nvPicPr>
        <p:blipFill rotWithShape="1">
          <a:blip r:embed="rId6">
            <a:extLst>
              <a:ext uri="{28A0092B-C50C-407E-A947-70E740481C1C}">
                <a14:useLocalDpi xmlns:a14="http://schemas.microsoft.com/office/drawing/2010/main" val="0"/>
              </a:ext>
            </a:extLst>
          </a:blip>
          <a:srcRect l="12929" t="8577" r="16631" b="11713"/>
          <a:stretch/>
        </p:blipFill>
        <p:spPr bwMode="auto">
          <a:xfrm>
            <a:off x="7202094" y="6272708"/>
            <a:ext cx="525269" cy="58986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Imagen 1" descr="http://turnosimple.com.ar/unlam/archivos/logo_unlam.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34628" y="6331873"/>
            <a:ext cx="496392" cy="496392"/>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31"/>
          <p:cNvSpPr>
            <a:spLocks noGrp="1" noChangeArrowheads="1"/>
          </p:cNvSpPr>
          <p:nvPr>
            <p:ph type="subTitle" idx="1"/>
          </p:nvPr>
        </p:nvSpPr>
        <p:spPr bwMode="auto">
          <a:xfrm>
            <a:off x="0" y="6414654"/>
            <a:ext cx="7227495" cy="443345"/>
          </a:xfrm>
          <a:noFill/>
          <a:ln w="12700" algn="ctr">
            <a:miter lim="800000"/>
            <a:headEnd/>
            <a:tailEnd/>
          </a:ln>
        </p:spPr>
        <p:txBody>
          <a:bodyPr vert="horz" wrap="square" lIns="91440" tIns="45720" rIns="91440" bIns="45720" numCol="1" anchor="t" anchorCtr="0" compatLnSpc="1">
            <a:prstTxWarp prst="textNoShape">
              <a:avLst/>
            </a:prstTxWarp>
          </a:bodyPr>
          <a:lstStyle/>
          <a:p>
            <a:pPr defTabSz="969963" eaLnBrk="0" hangingPunct="0">
              <a:spcBef>
                <a:spcPct val="0"/>
              </a:spcBef>
            </a:pPr>
            <a:r>
              <a:rPr lang="es-AR" sz="1600" kern="1200" spc="150" dirty="0">
                <a:ln w="11430"/>
                <a:solidFill>
                  <a:schemeClr val="bg2">
                    <a:lumMod val="50000"/>
                  </a:schemeClr>
                </a:solidFill>
                <a:latin typeface="Calibri" pitchFamily="34" charset="0"/>
                <a:ea typeface="+mj-ea"/>
                <a:cs typeface="+mj-cs"/>
              </a:rPr>
              <a:t>20 de Diciembre del 2016 - Córdoba, Argentina</a:t>
            </a:r>
          </a:p>
        </p:txBody>
      </p:sp>
      <p:sp>
        <p:nvSpPr>
          <p:cNvPr id="17" name="Rectangle 27"/>
          <p:cNvSpPr>
            <a:spLocks noChangeArrowheads="1"/>
          </p:cNvSpPr>
          <p:nvPr/>
        </p:nvSpPr>
        <p:spPr bwMode="auto">
          <a:xfrm>
            <a:off x="1739900" y="633103"/>
            <a:ext cx="7180330" cy="461138"/>
          </a:xfrm>
          <a:prstGeom prst="rect">
            <a:avLst/>
          </a:prstGeom>
          <a:noFill/>
          <a:ln w="12700">
            <a:noFill/>
            <a:miter lim="800000"/>
            <a:headEnd/>
            <a:tailEnd/>
          </a:ln>
          <a:effectLst/>
        </p:spPr>
        <p:txBody>
          <a:bodyPr wrap="square" lIns="90920" tIns="45459" rIns="90920" bIns="45459">
            <a:spAutoFit/>
          </a:bodyPr>
          <a:lstStyle/>
          <a:p>
            <a:pPr algn="ctr" eaLnBrk="0" hangingPunct="0"/>
            <a:r>
              <a:rPr lang="es-AR" sz="2400" b="1" cap="small" spc="150" dirty="0">
                <a:ln w="11430"/>
                <a:solidFill>
                  <a:srgbClr val="3366CC"/>
                </a:solidFill>
                <a:effectLst>
                  <a:outerShdw blurRad="25400" algn="tl" rotWithShape="0">
                    <a:srgbClr val="000000">
                      <a:alpha val="43000"/>
                    </a:srgbClr>
                  </a:outerShdw>
                </a:effectLst>
                <a:latin typeface="Arial Black" pitchFamily="34" charset="0"/>
                <a:ea typeface="+mj-ea"/>
                <a:cs typeface="+mj-cs"/>
              </a:rPr>
              <a:t>FORMADOR SATELITAL 2017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707886"/>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N-U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 &amp; FS Software – C&amp;DH SW Architecture</a:t>
            </a:r>
          </a:p>
          <a:p>
            <a:pPr algn="ctr"/>
            <a:endParaRPr lang="EN-US"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sp>
        <p:nvSpPr>
          <p:cNvPr id="2" name="CuadroTexto 1"/>
          <p:cNvSpPr txBox="1"/>
          <p:nvPr/>
        </p:nvSpPr>
        <p:spPr>
          <a:xfrm>
            <a:off x="411163" y="1201738"/>
            <a:ext cx="8324850" cy="461665"/>
          </a:xfrm>
          <a:prstGeom prst="rect">
            <a:avLst/>
          </a:prstGeom>
        </p:spPr>
        <p:txBody>
          <a:bodyPr rtlCol="0" anchor="t">
            <a:spAutoFit/>
          </a:bodyPr>
          <a:lstStyle/>
          <a:p>
            <a:pPr marL="285750" indent="-285750">
              <a:buFont typeface="Arial" panose="020B0604020202020204" pitchFamily="34" charset="0"/>
              <a:buChar char="•"/>
            </a:pPr>
            <a:endParaRPr lang="EN-US" sz="2400" b="1" dirty="0">
              <a:solidFill>
                <a:srgbClr val="000000"/>
              </a:solidFill>
              <a:latin typeface="Arial"/>
            </a:endParaRPr>
          </a:p>
        </p:txBody>
      </p:sp>
      <p:pic>
        <p:nvPicPr>
          <p:cNvPr id="3" name="Imagen 2"/>
          <p:cNvPicPr>
            <a:picLocks noChangeAspect="1"/>
          </p:cNvPicPr>
          <p:nvPr/>
        </p:nvPicPr>
        <p:blipFill>
          <a:blip r:embed="rId3"/>
          <a:stretch>
            <a:fillRect/>
          </a:stretch>
        </p:blipFill>
        <p:spPr>
          <a:xfrm>
            <a:off x="381000" y="1038225"/>
            <a:ext cx="8450373" cy="5351463"/>
          </a:xfrm>
          <a:prstGeom prst="rect">
            <a:avLst/>
          </a:prstGeom>
        </p:spPr>
      </p:pic>
    </p:spTree>
    <p:extLst>
      <p:ext uri="{BB962C8B-B14F-4D97-AF65-F5344CB8AC3E}">
        <p14:creationId xmlns:p14="http://schemas.microsoft.com/office/powerpoint/2010/main" val="2454364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707886"/>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N-U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 &amp; FS Software – C&amp;DH SW Architecture</a:t>
            </a:r>
          </a:p>
          <a:p>
            <a:pPr algn="ctr"/>
            <a:endParaRPr lang="EN-US"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sp>
        <p:nvSpPr>
          <p:cNvPr id="2" name="CuadroTexto 1"/>
          <p:cNvSpPr txBox="1"/>
          <p:nvPr/>
        </p:nvSpPr>
        <p:spPr>
          <a:xfrm>
            <a:off x="411163" y="1201738"/>
            <a:ext cx="8324850" cy="461665"/>
          </a:xfrm>
          <a:prstGeom prst="rect">
            <a:avLst/>
          </a:prstGeom>
        </p:spPr>
        <p:txBody>
          <a:bodyPr rtlCol="0" anchor="t">
            <a:spAutoFit/>
          </a:bodyPr>
          <a:lstStyle/>
          <a:p>
            <a:pPr marL="285750" indent="-285750">
              <a:buFont typeface="Arial" panose="020B0604020202020204" pitchFamily="34" charset="0"/>
              <a:buChar char="•"/>
            </a:pPr>
            <a:endParaRPr lang="EN-US" sz="2400" b="1" dirty="0">
              <a:solidFill>
                <a:srgbClr val="000000"/>
              </a:solidFill>
              <a:latin typeface="Arial"/>
            </a:endParaRPr>
          </a:p>
        </p:txBody>
      </p:sp>
      <p:pic>
        <p:nvPicPr>
          <p:cNvPr id="3" name="Imagen 2"/>
          <p:cNvPicPr>
            <a:picLocks noChangeAspect="1"/>
          </p:cNvPicPr>
          <p:nvPr/>
        </p:nvPicPr>
        <p:blipFill>
          <a:blip r:embed="rId3"/>
          <a:stretch>
            <a:fillRect/>
          </a:stretch>
        </p:blipFill>
        <p:spPr>
          <a:xfrm>
            <a:off x="360180" y="962025"/>
            <a:ext cx="8450373" cy="5351463"/>
          </a:xfrm>
          <a:prstGeom prst="rect">
            <a:avLst/>
          </a:prstGeom>
        </p:spPr>
      </p:pic>
      <p:sp>
        <p:nvSpPr>
          <p:cNvPr id="5" name="CuadroTexto 4"/>
          <p:cNvSpPr txBox="1"/>
          <p:nvPr/>
        </p:nvSpPr>
        <p:spPr>
          <a:xfrm>
            <a:off x="2504025" y="1133475"/>
            <a:ext cx="1443759" cy="1477328"/>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b="1" dirty="0">
                <a:solidFill>
                  <a:srgbClr val="FF0000"/>
                </a:solidFill>
                <a:latin typeface="Arial"/>
              </a:rPr>
              <a:t>Failure Detection, isolation and fault recovery</a:t>
            </a:r>
            <a:endParaRPr lang="es-ES" b="1" dirty="0">
              <a:latin typeface="Arial"/>
            </a:endParaRPr>
          </a:p>
        </p:txBody>
      </p:sp>
      <p:sp>
        <p:nvSpPr>
          <p:cNvPr id="6" name="Rectángulo: esquinas redondeadas 5"/>
          <p:cNvSpPr/>
          <p:nvPr/>
        </p:nvSpPr>
        <p:spPr>
          <a:xfrm>
            <a:off x="837849" y="1784985"/>
            <a:ext cx="1548229" cy="99377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p:cNvSpPr txBox="1"/>
          <p:nvPr/>
        </p:nvSpPr>
        <p:spPr>
          <a:xfrm>
            <a:off x="495092" y="5237480"/>
            <a:ext cx="1732292" cy="646331"/>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b="1" dirty="0">
                <a:solidFill>
                  <a:srgbClr val="FF0000"/>
                </a:solidFill>
                <a:latin typeface="Arial"/>
              </a:rPr>
              <a:t>Telecommand processing</a:t>
            </a:r>
            <a:endParaRPr lang="es-ES" b="1" dirty="0">
              <a:latin typeface="Arial"/>
            </a:endParaRPr>
          </a:p>
        </p:txBody>
      </p:sp>
      <p:sp>
        <p:nvSpPr>
          <p:cNvPr id="8" name="Rectángulo: esquinas redondeadas 7"/>
          <p:cNvSpPr/>
          <p:nvPr/>
        </p:nvSpPr>
        <p:spPr>
          <a:xfrm>
            <a:off x="837849" y="4124325"/>
            <a:ext cx="1548229" cy="99377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4484688" y="2895600"/>
            <a:ext cx="1870042" cy="369332"/>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b="1" dirty="0">
                <a:solidFill>
                  <a:srgbClr val="FF0000"/>
                </a:solidFill>
                <a:latin typeface="Arial"/>
              </a:rPr>
              <a:t>Housekeeping</a:t>
            </a:r>
            <a:endParaRPr lang="es-ES" b="1" dirty="0">
              <a:latin typeface="Arial"/>
            </a:endParaRPr>
          </a:p>
        </p:txBody>
      </p:sp>
      <p:sp>
        <p:nvSpPr>
          <p:cNvPr id="10" name="Rectángulo: esquinas redondeadas 9"/>
          <p:cNvSpPr/>
          <p:nvPr/>
        </p:nvSpPr>
        <p:spPr>
          <a:xfrm>
            <a:off x="4579604" y="1800225"/>
            <a:ext cx="1548229" cy="99377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p:cNvSpPr txBox="1"/>
          <p:nvPr/>
        </p:nvSpPr>
        <p:spPr>
          <a:xfrm>
            <a:off x="4684335" y="5210175"/>
            <a:ext cx="1870042" cy="646331"/>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b="1" dirty="0">
                <a:solidFill>
                  <a:srgbClr val="FF0000"/>
                </a:solidFill>
                <a:latin typeface="Arial"/>
              </a:rPr>
              <a:t>Telemetry frame</a:t>
            </a:r>
            <a:endParaRPr lang="es-ES" b="1" dirty="0">
              <a:latin typeface="Arial"/>
            </a:endParaRPr>
          </a:p>
        </p:txBody>
      </p:sp>
      <p:sp>
        <p:nvSpPr>
          <p:cNvPr id="12" name="Rectángulo: esquinas redondeadas 11"/>
          <p:cNvSpPr/>
          <p:nvPr/>
        </p:nvSpPr>
        <p:spPr>
          <a:xfrm>
            <a:off x="4789066" y="4114800"/>
            <a:ext cx="1548229" cy="99377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12496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707886"/>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N-U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 &amp; FS Software – C&amp;DH SW Architecture</a:t>
            </a:r>
          </a:p>
          <a:p>
            <a:pPr algn="ctr"/>
            <a:endParaRPr lang="EN-US"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sp>
        <p:nvSpPr>
          <p:cNvPr id="2" name="CuadroTexto 1"/>
          <p:cNvSpPr txBox="1"/>
          <p:nvPr/>
        </p:nvSpPr>
        <p:spPr>
          <a:xfrm>
            <a:off x="411163" y="1201738"/>
            <a:ext cx="8324850" cy="461665"/>
          </a:xfrm>
          <a:prstGeom prst="rect">
            <a:avLst/>
          </a:prstGeom>
        </p:spPr>
        <p:txBody>
          <a:bodyPr rtlCol="0" anchor="t">
            <a:spAutoFit/>
          </a:bodyPr>
          <a:lstStyle/>
          <a:p>
            <a:pPr marL="285750" indent="-285750">
              <a:buFont typeface="Arial" panose="020B0604020202020204" pitchFamily="34" charset="0"/>
              <a:buChar char="•"/>
            </a:pPr>
            <a:endParaRPr lang="EN-US" sz="2400" b="1" dirty="0">
              <a:solidFill>
                <a:srgbClr val="000000"/>
              </a:solidFill>
              <a:latin typeface="Arial"/>
            </a:endParaRPr>
          </a:p>
        </p:txBody>
      </p:sp>
      <p:pic>
        <p:nvPicPr>
          <p:cNvPr id="3" name="Imagen 2"/>
          <p:cNvPicPr>
            <a:picLocks noChangeAspect="1"/>
          </p:cNvPicPr>
          <p:nvPr/>
        </p:nvPicPr>
        <p:blipFill>
          <a:blip r:embed="rId3"/>
          <a:stretch>
            <a:fillRect/>
          </a:stretch>
        </p:blipFill>
        <p:spPr>
          <a:xfrm>
            <a:off x="360180" y="962025"/>
            <a:ext cx="8450373" cy="5351463"/>
          </a:xfrm>
          <a:prstGeom prst="rect">
            <a:avLst/>
          </a:prstGeom>
        </p:spPr>
      </p:pic>
      <p:sp>
        <p:nvSpPr>
          <p:cNvPr id="5" name="CuadroTexto 4"/>
          <p:cNvSpPr txBox="1"/>
          <p:nvPr/>
        </p:nvSpPr>
        <p:spPr>
          <a:xfrm>
            <a:off x="913780" y="1781175"/>
            <a:ext cx="1443759" cy="923330"/>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b="1" dirty="0">
                <a:solidFill>
                  <a:srgbClr val="FF0000"/>
                </a:solidFill>
                <a:latin typeface="Arial"/>
              </a:rPr>
              <a:t>Command execution (TT, RT)</a:t>
            </a:r>
            <a:endParaRPr lang="es-ES" b="1" dirty="0">
              <a:latin typeface="Arial"/>
            </a:endParaRPr>
          </a:p>
        </p:txBody>
      </p:sp>
      <p:sp>
        <p:nvSpPr>
          <p:cNvPr id="6" name="Rectángulo: esquinas redondeadas 5"/>
          <p:cNvSpPr/>
          <p:nvPr/>
        </p:nvSpPr>
        <p:spPr>
          <a:xfrm>
            <a:off x="3022739" y="2609850"/>
            <a:ext cx="1548229" cy="99377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p:cNvSpPr txBox="1"/>
          <p:nvPr/>
        </p:nvSpPr>
        <p:spPr>
          <a:xfrm>
            <a:off x="2643188" y="5106988"/>
            <a:ext cx="2161435" cy="923925"/>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b="1" dirty="0">
                <a:solidFill>
                  <a:srgbClr val="FF0000"/>
                </a:solidFill>
                <a:latin typeface="Arial"/>
              </a:rPr>
              <a:t>Communication management with TT&amp;C</a:t>
            </a:r>
            <a:endParaRPr lang="es-ES" b="1" dirty="0">
              <a:latin typeface="Arial"/>
            </a:endParaRPr>
          </a:p>
        </p:txBody>
      </p:sp>
      <p:sp>
        <p:nvSpPr>
          <p:cNvPr id="8" name="Rectángulo: esquinas redondeadas 7"/>
          <p:cNvSpPr/>
          <p:nvPr/>
        </p:nvSpPr>
        <p:spPr>
          <a:xfrm>
            <a:off x="2938635" y="4019550"/>
            <a:ext cx="1548229" cy="99377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CuadroTexto 15"/>
          <p:cNvSpPr txBox="1"/>
          <p:nvPr/>
        </p:nvSpPr>
        <p:spPr>
          <a:xfrm>
            <a:off x="3081847" y="1543050"/>
            <a:ext cx="1443759" cy="923330"/>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b="1" dirty="0">
                <a:solidFill>
                  <a:srgbClr val="FF0000"/>
                </a:solidFill>
                <a:latin typeface="Arial"/>
              </a:rPr>
              <a:t>C&amp;DH</a:t>
            </a:r>
            <a:endParaRPr lang="EN-US" b="1" dirty="0">
              <a:latin typeface="Arial"/>
            </a:endParaRPr>
          </a:p>
          <a:p>
            <a:pPr algn="ctr"/>
            <a:r>
              <a:rPr lang="EN-US" b="1" dirty="0">
                <a:solidFill>
                  <a:srgbClr val="FF0000"/>
                </a:solidFill>
                <a:latin typeface="Arial"/>
              </a:rPr>
              <a:t>Control modes </a:t>
            </a:r>
            <a:endParaRPr lang="ES-ES" b="1">
              <a:latin typeface="Arial"/>
            </a:endParaRPr>
          </a:p>
        </p:txBody>
      </p:sp>
      <p:sp>
        <p:nvSpPr>
          <p:cNvPr id="17" name="Rectángulo: esquinas redondeadas 16"/>
          <p:cNvSpPr/>
          <p:nvPr/>
        </p:nvSpPr>
        <p:spPr>
          <a:xfrm>
            <a:off x="861549" y="2847975"/>
            <a:ext cx="1548229" cy="99377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45734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707886"/>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N-U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 &amp; FS Software – Payload SW Architecture</a:t>
            </a:r>
          </a:p>
          <a:p>
            <a:pPr algn="ctr"/>
            <a:endParaRPr lang="EN-US"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sp>
        <p:nvSpPr>
          <p:cNvPr id="2" name="CuadroTexto 1"/>
          <p:cNvSpPr txBox="1"/>
          <p:nvPr/>
        </p:nvSpPr>
        <p:spPr>
          <a:xfrm>
            <a:off x="411163" y="1201738"/>
            <a:ext cx="8324850" cy="461665"/>
          </a:xfrm>
          <a:prstGeom prst="rect">
            <a:avLst/>
          </a:prstGeom>
        </p:spPr>
        <p:txBody>
          <a:bodyPr rtlCol="0" anchor="t">
            <a:spAutoFit/>
          </a:bodyPr>
          <a:lstStyle/>
          <a:p>
            <a:pPr marL="285750" indent="-285750">
              <a:buFont typeface="Arial" panose="020B0604020202020204" pitchFamily="34" charset="0"/>
              <a:buChar char="•"/>
            </a:pPr>
            <a:endParaRPr lang="EN-US" sz="2400" b="1" dirty="0">
              <a:solidFill>
                <a:srgbClr val="000000"/>
              </a:solidFill>
              <a:latin typeface="Arial"/>
            </a:endParaRPr>
          </a:p>
        </p:txBody>
      </p:sp>
      <p:pic>
        <p:nvPicPr>
          <p:cNvPr id="3" name="Imagen 2"/>
          <p:cNvPicPr>
            <a:picLocks noChangeAspect="1"/>
          </p:cNvPicPr>
          <p:nvPr/>
        </p:nvPicPr>
        <p:blipFill>
          <a:blip r:embed="rId3"/>
          <a:stretch>
            <a:fillRect/>
          </a:stretch>
        </p:blipFill>
        <p:spPr>
          <a:xfrm>
            <a:off x="277813" y="1111569"/>
            <a:ext cx="8531225" cy="5271769"/>
          </a:xfrm>
          <a:prstGeom prst="rect">
            <a:avLst/>
          </a:prstGeom>
        </p:spPr>
      </p:pic>
    </p:spTree>
    <p:extLst>
      <p:ext uri="{BB962C8B-B14F-4D97-AF65-F5344CB8AC3E}">
        <p14:creationId xmlns:p14="http://schemas.microsoft.com/office/powerpoint/2010/main" val="986030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707886"/>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N-U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 &amp; FS Software – Payload SW Architecture</a:t>
            </a:r>
          </a:p>
          <a:p>
            <a:pPr algn="ctr"/>
            <a:endParaRPr lang="EN-US"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sp>
        <p:nvSpPr>
          <p:cNvPr id="2" name="CuadroTexto 1"/>
          <p:cNvSpPr txBox="1"/>
          <p:nvPr/>
        </p:nvSpPr>
        <p:spPr>
          <a:xfrm>
            <a:off x="411163" y="1201738"/>
            <a:ext cx="8324850" cy="461665"/>
          </a:xfrm>
          <a:prstGeom prst="rect">
            <a:avLst/>
          </a:prstGeom>
        </p:spPr>
        <p:txBody>
          <a:bodyPr rtlCol="0" anchor="t">
            <a:spAutoFit/>
          </a:bodyPr>
          <a:lstStyle/>
          <a:p>
            <a:pPr marL="285750" indent="-285750">
              <a:buFont typeface="Arial" panose="020B0604020202020204" pitchFamily="34" charset="0"/>
              <a:buChar char="•"/>
            </a:pPr>
            <a:endParaRPr lang="EN-US" sz="2400" b="1" dirty="0">
              <a:solidFill>
                <a:srgbClr val="000000"/>
              </a:solidFill>
              <a:latin typeface="Arial"/>
            </a:endParaRPr>
          </a:p>
        </p:txBody>
      </p:sp>
      <p:pic>
        <p:nvPicPr>
          <p:cNvPr id="3" name="Imagen 2"/>
          <p:cNvPicPr>
            <a:picLocks noChangeAspect="1"/>
          </p:cNvPicPr>
          <p:nvPr/>
        </p:nvPicPr>
        <p:blipFill>
          <a:blip r:embed="rId3"/>
          <a:stretch>
            <a:fillRect/>
          </a:stretch>
        </p:blipFill>
        <p:spPr>
          <a:xfrm>
            <a:off x="277813" y="1111569"/>
            <a:ext cx="8531225" cy="5271769"/>
          </a:xfrm>
          <a:prstGeom prst="rect">
            <a:avLst/>
          </a:prstGeom>
        </p:spPr>
      </p:pic>
      <p:sp>
        <p:nvSpPr>
          <p:cNvPr id="5" name="CuadroTexto 4"/>
          <p:cNvSpPr txBox="1"/>
          <p:nvPr/>
        </p:nvSpPr>
        <p:spPr>
          <a:xfrm>
            <a:off x="930429" y="1379963"/>
            <a:ext cx="1644192" cy="646331"/>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b="1" dirty="0">
                <a:solidFill>
                  <a:srgbClr val="FF0000"/>
                </a:solidFill>
                <a:latin typeface="Arial"/>
              </a:rPr>
              <a:t>Command management</a:t>
            </a:r>
            <a:endParaRPr lang="es-ES" b="1" dirty="0">
              <a:latin typeface="Arial"/>
            </a:endParaRPr>
          </a:p>
        </p:txBody>
      </p:sp>
      <p:sp>
        <p:nvSpPr>
          <p:cNvPr id="6" name="Rectángulo: esquinas redondeadas 5"/>
          <p:cNvSpPr/>
          <p:nvPr/>
        </p:nvSpPr>
        <p:spPr>
          <a:xfrm>
            <a:off x="2676292" y="1379963"/>
            <a:ext cx="1169988" cy="94772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p:cNvSpPr txBox="1"/>
          <p:nvPr/>
        </p:nvSpPr>
        <p:spPr>
          <a:xfrm>
            <a:off x="3230368" y="4683512"/>
            <a:ext cx="1640260" cy="646331"/>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b="1" dirty="0">
                <a:solidFill>
                  <a:srgbClr val="FF0000"/>
                </a:solidFill>
                <a:latin typeface="Arial"/>
              </a:rPr>
              <a:t>DCS management</a:t>
            </a:r>
          </a:p>
        </p:txBody>
      </p:sp>
      <p:sp>
        <p:nvSpPr>
          <p:cNvPr id="8" name="Rectángulo: esquinas redondeadas 7"/>
          <p:cNvSpPr/>
          <p:nvPr/>
        </p:nvSpPr>
        <p:spPr>
          <a:xfrm>
            <a:off x="3491725" y="3711265"/>
            <a:ext cx="1089025" cy="82072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6628006" y="2770381"/>
            <a:ext cx="1733912" cy="646331"/>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b="1" dirty="0">
                <a:solidFill>
                  <a:srgbClr val="FF0000"/>
                </a:solidFill>
                <a:latin typeface="Arial"/>
              </a:rPr>
              <a:t>Camera management</a:t>
            </a:r>
          </a:p>
        </p:txBody>
      </p:sp>
      <p:sp>
        <p:nvSpPr>
          <p:cNvPr id="10" name="Rectángulo: esquinas redondeadas 9"/>
          <p:cNvSpPr/>
          <p:nvPr/>
        </p:nvSpPr>
        <p:spPr>
          <a:xfrm>
            <a:off x="5414963" y="2624138"/>
            <a:ext cx="1027112" cy="82691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p:cNvSpPr txBox="1"/>
          <p:nvPr/>
        </p:nvSpPr>
        <p:spPr>
          <a:xfrm>
            <a:off x="5101682" y="919975"/>
            <a:ext cx="1733550" cy="646331"/>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b="1" dirty="0">
                <a:solidFill>
                  <a:srgbClr val="FF0000"/>
                </a:solidFill>
                <a:latin typeface="Arial"/>
              </a:rPr>
              <a:t>Mass Memory management</a:t>
            </a:r>
          </a:p>
        </p:txBody>
      </p:sp>
      <p:sp>
        <p:nvSpPr>
          <p:cNvPr id="12" name="Rectángulo: esquinas redondeadas 11"/>
          <p:cNvSpPr/>
          <p:nvPr/>
        </p:nvSpPr>
        <p:spPr>
          <a:xfrm>
            <a:off x="5436219" y="1630865"/>
            <a:ext cx="1089025" cy="79731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64635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707886"/>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N-U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 &amp; FS Software – Payload SW Architecture</a:t>
            </a:r>
          </a:p>
          <a:p>
            <a:pPr algn="ctr"/>
            <a:endParaRPr lang="EN-US"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sp>
        <p:nvSpPr>
          <p:cNvPr id="2" name="CuadroTexto 1"/>
          <p:cNvSpPr txBox="1"/>
          <p:nvPr/>
        </p:nvSpPr>
        <p:spPr>
          <a:xfrm>
            <a:off x="411163" y="1201738"/>
            <a:ext cx="8324850" cy="461665"/>
          </a:xfrm>
          <a:prstGeom prst="rect">
            <a:avLst/>
          </a:prstGeom>
        </p:spPr>
        <p:txBody>
          <a:bodyPr rtlCol="0" anchor="t">
            <a:spAutoFit/>
          </a:bodyPr>
          <a:lstStyle/>
          <a:p>
            <a:pPr marL="285750" indent="-285750">
              <a:buFont typeface="Arial" panose="020B0604020202020204" pitchFamily="34" charset="0"/>
              <a:buChar char="•"/>
            </a:pPr>
            <a:endParaRPr lang="EN-US" sz="2400" b="1" dirty="0">
              <a:solidFill>
                <a:srgbClr val="000000"/>
              </a:solidFill>
              <a:latin typeface="Arial"/>
            </a:endParaRPr>
          </a:p>
        </p:txBody>
      </p:sp>
      <p:pic>
        <p:nvPicPr>
          <p:cNvPr id="3" name="Imagen 2"/>
          <p:cNvPicPr>
            <a:picLocks noChangeAspect="1"/>
          </p:cNvPicPr>
          <p:nvPr/>
        </p:nvPicPr>
        <p:blipFill>
          <a:blip r:embed="rId3"/>
          <a:stretch>
            <a:fillRect/>
          </a:stretch>
        </p:blipFill>
        <p:spPr>
          <a:xfrm>
            <a:off x="277813" y="1111569"/>
            <a:ext cx="8531225" cy="5271769"/>
          </a:xfrm>
          <a:prstGeom prst="rect">
            <a:avLst/>
          </a:prstGeom>
        </p:spPr>
      </p:pic>
      <p:sp>
        <p:nvSpPr>
          <p:cNvPr id="5" name="CuadroTexto 4"/>
          <p:cNvSpPr txBox="1"/>
          <p:nvPr/>
        </p:nvSpPr>
        <p:spPr>
          <a:xfrm>
            <a:off x="0" y="2587501"/>
            <a:ext cx="1801181" cy="369332"/>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b="1" dirty="0">
                <a:solidFill>
                  <a:srgbClr val="FF0000"/>
                </a:solidFill>
                <a:latin typeface="Arial"/>
              </a:rPr>
              <a:t>Housekeeping</a:t>
            </a:r>
            <a:endParaRPr lang="es-ES" b="1" dirty="0">
              <a:latin typeface="Arial"/>
            </a:endParaRPr>
          </a:p>
        </p:txBody>
      </p:sp>
      <p:sp>
        <p:nvSpPr>
          <p:cNvPr id="6" name="Rectángulo: esquinas redondeadas 5"/>
          <p:cNvSpPr/>
          <p:nvPr/>
        </p:nvSpPr>
        <p:spPr>
          <a:xfrm>
            <a:off x="1885232" y="2498734"/>
            <a:ext cx="1169988" cy="94772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p:cNvSpPr txBox="1"/>
          <p:nvPr/>
        </p:nvSpPr>
        <p:spPr>
          <a:xfrm>
            <a:off x="2342257" y="3551555"/>
            <a:ext cx="1640260" cy="646331"/>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b="1" dirty="0">
                <a:solidFill>
                  <a:srgbClr val="FF0000"/>
                </a:solidFill>
                <a:latin typeface="Arial"/>
              </a:rPr>
              <a:t>Control modes</a:t>
            </a:r>
          </a:p>
        </p:txBody>
      </p:sp>
      <p:sp>
        <p:nvSpPr>
          <p:cNvPr id="8" name="Rectángulo: esquinas redondeadas 7"/>
          <p:cNvSpPr/>
          <p:nvPr/>
        </p:nvSpPr>
        <p:spPr>
          <a:xfrm>
            <a:off x="3690655" y="2498725"/>
            <a:ext cx="1182970" cy="96678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5255797" y="4738370"/>
            <a:ext cx="1733912" cy="646331"/>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b="1" dirty="0">
                <a:solidFill>
                  <a:srgbClr val="FF0000"/>
                </a:solidFill>
                <a:latin typeface="Arial"/>
              </a:rPr>
              <a:t>Frame Grabber</a:t>
            </a:r>
            <a:endParaRPr lang="EN-US" b="1" dirty="0">
              <a:latin typeface="Arial"/>
            </a:endParaRPr>
          </a:p>
        </p:txBody>
      </p:sp>
      <p:sp>
        <p:nvSpPr>
          <p:cNvPr id="10" name="Rectángulo: esquinas redondeadas 9"/>
          <p:cNvSpPr/>
          <p:nvPr/>
        </p:nvSpPr>
        <p:spPr>
          <a:xfrm>
            <a:off x="5456858" y="3819525"/>
            <a:ext cx="1027112" cy="82691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27181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nchor="t"/>
          <a:lstStyle/>
          <a:p>
            <a:r>
              <a:rPr lang="EN-US" sz="4800" dirty="0"/>
              <a:t>Academic Model</a:t>
            </a:r>
            <a:endParaRPr lang="EN-US" sz="4400" dirty="0">
              <a:solidFill>
                <a:schemeClr val="tx1"/>
              </a:solidFill>
            </a:endParaRPr>
          </a:p>
        </p:txBody>
      </p:sp>
      <p:sp>
        <p:nvSpPr>
          <p:cNvPr id="5" name="Subtítulo 4"/>
          <p:cNvSpPr>
            <a:spLocks noGrp="1"/>
          </p:cNvSpPr>
          <p:nvPr>
            <p:ph type="subTitle" idx="1"/>
          </p:nvPr>
        </p:nvSpPr>
        <p:spPr/>
        <p:txBody>
          <a:bodyPr/>
          <a:lstStyle/>
          <a:p>
            <a:endParaRPr lang="es-ES"/>
          </a:p>
        </p:txBody>
      </p:sp>
    </p:spTree>
    <p:extLst>
      <p:ext uri="{BB962C8B-B14F-4D97-AF65-F5344CB8AC3E}">
        <p14:creationId xmlns:p14="http://schemas.microsoft.com/office/powerpoint/2010/main" val="2350669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3"/>
          <a:stretch>
            <a:fillRect/>
          </a:stretch>
        </p:blipFill>
        <p:spPr>
          <a:xfrm>
            <a:off x="361950" y="1143000"/>
            <a:ext cx="8507239" cy="5230813"/>
          </a:xfrm>
          <a:prstGeom prst="rect">
            <a:avLst/>
          </a:prstGeom>
        </p:spPr>
      </p:pic>
      <p:sp>
        <p:nvSpPr>
          <p:cNvPr id="4" name="TextBox 3"/>
          <p:cNvSpPr txBox="1"/>
          <p:nvPr/>
        </p:nvSpPr>
        <p:spPr>
          <a:xfrm>
            <a:off x="0" y="202490"/>
            <a:ext cx="9144000" cy="707886"/>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N-U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 &amp; FS Architecture – FS SW Academic Model</a:t>
            </a:r>
            <a:endParaRPr lang="es-ES" sz="2000" b="1" spc="150" dirty="0">
              <a:ln w="11430"/>
              <a:effectLst>
                <a:outerShdw blurRad="25400" algn="tl" rotWithShape="0">
                  <a:srgbClr val="000000">
                    <a:alpha val="43000"/>
                  </a:srgbClr>
                </a:outerShdw>
              </a:effectLst>
              <a:latin typeface="Arial Black" pitchFamily="34" charset="0"/>
              <a:ea typeface="+mj-ea"/>
              <a:cs typeface="+mj-cs"/>
            </a:endParaRPr>
          </a:p>
          <a:p>
            <a:pPr algn="ctr"/>
            <a:endParaRPr lang="EN-US"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sp>
        <p:nvSpPr>
          <p:cNvPr id="2" name="CuadroTexto 1"/>
          <p:cNvSpPr txBox="1"/>
          <p:nvPr/>
        </p:nvSpPr>
        <p:spPr>
          <a:xfrm>
            <a:off x="5646173" y="2082165"/>
            <a:ext cx="3144432" cy="646331"/>
          </a:xfrm>
          <a:prstGeom prst="rect">
            <a:avLst/>
          </a:prstGeom>
          <a:noFill/>
          <a:ln w="57150">
            <a:solidFill>
              <a:srgbClr val="7030A0"/>
            </a:solidFill>
          </a:ln>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b="1" dirty="0">
                <a:solidFill>
                  <a:srgbClr val="7030A0"/>
                </a:solidFill>
                <a:latin typeface="Arial"/>
              </a:rPr>
              <a:t>Flight Segment Software Modules</a:t>
            </a:r>
            <a:endParaRPr lang="ES-ES" b="1" dirty="0">
              <a:solidFill>
                <a:srgbClr val="7030A0"/>
              </a:solidFill>
              <a:latin typeface="Arial"/>
            </a:endParaRPr>
          </a:p>
        </p:txBody>
      </p:sp>
      <p:sp>
        <p:nvSpPr>
          <p:cNvPr id="6" name="Rectángulo: esquinas redondeadas 5"/>
          <p:cNvSpPr/>
          <p:nvPr/>
        </p:nvSpPr>
        <p:spPr>
          <a:xfrm>
            <a:off x="3679524" y="2015275"/>
            <a:ext cx="1731985" cy="936617"/>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8" name="Conector recto de flecha 17"/>
          <p:cNvCxnSpPr/>
          <p:nvPr/>
        </p:nvCxnSpPr>
        <p:spPr>
          <a:xfrm flipH="1">
            <a:off x="6905504" y="2818295"/>
            <a:ext cx="984209" cy="902889"/>
          </a:xfrm>
          <a:prstGeom prst="straightConnector1">
            <a:avLst/>
          </a:prstGeom>
          <a:ln w="57150">
            <a:solidFill>
              <a:srgbClr val="FF0000"/>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de flecha 18"/>
          <p:cNvCxnSpPr/>
          <p:nvPr/>
        </p:nvCxnSpPr>
        <p:spPr>
          <a:xfrm>
            <a:off x="6906571" y="2817292"/>
            <a:ext cx="971935" cy="948935"/>
          </a:xfrm>
          <a:prstGeom prst="straightConnector1">
            <a:avLst/>
          </a:prstGeom>
          <a:ln w="57150">
            <a:solidFill>
              <a:srgbClr val="FF0000"/>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cxnSp>
      <p:sp>
        <p:nvSpPr>
          <p:cNvPr id="15" name="Rectángulo: esquinas redondeadas 14"/>
          <p:cNvSpPr/>
          <p:nvPr/>
        </p:nvSpPr>
        <p:spPr>
          <a:xfrm>
            <a:off x="6455490" y="4019550"/>
            <a:ext cx="1812925" cy="821510"/>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90063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400110"/>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N-U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 &amp; FS Software – FS SW Academic model</a:t>
            </a:r>
            <a:endParaRPr lang="EN-US"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sp>
        <p:nvSpPr>
          <p:cNvPr id="2" name="CuadroTexto 1"/>
          <p:cNvSpPr txBox="1"/>
          <p:nvPr/>
        </p:nvSpPr>
        <p:spPr>
          <a:xfrm>
            <a:off x="411163" y="1201738"/>
            <a:ext cx="8324850" cy="4893647"/>
          </a:xfrm>
          <a:prstGeom prst="rect">
            <a:avLst/>
          </a:prstGeom>
        </p:spPr>
        <p:txBody>
          <a:bodyPr rtlCol="0" anchor="t">
            <a:spAutoFit/>
          </a:bodyPr>
          <a:lstStyle/>
          <a:p>
            <a:pPr marL="285750" indent="-285750">
              <a:buFont typeface="Arial" panose="020B0604020202020204" pitchFamily="34" charset="0"/>
              <a:buChar char="•"/>
            </a:pPr>
            <a:r>
              <a:rPr lang="EN-US" sz="2400" b="1" dirty="0">
                <a:latin typeface="Arial"/>
              </a:rPr>
              <a:t>Only essential changes in provided software and hardware configuration of EMP, to achieve the end to end test:</a:t>
            </a:r>
            <a:endParaRPr lang="es-ES" sz="2400" b="1" dirty="0">
              <a:latin typeface="Arial"/>
            </a:endParaRPr>
          </a:p>
          <a:p>
            <a:pPr marL="742950" lvl="1" indent="-285750">
              <a:buFont typeface="Arial" panose="020B0604020202020204" pitchFamily="34" charset="0"/>
              <a:buChar char="•"/>
            </a:pPr>
            <a:r>
              <a:rPr lang="EN" sz="2400" dirty="0">
                <a:latin typeface="Arial"/>
              </a:rPr>
              <a:t>Recognition and processing of telecommands directed to DCS payload instrument</a:t>
            </a:r>
          </a:p>
          <a:p>
            <a:pPr marL="742950" lvl="1" indent="-285750">
              <a:buFont typeface="Arial" panose="020B0604020202020204" pitchFamily="34" charset="0"/>
              <a:buChar char="•"/>
            </a:pPr>
            <a:r>
              <a:rPr lang="EN" sz="2400" dirty="0">
                <a:latin typeface="Arial"/>
              </a:rPr>
              <a:t>Housekeeping data collection from DCS payload instrument</a:t>
            </a:r>
          </a:p>
          <a:p>
            <a:pPr marL="742950" lvl="1" indent="-285750">
              <a:buFont typeface="Arial" panose="020B0604020202020204" pitchFamily="34" charset="0"/>
              <a:buChar char="•"/>
            </a:pPr>
            <a:r>
              <a:rPr lang="EN" sz="2400" dirty="0">
                <a:latin typeface="Arial"/>
              </a:rPr>
              <a:t>Sending DCS's science data from payload to ground segment</a:t>
            </a:r>
            <a:endParaRPr lang="EN-US" sz="2400" dirty="0">
              <a:latin typeface="Arial"/>
            </a:endParaRPr>
          </a:p>
          <a:p>
            <a:pPr marL="285750" indent="-285750">
              <a:buFont typeface="Arial" panose="020B0604020202020204" pitchFamily="34" charset="0"/>
              <a:buChar char="•"/>
            </a:pPr>
            <a:endParaRPr lang="ES-ES" sz="2400" b="1" dirty="0">
              <a:solidFill>
                <a:srgbClr val="000000"/>
              </a:solidFill>
              <a:latin typeface="Arial"/>
            </a:endParaRPr>
          </a:p>
          <a:p>
            <a:pPr marL="285750" indent="-285750">
              <a:buFont typeface="Arial" panose="020B0604020202020204" pitchFamily="34" charset="0"/>
              <a:buChar char="•"/>
            </a:pPr>
            <a:endParaRPr lang="ES-ES" sz="2400" b="1" dirty="0">
              <a:latin typeface="Arial"/>
            </a:endParaRPr>
          </a:p>
          <a:p>
            <a:pPr marL="285750" indent="-285750">
              <a:buFont typeface="Arial" panose="020B0604020202020204" pitchFamily="34" charset="0"/>
              <a:buChar char="•"/>
            </a:pPr>
            <a:endParaRPr lang="ES-ES" sz="2400" b="1" dirty="0">
              <a:solidFill>
                <a:srgbClr val="000000"/>
              </a:solidFill>
              <a:latin typeface="Arial"/>
            </a:endParaRPr>
          </a:p>
          <a:p>
            <a:pPr marL="285750" indent="-285750">
              <a:buFont typeface="Arial" panose="020B0604020202020204" pitchFamily="34" charset="0"/>
              <a:buChar char="•"/>
            </a:pPr>
            <a:endParaRPr lang="ES-ES" sz="2400" b="1" dirty="0">
              <a:solidFill>
                <a:srgbClr val="000000"/>
              </a:solidFill>
              <a:latin typeface="Arial"/>
            </a:endParaRPr>
          </a:p>
        </p:txBody>
      </p:sp>
    </p:spTree>
    <p:extLst>
      <p:ext uri="{BB962C8B-B14F-4D97-AF65-F5344CB8AC3E}">
        <p14:creationId xmlns:p14="http://schemas.microsoft.com/office/powerpoint/2010/main" val="2380487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nchor="t"/>
          <a:lstStyle/>
          <a:p>
            <a:r>
              <a:rPr lang="EN-US" sz="4800" dirty="0">
                <a:solidFill>
                  <a:srgbClr val="000000"/>
                </a:solidFill>
                <a:latin typeface="Arial"/>
              </a:rPr>
              <a:t>Questions?</a:t>
            </a:r>
            <a:endParaRPr lang="EN-US" sz="5400" dirty="0">
              <a:solidFill>
                <a:srgbClr val="000000"/>
              </a:solidFill>
              <a:latin typeface="Arial"/>
            </a:endParaRPr>
          </a:p>
        </p:txBody>
      </p:sp>
      <p:sp>
        <p:nvSpPr>
          <p:cNvPr id="5" name="Subtítulo 4"/>
          <p:cNvSpPr>
            <a:spLocks noGrp="1"/>
          </p:cNvSpPr>
          <p:nvPr>
            <p:ph type="subTitle" idx="1"/>
          </p:nvPr>
        </p:nvSpPr>
        <p:spPr/>
        <p:txBody>
          <a:bodyPr/>
          <a:lstStyle/>
          <a:p>
            <a:endParaRPr lang="es-ES"/>
          </a:p>
        </p:txBody>
      </p:sp>
    </p:spTree>
    <p:extLst>
      <p:ext uri="{BB962C8B-B14F-4D97-AF65-F5344CB8AC3E}">
        <p14:creationId xmlns:p14="http://schemas.microsoft.com/office/powerpoint/2010/main" val="3187053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400110"/>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pPr algn="ct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AGENDA – 16 de Diciembre</a:t>
            </a:r>
            <a:r>
              <a:rPr lang="es-ES" sz="16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 (Tarde)</a:t>
            </a:r>
            <a:endParaRPr lang="en-US" sz="1600" b="1" kern="1200" cap="none" spc="150" baseline="0" dirty="0">
              <a:ln w="11430"/>
              <a:solidFill>
                <a:srgbClr val="F8F8F8"/>
              </a:solidFill>
              <a:effectLst>
                <a:outerShdw blurRad="25400" algn="tl" rotWithShape="0">
                  <a:srgbClr val="000000">
                    <a:alpha val="43000"/>
                  </a:srgbClr>
                </a:outerShdw>
              </a:effectLst>
              <a:latin typeface="Arial Black" pitchFamily="34" charset="0"/>
              <a:ea typeface="+mj-ea"/>
              <a:cs typeface="+mj-cs"/>
            </a:endParaRPr>
          </a:p>
        </p:txBody>
      </p:sp>
      <p:graphicFrame>
        <p:nvGraphicFramePr>
          <p:cNvPr id="5" name="4 Tabla"/>
          <p:cNvGraphicFramePr>
            <a:graphicFrameLocks noGrp="1"/>
          </p:cNvGraphicFramePr>
          <p:nvPr>
            <p:extLst>
              <p:ext uri="{D42A27DB-BD31-4B8C-83A1-F6EECF244321}">
                <p14:modId xmlns:p14="http://schemas.microsoft.com/office/powerpoint/2010/main" val="586514507"/>
              </p:ext>
            </p:extLst>
          </p:nvPr>
        </p:nvGraphicFramePr>
        <p:xfrm>
          <a:off x="0" y="-1"/>
          <a:ext cx="9144000" cy="6858000"/>
        </p:xfrm>
        <a:graphic>
          <a:graphicData uri="http://schemas.openxmlformats.org/drawingml/2006/table">
            <a:tbl>
              <a:tblPr firstRow="1" bandRow="1">
                <a:tableStyleId>{5C22544A-7EE6-4342-B048-85BDC9FD1C3A}</a:tableStyleId>
              </a:tblPr>
              <a:tblGrid>
                <a:gridCol w="908751">
                  <a:extLst>
                    <a:ext uri="{9D8B030D-6E8A-4147-A177-3AD203B41FA5}">
                      <a16:colId xmlns:a16="http://schemas.microsoft.com/office/drawing/2014/main" val="20000"/>
                    </a:ext>
                  </a:extLst>
                </a:gridCol>
                <a:gridCol w="4860984">
                  <a:extLst>
                    <a:ext uri="{9D8B030D-6E8A-4147-A177-3AD203B41FA5}">
                      <a16:colId xmlns:a16="http://schemas.microsoft.com/office/drawing/2014/main" val="20001"/>
                    </a:ext>
                  </a:extLst>
                </a:gridCol>
                <a:gridCol w="3374265">
                  <a:extLst>
                    <a:ext uri="{9D8B030D-6E8A-4147-A177-3AD203B41FA5}">
                      <a16:colId xmlns:a16="http://schemas.microsoft.com/office/drawing/2014/main" val="20002"/>
                    </a:ext>
                  </a:extLst>
                </a:gridCol>
              </a:tblGrid>
              <a:tr h="369338">
                <a:tc>
                  <a:txBody>
                    <a:bodyPr/>
                    <a:lstStyle/>
                    <a:p>
                      <a:pPr algn="ctr" rtl="0" fontAlgn="ctr">
                        <a:spcBef>
                          <a:spcPts val="200"/>
                        </a:spcBef>
                        <a:spcAft>
                          <a:spcPts val="200"/>
                        </a:spcAft>
                      </a:pPr>
                      <a:r>
                        <a:rPr lang="EN-US" sz="1400" u="none" strike="noStrike" dirty="0" err="1">
                          <a:effectLst/>
                          <a:latin typeface="Calibri" panose="020F0502020204030204" pitchFamily="34" charset="0"/>
                          <a:cs typeface="Calibri" panose="020F0502020204030204" pitchFamily="34" charset="0"/>
                        </a:rPr>
                        <a:t>Starts</a:t>
                      </a:r>
                      <a:endParaRPr lang="EN-US" sz="1400" b="1" i="0" u="none" strike="noStrike">
                        <a:solidFill>
                          <a:srgbClr val="FFFFFF"/>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algn="ctr"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Subject</a:t>
                      </a:r>
                      <a:endParaRPr lang="EN-US" sz="1400" b="1" i="0" u="none" strike="noStrike">
                        <a:solidFill>
                          <a:srgbClr val="FFFFFF"/>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algn="ctr"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Speaker</a:t>
                      </a:r>
                      <a:endParaRPr lang="EN-US" sz="1400" b="1" i="0" u="none" strike="noStrike">
                        <a:solidFill>
                          <a:srgbClr val="FFFFFF"/>
                        </a:solidFill>
                        <a:effectLst/>
                        <a:latin typeface="Calibri" panose="020F0502020204030204" pitchFamily="34" charset="0"/>
                        <a:cs typeface="Calibri" panose="020F0502020204030204" pitchFamily="34" charset="0"/>
                      </a:endParaRPr>
                    </a:p>
                  </a:txBody>
                  <a:tcPr marL="8892" marR="8892" marT="8892" marB="0" anchor="ctr"/>
                </a:tc>
                <a:extLst>
                  <a:ext uri="{0D108BD9-81ED-4DB2-BD59-A6C34878D82A}">
                    <a16:rowId xmlns:a16="http://schemas.microsoft.com/office/drawing/2014/main" val="10000"/>
                  </a:ext>
                </a:extLst>
              </a:tr>
              <a:tr h="306448">
                <a:tc>
                  <a:txBody>
                    <a:bodyPr/>
                    <a:lstStyle/>
                    <a:p>
                      <a:pPr algn="ctr" rtl="0" fontAlgn="ctr">
                        <a:spcBef>
                          <a:spcPts val="200"/>
                        </a:spcBef>
                        <a:spcAft>
                          <a:spcPts val="200"/>
                        </a:spcAft>
                      </a:pPr>
                      <a:r>
                        <a:rPr lang="EN-US" sz="1400" b="1" u="none" strike="noStrike" dirty="0">
                          <a:effectLst/>
                          <a:latin typeface="Calibri" panose="020F0502020204030204" pitchFamily="34" charset="0"/>
                          <a:cs typeface="Calibri" panose="020F0502020204030204" pitchFamily="34" charset="0"/>
                        </a:rPr>
                        <a:t>08:45</a:t>
                      </a:r>
                      <a:endParaRPr lang="EN-US" sz="1400" b="1"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marL="108000" algn="l" rtl="0" fontAlgn="ctr">
                        <a:spcBef>
                          <a:spcPts val="200"/>
                        </a:spcBef>
                        <a:spcAft>
                          <a:spcPts val="200"/>
                        </a:spcAft>
                      </a:pPr>
                      <a:r>
                        <a:rPr lang="EN-US" sz="1400" b="1" u="none" strike="noStrike" dirty="0">
                          <a:effectLst/>
                          <a:latin typeface="Calibri" panose="020F0502020204030204" pitchFamily="34" charset="0"/>
                          <a:cs typeface="Calibri" panose="020F0502020204030204" pitchFamily="34" charset="0"/>
                        </a:rPr>
                        <a:t>Welcome</a:t>
                      </a:r>
                      <a:endParaRPr lang="EN-US" sz="1400" b="1"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algn="ctr" rtl="0" fontAlgn="ctr">
                        <a:spcBef>
                          <a:spcPts val="200"/>
                        </a:spcBef>
                        <a:spcAft>
                          <a:spcPts val="200"/>
                        </a:spcAft>
                      </a:pPr>
                      <a:r>
                        <a:rPr lang="EN-US" sz="1400" b="0" u="none" strike="noStrike" dirty="0">
                          <a:effectLst/>
                          <a:latin typeface="Calibri" panose="020F0502020204030204" pitchFamily="34" charset="0"/>
                          <a:cs typeface="Calibri" panose="020F0502020204030204" pitchFamily="34" charset="0"/>
                        </a:rPr>
                        <a:t>L. De </a:t>
                      </a:r>
                      <a:r>
                        <a:rPr lang="EN-US" sz="1400" b="0" u="none" strike="noStrike" dirty="0" err="1">
                          <a:effectLst/>
                          <a:latin typeface="Calibri" panose="020F0502020204030204" pitchFamily="34" charset="0"/>
                          <a:cs typeface="Calibri" panose="020F0502020204030204" pitchFamily="34" charset="0"/>
                        </a:rPr>
                        <a:t>Ferrariis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extLst>
                  <a:ext uri="{0D108BD9-81ED-4DB2-BD59-A6C34878D82A}">
                    <a16:rowId xmlns:a16="http://schemas.microsoft.com/office/drawing/2014/main" val="10001"/>
                  </a:ext>
                </a:extLst>
              </a:tr>
              <a:tr h="293122">
                <a:tc>
                  <a:txBody>
                    <a:bodyPr/>
                    <a:lstStyle/>
                    <a:p>
                      <a:pPr algn="ctr"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08:50</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marL="108000" algn="l"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01 - Agenda / Review Objective, Process &amp; Success Criteria</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algn="ctr"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PMWG (</a:t>
                      </a:r>
                      <a:r>
                        <a:rPr lang="EN-US" sz="1400" u="none" strike="noStrike" dirty="0" err="1">
                          <a:effectLst/>
                          <a:latin typeface="Calibri" panose="020F0502020204030204" pitchFamily="34" charset="0"/>
                          <a:cs typeface="Calibri" panose="020F0502020204030204" pitchFamily="34" charset="0"/>
                        </a:rPr>
                        <a:t>Roggero</a:t>
                      </a:r>
                      <a:r>
                        <a:rPr lang="EN-US" sz="1400" u="none" strike="noStrike" dirty="0">
                          <a:effectLst/>
                          <a:latin typeface="Calibri" panose="020F0502020204030204" pitchFamily="34" charset="0"/>
                          <a:cs typeface="Calibri" panose="020F0502020204030204" pitchFamily="34" charset="0"/>
                        </a:rPr>
                        <a:t>)</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extLst>
                  <a:ext uri="{0D108BD9-81ED-4DB2-BD59-A6C34878D82A}">
                    <a16:rowId xmlns:a16="http://schemas.microsoft.com/office/drawing/2014/main" val="10002"/>
                  </a:ext>
                </a:extLst>
              </a:tr>
              <a:tr h="293122">
                <a:tc>
                  <a:txBody>
                    <a:bodyPr/>
                    <a:lstStyle/>
                    <a:p>
                      <a:pPr algn="ctr"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09:05</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marL="108000" algn="l"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02</a:t>
                      </a:r>
                      <a:r>
                        <a:rPr lang="EN-US" sz="1400" u="none" strike="noStrike" baseline="0" dirty="0">
                          <a:effectLst/>
                          <a:latin typeface="Calibri" panose="020F0502020204030204" pitchFamily="34" charset="0"/>
                          <a:cs typeface="Calibri" panose="020F0502020204030204" pitchFamily="34" charset="0"/>
                        </a:rPr>
                        <a:t> - </a:t>
                      </a:r>
                      <a:r>
                        <a:rPr lang="EN-US" sz="1400" u="none" strike="noStrike" dirty="0">
                          <a:effectLst/>
                          <a:latin typeface="Calibri" panose="020F0502020204030204" pitchFamily="34" charset="0"/>
                          <a:cs typeface="Calibri" panose="020F0502020204030204" pitchFamily="34" charset="0"/>
                        </a:rPr>
                        <a:t>Implementation Plan (PIP </a:t>
                      </a:r>
                      <a:r>
                        <a:rPr lang="EN-US" sz="1400" u="none" strike="noStrike" dirty="0" err="1">
                          <a:effectLst/>
                          <a:latin typeface="Calibri" panose="020F0502020204030204" pitchFamily="34" charset="0"/>
                          <a:cs typeface="Calibri" panose="020F0502020204030204" pitchFamily="34" charset="0"/>
                        </a:rPr>
                        <a:t>incluye</a:t>
                      </a:r>
                      <a:r>
                        <a:rPr lang="EN-US" sz="1400" u="none" strike="noStrike" dirty="0">
                          <a:effectLst/>
                          <a:latin typeface="Calibri" panose="020F0502020204030204" pitchFamily="34" charset="0"/>
                          <a:cs typeface="Calibri" panose="020F0502020204030204" pitchFamily="34" charset="0"/>
                        </a:rPr>
                        <a:t> Requirements Tree)</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algn="ctr"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PMWG - SEWG</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extLst>
                  <a:ext uri="{0D108BD9-81ED-4DB2-BD59-A6C34878D82A}">
                    <a16:rowId xmlns:a16="http://schemas.microsoft.com/office/drawing/2014/main" val="10003"/>
                  </a:ext>
                </a:extLst>
              </a:tr>
              <a:tr h="293122">
                <a:tc>
                  <a:txBody>
                    <a:bodyPr/>
                    <a:lstStyle/>
                    <a:p>
                      <a:pPr algn="ctr"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09:40</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marL="108000" algn="l"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03 - Mission Scientific Objectives – Requirements: L1 / L2a</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algn="ctr"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MAIE</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extLst>
                  <a:ext uri="{0D108BD9-81ED-4DB2-BD59-A6C34878D82A}">
                    <a16:rowId xmlns:a16="http://schemas.microsoft.com/office/drawing/2014/main" val="10004"/>
                  </a:ext>
                </a:extLst>
              </a:tr>
              <a:tr h="293122">
                <a:tc>
                  <a:txBody>
                    <a:bodyPr/>
                    <a:lstStyle/>
                    <a:p>
                      <a:pPr algn="ctr"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10:00</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marL="108000" algn="l"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04</a:t>
                      </a:r>
                      <a:r>
                        <a:rPr lang="EN-US" sz="1400" u="none" strike="noStrike" baseline="0" dirty="0">
                          <a:effectLst/>
                          <a:latin typeface="Calibri" panose="020F0502020204030204" pitchFamily="34" charset="0"/>
                          <a:cs typeface="Calibri" panose="020F0502020204030204" pitchFamily="34" charset="0"/>
                        </a:rPr>
                        <a:t> - </a:t>
                      </a:r>
                      <a:r>
                        <a:rPr lang="EN-US" sz="1400" u="none" strike="noStrike" dirty="0">
                          <a:effectLst/>
                          <a:latin typeface="Calibri" panose="020F0502020204030204" pitchFamily="34" charset="0"/>
                          <a:cs typeface="Calibri" panose="020F0502020204030204" pitchFamily="34" charset="0"/>
                        </a:rPr>
                        <a:t>Requirements: L2b (Systems)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algn="ctr"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SEWG</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extLst>
                  <a:ext uri="{0D108BD9-81ED-4DB2-BD59-A6C34878D82A}">
                    <a16:rowId xmlns:a16="http://schemas.microsoft.com/office/drawing/2014/main" val="10005"/>
                  </a:ext>
                </a:extLst>
              </a:tr>
              <a:tr h="293122">
                <a:tc>
                  <a:txBody>
                    <a:bodyPr/>
                    <a:lstStyle/>
                    <a:p>
                      <a:pPr algn="ctr"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10:20</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marL="108000" algn="l"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05 - Requirements: L2b (SPARD)</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algn="ctr"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MAWG</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extLst>
                  <a:ext uri="{0D108BD9-81ED-4DB2-BD59-A6C34878D82A}">
                    <a16:rowId xmlns:a16="http://schemas.microsoft.com/office/drawing/2014/main" val="10006"/>
                  </a:ext>
                </a:extLst>
              </a:tr>
              <a:tr h="293122">
                <a:tc>
                  <a:txBody>
                    <a:bodyPr/>
                    <a:lstStyle/>
                    <a:p>
                      <a:pPr algn="ctr"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10:40</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marL="108000" algn="l"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06 - Requirements: L2b (ERD)</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algn="ctr"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ITWG (</a:t>
                      </a:r>
                      <a:r>
                        <a:rPr lang="EN-US" sz="1400" u="none" strike="noStrike" dirty="0" err="1">
                          <a:effectLst/>
                          <a:latin typeface="Calibri" panose="020F0502020204030204" pitchFamily="34" charset="0"/>
                          <a:cs typeface="Calibri" panose="020F0502020204030204" pitchFamily="34" charset="0"/>
                        </a:rPr>
                        <a:t>Peiró</a:t>
                      </a:r>
                      <a:r>
                        <a:rPr lang="EN-US" sz="1400" u="none" strike="noStrike" dirty="0">
                          <a:effectLst/>
                          <a:latin typeface="Calibri" panose="020F0502020204030204" pitchFamily="34" charset="0"/>
                          <a:cs typeface="Calibri" panose="020F0502020204030204" pitchFamily="34" charset="0"/>
                        </a:rPr>
                        <a:t>)</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extLst>
                  <a:ext uri="{0D108BD9-81ED-4DB2-BD59-A6C34878D82A}">
                    <a16:rowId xmlns:a16="http://schemas.microsoft.com/office/drawing/2014/main" val="10007"/>
                  </a:ext>
                </a:extLst>
              </a:tr>
              <a:tr h="293122">
                <a:tc>
                  <a:txBody>
                    <a:bodyPr/>
                    <a:lstStyle/>
                    <a:p>
                      <a:pPr algn="ctr" rtl="0" fontAlgn="ctr">
                        <a:spcBef>
                          <a:spcPts val="200"/>
                        </a:spcBef>
                        <a:spcAft>
                          <a:spcPts val="200"/>
                        </a:spcAft>
                      </a:pPr>
                      <a:r>
                        <a:rPr lang="EN-US" sz="1400" b="1" u="none" strike="noStrike" dirty="0">
                          <a:effectLst/>
                          <a:latin typeface="Calibri" panose="020F0502020204030204" pitchFamily="34" charset="0"/>
                          <a:cs typeface="Calibri" panose="020F0502020204030204" pitchFamily="34" charset="0"/>
                        </a:rPr>
                        <a:t>11:00</a:t>
                      </a:r>
                      <a:endParaRPr lang="EN-US" sz="1400" b="1"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marL="108000" algn="l" rtl="0" fontAlgn="ctr">
                        <a:spcBef>
                          <a:spcPts val="200"/>
                        </a:spcBef>
                        <a:spcAft>
                          <a:spcPts val="200"/>
                        </a:spcAft>
                      </a:pPr>
                      <a:r>
                        <a:rPr lang="EN-US" sz="1400" b="1" u="none" strike="noStrike" dirty="0">
                          <a:effectLst/>
                          <a:latin typeface="Calibri" panose="020F0502020204030204" pitchFamily="34" charset="0"/>
                          <a:cs typeface="Calibri" panose="020F0502020204030204" pitchFamily="34" charset="0"/>
                        </a:rPr>
                        <a:t>Coffee Break</a:t>
                      </a:r>
                      <a:endParaRPr lang="EN-US" sz="1400" b="1"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algn="ctr" rtl="0" fontAlgn="ctr">
                        <a:spcBef>
                          <a:spcPts val="200"/>
                        </a:spcBef>
                        <a:spcAft>
                          <a:spcPts val="200"/>
                        </a:spcAft>
                      </a:pPr>
                      <a:r>
                        <a:rPr lang="EN-US" sz="1400" b="1" u="none" strike="noStrike" dirty="0">
                          <a:effectLst/>
                          <a:latin typeface="Calibri" panose="020F0502020204030204" pitchFamily="34" charset="0"/>
                          <a:cs typeface="Calibri" panose="020F0502020204030204" pitchFamily="34" charset="0"/>
                        </a:rPr>
                        <a:t>----</a:t>
                      </a:r>
                      <a:endParaRPr lang="EN-US" sz="1400" b="1"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extLst>
                  <a:ext uri="{0D108BD9-81ED-4DB2-BD59-A6C34878D82A}">
                    <a16:rowId xmlns:a16="http://schemas.microsoft.com/office/drawing/2014/main" val="10008"/>
                  </a:ext>
                </a:extLst>
              </a:tr>
              <a:tr h="293122">
                <a:tc>
                  <a:txBody>
                    <a:bodyPr/>
                    <a:lstStyle/>
                    <a:p>
                      <a:pPr algn="ctr"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11:10</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marL="108000" algn="l"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07 - Organization Overview (MTS / MIS / MDIAE / MAIE)</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algn="ctr"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Various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extLst>
                  <a:ext uri="{0D108BD9-81ED-4DB2-BD59-A6C34878D82A}">
                    <a16:rowId xmlns:a16="http://schemas.microsoft.com/office/drawing/2014/main" val="10009"/>
                  </a:ext>
                </a:extLst>
              </a:tr>
              <a:tr h="293122">
                <a:tc>
                  <a:txBody>
                    <a:bodyPr/>
                    <a:lstStyle/>
                    <a:p>
                      <a:pPr algn="ctr"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11:55</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marL="108000" algn="l"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08 - Mission Design</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algn="ctr"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SEWG</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extLst>
                  <a:ext uri="{0D108BD9-81ED-4DB2-BD59-A6C34878D82A}">
                    <a16:rowId xmlns:a16="http://schemas.microsoft.com/office/drawing/2014/main" val="10010"/>
                  </a:ext>
                </a:extLst>
              </a:tr>
              <a:tr h="293122">
                <a:tc>
                  <a:txBody>
                    <a:bodyPr/>
                    <a:lstStyle/>
                    <a:p>
                      <a:pPr algn="ctr"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12:10</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marL="108000" algn="l"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09 - Payload Concept</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algn="ctr"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MIS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extLst>
                  <a:ext uri="{0D108BD9-81ED-4DB2-BD59-A6C34878D82A}">
                    <a16:rowId xmlns:a16="http://schemas.microsoft.com/office/drawing/2014/main" val="10011"/>
                  </a:ext>
                </a:extLst>
              </a:tr>
              <a:tr h="293122">
                <a:tc>
                  <a:txBody>
                    <a:bodyPr/>
                    <a:lstStyle/>
                    <a:p>
                      <a:pPr algn="ctr" rtl="0" fontAlgn="ctr">
                        <a:spcBef>
                          <a:spcPts val="200"/>
                        </a:spcBef>
                        <a:spcAft>
                          <a:spcPts val="200"/>
                        </a:spcAft>
                      </a:pPr>
                      <a:r>
                        <a:rPr lang="EN-US" sz="1400" b="1" u="none" strike="noStrike" dirty="0">
                          <a:effectLst/>
                          <a:latin typeface="Calibri" panose="020F0502020204030204" pitchFamily="34" charset="0"/>
                          <a:cs typeface="Calibri" panose="020F0502020204030204" pitchFamily="34" charset="0"/>
                        </a:rPr>
                        <a:t>12:30</a:t>
                      </a:r>
                      <a:endParaRPr lang="EN-US" sz="1400" b="1"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marL="108000" algn="l" rtl="0" fontAlgn="ctr">
                        <a:spcBef>
                          <a:spcPts val="200"/>
                        </a:spcBef>
                        <a:spcAft>
                          <a:spcPts val="200"/>
                        </a:spcAft>
                      </a:pPr>
                      <a:r>
                        <a:rPr lang="EN-US" sz="1400" b="1" u="none" strike="noStrike" dirty="0">
                          <a:effectLst/>
                          <a:latin typeface="Calibri" panose="020F0502020204030204" pitchFamily="34" charset="0"/>
                          <a:cs typeface="Calibri" panose="020F0502020204030204" pitchFamily="34" charset="0"/>
                        </a:rPr>
                        <a:t>Lunch</a:t>
                      </a:r>
                      <a:endParaRPr lang="EN-US" sz="1400" b="1"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algn="ctr" rtl="0" fontAlgn="ctr">
                        <a:spcBef>
                          <a:spcPts val="200"/>
                        </a:spcBef>
                        <a:spcAft>
                          <a:spcPts val="200"/>
                        </a:spcAft>
                      </a:pPr>
                      <a:r>
                        <a:rPr lang="EN-US" sz="1400" b="1" u="none" strike="noStrike" dirty="0">
                          <a:effectLst/>
                          <a:latin typeface="Calibri" panose="020F0502020204030204" pitchFamily="34" charset="0"/>
                          <a:cs typeface="Calibri" panose="020F0502020204030204" pitchFamily="34" charset="0"/>
                        </a:rPr>
                        <a:t>----</a:t>
                      </a:r>
                      <a:endParaRPr lang="EN-US" sz="1400" b="1"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extLst>
                  <a:ext uri="{0D108BD9-81ED-4DB2-BD59-A6C34878D82A}">
                    <a16:rowId xmlns:a16="http://schemas.microsoft.com/office/drawing/2014/main" val="10012"/>
                  </a:ext>
                </a:extLst>
              </a:tr>
              <a:tr h="306448">
                <a:tc>
                  <a:txBody>
                    <a:bodyPr/>
                    <a:lstStyle/>
                    <a:p>
                      <a:pPr algn="ctr"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14:00</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marL="108000" algn="l"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10</a:t>
                      </a:r>
                      <a:r>
                        <a:rPr lang="EN-US" sz="1400" u="none" strike="noStrike" baseline="0" dirty="0">
                          <a:effectLst/>
                          <a:latin typeface="Calibri" panose="020F0502020204030204" pitchFamily="34" charset="0"/>
                          <a:cs typeface="Calibri" panose="020F0502020204030204" pitchFamily="34" charset="0"/>
                        </a:rPr>
                        <a:t> - </a:t>
                      </a:r>
                      <a:r>
                        <a:rPr lang="EN-US" sz="1400" u="none" strike="noStrike" dirty="0">
                          <a:effectLst/>
                          <a:latin typeface="Calibri" panose="020F0502020204030204" pitchFamily="34" charset="0"/>
                          <a:cs typeface="Calibri" panose="020F0502020204030204" pitchFamily="34" charset="0"/>
                        </a:rPr>
                        <a:t>Service Platform Concept</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algn="ctr"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MTS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extLst>
                  <a:ext uri="{0D108BD9-81ED-4DB2-BD59-A6C34878D82A}">
                    <a16:rowId xmlns:a16="http://schemas.microsoft.com/office/drawing/2014/main" val="10013"/>
                  </a:ext>
                </a:extLst>
              </a:tr>
              <a:tr h="293122">
                <a:tc>
                  <a:txBody>
                    <a:bodyPr/>
                    <a:lstStyle/>
                    <a:p>
                      <a:pPr algn="ctr" rtl="0" fontAlgn="ctr">
                        <a:spcBef>
                          <a:spcPts val="200"/>
                        </a:spcBef>
                        <a:spcAft>
                          <a:spcPts val="200"/>
                        </a:spcAft>
                      </a:pPr>
                      <a:r>
                        <a:rPr lang="EN-US" sz="1400" b="1" u="none" strike="noStrike" dirty="0">
                          <a:solidFill>
                            <a:srgbClr val="FF0000"/>
                          </a:solidFill>
                          <a:effectLst/>
                          <a:latin typeface="Calibri" panose="020F0502020204030204" pitchFamily="34" charset="0"/>
                          <a:cs typeface="Calibri" panose="020F0502020204030204" pitchFamily="34" charset="0"/>
                        </a:rPr>
                        <a:t>14:20</a:t>
                      </a:r>
                      <a:endParaRPr lang="EN-US" sz="1400" b="1" i="0" u="none" strike="noStrike">
                        <a:solidFill>
                          <a:srgbClr val="FF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marL="108000" algn="l" rtl="0" fontAlgn="ctr">
                        <a:spcBef>
                          <a:spcPts val="200"/>
                        </a:spcBef>
                        <a:spcAft>
                          <a:spcPts val="200"/>
                        </a:spcAft>
                      </a:pPr>
                      <a:r>
                        <a:rPr lang="EN-US" sz="1400" b="1" u="none" strike="noStrike" dirty="0">
                          <a:solidFill>
                            <a:srgbClr val="FF0000"/>
                          </a:solidFill>
                          <a:effectLst/>
                          <a:latin typeface="Calibri" panose="020F0502020204030204" pitchFamily="34" charset="0"/>
                          <a:cs typeface="Calibri" panose="020F0502020204030204" pitchFamily="34" charset="0"/>
                        </a:rPr>
                        <a:t>11 - MOS/GDS &amp; FS Software</a:t>
                      </a:r>
                      <a:endParaRPr lang="EN-US" sz="1400" b="1" i="0" u="none" strike="noStrike">
                        <a:solidFill>
                          <a:srgbClr val="FF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algn="ctr" fontAlgn="t">
                        <a:spcBef>
                          <a:spcPts val="200"/>
                        </a:spcBef>
                        <a:spcAft>
                          <a:spcPts val="200"/>
                        </a:spcAft>
                      </a:pPr>
                      <a:r>
                        <a:rPr lang="EN-US" sz="1400" b="1" u="none" strike="noStrike" dirty="0">
                          <a:solidFill>
                            <a:srgbClr val="FF0000"/>
                          </a:solidFill>
                          <a:effectLst/>
                          <a:latin typeface="Calibri" panose="020F0502020204030204" pitchFamily="34" charset="0"/>
                          <a:cs typeface="Calibri" panose="020F0502020204030204" pitchFamily="34" charset="0"/>
                        </a:rPr>
                        <a:t>MDIAE</a:t>
                      </a:r>
                      <a:endParaRPr lang="EN-US" sz="1400" b="1" i="0" u="none" strike="noStrike">
                        <a:solidFill>
                          <a:srgbClr val="FF0000"/>
                        </a:solidFill>
                        <a:effectLst/>
                        <a:latin typeface="Calibri" panose="020F0502020204030204" pitchFamily="34" charset="0"/>
                        <a:cs typeface="Calibri" panose="020F0502020204030204" pitchFamily="34" charset="0"/>
                      </a:endParaRPr>
                    </a:p>
                  </a:txBody>
                  <a:tcPr marL="8892" marR="8892" marT="8892" marB="0" anchor="ctr"/>
                </a:tc>
                <a:extLst>
                  <a:ext uri="{0D108BD9-81ED-4DB2-BD59-A6C34878D82A}">
                    <a16:rowId xmlns:a16="http://schemas.microsoft.com/office/drawing/2014/main" val="10014"/>
                  </a:ext>
                </a:extLst>
              </a:tr>
              <a:tr h="306448">
                <a:tc>
                  <a:txBody>
                    <a:bodyPr/>
                    <a:lstStyle/>
                    <a:p>
                      <a:pPr algn="ctr"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14:35</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marL="108000" algn="l"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12 - Launch Vehicle</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algn="ctr"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MTS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extLst>
                  <a:ext uri="{0D108BD9-81ED-4DB2-BD59-A6C34878D82A}">
                    <a16:rowId xmlns:a16="http://schemas.microsoft.com/office/drawing/2014/main" val="10015"/>
                  </a:ext>
                </a:extLst>
              </a:tr>
              <a:tr h="293122">
                <a:tc>
                  <a:txBody>
                    <a:bodyPr/>
                    <a:lstStyle/>
                    <a:p>
                      <a:pPr algn="ctr"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14:50</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marL="108000" algn="l"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13 - Safety &amp; Mission Assurance (MTS-MDIAE-MIS)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algn="ctr" fontAlgn="t">
                        <a:spcBef>
                          <a:spcPts val="200"/>
                        </a:spcBef>
                        <a:spcAft>
                          <a:spcPts val="200"/>
                        </a:spcAft>
                      </a:pPr>
                      <a:r>
                        <a:rPr lang="EN-US" sz="1400" u="none" strike="noStrike" dirty="0" err="1">
                          <a:effectLst/>
                          <a:latin typeface="Calibri" panose="020F0502020204030204" pitchFamily="34" charset="0"/>
                          <a:cs typeface="Calibri" panose="020F0502020204030204" pitchFamily="34" charset="0"/>
                        </a:rPr>
                        <a:t>Various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extLst>
                  <a:ext uri="{0D108BD9-81ED-4DB2-BD59-A6C34878D82A}">
                    <a16:rowId xmlns:a16="http://schemas.microsoft.com/office/drawing/2014/main" val="10016"/>
                  </a:ext>
                </a:extLst>
              </a:tr>
              <a:tr h="293122">
                <a:tc>
                  <a:txBody>
                    <a:bodyPr/>
                    <a:lstStyle/>
                    <a:p>
                      <a:pPr algn="ctr" rtl="0" fontAlgn="ctr">
                        <a:spcBef>
                          <a:spcPts val="200"/>
                        </a:spcBef>
                        <a:spcAft>
                          <a:spcPts val="200"/>
                        </a:spcAft>
                      </a:pPr>
                      <a:r>
                        <a:rPr lang="EN-US" sz="1400" b="1" u="none" strike="noStrike" dirty="0">
                          <a:effectLst/>
                          <a:latin typeface="Calibri" panose="020F0502020204030204" pitchFamily="34" charset="0"/>
                          <a:cs typeface="Calibri" panose="020F0502020204030204" pitchFamily="34" charset="0"/>
                        </a:rPr>
                        <a:t>15:05</a:t>
                      </a:r>
                      <a:endParaRPr lang="EN-US" sz="1400" b="1"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marL="108000" algn="l" rtl="0" fontAlgn="ctr">
                        <a:spcBef>
                          <a:spcPts val="200"/>
                        </a:spcBef>
                        <a:spcAft>
                          <a:spcPts val="200"/>
                        </a:spcAft>
                      </a:pPr>
                      <a:r>
                        <a:rPr lang="EN-US" sz="1400" b="1" u="none" strike="noStrike" dirty="0">
                          <a:effectLst/>
                          <a:latin typeface="Calibri" panose="020F0502020204030204" pitchFamily="34" charset="0"/>
                          <a:cs typeface="Calibri" panose="020F0502020204030204" pitchFamily="34" charset="0"/>
                        </a:rPr>
                        <a:t>Coffee Break</a:t>
                      </a:r>
                      <a:endParaRPr lang="EN-US" sz="1400" b="1"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algn="ctr" rtl="0" fontAlgn="ctr">
                        <a:spcBef>
                          <a:spcPts val="200"/>
                        </a:spcBef>
                        <a:spcAft>
                          <a:spcPts val="200"/>
                        </a:spcAft>
                      </a:pPr>
                      <a:r>
                        <a:rPr lang="EN-US" sz="1400" b="1" u="none" strike="noStrike" dirty="0">
                          <a:effectLst/>
                          <a:latin typeface="Calibri" panose="020F0502020204030204" pitchFamily="34" charset="0"/>
                          <a:cs typeface="Calibri" panose="020F0502020204030204" pitchFamily="34" charset="0"/>
                        </a:rPr>
                        <a:t>----</a:t>
                      </a:r>
                      <a:endParaRPr lang="EN-US" sz="1400" b="1"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extLst>
                  <a:ext uri="{0D108BD9-81ED-4DB2-BD59-A6C34878D82A}">
                    <a16:rowId xmlns:a16="http://schemas.microsoft.com/office/drawing/2014/main" val="10017"/>
                  </a:ext>
                </a:extLst>
              </a:tr>
              <a:tr h="293122">
                <a:tc>
                  <a:txBody>
                    <a:bodyPr/>
                    <a:lstStyle/>
                    <a:p>
                      <a:pPr algn="ctr"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15:20</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marL="108000" algn="l"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14 - </a:t>
                      </a:r>
                      <a:r>
                        <a:rPr lang="EN-US" sz="1400" u="none" strike="noStrike" dirty="0" err="1">
                          <a:effectLst/>
                          <a:latin typeface="Calibri" panose="020F0502020204030204" pitchFamily="34" charset="0"/>
                          <a:cs typeface="Calibri" panose="020F0502020204030204" pitchFamily="34" charset="0"/>
                        </a:rPr>
                        <a:t>Academic</a:t>
                      </a:r>
                      <a:r>
                        <a:rPr lang="EN-US" sz="1400" u="none" strike="noStrike" dirty="0">
                          <a:effectLst/>
                          <a:latin typeface="Calibri" panose="020F0502020204030204" pitchFamily="34" charset="0"/>
                          <a:cs typeface="Calibri" panose="020F0502020204030204" pitchFamily="34" charset="0"/>
                        </a:rPr>
                        <a:t> </a:t>
                      </a:r>
                      <a:r>
                        <a:rPr lang="EN-US" sz="1400" u="none" strike="noStrike" dirty="0" err="1">
                          <a:effectLst/>
                          <a:latin typeface="Calibri" panose="020F0502020204030204" pitchFamily="34" charset="0"/>
                          <a:cs typeface="Calibri" panose="020F0502020204030204" pitchFamily="34" charset="0"/>
                        </a:rPr>
                        <a:t>Phase</a:t>
                      </a:r>
                      <a:r>
                        <a:rPr lang="EN-US" sz="1400" u="none" strike="noStrike" dirty="0">
                          <a:effectLst/>
                          <a:latin typeface="Calibri" panose="020F0502020204030204" pitchFamily="34" charset="0"/>
                          <a:cs typeface="Calibri" panose="020F0502020204030204" pitchFamily="34" charset="0"/>
                        </a:rPr>
                        <a:t>: </a:t>
                      </a:r>
                      <a:r>
                        <a:rPr lang="EN-US" sz="1400" u="none" strike="noStrike" dirty="0" err="1">
                          <a:effectLst/>
                          <a:latin typeface="Calibri" panose="020F0502020204030204" pitchFamily="34" charset="0"/>
                          <a:cs typeface="Calibri" panose="020F0502020204030204" pitchFamily="34" charset="0"/>
                        </a:rPr>
                        <a:t>Planning</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algn="ctr" rtl="0" fontAlgn="ctr">
                        <a:spcBef>
                          <a:spcPts val="200"/>
                        </a:spcBef>
                        <a:spcAft>
                          <a:spcPts val="200"/>
                        </a:spcAft>
                      </a:pPr>
                      <a:r>
                        <a:rPr lang="EN-US" sz="1400" u="none" strike="noStrike" dirty="0" err="1">
                          <a:effectLst/>
                          <a:latin typeface="Calibri" panose="020F0502020204030204" pitchFamily="34" charset="0"/>
                          <a:cs typeface="Calibri" panose="020F0502020204030204" pitchFamily="34" charset="0"/>
                        </a:rPr>
                        <a:t>Various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extLst>
                  <a:ext uri="{0D108BD9-81ED-4DB2-BD59-A6C34878D82A}">
                    <a16:rowId xmlns:a16="http://schemas.microsoft.com/office/drawing/2014/main" val="10018"/>
                  </a:ext>
                </a:extLst>
              </a:tr>
              <a:tr h="293122">
                <a:tc>
                  <a:txBody>
                    <a:bodyPr/>
                    <a:lstStyle/>
                    <a:p>
                      <a:pPr algn="ctr"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15:30</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marL="108000" algn="l"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15 - </a:t>
                      </a:r>
                      <a:r>
                        <a:rPr lang="EN-US" sz="1400" u="none" strike="noStrike" dirty="0" err="1">
                          <a:effectLst/>
                          <a:latin typeface="Calibri" panose="020F0502020204030204" pitchFamily="34" charset="0"/>
                          <a:cs typeface="Calibri" panose="020F0502020204030204" pitchFamily="34" charset="0"/>
                        </a:rPr>
                        <a:t>Academic</a:t>
                      </a:r>
                      <a:r>
                        <a:rPr lang="EN-US" sz="1400" u="none" strike="noStrike" dirty="0">
                          <a:effectLst/>
                          <a:latin typeface="Calibri" panose="020F0502020204030204" pitchFamily="34" charset="0"/>
                          <a:cs typeface="Calibri" panose="020F0502020204030204" pitchFamily="34" charset="0"/>
                        </a:rPr>
                        <a:t> </a:t>
                      </a:r>
                      <a:r>
                        <a:rPr lang="EN-US" sz="1400" u="none" strike="noStrike" dirty="0" err="1">
                          <a:effectLst/>
                          <a:latin typeface="Calibri" panose="020F0502020204030204" pitchFamily="34" charset="0"/>
                          <a:cs typeface="Calibri" panose="020F0502020204030204" pitchFamily="34" charset="0"/>
                        </a:rPr>
                        <a:t>Phase</a:t>
                      </a:r>
                      <a:r>
                        <a:rPr lang="EN-US" sz="1400" u="none" strike="noStrike" dirty="0">
                          <a:effectLst/>
                          <a:latin typeface="Calibri" panose="020F0502020204030204" pitchFamily="34" charset="0"/>
                          <a:cs typeface="Calibri" panose="020F0502020204030204" pitchFamily="34" charset="0"/>
                        </a:rPr>
                        <a:t>: </a:t>
                      </a:r>
                      <a:r>
                        <a:rPr lang="EN-US" sz="1400" u="none" strike="noStrike" dirty="0" err="1">
                          <a:effectLst/>
                          <a:latin typeface="Calibri" panose="020F0502020204030204" pitchFamily="34" charset="0"/>
                          <a:cs typeface="Calibri" panose="020F0502020204030204" pitchFamily="34" charset="0"/>
                        </a:rPr>
                        <a:t>Performed</a:t>
                      </a:r>
                      <a:r>
                        <a:rPr lang="EN-US" sz="1400" u="none" strike="noStrike" dirty="0">
                          <a:effectLst/>
                          <a:latin typeface="Calibri" panose="020F0502020204030204" pitchFamily="34" charset="0"/>
                          <a:cs typeface="Calibri" panose="020F0502020204030204" pitchFamily="34" charset="0"/>
                        </a:rPr>
                        <a:t> </a:t>
                      </a:r>
                      <a:r>
                        <a:rPr lang="EN-US" sz="1400" u="none" strike="noStrike" dirty="0" err="1">
                          <a:effectLst/>
                          <a:latin typeface="Calibri" panose="020F0502020204030204" pitchFamily="34" charset="0"/>
                          <a:cs typeface="Calibri" panose="020F0502020204030204" pitchFamily="34" charset="0"/>
                        </a:rPr>
                        <a:t>Activities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algn="ctr"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ITWG</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extLst>
                  <a:ext uri="{0D108BD9-81ED-4DB2-BD59-A6C34878D82A}">
                    <a16:rowId xmlns:a16="http://schemas.microsoft.com/office/drawing/2014/main" val="10019"/>
                  </a:ext>
                </a:extLst>
              </a:tr>
              <a:tr h="293122">
                <a:tc>
                  <a:txBody>
                    <a:bodyPr/>
                    <a:lstStyle/>
                    <a:p>
                      <a:pPr algn="ctr"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16:00</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marL="108000" algn="l" rtl="0" fontAlgn="ctr">
                        <a:spcBef>
                          <a:spcPts val="200"/>
                        </a:spcBef>
                        <a:spcAft>
                          <a:spcPts val="200"/>
                        </a:spcAft>
                      </a:pPr>
                      <a:r>
                        <a:rPr lang="EN-US" sz="1400" u="none" strike="noStrike" dirty="0" err="1">
                          <a:effectLst/>
                          <a:latin typeface="Calibri" panose="020F0502020204030204" pitchFamily="34" charset="0"/>
                          <a:cs typeface="Calibri" panose="020F0502020204030204" pitchFamily="34" charset="0"/>
                        </a:rPr>
                        <a:t>Review</a:t>
                      </a:r>
                      <a:r>
                        <a:rPr lang="EN-US" sz="1400" u="none" strike="noStrike" dirty="0">
                          <a:effectLst/>
                          <a:latin typeface="Calibri" panose="020F0502020204030204" pitchFamily="34" charset="0"/>
                          <a:cs typeface="Calibri" panose="020F0502020204030204" pitchFamily="34" charset="0"/>
                        </a:rPr>
                        <a:t> </a:t>
                      </a:r>
                      <a:r>
                        <a:rPr lang="EN-US" sz="1400" u="none" strike="noStrike" dirty="0" err="1">
                          <a:effectLst/>
                          <a:latin typeface="Calibri" panose="020F0502020204030204" pitchFamily="34" charset="0"/>
                          <a:cs typeface="Calibri" panose="020F0502020204030204" pitchFamily="34" charset="0"/>
                        </a:rPr>
                        <a:t>Board</a:t>
                      </a:r>
                      <a:r>
                        <a:rPr lang="EN-US" sz="1400" u="none" strike="noStrike" dirty="0">
                          <a:effectLst/>
                          <a:latin typeface="Calibri" panose="020F0502020204030204" pitchFamily="34" charset="0"/>
                          <a:cs typeface="Calibri" panose="020F0502020204030204" pitchFamily="34" charset="0"/>
                        </a:rPr>
                        <a:t> Caucus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algn="ctr" rtl="0" fontAlgn="ctr">
                        <a:spcBef>
                          <a:spcPts val="200"/>
                        </a:spcBef>
                        <a:spcAft>
                          <a:spcPts val="200"/>
                        </a:spcAft>
                      </a:pPr>
                      <a:r>
                        <a:rPr lang="EN-US" sz="1400" u="none" strike="noStrike" dirty="0" err="1">
                          <a:effectLst/>
                          <a:latin typeface="Calibri" panose="020F0502020204030204" pitchFamily="34" charset="0"/>
                          <a:cs typeface="Calibri" panose="020F0502020204030204" pitchFamily="34" charset="0"/>
                        </a:rPr>
                        <a:t>Review</a:t>
                      </a:r>
                      <a:r>
                        <a:rPr lang="EN-US" sz="1400" u="none" strike="noStrike" dirty="0">
                          <a:effectLst/>
                          <a:latin typeface="Calibri" panose="020F0502020204030204" pitchFamily="34" charset="0"/>
                          <a:cs typeface="Calibri" panose="020F0502020204030204" pitchFamily="34" charset="0"/>
                        </a:rPr>
                        <a:t> </a:t>
                      </a:r>
                      <a:r>
                        <a:rPr lang="EN-US" sz="1400" u="none" strike="noStrike" dirty="0" err="1">
                          <a:effectLst/>
                          <a:latin typeface="Calibri" panose="020F0502020204030204" pitchFamily="34" charset="0"/>
                          <a:cs typeface="Calibri" panose="020F0502020204030204" pitchFamily="34" charset="0"/>
                        </a:rPr>
                        <a:t>Board</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extLst>
                  <a:ext uri="{0D108BD9-81ED-4DB2-BD59-A6C34878D82A}">
                    <a16:rowId xmlns:a16="http://schemas.microsoft.com/office/drawing/2014/main" val="10020"/>
                  </a:ext>
                </a:extLst>
              </a:tr>
              <a:tr h="293122">
                <a:tc>
                  <a:txBody>
                    <a:bodyPr/>
                    <a:lstStyle/>
                    <a:p>
                      <a:pPr algn="ctr"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16:30</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marL="108000" algn="l" rtl="0" fontAlgn="ctr">
                        <a:spcBef>
                          <a:spcPts val="200"/>
                        </a:spcBef>
                        <a:spcAft>
                          <a:spcPts val="200"/>
                        </a:spcAft>
                      </a:pPr>
                      <a:r>
                        <a:rPr lang="EN-US" sz="1400" u="none" strike="noStrike" dirty="0">
                          <a:effectLst/>
                          <a:latin typeface="Calibri" panose="020F0502020204030204" pitchFamily="34" charset="0"/>
                          <a:cs typeface="Calibri" panose="020F0502020204030204" pitchFamily="34" charset="0"/>
                        </a:rPr>
                        <a:t>RFA &amp; </a:t>
                      </a:r>
                      <a:r>
                        <a:rPr lang="EN-US" sz="1400" u="none" strike="noStrike" dirty="0" err="1">
                          <a:effectLst/>
                          <a:latin typeface="Calibri" panose="020F0502020204030204" pitchFamily="34" charset="0"/>
                          <a:cs typeface="Calibri" panose="020F0502020204030204" pitchFamily="34" charset="0"/>
                        </a:rPr>
                        <a:t>Review</a:t>
                      </a:r>
                      <a:r>
                        <a:rPr lang="EN-US" sz="1400" u="none" strike="noStrike" dirty="0">
                          <a:effectLst/>
                          <a:latin typeface="Calibri" panose="020F0502020204030204" pitchFamily="34" charset="0"/>
                          <a:cs typeface="Calibri" panose="020F0502020204030204" pitchFamily="34" charset="0"/>
                        </a:rPr>
                        <a:t> </a:t>
                      </a:r>
                      <a:r>
                        <a:rPr lang="EN-US" sz="1400" u="none" strike="noStrike" dirty="0" err="1">
                          <a:effectLst/>
                          <a:latin typeface="Calibri" panose="020F0502020204030204" pitchFamily="34" charset="0"/>
                          <a:cs typeface="Calibri" panose="020F0502020204030204" pitchFamily="34" charset="0"/>
                        </a:rPr>
                        <a:t>Board</a:t>
                      </a:r>
                      <a:r>
                        <a:rPr lang="EN-US" sz="1400" u="none" strike="noStrike" dirty="0">
                          <a:effectLst/>
                          <a:latin typeface="Calibri" panose="020F0502020204030204" pitchFamily="34" charset="0"/>
                          <a:cs typeface="Calibri" panose="020F0502020204030204" pitchFamily="34" charset="0"/>
                        </a:rPr>
                        <a:t> </a:t>
                      </a:r>
                      <a:r>
                        <a:rPr lang="EN-US" sz="1400" u="none" strike="noStrike" dirty="0" err="1">
                          <a:effectLst/>
                          <a:latin typeface="Calibri" panose="020F0502020204030204" pitchFamily="34" charset="0"/>
                          <a:cs typeface="Calibri" panose="020F0502020204030204" pitchFamily="34" charset="0"/>
                        </a:rPr>
                        <a:t>Findings</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algn="ctr" rtl="0" fontAlgn="ctr">
                        <a:spcBef>
                          <a:spcPts val="200"/>
                        </a:spcBef>
                        <a:spcAft>
                          <a:spcPts val="200"/>
                        </a:spcAft>
                      </a:pPr>
                      <a:r>
                        <a:rPr lang="EN-US" sz="1400" u="none" strike="noStrike" dirty="0" err="1">
                          <a:effectLst/>
                          <a:latin typeface="Calibri" panose="020F0502020204030204" pitchFamily="34" charset="0"/>
                          <a:cs typeface="Calibri" panose="020F0502020204030204" pitchFamily="34" charset="0"/>
                        </a:rPr>
                        <a:t>All</a:t>
                      </a:r>
                      <a:endParaRPr lang="EN-US" sz="1400" b="0"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extLst>
                  <a:ext uri="{0D108BD9-81ED-4DB2-BD59-A6C34878D82A}">
                    <a16:rowId xmlns:a16="http://schemas.microsoft.com/office/drawing/2014/main" val="10021"/>
                  </a:ext>
                </a:extLst>
              </a:tr>
              <a:tr h="293122">
                <a:tc>
                  <a:txBody>
                    <a:bodyPr/>
                    <a:lstStyle/>
                    <a:p>
                      <a:pPr algn="ctr" rtl="0" fontAlgn="ctr">
                        <a:spcBef>
                          <a:spcPts val="200"/>
                        </a:spcBef>
                        <a:spcAft>
                          <a:spcPts val="200"/>
                        </a:spcAft>
                      </a:pPr>
                      <a:r>
                        <a:rPr lang="EN-US" sz="1400" b="1" u="none" strike="noStrike" dirty="0">
                          <a:effectLst/>
                          <a:latin typeface="Calibri" panose="020F0502020204030204" pitchFamily="34" charset="0"/>
                          <a:cs typeface="Calibri" panose="020F0502020204030204" pitchFamily="34" charset="0"/>
                        </a:rPr>
                        <a:t>16:50</a:t>
                      </a:r>
                      <a:endParaRPr lang="EN-US" sz="1400" b="1"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marL="108000" algn="l" rtl="0" fontAlgn="ctr">
                        <a:spcBef>
                          <a:spcPts val="200"/>
                        </a:spcBef>
                        <a:spcAft>
                          <a:spcPts val="200"/>
                        </a:spcAft>
                      </a:pPr>
                      <a:r>
                        <a:rPr lang="EN-US" sz="1400" b="1" u="none" strike="noStrike" dirty="0" err="1">
                          <a:effectLst/>
                          <a:latin typeface="Calibri" panose="020F0502020204030204" pitchFamily="34" charset="0"/>
                          <a:cs typeface="Calibri" panose="020F0502020204030204" pitchFamily="34" charset="0"/>
                        </a:rPr>
                        <a:t>End</a:t>
                      </a:r>
                      <a:r>
                        <a:rPr lang="EN-US" sz="1400" b="1" u="none" strike="noStrike" dirty="0">
                          <a:effectLst/>
                          <a:latin typeface="Calibri" panose="020F0502020204030204" pitchFamily="34" charset="0"/>
                          <a:cs typeface="Calibri" panose="020F0502020204030204" pitchFamily="34" charset="0"/>
                        </a:rPr>
                        <a:t> of Day</a:t>
                      </a:r>
                      <a:endParaRPr lang="EN-US" sz="1400" b="1"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tc>
                  <a:txBody>
                    <a:bodyPr/>
                    <a:lstStyle/>
                    <a:p>
                      <a:pPr algn="ctr" rtl="0" fontAlgn="ctr">
                        <a:spcBef>
                          <a:spcPts val="200"/>
                        </a:spcBef>
                        <a:spcAft>
                          <a:spcPts val="200"/>
                        </a:spcAft>
                      </a:pPr>
                      <a:r>
                        <a:rPr lang="EN-US" sz="1400" b="1" u="none" strike="noStrike" dirty="0">
                          <a:effectLst/>
                          <a:latin typeface="Calibri" panose="020F0502020204030204" pitchFamily="34" charset="0"/>
                          <a:cs typeface="Calibri" panose="020F0502020204030204" pitchFamily="34" charset="0"/>
                        </a:rPr>
                        <a:t>----</a:t>
                      </a:r>
                      <a:endParaRPr lang="EN-US" sz="1400" b="1" i="0" u="none" strike="noStrike">
                        <a:solidFill>
                          <a:srgbClr val="000000"/>
                        </a:solidFill>
                        <a:effectLst/>
                        <a:latin typeface="Calibri" panose="020F0502020204030204" pitchFamily="34" charset="0"/>
                        <a:cs typeface="Calibri" panose="020F0502020204030204" pitchFamily="34" charset="0"/>
                      </a:endParaRPr>
                    </a:p>
                  </a:txBody>
                  <a:tcPr marL="8892" marR="8892" marT="8892" marB="0" anchor="ctr"/>
                </a:tc>
                <a:extLst>
                  <a:ext uri="{0D108BD9-81ED-4DB2-BD59-A6C34878D82A}">
                    <a16:rowId xmlns:a16="http://schemas.microsoft.com/office/drawing/2014/main" val="10022"/>
                  </a:ext>
                </a:extLst>
              </a:tr>
            </a:tbl>
          </a:graphicData>
        </a:graphic>
      </p:graphicFrame>
    </p:spTree>
    <p:extLst>
      <p:ext uri="{BB962C8B-B14F-4D97-AF65-F5344CB8AC3E}">
        <p14:creationId xmlns:p14="http://schemas.microsoft.com/office/powerpoint/2010/main" val="3846621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400110"/>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 &amp; FS Software</a:t>
            </a:r>
            <a:endParaRPr lang="es-ES" sz="2000" b="1" spc="150" dirty="0">
              <a:ln w="11430"/>
              <a:effectLst>
                <a:outerShdw blurRad="25400" algn="tl" rotWithShape="0">
                  <a:srgbClr val="000000">
                    <a:alpha val="43000"/>
                  </a:srgbClr>
                </a:outerShdw>
              </a:effectLst>
              <a:latin typeface="Arial Black" pitchFamily="34" charset="0"/>
              <a:ea typeface="+mj-ea"/>
              <a:cs typeface="+mj-cs"/>
            </a:endParaRPr>
          </a:p>
        </p:txBody>
      </p:sp>
      <p:sp>
        <p:nvSpPr>
          <p:cNvPr id="2" name="CuadroTexto 1"/>
          <p:cNvSpPr txBox="1"/>
          <p:nvPr/>
        </p:nvSpPr>
        <p:spPr>
          <a:xfrm>
            <a:off x="411163" y="1201738"/>
            <a:ext cx="8324850" cy="830997"/>
          </a:xfrm>
          <a:prstGeom prst="rect">
            <a:avLst/>
          </a:prstGeom>
        </p:spPr>
        <p:txBody>
          <a:bodyPr rtlCol="0" anchor="t">
            <a:spAutoFit/>
          </a:bodyPr>
          <a:lstStyle/>
          <a:p>
            <a:pPr marL="285750" indent="-285750">
              <a:buFont typeface="Arial" panose="020B0604020202020204" pitchFamily="34" charset="0"/>
              <a:buChar char="•"/>
            </a:pPr>
            <a:endParaRPr lang="ES-ES" sz="2400" dirty="0">
              <a:solidFill>
                <a:srgbClr val="000000"/>
              </a:solidFill>
              <a:latin typeface="Arial"/>
            </a:endParaRPr>
          </a:p>
          <a:p>
            <a:pPr marL="285750" indent="-285750">
              <a:buFont typeface="Arial" panose="020B0604020202020204" pitchFamily="34" charset="0"/>
              <a:buChar char="•"/>
            </a:pPr>
            <a:endParaRPr lang="ES-ES" sz="2400" dirty="0">
              <a:solidFill>
                <a:srgbClr val="000000"/>
              </a:solidFill>
              <a:latin typeface="Arial"/>
            </a:endParaRPr>
          </a:p>
        </p:txBody>
      </p:sp>
      <p:sp>
        <p:nvSpPr>
          <p:cNvPr id="6" name="Título 5"/>
          <p:cNvSpPr>
            <a:spLocks noGrp="1"/>
          </p:cNvSpPr>
          <p:nvPr>
            <p:ph type="ctrTitle"/>
          </p:nvPr>
        </p:nvSpPr>
        <p:spPr/>
        <p:txBody>
          <a:bodyPr anchor="t"/>
          <a:lstStyle/>
          <a:p>
            <a:r>
              <a:rPr lang="EN-US" sz="3600" b="0" i="0" dirty="0">
                <a:solidFill>
                  <a:schemeClr val="tx1"/>
                </a:solidFill>
              </a:rPr>
              <a:t>MOS/GDS Software Architecture</a:t>
            </a:r>
            <a:endParaRPr lang="EN-US" sz="3600" b="0" i="0" dirty="0">
              <a:solidFill>
                <a:srgbClr val="000000"/>
              </a:solidFill>
              <a:latin typeface="Arial"/>
            </a:endParaRPr>
          </a:p>
        </p:txBody>
      </p:sp>
      <p:sp>
        <p:nvSpPr>
          <p:cNvPr id="7" name="Subtítulo 6"/>
          <p:cNvSpPr>
            <a:spLocks noGrp="1"/>
          </p:cNvSpPr>
          <p:nvPr>
            <p:ph type="subTitle" idx="1"/>
          </p:nvPr>
        </p:nvSpPr>
        <p:spPr/>
        <p:txBody>
          <a:bodyPr/>
          <a:lstStyle/>
          <a:p>
            <a:endParaRPr lang="es-ES"/>
          </a:p>
        </p:txBody>
      </p:sp>
    </p:spTree>
    <p:extLst>
      <p:ext uri="{BB962C8B-B14F-4D97-AF65-F5344CB8AC3E}">
        <p14:creationId xmlns:p14="http://schemas.microsoft.com/office/powerpoint/2010/main" val="1626848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707886"/>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 – </a:t>
            </a:r>
            <a:r>
              <a:rPr lang="es-ES" sz="2000" b="1" spc="150" dirty="0" err="1">
                <a:ln w="11430"/>
                <a:solidFill>
                  <a:srgbClr val="F8F8F8"/>
                </a:solidFill>
                <a:effectLst>
                  <a:outerShdw blurRad="25400" algn="tl" rotWithShape="0">
                    <a:srgbClr val="000000">
                      <a:alpha val="43000"/>
                    </a:srgbClr>
                  </a:outerShdw>
                </a:effectLst>
                <a:latin typeface="Arial Black" pitchFamily="34" charset="0"/>
                <a:ea typeface="+mj-ea"/>
                <a:cs typeface="+mj-cs"/>
              </a:rPr>
              <a:t>Outline</a:t>
            </a:r>
            <a:endPar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endParaRPr>
          </a:p>
          <a:p>
            <a:pPr algn="ctr"/>
            <a:endParaRPr lang="ES-ES"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sp>
        <p:nvSpPr>
          <p:cNvPr id="3" name="CuadroTexto 2"/>
          <p:cNvSpPr txBox="1"/>
          <p:nvPr/>
        </p:nvSpPr>
        <p:spPr>
          <a:xfrm>
            <a:off x="494435" y="1171575"/>
            <a:ext cx="8530503" cy="2677656"/>
          </a:xfrm>
          <a:prstGeom prst="rect">
            <a:avLst/>
          </a:prstGeom>
        </p:spPr>
        <p:txBody>
          <a:bodyPr rtlCol="0" anchor="t">
            <a:spAutoFit/>
          </a:bodyPr>
          <a:lstStyle/>
          <a:p>
            <a:pPr marL="342900" indent="-342900">
              <a:buFont typeface="Arial" panose="020B0604020202020204" pitchFamily="34" charset="0"/>
              <a:buChar char="•"/>
            </a:pPr>
            <a:r>
              <a:rPr lang="EN-US" sz="2400" dirty="0">
                <a:latin typeface="Arial"/>
                <a:cs typeface="Arial"/>
              </a:rPr>
              <a:t>Overview</a:t>
            </a:r>
          </a:p>
          <a:p>
            <a:pPr marL="342900" indent="-342900">
              <a:buFont typeface="Arial" panose="020B0604020202020204" pitchFamily="34" charset="0"/>
              <a:buChar char="•"/>
            </a:pPr>
            <a:r>
              <a:rPr lang="EN-US" sz="2400" dirty="0">
                <a:latin typeface="Arial"/>
                <a:cs typeface="Arial"/>
              </a:rPr>
              <a:t>Functionalities</a:t>
            </a:r>
          </a:p>
          <a:p>
            <a:pPr marL="342900" indent="-342900">
              <a:buFont typeface="Arial" panose="020B0604020202020204" pitchFamily="34" charset="0"/>
              <a:buChar char="•"/>
            </a:pPr>
            <a:r>
              <a:rPr lang="EN-US" sz="2400" dirty="0">
                <a:latin typeface="Arial"/>
                <a:cs typeface="Arial"/>
              </a:rPr>
              <a:t>Architecture</a:t>
            </a:r>
            <a:endParaRPr lang="en-US" sz="2400" dirty="0">
              <a:latin typeface="Arial"/>
              <a:cs typeface="Arial"/>
            </a:endParaRPr>
          </a:p>
          <a:p>
            <a:pPr marL="342900" indent="-342900">
              <a:buFont typeface="Arial" panose="020B0604020202020204" pitchFamily="34" charset="0"/>
              <a:buChar char="•"/>
            </a:pPr>
            <a:r>
              <a:rPr lang="EN-US" sz="2400" dirty="0">
                <a:latin typeface="Arial"/>
                <a:cs typeface="Arial"/>
              </a:rPr>
              <a:t>Data Flow</a:t>
            </a:r>
          </a:p>
          <a:p>
            <a:pPr marL="800100" lvl="1" indent="-342900">
              <a:buFont typeface="Arial" panose="020B0604020202020204" pitchFamily="34" charset="0"/>
              <a:buChar char="•"/>
            </a:pPr>
            <a:r>
              <a:rPr lang="EN-US" sz="2400" dirty="0">
                <a:latin typeface="Arial"/>
                <a:cs typeface="Arial"/>
              </a:rPr>
              <a:t>UHF</a:t>
            </a:r>
          </a:p>
          <a:p>
            <a:pPr marL="800100" lvl="1" indent="-342900">
              <a:buFont typeface="Arial" panose="020B0604020202020204" pitchFamily="34" charset="0"/>
              <a:buChar char="•"/>
            </a:pPr>
            <a:r>
              <a:rPr lang="EN-US" sz="2400" dirty="0">
                <a:latin typeface="Arial"/>
                <a:cs typeface="Arial"/>
              </a:rPr>
              <a:t>S-Band</a:t>
            </a:r>
          </a:p>
          <a:p>
            <a:pPr marL="342900" indent="-342900">
              <a:buFont typeface="Arial" panose="020B0604020202020204" pitchFamily="34" charset="0"/>
              <a:buChar char="•"/>
            </a:pPr>
            <a:r>
              <a:rPr lang="EN-US" sz="2400" dirty="0">
                <a:latin typeface="Arial"/>
                <a:cs typeface="Arial"/>
              </a:rPr>
              <a:t>Operations Phases</a:t>
            </a:r>
          </a:p>
        </p:txBody>
      </p:sp>
    </p:spTree>
    <p:extLst>
      <p:ext uri="{BB962C8B-B14F-4D97-AF65-F5344CB8AC3E}">
        <p14:creationId xmlns:p14="http://schemas.microsoft.com/office/powerpoint/2010/main" val="203730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707886"/>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N-U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 – Functionalities</a:t>
            </a:r>
          </a:p>
          <a:p>
            <a:pPr algn="ctr"/>
            <a:endParaRPr lang="EN-US"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sp>
        <p:nvSpPr>
          <p:cNvPr id="3" name="CuadroTexto 2"/>
          <p:cNvSpPr txBox="1"/>
          <p:nvPr/>
        </p:nvSpPr>
        <p:spPr>
          <a:xfrm>
            <a:off x="494435" y="1171575"/>
            <a:ext cx="8530503" cy="4154984"/>
          </a:xfrm>
          <a:prstGeom prst="rect">
            <a:avLst/>
          </a:prstGeom>
        </p:spPr>
        <p:txBody>
          <a:bodyPr rtlCol="0" anchor="t">
            <a:spAutoFit/>
          </a:bodyPr>
          <a:lstStyle/>
          <a:p>
            <a:r>
              <a:rPr lang="EN-US" sz="2400" dirty="0">
                <a:latin typeface="+mn-lt"/>
                <a:cs typeface="Arial"/>
              </a:rPr>
              <a:t>The Ground Segment shall be responsible by operations and control of the entire system which includes final products generation and dissemination.</a:t>
            </a:r>
          </a:p>
          <a:p>
            <a:endParaRPr lang="EN-US" sz="2400" dirty="0">
              <a:latin typeface="+mn-lt"/>
              <a:cs typeface="Arial"/>
            </a:endParaRPr>
          </a:p>
          <a:p>
            <a:r>
              <a:rPr lang="EN-US" sz="2400" dirty="0">
                <a:latin typeface="+mn-lt"/>
                <a:cs typeface="Arial"/>
              </a:rPr>
              <a:t>The Ground Segment main components are:​</a:t>
            </a:r>
          </a:p>
          <a:p>
            <a:r>
              <a:rPr lang="EN-US" sz="2400" dirty="0">
                <a:latin typeface="Calibri"/>
                <a:cs typeface="Arial"/>
              </a:rPr>
              <a:t>​</a:t>
            </a:r>
          </a:p>
          <a:p>
            <a:pPr marL="1657350" lvl="3" indent="-285750">
              <a:buFont typeface="Arial" panose="020B0604020202020204" pitchFamily="34" charset="0"/>
              <a:buChar char="•"/>
            </a:pPr>
            <a:r>
              <a:rPr lang="EN-US" sz="2400" b="1" dirty="0">
                <a:latin typeface="Arial"/>
                <a:cs typeface="Arial"/>
              </a:rPr>
              <a:t>  </a:t>
            </a:r>
            <a:r>
              <a:rPr lang="EN-US" sz="2400" b="1" dirty="0">
                <a:latin typeface="+mn-lt"/>
                <a:cs typeface="Arial"/>
              </a:rPr>
              <a:t>Mission Unit</a:t>
            </a:r>
            <a:r>
              <a:rPr lang="EN-US" sz="2400" dirty="0">
                <a:latin typeface="+mn-lt"/>
                <a:cs typeface="Arial"/>
              </a:rPr>
              <a:t>​</a:t>
            </a:r>
          </a:p>
          <a:p>
            <a:r>
              <a:rPr lang="EN-US" sz="2400" dirty="0">
                <a:latin typeface="+mn-lt"/>
                <a:cs typeface="Arial"/>
              </a:rPr>
              <a:t>​</a:t>
            </a:r>
          </a:p>
          <a:p>
            <a:pPr marL="1657350" lvl="3" indent="-285750">
              <a:buFont typeface="Arial" panose="020B0604020202020204" pitchFamily="34" charset="0"/>
              <a:buChar char="•"/>
            </a:pPr>
            <a:r>
              <a:rPr lang="EN-US" sz="2400" b="1" dirty="0">
                <a:latin typeface="Arial"/>
                <a:cs typeface="Arial"/>
              </a:rPr>
              <a:t>  </a:t>
            </a:r>
            <a:r>
              <a:rPr lang="EN-US" sz="2400" b="1" dirty="0">
                <a:latin typeface="+mn-lt"/>
                <a:cs typeface="Arial"/>
              </a:rPr>
              <a:t>Control Unit</a:t>
            </a:r>
            <a:r>
              <a:rPr lang="EN-US" sz="2400" dirty="0">
                <a:latin typeface="+mn-lt"/>
                <a:cs typeface="Arial"/>
              </a:rPr>
              <a:t>​</a:t>
            </a:r>
          </a:p>
          <a:p>
            <a:r>
              <a:rPr lang="EN-US" sz="2400" dirty="0">
                <a:latin typeface="+mn-lt"/>
                <a:cs typeface="Arial"/>
              </a:rPr>
              <a:t>​</a:t>
            </a:r>
          </a:p>
          <a:p>
            <a:pPr marL="1657350" lvl="3" indent="-285750">
              <a:buFont typeface="Arial" panose="020B0604020202020204" pitchFamily="34" charset="0"/>
              <a:buChar char="•"/>
            </a:pPr>
            <a:r>
              <a:rPr lang="EN-US" sz="2400" b="1" dirty="0">
                <a:latin typeface="Arial"/>
                <a:cs typeface="Arial"/>
              </a:rPr>
              <a:t>  </a:t>
            </a:r>
            <a:r>
              <a:rPr lang="EN-US" sz="2400" b="1" dirty="0">
                <a:latin typeface="+mn-lt"/>
                <a:cs typeface="Arial"/>
              </a:rPr>
              <a:t>TT&amp;C Station</a:t>
            </a:r>
            <a:r>
              <a:rPr lang="EN-US" sz="2400" dirty="0">
                <a:latin typeface="+mn-lt"/>
                <a:cs typeface="Arial"/>
              </a:rPr>
              <a:t>​</a:t>
            </a:r>
          </a:p>
        </p:txBody>
      </p:sp>
    </p:spTree>
    <p:extLst>
      <p:ext uri="{BB962C8B-B14F-4D97-AF65-F5344CB8AC3E}">
        <p14:creationId xmlns:p14="http://schemas.microsoft.com/office/powerpoint/2010/main" val="1548436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400110"/>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a:t>
            </a: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 - </a:t>
            </a:r>
            <a:r>
              <a:rPr lang="es-AR" sz="2000" b="1" spc="150" dirty="0" err="1">
                <a:ln w="11430"/>
                <a:solidFill>
                  <a:srgbClr val="F8F8F8"/>
                </a:solidFill>
                <a:effectLst>
                  <a:outerShdw blurRad="25400" algn="tl" rotWithShape="0">
                    <a:srgbClr val="000000">
                      <a:alpha val="43000"/>
                    </a:srgbClr>
                  </a:outerShdw>
                </a:effectLst>
                <a:latin typeface="Arial Black" pitchFamily="34" charset="0"/>
              </a:rPr>
              <a:t>Functionalities</a:t>
            </a:r>
            <a:endParaRPr lang="es-ES"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sp>
        <p:nvSpPr>
          <p:cNvPr id="3" name="Rectángulo 3"/>
          <p:cNvSpPr/>
          <p:nvPr/>
        </p:nvSpPr>
        <p:spPr>
          <a:xfrm>
            <a:off x="914400" y="1044575"/>
            <a:ext cx="7346950" cy="4924425"/>
          </a:xfrm>
          <a:prstGeom prst="rect">
            <a:avLst/>
          </a:prstGeom>
        </p:spPr>
        <p:txBody>
          <a:bodyPr wrap="square" anchor="t">
            <a:spAutoFit/>
          </a:bodyPr>
          <a:lstStyle/>
          <a:p>
            <a:pPr>
              <a:spcAft>
                <a:spcPts val="1200"/>
              </a:spcAft>
            </a:pPr>
            <a:r>
              <a:rPr lang="EN-US" sz="2400" b="1" dirty="0">
                <a:solidFill>
                  <a:srgbClr val="000000"/>
                </a:solidFill>
                <a:latin typeface="Arial"/>
              </a:rPr>
              <a:t>Mission Unit</a:t>
            </a:r>
          </a:p>
          <a:p>
            <a:pPr marL="285750" indent="-285750">
              <a:spcAft>
                <a:spcPts val="600"/>
              </a:spcAft>
              <a:buFont typeface="Arial" panose="020B0604020202020204" pitchFamily="34" charset="0"/>
              <a:buChar char="•"/>
            </a:pPr>
            <a:r>
              <a:rPr lang="EN-US" sz="2400" dirty="0">
                <a:solidFill>
                  <a:srgbClr val="000000"/>
                </a:solidFill>
                <a:latin typeface="Arial"/>
              </a:rPr>
              <a:t>Point of contact and administrative relationship with the users</a:t>
            </a:r>
          </a:p>
          <a:p>
            <a:pPr marL="742950" lvl="1" indent="-285750">
              <a:spcAft>
                <a:spcPts val="600"/>
              </a:spcAft>
              <a:buFont typeface="Arial" panose="020B0604020202020204" pitchFamily="34" charset="0"/>
              <a:buChar char="•"/>
            </a:pPr>
            <a:r>
              <a:rPr lang="EN" sz="2400" dirty="0">
                <a:solidFill>
                  <a:srgbClr val="000000"/>
                </a:solidFill>
                <a:latin typeface="Arial" charset="0"/>
              </a:rPr>
              <a:t>Support</a:t>
            </a:r>
          </a:p>
          <a:p>
            <a:pPr marL="742950" lvl="1" indent="-285750">
              <a:spcAft>
                <a:spcPts val="600"/>
              </a:spcAft>
              <a:buFont typeface="Arial" panose="020B0604020202020204" pitchFamily="34" charset="0"/>
              <a:buChar char="•"/>
            </a:pPr>
            <a:r>
              <a:rPr lang="EN-US" sz="2400" dirty="0">
                <a:solidFill>
                  <a:srgbClr val="000000"/>
                </a:solidFill>
                <a:latin typeface="Arial"/>
              </a:rPr>
              <a:t>Delivery times</a:t>
            </a:r>
          </a:p>
          <a:p>
            <a:pPr marL="742950" lvl="1" indent="-285750">
              <a:spcAft>
                <a:spcPts val="600"/>
              </a:spcAft>
              <a:buFont typeface="Arial" panose="020B0604020202020204" pitchFamily="34" charset="0"/>
              <a:buChar char="•"/>
            </a:pPr>
            <a:r>
              <a:rPr lang="EN-US" sz="2400" dirty="0">
                <a:solidFill>
                  <a:srgbClr val="000000"/>
                </a:solidFill>
                <a:latin typeface="Arial"/>
              </a:rPr>
              <a:t>Calibrations</a:t>
            </a:r>
          </a:p>
          <a:p>
            <a:pPr marL="285750" indent="-285750">
              <a:spcAft>
                <a:spcPts val="600"/>
              </a:spcAft>
              <a:buFont typeface="Arial" panose="020B0604020202020204" pitchFamily="34" charset="0"/>
              <a:buChar char="•"/>
            </a:pPr>
            <a:r>
              <a:rPr lang="EN-US" sz="2400" dirty="0">
                <a:solidFill>
                  <a:srgbClr val="000000"/>
                </a:solidFill>
                <a:latin typeface="Arial"/>
              </a:rPr>
              <a:t>Collect the user's request</a:t>
            </a:r>
          </a:p>
          <a:p>
            <a:pPr marL="285750" indent="-285750">
              <a:spcAft>
                <a:spcPts val="600"/>
              </a:spcAft>
              <a:buFont typeface="Arial" panose="020B0604020202020204" pitchFamily="34" charset="0"/>
              <a:buChar char="•"/>
            </a:pPr>
            <a:r>
              <a:rPr lang="EN-US" sz="2400" dirty="0">
                <a:solidFill>
                  <a:srgbClr val="000000"/>
                </a:solidFill>
                <a:latin typeface="Arial"/>
              </a:rPr>
              <a:t>Process science data</a:t>
            </a:r>
          </a:p>
          <a:p>
            <a:pPr marL="285750" indent="-285750">
              <a:spcAft>
                <a:spcPts val="600"/>
              </a:spcAft>
              <a:buFont typeface="Arial" panose="020B0604020202020204" pitchFamily="34" charset="0"/>
              <a:buChar char="•"/>
            </a:pPr>
            <a:r>
              <a:rPr lang="EN-US" sz="2400" dirty="0">
                <a:solidFill>
                  <a:srgbClr val="000000"/>
                </a:solidFill>
                <a:latin typeface="Arial"/>
              </a:rPr>
              <a:t>Publish science products</a:t>
            </a:r>
          </a:p>
          <a:p>
            <a:pPr marL="285750" indent="-285750">
              <a:spcAft>
                <a:spcPts val="600"/>
              </a:spcAft>
              <a:buFont typeface="Arial" panose="020B0604020202020204" pitchFamily="34" charset="0"/>
              <a:buChar char="•"/>
            </a:pPr>
            <a:r>
              <a:rPr lang="EN-US" sz="2400" dirty="0">
                <a:solidFill>
                  <a:srgbClr val="000000"/>
                </a:solidFill>
                <a:latin typeface="Arial"/>
              </a:rPr>
              <a:t>Generate mission plans to the payload module</a:t>
            </a:r>
          </a:p>
          <a:p>
            <a:pPr marL="285750" indent="-285750">
              <a:spcAft>
                <a:spcPts val="600"/>
              </a:spcAft>
              <a:buFont typeface="Arial" panose="020B0604020202020204" pitchFamily="34" charset="0"/>
              <a:buChar char="•"/>
            </a:pPr>
            <a:r>
              <a:rPr lang="EN-US" sz="2400" dirty="0">
                <a:solidFill>
                  <a:srgbClr val="000000"/>
                </a:solidFill>
                <a:latin typeface="Arial"/>
              </a:rPr>
              <a:t>Complete mission data management </a:t>
            </a:r>
          </a:p>
        </p:txBody>
      </p:sp>
      <p:pic>
        <p:nvPicPr>
          <p:cNvPr id="5" name="Imagen 4" descr="Image"/>
          <p:cNvPicPr>
            <a:picLocks noChangeAspect="1"/>
          </p:cNvPicPr>
          <p:nvPr/>
        </p:nvPicPr>
        <p:blipFill>
          <a:blip r:embed="rId3"/>
          <a:stretch>
            <a:fillRect/>
          </a:stretch>
        </p:blipFill>
        <p:spPr>
          <a:xfrm>
            <a:off x="5584531" y="3506787"/>
            <a:ext cx="592409" cy="595275"/>
          </a:xfrm>
          <a:prstGeom prst="rect">
            <a:avLst/>
          </a:prstGeom>
        </p:spPr>
      </p:pic>
      <p:pic>
        <p:nvPicPr>
          <p:cNvPr id="6" name="Imagen 5" descr="Image"/>
          <p:cNvPicPr>
            <a:picLocks noChangeAspect="1"/>
          </p:cNvPicPr>
          <p:nvPr/>
        </p:nvPicPr>
        <p:blipFill>
          <a:blip r:embed="rId4"/>
          <a:stretch>
            <a:fillRect/>
          </a:stretch>
        </p:blipFill>
        <p:spPr>
          <a:xfrm>
            <a:off x="5548601" y="2220496"/>
            <a:ext cx="664271" cy="659437"/>
          </a:xfrm>
          <a:prstGeom prst="rect">
            <a:avLst/>
          </a:prstGeom>
        </p:spPr>
      </p:pic>
      <p:pic>
        <p:nvPicPr>
          <p:cNvPr id="7" name="Imagen 6" descr="Image"/>
          <p:cNvPicPr>
            <a:picLocks noChangeAspect="1"/>
          </p:cNvPicPr>
          <p:nvPr/>
        </p:nvPicPr>
        <p:blipFill>
          <a:blip r:embed="rId5"/>
          <a:stretch>
            <a:fillRect/>
          </a:stretch>
        </p:blipFill>
        <p:spPr>
          <a:xfrm>
            <a:off x="6952330" y="2221580"/>
            <a:ext cx="657141" cy="658353"/>
          </a:xfrm>
          <a:prstGeom prst="rect">
            <a:avLst/>
          </a:prstGeom>
        </p:spPr>
      </p:pic>
      <p:pic>
        <p:nvPicPr>
          <p:cNvPr id="8" name="Imagen 7"/>
          <p:cNvPicPr>
            <a:picLocks noChangeAspect="1"/>
          </p:cNvPicPr>
          <p:nvPr/>
        </p:nvPicPr>
        <p:blipFill>
          <a:blip r:embed="rId6"/>
          <a:stretch>
            <a:fillRect/>
          </a:stretch>
        </p:blipFill>
        <p:spPr>
          <a:xfrm>
            <a:off x="6952330" y="3438477"/>
            <a:ext cx="607718" cy="618461"/>
          </a:xfrm>
          <a:prstGeom prst="rect">
            <a:avLst/>
          </a:prstGeom>
        </p:spPr>
      </p:pic>
    </p:spTree>
    <p:extLst>
      <p:ext uri="{BB962C8B-B14F-4D97-AF65-F5344CB8AC3E}">
        <p14:creationId xmlns:p14="http://schemas.microsoft.com/office/powerpoint/2010/main" val="331516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400110"/>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 - </a:t>
            </a:r>
            <a:r>
              <a:rPr lang="ES-AR" sz="2000" b="1" spc="150" dirty="0" err="1">
                <a:ln w="11430"/>
                <a:solidFill>
                  <a:srgbClr val="F8F8F8"/>
                </a:solidFill>
                <a:effectLst>
                  <a:outerShdw blurRad="25400" algn="tl" rotWithShape="0">
                    <a:srgbClr val="000000">
                      <a:alpha val="43000"/>
                    </a:srgbClr>
                  </a:outerShdw>
                </a:effectLst>
                <a:latin typeface="Arial Black" pitchFamily="34" charset="0"/>
              </a:rPr>
              <a:t>Functionalities</a:t>
            </a:r>
            <a:endParaRPr lang="ES-AR"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sp>
        <p:nvSpPr>
          <p:cNvPr id="3" name="Rectángulo 3"/>
          <p:cNvSpPr/>
          <p:nvPr/>
        </p:nvSpPr>
        <p:spPr>
          <a:xfrm>
            <a:off x="865188" y="1044575"/>
            <a:ext cx="7396162" cy="5678478"/>
          </a:xfrm>
          <a:prstGeom prst="rect">
            <a:avLst/>
          </a:prstGeom>
        </p:spPr>
        <p:txBody>
          <a:bodyPr wrap="square" anchor="t">
            <a:spAutoFit/>
          </a:bodyPr>
          <a:lstStyle/>
          <a:p>
            <a:pPr>
              <a:spcAft>
                <a:spcPts val="1200"/>
              </a:spcAft>
            </a:pPr>
            <a:r>
              <a:rPr lang="EN-US" sz="2400" b="1" dirty="0">
                <a:solidFill>
                  <a:srgbClr val="000000"/>
                </a:solidFill>
                <a:latin typeface="Arial"/>
              </a:rPr>
              <a:t>Control Unit</a:t>
            </a:r>
          </a:p>
          <a:p>
            <a:pPr marL="285750" indent="-285750">
              <a:spcAft>
                <a:spcPts val="600"/>
              </a:spcAft>
              <a:buFont typeface="Arial" panose="020B0604020202020204" pitchFamily="34" charset="0"/>
              <a:buChar char="•"/>
            </a:pPr>
            <a:r>
              <a:rPr lang="EN-US" sz="2400" dirty="0">
                <a:latin typeface="Arial"/>
              </a:rPr>
              <a:t>Satellite operations scheduling</a:t>
            </a:r>
            <a:r>
              <a:rPr lang="EN-US" sz="2400" dirty="0">
                <a:solidFill>
                  <a:srgbClr val="000000"/>
                </a:solidFill>
                <a:latin typeface="Arial"/>
              </a:rPr>
              <a:t> </a:t>
            </a:r>
          </a:p>
          <a:p>
            <a:pPr marL="285750" indent="-285750">
              <a:spcAft>
                <a:spcPts val="600"/>
              </a:spcAft>
              <a:buFont typeface="Arial" panose="020B0604020202020204" pitchFamily="34" charset="0"/>
              <a:buChar char="•"/>
            </a:pPr>
            <a:r>
              <a:rPr lang="EN" sz="2400" dirty="0">
                <a:solidFill>
                  <a:srgbClr val="000000"/>
                </a:solidFill>
                <a:latin typeface="Arial" charset="0"/>
              </a:rPr>
              <a:t>Develop, testing, validation and sending commands to spacecraft</a:t>
            </a:r>
            <a:endParaRPr lang="EN" sz="2400" dirty="0">
              <a:latin typeface="Arial" charset="0"/>
            </a:endParaRPr>
          </a:p>
          <a:p>
            <a:pPr marL="285750" indent="-285750">
              <a:spcAft>
                <a:spcPts val="600"/>
              </a:spcAft>
              <a:buFont typeface="Arial" panose="020B0604020202020204" pitchFamily="34" charset="0"/>
              <a:buChar char="•"/>
            </a:pPr>
            <a:r>
              <a:rPr lang="EN-US" sz="2400" dirty="0">
                <a:solidFill>
                  <a:srgbClr val="000000"/>
                </a:solidFill>
                <a:latin typeface="Arial"/>
              </a:rPr>
              <a:t>Receive the mission level plan that comes the mission unit to load related activities to the payload module</a:t>
            </a:r>
            <a:endParaRPr lang="EN-US" sz="2400" dirty="0">
              <a:latin typeface="Arial"/>
            </a:endParaRPr>
          </a:p>
          <a:p>
            <a:pPr marL="285750" indent="-285750">
              <a:spcAft>
                <a:spcPts val="600"/>
              </a:spcAft>
              <a:buFont typeface="Arial" panose="020B0604020202020204" pitchFamily="34" charset="0"/>
              <a:buChar char="•"/>
            </a:pPr>
            <a:r>
              <a:rPr lang="EN-US" sz="2400" dirty="0">
                <a:solidFill>
                  <a:srgbClr val="000000"/>
                </a:solidFill>
                <a:latin typeface="Arial"/>
              </a:rPr>
              <a:t>Monitor the spacecraft state of health</a:t>
            </a:r>
          </a:p>
          <a:p>
            <a:pPr marL="285750" indent="-285750">
              <a:spcAft>
                <a:spcPts val="600"/>
              </a:spcAft>
              <a:buFont typeface="Arial" panose="020B0604020202020204" pitchFamily="34" charset="0"/>
              <a:buChar char="•"/>
            </a:pPr>
            <a:r>
              <a:rPr lang="EN-US" sz="2400" dirty="0">
                <a:solidFill>
                  <a:srgbClr val="000000"/>
                </a:solidFill>
                <a:latin typeface="Arial"/>
              </a:rPr>
              <a:t>Schedule TT&amp;C service</a:t>
            </a:r>
          </a:p>
          <a:p>
            <a:pPr marL="285750" indent="-285750">
              <a:spcAft>
                <a:spcPts val="600"/>
              </a:spcAft>
              <a:buFont typeface="Arial" panose="020B0604020202020204" pitchFamily="34" charset="0"/>
              <a:buChar char="•"/>
            </a:pPr>
            <a:r>
              <a:rPr lang="EN-US" sz="2400" dirty="0">
                <a:solidFill>
                  <a:srgbClr val="000000"/>
                </a:solidFill>
                <a:latin typeface="Arial"/>
              </a:rPr>
              <a:t>Orbital parameters generation</a:t>
            </a:r>
            <a:endParaRPr lang="EN-US" sz="2400" dirty="0">
              <a:latin typeface="Arial"/>
            </a:endParaRPr>
          </a:p>
          <a:p>
            <a:pPr marL="285750" indent="-285750">
              <a:spcAft>
                <a:spcPts val="600"/>
              </a:spcAft>
              <a:buFont typeface="Arial" panose="020B0604020202020204" pitchFamily="34" charset="0"/>
              <a:buChar char="•"/>
            </a:pPr>
            <a:r>
              <a:rPr lang="EN-US" sz="2400" dirty="0">
                <a:solidFill>
                  <a:srgbClr val="000000"/>
                </a:solidFill>
                <a:latin typeface="Arial"/>
              </a:rPr>
              <a:t>Prepare and execute attitude adjustments</a:t>
            </a:r>
          </a:p>
          <a:p>
            <a:endParaRPr lang="en-US" b="1" dirty="0">
              <a:solidFill>
                <a:srgbClr val="000000"/>
              </a:solidFill>
            </a:endParaRPr>
          </a:p>
          <a:p>
            <a:pPr algn="just"/>
            <a:endParaRPr lang="en-US" dirty="0">
              <a:solidFill>
                <a:srgbClr val="000000"/>
              </a:solidFill>
            </a:endParaRPr>
          </a:p>
          <a:p>
            <a:pPr algn="just"/>
            <a:endParaRPr lang="es-ES_tradnl" b="1" dirty="0">
              <a:solidFill>
                <a:srgbClr val="000000"/>
              </a:solidFill>
            </a:endParaRPr>
          </a:p>
        </p:txBody>
      </p:sp>
      <p:pic>
        <p:nvPicPr>
          <p:cNvPr id="5" name="Imagen 4" descr="Image"/>
          <p:cNvPicPr>
            <a:picLocks noChangeAspect="1"/>
          </p:cNvPicPr>
          <p:nvPr/>
        </p:nvPicPr>
        <p:blipFill>
          <a:blip r:embed="rId3"/>
          <a:stretch>
            <a:fillRect/>
          </a:stretch>
        </p:blipFill>
        <p:spPr>
          <a:xfrm>
            <a:off x="6479495" y="4186962"/>
            <a:ext cx="538322" cy="538214"/>
          </a:xfrm>
          <a:prstGeom prst="rect">
            <a:avLst/>
          </a:prstGeom>
        </p:spPr>
      </p:pic>
      <p:pic>
        <p:nvPicPr>
          <p:cNvPr id="6" name="Imagen 6" descr="Image"/>
          <p:cNvPicPr>
            <a:picLocks noChangeAspect="1"/>
          </p:cNvPicPr>
          <p:nvPr/>
        </p:nvPicPr>
        <p:blipFill>
          <a:blip r:embed="rId4"/>
          <a:stretch>
            <a:fillRect/>
          </a:stretch>
        </p:blipFill>
        <p:spPr>
          <a:xfrm>
            <a:off x="7624648" y="4177900"/>
            <a:ext cx="770902" cy="556337"/>
          </a:xfrm>
          <a:prstGeom prst="rect">
            <a:avLst/>
          </a:prstGeom>
        </p:spPr>
      </p:pic>
      <p:pic>
        <p:nvPicPr>
          <p:cNvPr id="7" name="Imagen 7" descr="Image"/>
          <p:cNvPicPr>
            <a:picLocks noChangeAspect="1"/>
          </p:cNvPicPr>
          <p:nvPr/>
        </p:nvPicPr>
        <p:blipFill>
          <a:blip r:embed="rId5"/>
          <a:stretch>
            <a:fillRect/>
          </a:stretch>
        </p:blipFill>
        <p:spPr>
          <a:xfrm>
            <a:off x="6326163" y="1221189"/>
            <a:ext cx="844987" cy="506952"/>
          </a:xfrm>
          <a:prstGeom prst="rect">
            <a:avLst/>
          </a:prstGeom>
        </p:spPr>
      </p:pic>
      <p:pic>
        <p:nvPicPr>
          <p:cNvPr id="8" name="Imagen 8" descr="Image"/>
          <p:cNvPicPr>
            <a:picLocks noChangeAspect="1"/>
          </p:cNvPicPr>
          <p:nvPr/>
        </p:nvPicPr>
        <p:blipFill>
          <a:blip r:embed="rId6"/>
          <a:stretch>
            <a:fillRect/>
          </a:stretch>
        </p:blipFill>
        <p:spPr>
          <a:xfrm>
            <a:off x="7758848" y="1221189"/>
            <a:ext cx="502502" cy="495797"/>
          </a:xfrm>
          <a:prstGeom prst="rect">
            <a:avLst/>
          </a:prstGeom>
        </p:spPr>
      </p:pic>
    </p:spTree>
    <p:extLst>
      <p:ext uri="{BB962C8B-B14F-4D97-AF65-F5344CB8AC3E}">
        <p14:creationId xmlns:p14="http://schemas.microsoft.com/office/powerpoint/2010/main" val="409508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400110"/>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a:t>
            </a: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 - </a:t>
            </a:r>
            <a:r>
              <a:rPr lang="es-AR" sz="2000" b="1" spc="150" dirty="0" err="1">
                <a:ln w="11430"/>
                <a:solidFill>
                  <a:srgbClr val="F8F8F8"/>
                </a:solidFill>
                <a:effectLst>
                  <a:outerShdw blurRad="25400" algn="tl" rotWithShape="0">
                    <a:srgbClr val="000000">
                      <a:alpha val="43000"/>
                    </a:srgbClr>
                  </a:outerShdw>
                </a:effectLst>
                <a:latin typeface="Arial Black" pitchFamily="34" charset="0"/>
              </a:rPr>
              <a:t>Functionalities</a:t>
            </a:r>
            <a:endParaRPr lang="es-ES"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sp>
        <p:nvSpPr>
          <p:cNvPr id="9" name="Rectángulo 3"/>
          <p:cNvSpPr/>
          <p:nvPr/>
        </p:nvSpPr>
        <p:spPr>
          <a:xfrm>
            <a:off x="865188" y="1044575"/>
            <a:ext cx="7396162" cy="6617196"/>
          </a:xfrm>
          <a:prstGeom prst="rect">
            <a:avLst/>
          </a:prstGeom>
        </p:spPr>
        <p:txBody>
          <a:bodyPr wrap="square" anchor="t">
            <a:spAutoFit/>
          </a:bodyPr>
          <a:lstStyle/>
          <a:p>
            <a:pPr>
              <a:spcAft>
                <a:spcPts val="1200"/>
              </a:spcAft>
            </a:pPr>
            <a:r>
              <a:rPr lang="EN-US" sz="2400" b="1" dirty="0">
                <a:solidFill>
                  <a:srgbClr val="000000"/>
                </a:solidFill>
                <a:latin typeface="Arial"/>
              </a:rPr>
              <a:t>TT&amp;C Station (Ground Station)</a:t>
            </a:r>
          </a:p>
          <a:p>
            <a:pPr marL="285750" indent="-285750">
              <a:spcAft>
                <a:spcPts val="1200"/>
              </a:spcAft>
              <a:buFont typeface="Arial" panose="020B0604020202020204" pitchFamily="34" charset="0"/>
              <a:buChar char="•"/>
            </a:pPr>
            <a:r>
              <a:rPr lang="EN-US" sz="2400" dirty="0">
                <a:solidFill>
                  <a:srgbClr val="000000"/>
                </a:solidFill>
                <a:latin typeface="Arial"/>
              </a:rPr>
              <a:t>These stations will allow to operate in UHF in order to send telecommands to the spacecraft and receive the housekeeping telemetry from it.</a:t>
            </a:r>
            <a:endParaRPr lang="en-US" sz="2400" dirty="0">
              <a:solidFill>
                <a:srgbClr val="000000"/>
              </a:solidFill>
              <a:latin typeface="Arial"/>
            </a:endParaRPr>
          </a:p>
          <a:p>
            <a:pPr marL="285750" indent="-285750">
              <a:spcAft>
                <a:spcPts val="1200"/>
              </a:spcAft>
              <a:buFont typeface="Arial" panose="020B0604020202020204" pitchFamily="34" charset="0"/>
              <a:buChar char="•"/>
            </a:pPr>
            <a:r>
              <a:rPr lang="EN" sz="2400" dirty="0">
                <a:solidFill>
                  <a:srgbClr val="000000"/>
                </a:solidFill>
                <a:latin typeface="Arial"/>
              </a:rPr>
              <a:t>These stations must transfer </a:t>
            </a:r>
            <a:r>
              <a:rPr lang="ES-AR" sz="2400" dirty="0">
                <a:solidFill>
                  <a:srgbClr val="000000"/>
                </a:solidFill>
                <a:latin typeface="Arial"/>
              </a:rPr>
              <a:t>and </a:t>
            </a:r>
            <a:r>
              <a:rPr lang="ES-AR" sz="2400" dirty="0" err="1">
                <a:solidFill>
                  <a:srgbClr val="000000"/>
                </a:solidFill>
                <a:latin typeface="Arial"/>
              </a:rPr>
              <a:t>decode</a:t>
            </a:r>
            <a:r>
              <a:rPr lang="EN" sz="2400" dirty="0">
                <a:solidFill>
                  <a:srgbClr val="000000"/>
                </a:solidFill>
                <a:latin typeface="Arial"/>
              </a:rPr>
              <a:t> </a:t>
            </a:r>
            <a:r>
              <a:rPr lang="ES-AR" sz="2400" dirty="0" err="1">
                <a:solidFill>
                  <a:srgbClr val="000000"/>
                </a:solidFill>
                <a:latin typeface="Arial"/>
              </a:rPr>
              <a:t>science</a:t>
            </a:r>
            <a:r>
              <a:rPr lang="ES-AR" sz="2400" dirty="0">
                <a:solidFill>
                  <a:srgbClr val="000000"/>
                </a:solidFill>
                <a:latin typeface="Arial"/>
              </a:rPr>
              <a:t> </a:t>
            </a:r>
            <a:r>
              <a:rPr lang="EN" sz="2400" dirty="0">
                <a:solidFill>
                  <a:srgbClr val="000000"/>
                </a:solidFill>
                <a:latin typeface="Arial"/>
              </a:rPr>
              <a:t>data file and storage telemetry data </a:t>
            </a:r>
            <a:r>
              <a:rPr lang="ES-AR" sz="2400" dirty="0">
                <a:solidFill>
                  <a:srgbClr val="000000"/>
                </a:solidFill>
                <a:latin typeface="Arial"/>
              </a:rPr>
              <a:t>from CONAE FTP server </a:t>
            </a:r>
            <a:r>
              <a:rPr lang="EN" sz="2400" dirty="0">
                <a:solidFill>
                  <a:srgbClr val="000000"/>
                </a:solidFill>
                <a:latin typeface="Arial"/>
              </a:rPr>
              <a:t>to Mission Unit.</a:t>
            </a:r>
          </a:p>
          <a:p>
            <a:pPr marL="285750" indent="-285750">
              <a:spcAft>
                <a:spcPts val="1200"/>
              </a:spcAft>
              <a:buFont typeface="Arial" panose="020B0604020202020204" pitchFamily="34" charset="0"/>
              <a:buChar char="•"/>
            </a:pPr>
            <a:r>
              <a:rPr lang="EN-US" sz="2400" dirty="0">
                <a:solidFill>
                  <a:srgbClr val="000000"/>
                </a:solidFill>
                <a:latin typeface="Arial"/>
              </a:rPr>
              <a:t>These stations must have recording capabilities and available resource during by 24 hours a day, seven days a week, in order to attend the satellite visibility cycles during entire mission lifetime.</a:t>
            </a:r>
          </a:p>
          <a:p>
            <a:pPr marL="285750" indent="-285750">
              <a:buFont typeface="Arial" panose="020B0604020202020204" pitchFamily="34" charset="0"/>
              <a:buChar char="•"/>
            </a:pPr>
            <a:r>
              <a:rPr lang="EN-US" sz="2400" dirty="0">
                <a:solidFill>
                  <a:srgbClr val="000000"/>
                </a:solidFill>
                <a:latin typeface="Arial"/>
              </a:rPr>
              <a:t>These stations will allow to generate a pass log file in order to audit purposes.</a:t>
            </a:r>
            <a:endParaRPr lang="EN-US" sz="2400" dirty="0">
              <a:latin typeface="Arial"/>
            </a:endParaRPr>
          </a:p>
          <a:p>
            <a:pPr marL="285750" indent="-285750">
              <a:buFont typeface="Arial" panose="020B0604020202020204" pitchFamily="34" charset="0"/>
              <a:buChar char="•"/>
            </a:pPr>
            <a:endParaRPr lang="en-US" b="1" dirty="0">
              <a:solidFill>
                <a:srgbClr val="000000"/>
              </a:solidFill>
            </a:endParaRPr>
          </a:p>
          <a:p>
            <a:endParaRPr lang="en-US" b="1" dirty="0">
              <a:solidFill>
                <a:srgbClr val="000000"/>
              </a:solidFill>
            </a:endParaRPr>
          </a:p>
          <a:p>
            <a:pPr algn="just"/>
            <a:endParaRPr lang="en-US" b="1" dirty="0">
              <a:solidFill>
                <a:srgbClr val="000000"/>
              </a:solidFill>
            </a:endParaRPr>
          </a:p>
          <a:p>
            <a:pPr algn="just"/>
            <a:endParaRPr lang="en-US" b="1" dirty="0">
              <a:solidFill>
                <a:srgbClr val="000000"/>
              </a:solidFill>
            </a:endParaRPr>
          </a:p>
        </p:txBody>
      </p:sp>
    </p:spTree>
    <p:extLst>
      <p:ext uri="{BB962C8B-B14F-4D97-AF65-F5344CB8AC3E}">
        <p14:creationId xmlns:p14="http://schemas.microsoft.com/office/powerpoint/2010/main" val="75003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400110"/>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a:t>
            </a: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 - </a:t>
            </a:r>
            <a:r>
              <a:rPr lang="es-AR" sz="2000" b="1" spc="150" dirty="0" err="1">
                <a:ln w="11430"/>
                <a:solidFill>
                  <a:srgbClr val="F8F8F8"/>
                </a:solidFill>
                <a:effectLst>
                  <a:outerShdw blurRad="25400" algn="tl" rotWithShape="0">
                    <a:srgbClr val="000000">
                      <a:alpha val="43000"/>
                    </a:srgbClr>
                  </a:outerShdw>
                </a:effectLst>
                <a:latin typeface="Arial Black" pitchFamily="34" charset="0"/>
              </a:rPr>
              <a:t>Arquitecture</a:t>
            </a:r>
            <a:endParaRPr lang="es-ES"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pic>
        <p:nvPicPr>
          <p:cNvPr id="3074" name="Picture 2" descr="https://lh4.googleusercontent.com/Npo9dr7alDvCY1GKigCjhm1gR-jvzteXuqP_HO3ystccA-DY1x8G6RSqU79eT2MK_rgeygLPzyLMGl7s8IG6XUb-0Vh8u-Rsk8hOMjHcZbNRiW4BBQmwibrYlh--HMDXHGNRvYOmr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491" y="1104910"/>
            <a:ext cx="9144000" cy="48355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683238" y="1845891"/>
            <a:ext cx="822502" cy="369332"/>
          </a:xfrm>
          <a:prstGeom prst="rect">
            <a:avLst/>
          </a:prstGeom>
          <a:solidFill>
            <a:schemeClr val="bg1"/>
          </a:solidFill>
          <a:ln w="28575">
            <a:solidFill>
              <a:srgbClr val="FF0000"/>
            </a:solidFill>
          </a:ln>
        </p:spPr>
        <p:txBody>
          <a:bodyPr wrap="square" rtlCol="0">
            <a:spAutoFit/>
          </a:bodyPr>
          <a:lstStyle/>
          <a:p>
            <a:r>
              <a:rPr lang="es-AR" dirty="0"/>
              <a:t>TT&amp;C</a:t>
            </a:r>
          </a:p>
        </p:txBody>
      </p:sp>
      <p:sp>
        <p:nvSpPr>
          <p:cNvPr id="6" name="TextBox 5"/>
          <p:cNvSpPr txBox="1"/>
          <p:nvPr/>
        </p:nvSpPr>
        <p:spPr>
          <a:xfrm>
            <a:off x="5621708" y="3830434"/>
            <a:ext cx="1479847" cy="369332"/>
          </a:xfrm>
          <a:prstGeom prst="rect">
            <a:avLst/>
          </a:prstGeom>
          <a:solidFill>
            <a:schemeClr val="bg1"/>
          </a:solidFill>
          <a:ln w="28575">
            <a:solidFill>
              <a:srgbClr val="FF0000"/>
            </a:solidFill>
          </a:ln>
        </p:spPr>
        <p:txBody>
          <a:bodyPr wrap="square" rtlCol="0">
            <a:spAutoFit/>
          </a:bodyPr>
          <a:lstStyle/>
          <a:p>
            <a:r>
              <a:rPr lang="es-AR" dirty="0"/>
              <a:t>Control </a:t>
            </a:r>
            <a:r>
              <a:rPr lang="es-AR" dirty="0" err="1"/>
              <a:t>Unit</a:t>
            </a:r>
            <a:endParaRPr lang="es-AR" dirty="0"/>
          </a:p>
        </p:txBody>
      </p:sp>
      <p:sp>
        <p:nvSpPr>
          <p:cNvPr id="7" name="TextBox 6"/>
          <p:cNvSpPr txBox="1"/>
          <p:nvPr/>
        </p:nvSpPr>
        <p:spPr>
          <a:xfrm>
            <a:off x="1575986" y="4199766"/>
            <a:ext cx="1457771" cy="369332"/>
          </a:xfrm>
          <a:prstGeom prst="rect">
            <a:avLst/>
          </a:prstGeom>
          <a:solidFill>
            <a:schemeClr val="bg1"/>
          </a:solidFill>
          <a:ln w="28575">
            <a:solidFill>
              <a:srgbClr val="FF0000"/>
            </a:solidFill>
          </a:ln>
        </p:spPr>
        <p:txBody>
          <a:bodyPr wrap="square" rtlCol="0">
            <a:spAutoFit/>
          </a:bodyPr>
          <a:lstStyle/>
          <a:p>
            <a:r>
              <a:rPr lang="es-AR" dirty="0" err="1"/>
              <a:t>Mission</a:t>
            </a:r>
            <a:r>
              <a:rPr lang="es-AR" dirty="0"/>
              <a:t> </a:t>
            </a:r>
            <a:r>
              <a:rPr lang="es-AR" dirty="0" err="1"/>
              <a:t>Unit</a:t>
            </a:r>
            <a:endParaRPr lang="es-AR" dirty="0"/>
          </a:p>
        </p:txBody>
      </p:sp>
      <p:sp>
        <p:nvSpPr>
          <p:cNvPr id="8" name="TextBox 7"/>
          <p:cNvSpPr txBox="1"/>
          <p:nvPr/>
        </p:nvSpPr>
        <p:spPr>
          <a:xfrm>
            <a:off x="694291" y="1294733"/>
            <a:ext cx="655086" cy="369332"/>
          </a:xfrm>
          <a:prstGeom prst="rect">
            <a:avLst/>
          </a:prstGeom>
          <a:solidFill>
            <a:schemeClr val="tx1"/>
          </a:solidFill>
          <a:ln w="28575">
            <a:noFill/>
          </a:ln>
        </p:spPr>
        <p:txBody>
          <a:bodyPr wrap="square" rtlCol="0">
            <a:spAutoFit/>
          </a:bodyPr>
          <a:lstStyle/>
          <a:p>
            <a:r>
              <a:rPr lang="es-AR" dirty="0">
                <a:solidFill>
                  <a:schemeClr val="bg1"/>
                </a:solidFill>
              </a:rPr>
              <a:t>UHF</a:t>
            </a:r>
          </a:p>
        </p:txBody>
      </p:sp>
      <p:sp>
        <p:nvSpPr>
          <p:cNvPr id="9" name="TextBox 8"/>
          <p:cNvSpPr txBox="1"/>
          <p:nvPr/>
        </p:nvSpPr>
        <p:spPr>
          <a:xfrm>
            <a:off x="718451" y="2112180"/>
            <a:ext cx="606767" cy="369332"/>
          </a:xfrm>
          <a:prstGeom prst="rect">
            <a:avLst/>
          </a:prstGeom>
          <a:solidFill>
            <a:schemeClr val="tx1"/>
          </a:solidFill>
          <a:ln w="28575">
            <a:noFill/>
          </a:ln>
        </p:spPr>
        <p:txBody>
          <a:bodyPr wrap="square" rtlCol="0">
            <a:spAutoFit/>
          </a:bodyPr>
          <a:lstStyle/>
          <a:p>
            <a:r>
              <a:rPr lang="es-AR" dirty="0">
                <a:solidFill>
                  <a:schemeClr val="bg1"/>
                </a:solidFill>
              </a:rPr>
              <a:t>FTP</a:t>
            </a:r>
          </a:p>
        </p:txBody>
      </p:sp>
      <p:sp>
        <p:nvSpPr>
          <p:cNvPr id="10" name="TextBox 9"/>
          <p:cNvSpPr txBox="1"/>
          <p:nvPr/>
        </p:nvSpPr>
        <p:spPr>
          <a:xfrm>
            <a:off x="8119791" y="2618254"/>
            <a:ext cx="891688" cy="369332"/>
          </a:xfrm>
          <a:prstGeom prst="rect">
            <a:avLst/>
          </a:prstGeom>
          <a:solidFill>
            <a:schemeClr val="tx1"/>
          </a:solidFill>
          <a:ln w="28575">
            <a:noFill/>
          </a:ln>
        </p:spPr>
        <p:txBody>
          <a:bodyPr wrap="square" rtlCol="0">
            <a:spAutoFit/>
          </a:bodyPr>
          <a:lstStyle/>
          <a:p>
            <a:r>
              <a:rPr lang="es-AR" dirty="0" err="1">
                <a:solidFill>
                  <a:schemeClr val="bg1"/>
                </a:solidFill>
              </a:rPr>
              <a:t>Norad</a:t>
            </a:r>
            <a:endParaRPr lang="es-AR" dirty="0">
              <a:solidFill>
                <a:schemeClr val="bg1"/>
              </a:solidFill>
            </a:endParaRPr>
          </a:p>
        </p:txBody>
      </p:sp>
      <p:sp>
        <p:nvSpPr>
          <p:cNvPr id="11" name="TextBox 10"/>
          <p:cNvSpPr txBox="1"/>
          <p:nvPr/>
        </p:nvSpPr>
        <p:spPr>
          <a:xfrm>
            <a:off x="8119791" y="4015100"/>
            <a:ext cx="851931" cy="369332"/>
          </a:xfrm>
          <a:prstGeom prst="rect">
            <a:avLst/>
          </a:prstGeom>
          <a:solidFill>
            <a:schemeClr val="tx1"/>
          </a:solidFill>
          <a:ln w="28575">
            <a:noFill/>
          </a:ln>
        </p:spPr>
        <p:txBody>
          <a:bodyPr wrap="square" rtlCol="0">
            <a:spAutoFit/>
          </a:bodyPr>
          <a:lstStyle/>
          <a:p>
            <a:r>
              <a:rPr lang="es-AR" dirty="0">
                <a:solidFill>
                  <a:schemeClr val="bg1"/>
                </a:solidFill>
              </a:rPr>
              <a:t>IERS</a:t>
            </a:r>
          </a:p>
        </p:txBody>
      </p:sp>
      <p:sp>
        <p:nvSpPr>
          <p:cNvPr id="12" name="TextBox 11"/>
          <p:cNvSpPr txBox="1"/>
          <p:nvPr/>
        </p:nvSpPr>
        <p:spPr>
          <a:xfrm>
            <a:off x="4315525" y="5940435"/>
            <a:ext cx="1306183" cy="369332"/>
          </a:xfrm>
          <a:prstGeom prst="rect">
            <a:avLst/>
          </a:prstGeom>
          <a:solidFill>
            <a:schemeClr val="tx1"/>
          </a:solidFill>
          <a:ln w="28575">
            <a:noFill/>
          </a:ln>
        </p:spPr>
        <p:txBody>
          <a:bodyPr wrap="square" rtlCol="0">
            <a:spAutoFit/>
          </a:bodyPr>
          <a:lstStyle/>
          <a:p>
            <a:r>
              <a:rPr lang="es-AR" dirty="0" err="1">
                <a:solidFill>
                  <a:schemeClr val="bg1"/>
                </a:solidFill>
              </a:rPr>
              <a:t>Community</a:t>
            </a:r>
            <a:endParaRPr lang="es-AR" dirty="0">
              <a:solidFill>
                <a:schemeClr val="bg1"/>
              </a:solidFill>
            </a:endParaRPr>
          </a:p>
        </p:txBody>
      </p:sp>
      <p:sp>
        <p:nvSpPr>
          <p:cNvPr id="13" name="TextBox 12"/>
          <p:cNvSpPr txBox="1"/>
          <p:nvPr/>
        </p:nvSpPr>
        <p:spPr>
          <a:xfrm>
            <a:off x="1325218" y="5940435"/>
            <a:ext cx="2120347" cy="369332"/>
          </a:xfrm>
          <a:prstGeom prst="rect">
            <a:avLst/>
          </a:prstGeom>
          <a:solidFill>
            <a:schemeClr val="tx1"/>
          </a:solidFill>
          <a:ln w="28575">
            <a:noFill/>
          </a:ln>
        </p:spPr>
        <p:txBody>
          <a:bodyPr wrap="square" rtlCol="0">
            <a:spAutoFit/>
          </a:bodyPr>
          <a:lstStyle/>
          <a:p>
            <a:r>
              <a:rPr lang="es-AR" dirty="0" err="1">
                <a:solidFill>
                  <a:schemeClr val="bg1"/>
                </a:solidFill>
              </a:rPr>
              <a:t>External</a:t>
            </a:r>
            <a:r>
              <a:rPr lang="es-AR" dirty="0">
                <a:solidFill>
                  <a:schemeClr val="bg1"/>
                </a:solidFill>
              </a:rPr>
              <a:t> </a:t>
            </a:r>
            <a:r>
              <a:rPr lang="es-AR" dirty="0" err="1">
                <a:solidFill>
                  <a:schemeClr val="bg1"/>
                </a:solidFill>
              </a:rPr>
              <a:t>science</a:t>
            </a:r>
            <a:r>
              <a:rPr lang="es-AR" dirty="0">
                <a:solidFill>
                  <a:schemeClr val="bg1"/>
                </a:solidFill>
              </a:rPr>
              <a:t> app</a:t>
            </a:r>
          </a:p>
        </p:txBody>
      </p:sp>
    </p:spTree>
    <p:extLst>
      <p:ext uri="{BB962C8B-B14F-4D97-AF65-F5344CB8AC3E}">
        <p14:creationId xmlns:p14="http://schemas.microsoft.com/office/powerpoint/2010/main" val="306632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400110"/>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a:t>
            </a: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 – Data </a:t>
            </a:r>
            <a:r>
              <a:rPr lang="es-ES" sz="2000" b="1" spc="150" dirty="0" err="1">
                <a:ln w="11430"/>
                <a:solidFill>
                  <a:srgbClr val="F8F8F8"/>
                </a:solidFill>
                <a:effectLst>
                  <a:outerShdw blurRad="25400" algn="tl" rotWithShape="0">
                    <a:srgbClr val="000000">
                      <a:alpha val="43000"/>
                    </a:srgbClr>
                  </a:outerShdw>
                </a:effectLst>
                <a:latin typeface="Arial Black" pitchFamily="34" charset="0"/>
                <a:ea typeface="+mj-ea"/>
                <a:cs typeface="+mj-cs"/>
              </a:rPr>
              <a:t>Flow</a:t>
            </a: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 </a:t>
            </a:r>
            <a:endParaRPr lang="es-ES"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pic>
        <p:nvPicPr>
          <p:cNvPr id="5" name="Imagen 32" descr="Image"/>
          <p:cNvPicPr>
            <a:picLocks noChangeAspect="1"/>
          </p:cNvPicPr>
          <p:nvPr/>
        </p:nvPicPr>
        <p:blipFill>
          <a:blip r:embed="rId3"/>
          <a:stretch>
            <a:fillRect/>
          </a:stretch>
        </p:blipFill>
        <p:spPr>
          <a:xfrm>
            <a:off x="212760" y="1192943"/>
            <a:ext cx="1192879" cy="715671"/>
          </a:xfrm>
          <a:prstGeom prst="rect">
            <a:avLst/>
          </a:prstGeom>
        </p:spPr>
      </p:pic>
      <p:pic>
        <p:nvPicPr>
          <p:cNvPr id="6" name="Imagen 33"/>
          <p:cNvPicPr>
            <a:picLocks noChangeAspect="1"/>
          </p:cNvPicPr>
          <p:nvPr/>
        </p:nvPicPr>
        <p:blipFill>
          <a:blip r:embed="rId4"/>
          <a:stretch>
            <a:fillRect/>
          </a:stretch>
        </p:blipFill>
        <p:spPr>
          <a:xfrm>
            <a:off x="8179373" y="1101530"/>
            <a:ext cx="802381" cy="807084"/>
          </a:xfrm>
          <a:prstGeom prst="rect">
            <a:avLst/>
          </a:prstGeom>
        </p:spPr>
      </p:pic>
      <p:pic>
        <p:nvPicPr>
          <p:cNvPr id="2050" name="Picture 2" descr="Resultado de imagen para UHF antenn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4348" y="1193702"/>
            <a:ext cx="858741" cy="714912"/>
          </a:xfrm>
          <a:prstGeom prst="rect">
            <a:avLst/>
          </a:prstGeom>
          <a:noFill/>
          <a:extLst>
            <a:ext uri="{909E8E84-426E-40DD-AFC4-6F175D3DCCD1}">
              <a14:hiddenFill xmlns:a14="http://schemas.microsoft.com/office/drawing/2010/main">
                <a:solidFill>
                  <a:srgbClr val="FFFFFF"/>
                </a:solidFill>
              </a14:hiddenFill>
            </a:ext>
          </a:extLst>
        </p:spPr>
      </p:pic>
      <p:sp>
        <p:nvSpPr>
          <p:cNvPr id="7" name="Flecha izquierda y derecha 27"/>
          <p:cNvSpPr/>
          <p:nvPr/>
        </p:nvSpPr>
        <p:spPr>
          <a:xfrm>
            <a:off x="1333471" y="1505072"/>
            <a:ext cx="441180" cy="285697"/>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dirty="0">
              <a:solidFill>
                <a:srgbClr val="FFFFFF"/>
              </a:solidFill>
            </a:endParaRPr>
          </a:p>
        </p:txBody>
      </p:sp>
      <p:sp>
        <p:nvSpPr>
          <p:cNvPr id="8" name="Flecha derecha 25"/>
          <p:cNvSpPr/>
          <p:nvPr/>
        </p:nvSpPr>
        <p:spPr>
          <a:xfrm rot="10800000">
            <a:off x="7657031" y="1434647"/>
            <a:ext cx="522341" cy="3561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dirty="0">
              <a:solidFill>
                <a:srgbClr val="FFFFFF"/>
              </a:solidFill>
            </a:endParaRPr>
          </a:p>
        </p:txBody>
      </p:sp>
      <p:graphicFrame>
        <p:nvGraphicFramePr>
          <p:cNvPr id="9" name="Diagram 8"/>
          <p:cNvGraphicFramePr/>
          <p:nvPr>
            <p:extLst>
              <p:ext uri="{D42A27DB-BD31-4B8C-83A1-F6EECF244321}">
                <p14:modId xmlns:p14="http://schemas.microsoft.com/office/powerpoint/2010/main" val="2121759530"/>
              </p:ext>
            </p:extLst>
          </p:nvPr>
        </p:nvGraphicFramePr>
        <p:xfrm>
          <a:off x="6585953" y="1434647"/>
          <a:ext cx="976122" cy="35612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Cube 9"/>
          <p:cNvSpPr/>
          <p:nvPr/>
        </p:nvSpPr>
        <p:spPr>
          <a:xfrm>
            <a:off x="3493807" y="1217548"/>
            <a:ext cx="2242094" cy="737104"/>
          </a:xfrm>
          <a:prstGeom prst="cub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solidFill>
              </a:rPr>
              <a:t>TT&amp;C</a:t>
            </a:r>
          </a:p>
        </p:txBody>
      </p:sp>
      <p:pic>
        <p:nvPicPr>
          <p:cNvPr id="13" name="Imagen 29" descr="Image"/>
          <p:cNvPicPr>
            <a:picLocks noChangeAspect="1"/>
          </p:cNvPicPr>
          <p:nvPr/>
        </p:nvPicPr>
        <p:blipFill>
          <a:blip r:embed="rId11"/>
          <a:stretch>
            <a:fillRect/>
          </a:stretch>
        </p:blipFill>
        <p:spPr>
          <a:xfrm>
            <a:off x="7010138" y="3589234"/>
            <a:ext cx="1570425" cy="1130257"/>
          </a:xfrm>
          <a:prstGeom prst="rect">
            <a:avLst/>
          </a:prstGeom>
          <a:solidFill>
            <a:srgbClr val="FF0000"/>
          </a:solidFill>
          <a:ln w="38100">
            <a:solidFill>
              <a:srgbClr val="FF0000"/>
            </a:solidFill>
          </a:ln>
        </p:spPr>
      </p:pic>
      <p:sp>
        <p:nvSpPr>
          <p:cNvPr id="14" name="Flecha izquierda y derecha 27"/>
          <p:cNvSpPr/>
          <p:nvPr/>
        </p:nvSpPr>
        <p:spPr>
          <a:xfrm>
            <a:off x="2674772" y="1521029"/>
            <a:ext cx="441180" cy="285697"/>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dirty="0">
              <a:solidFill>
                <a:srgbClr val="FFFFFF"/>
              </a:solidFill>
            </a:endParaRPr>
          </a:p>
        </p:txBody>
      </p:sp>
      <p:sp>
        <p:nvSpPr>
          <p:cNvPr id="16" name="Flecha derecha 25"/>
          <p:cNvSpPr/>
          <p:nvPr/>
        </p:nvSpPr>
        <p:spPr>
          <a:xfrm rot="10800000">
            <a:off x="5882304" y="1434647"/>
            <a:ext cx="522341" cy="3561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dirty="0">
              <a:solidFill>
                <a:srgbClr val="FFFFFF"/>
              </a:solidFill>
            </a:endParaRPr>
          </a:p>
        </p:txBody>
      </p:sp>
      <p:pic>
        <p:nvPicPr>
          <p:cNvPr id="17" name="Imagen 31" descr="Image"/>
          <p:cNvPicPr>
            <a:picLocks noChangeAspect="1"/>
          </p:cNvPicPr>
          <p:nvPr/>
        </p:nvPicPr>
        <p:blipFill>
          <a:blip r:embed="rId12"/>
          <a:stretch>
            <a:fillRect/>
          </a:stretch>
        </p:blipFill>
        <p:spPr>
          <a:xfrm>
            <a:off x="417518" y="3726904"/>
            <a:ext cx="988121" cy="992587"/>
          </a:xfrm>
          <a:prstGeom prst="rect">
            <a:avLst/>
          </a:prstGeom>
        </p:spPr>
      </p:pic>
      <p:sp>
        <p:nvSpPr>
          <p:cNvPr id="18" name="Flecha arriba y abajo 35"/>
          <p:cNvSpPr/>
          <p:nvPr/>
        </p:nvSpPr>
        <p:spPr>
          <a:xfrm rot="5460000">
            <a:off x="5870861" y="3502409"/>
            <a:ext cx="501650" cy="1534073"/>
          </a:xfrm>
          <a:prstGeom prst="upDownArrow">
            <a:avLst/>
          </a:prstGeom>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dirty="0">
              <a:solidFill>
                <a:srgbClr val="FFFFFF"/>
              </a:solidFill>
            </a:endParaRPr>
          </a:p>
        </p:txBody>
      </p:sp>
      <p:sp>
        <p:nvSpPr>
          <p:cNvPr id="19" name="Flecha arriba y abajo 35"/>
          <p:cNvSpPr/>
          <p:nvPr/>
        </p:nvSpPr>
        <p:spPr>
          <a:xfrm rot="5460000">
            <a:off x="1942896" y="3643616"/>
            <a:ext cx="501650" cy="1166954"/>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dirty="0">
              <a:solidFill>
                <a:srgbClr val="FFFFFF"/>
              </a:solidFill>
            </a:endParaRPr>
          </a:p>
        </p:txBody>
      </p:sp>
      <p:sp>
        <p:nvSpPr>
          <p:cNvPr id="20" name="CuadroTexto 34"/>
          <p:cNvSpPr txBox="1"/>
          <p:nvPr/>
        </p:nvSpPr>
        <p:spPr>
          <a:xfrm>
            <a:off x="0" y="4618072"/>
            <a:ext cx="1942924" cy="461665"/>
          </a:xfrm>
          <a:prstGeom prst="rect">
            <a:avLst/>
          </a:prstGeom>
        </p:spPr>
        <p:txBody>
          <a:bodyPr wrap="square" rtlCol="0">
            <a:spAutoFit/>
          </a:bodyPr>
          <a:lstStyle/>
          <a:p>
            <a:pPr algn="ctr"/>
            <a:r>
              <a:rPr lang="es-ES" sz="1200" dirty="0" err="1">
                <a:latin typeface="+mn-lt"/>
              </a:rPr>
              <a:t>Science</a:t>
            </a:r>
            <a:r>
              <a:rPr lang="es-ES" sz="1200" dirty="0">
                <a:latin typeface="+mn-lt"/>
              </a:rPr>
              <a:t> </a:t>
            </a:r>
            <a:r>
              <a:rPr lang="es-ES" sz="1200" dirty="0" err="1">
                <a:latin typeface="+mn-lt"/>
              </a:rPr>
              <a:t>Users</a:t>
            </a:r>
            <a:r>
              <a:rPr lang="es-ES" sz="1200" dirty="0">
                <a:latin typeface="+mn-lt"/>
              </a:rPr>
              <a:t>/</a:t>
            </a:r>
            <a:r>
              <a:rPr lang="es-ES" sz="1200" dirty="0" err="1">
                <a:latin typeface="+mn-lt"/>
              </a:rPr>
              <a:t>Community</a:t>
            </a:r>
            <a:endParaRPr lang="es-ES" sz="1200" dirty="0">
              <a:latin typeface="+mn-lt"/>
            </a:endParaRPr>
          </a:p>
        </p:txBody>
      </p:sp>
      <p:sp>
        <p:nvSpPr>
          <p:cNvPr id="12" name="Rectangle 11"/>
          <p:cNvSpPr/>
          <p:nvPr/>
        </p:nvSpPr>
        <p:spPr>
          <a:xfrm>
            <a:off x="7010138" y="4777402"/>
            <a:ext cx="1616391" cy="738664"/>
          </a:xfrm>
          <a:prstGeom prst="rect">
            <a:avLst/>
          </a:prstGeom>
        </p:spPr>
        <p:txBody>
          <a:bodyPr wrap="square">
            <a:spAutoFit/>
          </a:bodyPr>
          <a:lstStyle/>
          <a:p>
            <a:pPr algn="ctr"/>
            <a:r>
              <a:rPr lang="es-ES" sz="1200" dirty="0" err="1">
                <a:latin typeface="+mn-lt"/>
              </a:rPr>
              <a:t>Operators</a:t>
            </a:r>
            <a:r>
              <a:rPr lang="es-ES" sz="1200" dirty="0">
                <a:latin typeface="+mn-lt"/>
              </a:rPr>
              <a:t>/FE, </a:t>
            </a:r>
            <a:r>
              <a:rPr lang="es-ES" sz="1200" dirty="0" err="1">
                <a:latin typeface="+mn-lt"/>
              </a:rPr>
              <a:t>Orbits</a:t>
            </a:r>
            <a:r>
              <a:rPr lang="es-ES" sz="1200" dirty="0">
                <a:latin typeface="+mn-lt"/>
              </a:rPr>
              <a:t> Dynamics</a:t>
            </a:r>
          </a:p>
          <a:p>
            <a:pPr algn="ctr"/>
            <a:endParaRPr lang="es-ES" dirty="0"/>
          </a:p>
        </p:txBody>
      </p:sp>
      <p:cxnSp>
        <p:nvCxnSpPr>
          <p:cNvPr id="2052" name="Connector: Curved 2051"/>
          <p:cNvCxnSpPr>
            <a:cxnSpLocks/>
            <a:stCxn id="10" idx="3"/>
            <a:endCxn id="13" idx="0"/>
          </p:cNvCxnSpPr>
          <p:nvPr/>
        </p:nvCxnSpPr>
        <p:spPr>
          <a:xfrm rot="16200000" flipH="1">
            <a:off x="5341742" y="1135625"/>
            <a:ext cx="1634582" cy="3272635"/>
          </a:xfrm>
          <a:prstGeom prst="curvedConnector3">
            <a:avLst/>
          </a:prstGeom>
          <a:ln w="88900" cap="flat">
            <a:solidFill>
              <a:srgbClr val="FF0000"/>
            </a:solidFill>
            <a:prstDash val="sysDot"/>
            <a:round/>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54" name="Picture 4" descr="Resultado de imagen para web service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79057" y="3794704"/>
            <a:ext cx="856985" cy="856985"/>
          </a:xfrm>
          <a:prstGeom prst="rect">
            <a:avLst/>
          </a:prstGeom>
          <a:noFill/>
          <a:ln w="38100">
            <a:solidFill>
              <a:srgbClr val="FF0000"/>
            </a:solidFill>
          </a:ln>
          <a:extLst>
            <a:ext uri="{909E8E84-426E-40DD-AFC4-6F175D3DCCD1}">
              <a14:hiddenFill xmlns:a14="http://schemas.microsoft.com/office/drawing/2010/main">
                <a:solidFill>
                  <a:srgbClr val="FFFFFF"/>
                </a:solidFill>
              </a14:hiddenFill>
            </a:ext>
          </a:extLst>
        </p:spPr>
      </p:pic>
      <p:sp>
        <p:nvSpPr>
          <p:cNvPr id="2055" name="Rectangle 2054"/>
          <p:cNvSpPr/>
          <p:nvPr/>
        </p:nvSpPr>
        <p:spPr>
          <a:xfrm>
            <a:off x="2854433" y="4710404"/>
            <a:ext cx="1086003" cy="276999"/>
          </a:xfrm>
          <a:prstGeom prst="rect">
            <a:avLst/>
          </a:prstGeom>
        </p:spPr>
        <p:txBody>
          <a:bodyPr wrap="none">
            <a:spAutoFit/>
          </a:bodyPr>
          <a:lstStyle/>
          <a:p>
            <a:pPr algn="ctr"/>
            <a:r>
              <a:rPr lang="es-ES" sz="1200" dirty="0" err="1">
                <a:latin typeface="+mn-lt"/>
              </a:rPr>
              <a:t>WebServices</a:t>
            </a:r>
            <a:endParaRPr lang="es-ES" sz="1200" dirty="0">
              <a:latin typeface="+mn-lt"/>
            </a:endParaRPr>
          </a:p>
        </p:txBody>
      </p:sp>
      <p:sp>
        <p:nvSpPr>
          <p:cNvPr id="40" name="Flecha arriba y abajo 35"/>
          <p:cNvSpPr/>
          <p:nvPr/>
        </p:nvSpPr>
        <p:spPr>
          <a:xfrm>
            <a:off x="4302480" y="2264273"/>
            <a:ext cx="501650" cy="1260060"/>
          </a:xfrm>
          <a:prstGeom prst="upDownArrow">
            <a:avLst/>
          </a:prstGeom>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dirty="0">
              <a:solidFill>
                <a:srgbClr val="FFFFFF"/>
              </a:solidFill>
            </a:endParaRPr>
          </a:p>
        </p:txBody>
      </p:sp>
      <p:pic>
        <p:nvPicPr>
          <p:cNvPr id="24" name="Imagen 5" descr="Image"/>
          <p:cNvPicPr>
            <a:picLocks noChangeAspect="1"/>
          </p:cNvPicPr>
          <p:nvPr/>
        </p:nvPicPr>
        <p:blipFill>
          <a:blip r:embed="rId14"/>
          <a:stretch>
            <a:fillRect/>
          </a:stretch>
        </p:blipFill>
        <p:spPr>
          <a:xfrm>
            <a:off x="3931426" y="3726904"/>
            <a:ext cx="1269740" cy="1260499"/>
          </a:xfrm>
          <a:prstGeom prst="rect">
            <a:avLst/>
          </a:prstGeom>
          <a:ln w="38100">
            <a:solidFill>
              <a:srgbClr val="FF0000"/>
            </a:solidFill>
          </a:ln>
        </p:spPr>
      </p:pic>
    </p:spTree>
    <p:extLst>
      <p:ext uri="{BB962C8B-B14F-4D97-AF65-F5344CB8AC3E}">
        <p14:creationId xmlns:p14="http://schemas.microsoft.com/office/powerpoint/2010/main" val="227648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52"/>
                                        </p:tgtEl>
                                        <p:attrNameLst>
                                          <p:attrName>style.visibility</p:attrName>
                                        </p:attrNameLst>
                                      </p:cBhvr>
                                      <p:to>
                                        <p:strVal val="visible"/>
                                      </p:to>
                                    </p:set>
                                  </p:childTnLst>
                                  <p:subTnLst>
                                    <p:set>
                                      <p:cBhvr override="childStyle">
                                        <p:cTn dur="1" fill="hold" display="0" masterRel="nextClick" afterEffect="1"/>
                                        <p:tgtEl>
                                          <p:spTgt spid="2052"/>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5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5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Graphic spid="9" grpId="0">
        <p:bldAsOne/>
      </p:bldGraphic>
      <p:bldP spid="10" grpId="0" animBg="1"/>
      <p:bldP spid="14" grpId="0" animBg="1"/>
      <p:bldP spid="16" grpId="0" animBg="1"/>
      <p:bldP spid="18" grpId="0" animBg="1"/>
      <p:bldP spid="19" grpId="0" animBg="1"/>
      <p:bldP spid="20" grpId="0"/>
      <p:bldP spid="12" grpId="0"/>
      <p:bldP spid="2055" grpId="0"/>
      <p:bldP spid="4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400110"/>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a:t>
            </a: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 – </a:t>
            </a:r>
            <a:r>
              <a:rPr lang="es-ES" sz="2000" b="1" spc="150" dirty="0">
                <a:ln w="11430"/>
                <a:solidFill>
                  <a:srgbClr val="F8F8F8"/>
                </a:solidFill>
                <a:effectLst>
                  <a:outerShdw blurRad="25400" algn="tl" rotWithShape="0">
                    <a:srgbClr val="000000">
                      <a:alpha val="43000"/>
                    </a:srgbClr>
                  </a:outerShdw>
                </a:effectLst>
                <a:latin typeface="Arial Black" pitchFamily="34" charset="0"/>
              </a:rPr>
              <a:t>Data </a:t>
            </a:r>
            <a:r>
              <a:rPr lang="es-ES" sz="2000" b="1" spc="150" dirty="0" err="1">
                <a:ln w="11430"/>
                <a:solidFill>
                  <a:srgbClr val="F8F8F8"/>
                </a:solidFill>
                <a:effectLst>
                  <a:outerShdw blurRad="25400" algn="tl" rotWithShape="0">
                    <a:srgbClr val="000000">
                      <a:alpha val="43000"/>
                    </a:srgbClr>
                  </a:outerShdw>
                </a:effectLst>
                <a:latin typeface="Arial Black" pitchFamily="34" charset="0"/>
              </a:rPr>
              <a:t>Flow</a:t>
            </a:r>
            <a:r>
              <a:rPr lang="es-ES" sz="2000" b="1" spc="150" dirty="0">
                <a:ln w="11430"/>
                <a:solidFill>
                  <a:srgbClr val="F8F8F8"/>
                </a:solidFill>
                <a:effectLst>
                  <a:outerShdw blurRad="25400" algn="tl" rotWithShape="0">
                    <a:srgbClr val="000000">
                      <a:alpha val="43000"/>
                    </a:srgbClr>
                  </a:outerShdw>
                </a:effectLst>
                <a:latin typeface="Arial Black" pitchFamily="34" charset="0"/>
              </a:rPr>
              <a:t> (</a:t>
            </a:r>
            <a:r>
              <a:rPr lang="es-ES" sz="2000" b="1" spc="150" dirty="0" err="1">
                <a:ln w="11430"/>
                <a:solidFill>
                  <a:srgbClr val="F8F8F8"/>
                </a:solidFill>
                <a:effectLst>
                  <a:outerShdw blurRad="25400" algn="tl" rotWithShape="0">
                    <a:srgbClr val="000000">
                      <a:alpha val="43000"/>
                    </a:srgbClr>
                  </a:outerShdw>
                </a:effectLst>
                <a:latin typeface="Arial Black" pitchFamily="34" charset="0"/>
              </a:rPr>
              <a:t>Academic</a:t>
            </a:r>
            <a:r>
              <a:rPr lang="es-ES" sz="2000" b="1" spc="150" dirty="0">
                <a:ln w="11430"/>
                <a:solidFill>
                  <a:srgbClr val="F8F8F8"/>
                </a:solidFill>
                <a:effectLst>
                  <a:outerShdw blurRad="25400" algn="tl" rotWithShape="0">
                    <a:srgbClr val="000000">
                      <a:alpha val="43000"/>
                    </a:srgbClr>
                  </a:outerShdw>
                </a:effectLst>
                <a:latin typeface="Arial Black" pitchFamily="34" charset="0"/>
              </a:rPr>
              <a:t> </a:t>
            </a:r>
            <a:r>
              <a:rPr lang="es-ES" sz="2000" b="1" spc="150" dirty="0" err="1">
                <a:ln w="11430"/>
                <a:solidFill>
                  <a:srgbClr val="F8F8F8"/>
                </a:solidFill>
                <a:effectLst>
                  <a:outerShdw blurRad="25400" algn="tl" rotWithShape="0">
                    <a:srgbClr val="000000">
                      <a:alpha val="43000"/>
                    </a:srgbClr>
                  </a:outerShdw>
                </a:effectLst>
                <a:latin typeface="Arial Black" pitchFamily="34" charset="0"/>
              </a:rPr>
              <a:t>model</a:t>
            </a:r>
            <a:r>
              <a:rPr lang="es-ES" sz="2000" b="1" spc="150" dirty="0">
                <a:ln w="11430"/>
                <a:solidFill>
                  <a:srgbClr val="F8F8F8"/>
                </a:solidFill>
                <a:effectLst>
                  <a:outerShdw blurRad="25400" algn="tl" rotWithShape="0">
                    <a:srgbClr val="000000">
                      <a:alpha val="43000"/>
                    </a:srgbClr>
                  </a:outerShdw>
                </a:effectLst>
                <a:latin typeface="Arial Black" pitchFamily="34" charset="0"/>
              </a:rPr>
              <a:t>)</a:t>
            </a: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 </a:t>
            </a:r>
            <a:endParaRPr lang="es-ES"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pic>
        <p:nvPicPr>
          <p:cNvPr id="5" name="Imagen 32" descr="Image"/>
          <p:cNvPicPr>
            <a:picLocks noChangeAspect="1"/>
          </p:cNvPicPr>
          <p:nvPr/>
        </p:nvPicPr>
        <p:blipFill>
          <a:blip r:embed="rId3"/>
          <a:stretch>
            <a:fillRect/>
          </a:stretch>
        </p:blipFill>
        <p:spPr>
          <a:xfrm>
            <a:off x="212760" y="1192943"/>
            <a:ext cx="1192879" cy="715671"/>
          </a:xfrm>
          <a:prstGeom prst="rect">
            <a:avLst/>
          </a:prstGeom>
        </p:spPr>
      </p:pic>
      <p:pic>
        <p:nvPicPr>
          <p:cNvPr id="6" name="Imagen 33"/>
          <p:cNvPicPr>
            <a:picLocks noChangeAspect="1"/>
          </p:cNvPicPr>
          <p:nvPr/>
        </p:nvPicPr>
        <p:blipFill>
          <a:blip r:embed="rId4"/>
          <a:stretch>
            <a:fillRect/>
          </a:stretch>
        </p:blipFill>
        <p:spPr>
          <a:xfrm>
            <a:off x="8179373" y="1101530"/>
            <a:ext cx="802381" cy="807084"/>
          </a:xfrm>
          <a:prstGeom prst="rect">
            <a:avLst/>
          </a:prstGeom>
        </p:spPr>
      </p:pic>
      <p:pic>
        <p:nvPicPr>
          <p:cNvPr id="2050" name="Picture 2" descr="Resultado de imagen para UHF antenn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4348" y="1193702"/>
            <a:ext cx="858741" cy="714912"/>
          </a:xfrm>
          <a:prstGeom prst="rect">
            <a:avLst/>
          </a:prstGeom>
          <a:noFill/>
          <a:extLst>
            <a:ext uri="{909E8E84-426E-40DD-AFC4-6F175D3DCCD1}">
              <a14:hiddenFill xmlns:a14="http://schemas.microsoft.com/office/drawing/2010/main">
                <a:solidFill>
                  <a:srgbClr val="FFFFFF"/>
                </a:solidFill>
              </a14:hiddenFill>
            </a:ext>
          </a:extLst>
        </p:spPr>
      </p:pic>
      <p:sp>
        <p:nvSpPr>
          <p:cNvPr id="7" name="Flecha izquierda y derecha 27"/>
          <p:cNvSpPr/>
          <p:nvPr/>
        </p:nvSpPr>
        <p:spPr>
          <a:xfrm>
            <a:off x="1333471" y="1505072"/>
            <a:ext cx="441180" cy="285697"/>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dirty="0">
              <a:solidFill>
                <a:srgbClr val="FFFFFF"/>
              </a:solidFill>
            </a:endParaRPr>
          </a:p>
        </p:txBody>
      </p:sp>
      <p:sp>
        <p:nvSpPr>
          <p:cNvPr id="8" name="Flecha derecha 25"/>
          <p:cNvSpPr/>
          <p:nvPr/>
        </p:nvSpPr>
        <p:spPr>
          <a:xfrm rot="10800000">
            <a:off x="7657031" y="1434647"/>
            <a:ext cx="522341" cy="3561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dirty="0">
              <a:solidFill>
                <a:srgbClr val="FFFFFF"/>
              </a:solidFill>
            </a:endParaRPr>
          </a:p>
        </p:txBody>
      </p:sp>
      <p:graphicFrame>
        <p:nvGraphicFramePr>
          <p:cNvPr id="9" name="Diagram 8"/>
          <p:cNvGraphicFramePr/>
          <p:nvPr>
            <p:extLst/>
          </p:nvPr>
        </p:nvGraphicFramePr>
        <p:xfrm>
          <a:off x="6585953" y="1434647"/>
          <a:ext cx="976122" cy="35612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3" name="Imagen 29" descr="Image"/>
          <p:cNvPicPr>
            <a:picLocks noChangeAspect="1"/>
          </p:cNvPicPr>
          <p:nvPr/>
        </p:nvPicPr>
        <p:blipFill>
          <a:blip r:embed="rId11"/>
          <a:stretch>
            <a:fillRect/>
          </a:stretch>
        </p:blipFill>
        <p:spPr>
          <a:xfrm>
            <a:off x="7010138" y="3589234"/>
            <a:ext cx="1570425" cy="1130257"/>
          </a:xfrm>
          <a:prstGeom prst="rect">
            <a:avLst/>
          </a:prstGeom>
          <a:solidFill>
            <a:srgbClr val="FF0000"/>
          </a:solidFill>
          <a:ln w="38100">
            <a:solidFill>
              <a:srgbClr val="FF0000"/>
            </a:solidFill>
          </a:ln>
        </p:spPr>
      </p:pic>
      <p:sp>
        <p:nvSpPr>
          <p:cNvPr id="14" name="Flecha izquierda y derecha 27"/>
          <p:cNvSpPr/>
          <p:nvPr/>
        </p:nvSpPr>
        <p:spPr>
          <a:xfrm>
            <a:off x="2674772" y="1521029"/>
            <a:ext cx="441180" cy="285697"/>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dirty="0">
              <a:solidFill>
                <a:srgbClr val="FFFFFF"/>
              </a:solidFill>
            </a:endParaRPr>
          </a:p>
        </p:txBody>
      </p:sp>
      <p:sp>
        <p:nvSpPr>
          <p:cNvPr id="16" name="Flecha derecha 25"/>
          <p:cNvSpPr/>
          <p:nvPr/>
        </p:nvSpPr>
        <p:spPr>
          <a:xfrm rot="10800000">
            <a:off x="5882304" y="1434647"/>
            <a:ext cx="522341" cy="3561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dirty="0">
              <a:solidFill>
                <a:srgbClr val="FFFFFF"/>
              </a:solidFill>
            </a:endParaRPr>
          </a:p>
        </p:txBody>
      </p:sp>
      <p:pic>
        <p:nvPicPr>
          <p:cNvPr id="17" name="Imagen 31" descr="Image"/>
          <p:cNvPicPr>
            <a:picLocks noChangeAspect="1"/>
          </p:cNvPicPr>
          <p:nvPr/>
        </p:nvPicPr>
        <p:blipFill>
          <a:blip r:embed="rId12"/>
          <a:stretch>
            <a:fillRect/>
          </a:stretch>
        </p:blipFill>
        <p:spPr>
          <a:xfrm>
            <a:off x="1007472" y="3755992"/>
            <a:ext cx="988121" cy="992587"/>
          </a:xfrm>
          <a:prstGeom prst="rect">
            <a:avLst/>
          </a:prstGeom>
        </p:spPr>
      </p:pic>
      <p:sp>
        <p:nvSpPr>
          <p:cNvPr id="18" name="Flecha arriba y abajo 35"/>
          <p:cNvSpPr/>
          <p:nvPr/>
        </p:nvSpPr>
        <p:spPr>
          <a:xfrm rot="5460000">
            <a:off x="5844481" y="3475565"/>
            <a:ext cx="501650" cy="1586842"/>
          </a:xfrm>
          <a:prstGeom prst="upDownArrow">
            <a:avLst/>
          </a:prstGeom>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dirty="0">
              <a:solidFill>
                <a:srgbClr val="FFFFFF"/>
              </a:solidFill>
            </a:endParaRPr>
          </a:p>
        </p:txBody>
      </p:sp>
      <p:sp>
        <p:nvSpPr>
          <p:cNvPr id="19" name="Flecha arriba y abajo 35"/>
          <p:cNvSpPr/>
          <p:nvPr/>
        </p:nvSpPr>
        <p:spPr>
          <a:xfrm rot="5460000">
            <a:off x="2306559" y="3939999"/>
            <a:ext cx="501650" cy="641473"/>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dirty="0">
              <a:solidFill>
                <a:srgbClr val="FFFFFF"/>
              </a:solidFill>
            </a:endParaRPr>
          </a:p>
        </p:txBody>
      </p:sp>
      <p:sp>
        <p:nvSpPr>
          <p:cNvPr id="20" name="CuadroTexto 34"/>
          <p:cNvSpPr txBox="1"/>
          <p:nvPr/>
        </p:nvSpPr>
        <p:spPr>
          <a:xfrm>
            <a:off x="589954" y="4647160"/>
            <a:ext cx="1942924" cy="461665"/>
          </a:xfrm>
          <a:prstGeom prst="rect">
            <a:avLst/>
          </a:prstGeom>
        </p:spPr>
        <p:txBody>
          <a:bodyPr wrap="square" rtlCol="0">
            <a:spAutoFit/>
          </a:bodyPr>
          <a:lstStyle/>
          <a:p>
            <a:pPr algn="ctr"/>
            <a:r>
              <a:rPr lang="es-ES" sz="1200" dirty="0" err="1">
                <a:latin typeface="+mn-lt"/>
              </a:rPr>
              <a:t>Science</a:t>
            </a:r>
            <a:r>
              <a:rPr lang="es-ES" sz="1200" dirty="0">
                <a:latin typeface="+mn-lt"/>
              </a:rPr>
              <a:t> </a:t>
            </a:r>
            <a:r>
              <a:rPr lang="es-ES" sz="1200" dirty="0" err="1">
                <a:latin typeface="+mn-lt"/>
              </a:rPr>
              <a:t>Users</a:t>
            </a:r>
            <a:r>
              <a:rPr lang="es-ES" sz="1200" dirty="0">
                <a:latin typeface="+mn-lt"/>
              </a:rPr>
              <a:t>/</a:t>
            </a:r>
            <a:r>
              <a:rPr lang="es-ES" sz="1200" dirty="0" err="1">
                <a:latin typeface="+mn-lt"/>
              </a:rPr>
              <a:t>Community</a:t>
            </a:r>
            <a:endParaRPr lang="es-ES" sz="1200" dirty="0">
              <a:latin typeface="+mn-lt"/>
            </a:endParaRPr>
          </a:p>
        </p:txBody>
      </p:sp>
      <p:sp>
        <p:nvSpPr>
          <p:cNvPr id="12" name="Rectangle 11"/>
          <p:cNvSpPr/>
          <p:nvPr/>
        </p:nvSpPr>
        <p:spPr>
          <a:xfrm>
            <a:off x="7010138" y="4777402"/>
            <a:ext cx="1616391" cy="553998"/>
          </a:xfrm>
          <a:prstGeom prst="rect">
            <a:avLst/>
          </a:prstGeom>
        </p:spPr>
        <p:txBody>
          <a:bodyPr wrap="square">
            <a:spAutoFit/>
          </a:bodyPr>
          <a:lstStyle/>
          <a:p>
            <a:pPr algn="ctr"/>
            <a:r>
              <a:rPr lang="es-ES" sz="1200" dirty="0" err="1">
                <a:latin typeface="+mn-lt"/>
              </a:rPr>
              <a:t>Operator</a:t>
            </a:r>
            <a:endParaRPr lang="es-ES" sz="1200" dirty="0">
              <a:latin typeface="+mn-lt"/>
            </a:endParaRPr>
          </a:p>
          <a:p>
            <a:pPr algn="ctr"/>
            <a:endParaRPr lang="es-ES" dirty="0"/>
          </a:p>
        </p:txBody>
      </p:sp>
      <p:pic>
        <p:nvPicPr>
          <p:cNvPr id="2054" name="Picture 4" descr="Resultado de imagen para web service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79057" y="3794704"/>
            <a:ext cx="856985" cy="856985"/>
          </a:xfrm>
          <a:prstGeom prst="rect">
            <a:avLst/>
          </a:prstGeom>
          <a:noFill/>
          <a:ln w="38100">
            <a:solidFill>
              <a:srgbClr val="FF0000"/>
            </a:solidFill>
          </a:ln>
          <a:extLst>
            <a:ext uri="{909E8E84-426E-40DD-AFC4-6F175D3DCCD1}">
              <a14:hiddenFill xmlns:a14="http://schemas.microsoft.com/office/drawing/2010/main">
                <a:solidFill>
                  <a:srgbClr val="FFFFFF"/>
                </a:solidFill>
              </a14:hiddenFill>
            </a:ext>
          </a:extLst>
        </p:spPr>
      </p:pic>
      <p:sp>
        <p:nvSpPr>
          <p:cNvPr id="2055" name="Rectangle 2054"/>
          <p:cNvSpPr/>
          <p:nvPr/>
        </p:nvSpPr>
        <p:spPr>
          <a:xfrm>
            <a:off x="2854433" y="4710404"/>
            <a:ext cx="1086003" cy="276999"/>
          </a:xfrm>
          <a:prstGeom prst="rect">
            <a:avLst/>
          </a:prstGeom>
        </p:spPr>
        <p:txBody>
          <a:bodyPr wrap="none">
            <a:spAutoFit/>
          </a:bodyPr>
          <a:lstStyle/>
          <a:p>
            <a:pPr algn="ctr"/>
            <a:r>
              <a:rPr lang="es-ES" sz="1200" dirty="0" err="1">
                <a:latin typeface="+mn-lt"/>
              </a:rPr>
              <a:t>WebServices</a:t>
            </a:r>
            <a:endParaRPr lang="es-ES" sz="1200" dirty="0">
              <a:latin typeface="+mn-lt"/>
            </a:endParaRPr>
          </a:p>
        </p:txBody>
      </p:sp>
      <p:sp>
        <p:nvSpPr>
          <p:cNvPr id="40" name="Flecha arriba y abajo 35"/>
          <p:cNvSpPr/>
          <p:nvPr/>
        </p:nvSpPr>
        <p:spPr>
          <a:xfrm>
            <a:off x="4302480" y="2107097"/>
            <a:ext cx="501650" cy="1417236"/>
          </a:xfrm>
          <a:prstGeom prst="upDownArrow">
            <a:avLst/>
          </a:prstGeom>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dirty="0">
              <a:solidFill>
                <a:srgbClr val="FFFFFF"/>
              </a:solidFill>
            </a:endParaRPr>
          </a:p>
        </p:txBody>
      </p:sp>
      <p:grpSp>
        <p:nvGrpSpPr>
          <p:cNvPr id="23" name="Group 22"/>
          <p:cNvGrpSpPr/>
          <p:nvPr/>
        </p:nvGrpSpPr>
        <p:grpSpPr>
          <a:xfrm>
            <a:off x="5674406" y="1016950"/>
            <a:ext cx="3240000" cy="1247324"/>
            <a:chOff x="5674406" y="1016950"/>
            <a:chExt cx="3240000" cy="1247324"/>
          </a:xfrm>
        </p:grpSpPr>
        <p:cxnSp>
          <p:nvCxnSpPr>
            <p:cNvPr id="24" name="Straight Connector 23"/>
            <p:cNvCxnSpPr/>
            <p:nvPr/>
          </p:nvCxnSpPr>
          <p:spPr>
            <a:xfrm>
              <a:off x="5674406" y="1016950"/>
              <a:ext cx="3240000" cy="118800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p:cNvCxnSpPr>
            <p:nvPr/>
          </p:nvCxnSpPr>
          <p:spPr>
            <a:xfrm flipV="1">
              <a:off x="5882304" y="1016950"/>
              <a:ext cx="2744225" cy="1247324"/>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212760" y="1973967"/>
            <a:ext cx="3966284" cy="1200329"/>
          </a:xfrm>
          <a:prstGeom prst="rect">
            <a:avLst/>
          </a:prstGeom>
          <a:noFill/>
        </p:spPr>
        <p:txBody>
          <a:bodyPr wrap="square" rtlCol="0" anchor="t">
            <a:spAutoFit/>
          </a:bodyPr>
          <a:lstStyle/>
          <a:p>
            <a:pPr marL="285750" indent="-285750">
              <a:buFont typeface="Arial" panose="020B0604020202020204" pitchFamily="34" charset="0"/>
              <a:buChar char="•"/>
            </a:pPr>
            <a:r>
              <a:rPr lang="EN-US" dirty="0">
                <a:latin typeface="Arial"/>
              </a:rPr>
              <a:t>Send telecommand</a:t>
            </a:r>
          </a:p>
          <a:p>
            <a:pPr marL="285750" indent="-285750">
              <a:buFont typeface="Arial" panose="020B0604020202020204" pitchFamily="34" charset="0"/>
              <a:buChar char="•"/>
            </a:pPr>
            <a:r>
              <a:rPr lang="EN-US" dirty="0">
                <a:latin typeface="Arial"/>
              </a:rPr>
              <a:t>Receive and persist telemetry</a:t>
            </a:r>
          </a:p>
          <a:p>
            <a:pPr marL="285750" indent="-285750">
              <a:buFont typeface="Arial" panose="020B0604020202020204" pitchFamily="34" charset="0"/>
              <a:buChar char="•"/>
            </a:pPr>
            <a:r>
              <a:rPr lang="EN-US" dirty="0">
                <a:latin typeface="Arial"/>
              </a:rPr>
              <a:t>Receive and persist science data</a:t>
            </a:r>
          </a:p>
          <a:p>
            <a:pPr marL="285750" indent="-285750">
              <a:buFont typeface="Arial" panose="020B0604020202020204" pitchFamily="34" charset="0"/>
              <a:buChar char="•"/>
            </a:pPr>
            <a:r>
              <a:rPr lang="en-US" dirty="0">
                <a:latin typeface="Arial"/>
              </a:rPr>
              <a:t>Publish Data (Restful/SOAP-TBD)</a:t>
            </a:r>
            <a:endParaRPr lang="EN-US" dirty="0">
              <a:latin typeface="Arial"/>
            </a:endParaRPr>
          </a:p>
        </p:txBody>
      </p:sp>
      <p:pic>
        <p:nvPicPr>
          <p:cNvPr id="31" name="Imagen 5" descr="Image"/>
          <p:cNvPicPr>
            <a:picLocks noChangeAspect="1"/>
          </p:cNvPicPr>
          <p:nvPr/>
        </p:nvPicPr>
        <p:blipFill>
          <a:blip r:embed="rId14"/>
          <a:stretch>
            <a:fillRect/>
          </a:stretch>
        </p:blipFill>
        <p:spPr>
          <a:xfrm>
            <a:off x="3953196" y="3726904"/>
            <a:ext cx="1209981" cy="1201175"/>
          </a:xfrm>
          <a:prstGeom prst="rect">
            <a:avLst/>
          </a:prstGeom>
          <a:ln w="38100">
            <a:solidFill>
              <a:srgbClr val="FF0000"/>
            </a:solidFill>
          </a:ln>
        </p:spPr>
      </p:pic>
      <p:sp>
        <p:nvSpPr>
          <p:cNvPr id="10" name="Cube 9"/>
          <p:cNvSpPr/>
          <p:nvPr/>
        </p:nvSpPr>
        <p:spPr>
          <a:xfrm>
            <a:off x="3419061" y="1223009"/>
            <a:ext cx="2281935" cy="750958"/>
          </a:xfrm>
          <a:prstGeom prst="cub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solidFill>
              </a:rPr>
              <a:t>TT&amp;C</a:t>
            </a:r>
            <a:endParaRPr lang="ES-AR" dirty="0">
              <a:solidFill>
                <a:schemeClr val="bg1"/>
              </a:solidFill>
            </a:endParaRPr>
          </a:p>
        </p:txBody>
      </p:sp>
      <p:grpSp>
        <p:nvGrpSpPr>
          <p:cNvPr id="11" name="Group 10"/>
          <p:cNvGrpSpPr/>
          <p:nvPr/>
        </p:nvGrpSpPr>
        <p:grpSpPr>
          <a:xfrm>
            <a:off x="227280" y="3609323"/>
            <a:ext cx="1873492" cy="1529645"/>
            <a:chOff x="1333471" y="4759327"/>
            <a:chExt cx="2066279" cy="1590799"/>
          </a:xfrm>
        </p:grpSpPr>
        <p:sp>
          <p:nvSpPr>
            <p:cNvPr id="32" name="TextBox 31"/>
            <p:cNvSpPr txBox="1"/>
            <p:nvPr/>
          </p:nvSpPr>
          <p:spPr>
            <a:xfrm>
              <a:off x="1547396" y="5981813"/>
              <a:ext cx="1852353" cy="368313"/>
            </a:xfrm>
            <a:prstGeom prst="rect">
              <a:avLst/>
            </a:prstGeom>
            <a:noFill/>
          </p:spPr>
          <p:txBody>
            <a:bodyPr wrap="square" rtlCol="0" anchor="t">
              <a:spAutoFit/>
            </a:bodyPr>
            <a:lstStyle/>
            <a:p>
              <a:r>
                <a:rPr lang="EN-US" b="1" dirty="0">
                  <a:latin typeface="Arial"/>
                </a:rPr>
                <a:t>MAIE </a:t>
              </a:r>
              <a:r>
                <a:rPr lang="EN-US" b="1" dirty="0" err="1">
                  <a:latin typeface="Arial"/>
                </a:rPr>
                <a:t>WebGis</a:t>
              </a:r>
              <a:endParaRPr lang="EN-US" b="1" dirty="0">
                <a:latin typeface="Arial"/>
              </a:endParaRPr>
            </a:p>
          </p:txBody>
        </p:sp>
        <p:pic>
          <p:nvPicPr>
            <p:cNvPr id="1026" name="Picture 2" descr="Resultado de imagen para WebGis Log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83809" y="4759327"/>
              <a:ext cx="1269717" cy="128616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333471" y="4759327"/>
              <a:ext cx="2066279" cy="1590799"/>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243344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0" nodeType="clickEffect">
                                  <p:stCondLst>
                                    <p:cond delay="0"/>
                                  </p:stCondLst>
                                  <p:childTnLst>
                                    <p:anim calcmode="lin" valueType="num">
                                      <p:cBhvr additive="base">
                                        <p:cTn id="10" dur="500"/>
                                        <p:tgtEl>
                                          <p:spTgt spid="16"/>
                                        </p:tgtEl>
                                        <p:attrNameLst>
                                          <p:attrName>ppt_x</p:attrName>
                                        </p:attrNameLst>
                                      </p:cBhvr>
                                      <p:tavLst>
                                        <p:tav tm="0">
                                          <p:val>
                                            <p:strVal val="ppt_x"/>
                                          </p:val>
                                        </p:tav>
                                        <p:tav tm="100000">
                                          <p:val>
                                            <p:strVal val="ppt_x"/>
                                          </p:val>
                                        </p:tav>
                                      </p:tavLst>
                                    </p:anim>
                                    <p:anim calcmode="lin" valueType="num">
                                      <p:cBhvr additive="base">
                                        <p:cTn id="11" dur="500"/>
                                        <p:tgtEl>
                                          <p:spTgt spid="16"/>
                                        </p:tgtEl>
                                        <p:attrNameLst>
                                          <p:attrName>ppt_y</p:attrName>
                                        </p:attrNameLst>
                                      </p:cBhvr>
                                      <p:tavLst>
                                        <p:tav tm="0">
                                          <p:val>
                                            <p:strVal val="ppt_y"/>
                                          </p:val>
                                        </p:tav>
                                        <p:tav tm="100000">
                                          <p:val>
                                            <p:strVal val="1+ppt_h/2"/>
                                          </p:val>
                                        </p:tav>
                                      </p:tavLst>
                                    </p:anim>
                                    <p:set>
                                      <p:cBhvr>
                                        <p:cTn id="12" dur="1" fill="hold">
                                          <p:stCondLst>
                                            <p:cond delay="499"/>
                                          </p:stCondLst>
                                        </p:cTn>
                                        <p:tgtEl>
                                          <p:spTgt spid="16"/>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9"/>
                                        </p:tgtEl>
                                        <p:attrNameLst>
                                          <p:attrName>ppt_x</p:attrName>
                                        </p:attrNameLst>
                                      </p:cBhvr>
                                      <p:tavLst>
                                        <p:tav tm="0">
                                          <p:val>
                                            <p:strVal val="ppt_x"/>
                                          </p:val>
                                        </p:tav>
                                        <p:tav tm="100000">
                                          <p:val>
                                            <p:strVal val="ppt_x"/>
                                          </p:val>
                                        </p:tav>
                                      </p:tavLst>
                                    </p:anim>
                                    <p:anim calcmode="lin" valueType="num">
                                      <p:cBhvr additive="base">
                                        <p:cTn id="15" dur="500"/>
                                        <p:tgtEl>
                                          <p:spTgt spid="9"/>
                                        </p:tgtEl>
                                        <p:attrNameLst>
                                          <p:attrName>ppt_y</p:attrName>
                                        </p:attrNameLst>
                                      </p:cBhvr>
                                      <p:tavLst>
                                        <p:tav tm="0">
                                          <p:val>
                                            <p:strVal val="ppt_y"/>
                                          </p:val>
                                        </p:tav>
                                        <p:tav tm="100000">
                                          <p:val>
                                            <p:strVal val="1+ppt_h/2"/>
                                          </p:val>
                                        </p:tav>
                                      </p:tavLst>
                                    </p:anim>
                                    <p:set>
                                      <p:cBhvr>
                                        <p:cTn id="16" dur="1" fill="hold">
                                          <p:stCondLst>
                                            <p:cond delay="499"/>
                                          </p:stCondLst>
                                        </p:cTn>
                                        <p:tgtEl>
                                          <p:spTgt spid="9"/>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8"/>
                                        </p:tgtEl>
                                        <p:attrNameLst>
                                          <p:attrName>ppt_x</p:attrName>
                                        </p:attrNameLst>
                                      </p:cBhvr>
                                      <p:tavLst>
                                        <p:tav tm="0">
                                          <p:val>
                                            <p:strVal val="ppt_x"/>
                                          </p:val>
                                        </p:tav>
                                        <p:tav tm="100000">
                                          <p:val>
                                            <p:strVal val="ppt_x"/>
                                          </p:val>
                                        </p:tav>
                                      </p:tavLst>
                                    </p:anim>
                                    <p:anim calcmode="lin" valueType="num">
                                      <p:cBhvr additive="base">
                                        <p:cTn id="19" dur="500"/>
                                        <p:tgtEl>
                                          <p:spTgt spid="8"/>
                                        </p:tgtEl>
                                        <p:attrNameLst>
                                          <p:attrName>ppt_y</p:attrName>
                                        </p:attrNameLst>
                                      </p:cBhvr>
                                      <p:tavLst>
                                        <p:tav tm="0">
                                          <p:val>
                                            <p:strVal val="ppt_y"/>
                                          </p:val>
                                        </p:tav>
                                        <p:tav tm="100000">
                                          <p:val>
                                            <p:strVal val="1+ppt_h/2"/>
                                          </p:val>
                                        </p:tav>
                                      </p:tavLst>
                                    </p:anim>
                                    <p:set>
                                      <p:cBhvr>
                                        <p:cTn id="20" dur="1" fill="hold">
                                          <p:stCondLst>
                                            <p:cond delay="499"/>
                                          </p:stCondLst>
                                        </p:cTn>
                                        <p:tgtEl>
                                          <p:spTgt spid="8"/>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6"/>
                                        </p:tgtEl>
                                        <p:attrNameLst>
                                          <p:attrName>ppt_x</p:attrName>
                                        </p:attrNameLst>
                                      </p:cBhvr>
                                      <p:tavLst>
                                        <p:tav tm="0">
                                          <p:val>
                                            <p:strVal val="ppt_x"/>
                                          </p:val>
                                        </p:tav>
                                        <p:tav tm="100000">
                                          <p:val>
                                            <p:strVal val="ppt_x"/>
                                          </p:val>
                                        </p:tav>
                                      </p:tavLst>
                                    </p:anim>
                                    <p:anim calcmode="lin" valueType="num">
                                      <p:cBhvr additive="base">
                                        <p:cTn id="23" dur="500"/>
                                        <p:tgtEl>
                                          <p:spTgt spid="6"/>
                                        </p:tgtEl>
                                        <p:attrNameLst>
                                          <p:attrName>ppt_y</p:attrName>
                                        </p:attrNameLst>
                                      </p:cBhvr>
                                      <p:tavLst>
                                        <p:tav tm="0">
                                          <p:val>
                                            <p:strVal val="ppt_y"/>
                                          </p:val>
                                        </p:tav>
                                        <p:tav tm="100000">
                                          <p:val>
                                            <p:strVal val="1+ppt_h/2"/>
                                          </p:val>
                                        </p:tav>
                                      </p:tavLst>
                                    </p:anim>
                                    <p:set>
                                      <p:cBhvr>
                                        <p:cTn id="24" dur="1" fill="hold">
                                          <p:stCondLst>
                                            <p:cond delay="499"/>
                                          </p:stCondLst>
                                        </p:cTn>
                                        <p:tgtEl>
                                          <p:spTgt spid="6"/>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23"/>
                                        </p:tgtEl>
                                      </p:cBhvr>
                                    </p:animEffect>
                                    <p:set>
                                      <p:cBhvr>
                                        <p:cTn id="27" dur="1" fill="hold">
                                          <p:stCondLst>
                                            <p:cond delay="499"/>
                                          </p:stCondLst>
                                        </p:cTn>
                                        <p:tgtEl>
                                          <p:spTgt spid="2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9">
                                            <p:txEl>
                                              <p:pRg st="3" end="3"/>
                                            </p:txEl>
                                          </p:spTgt>
                                        </p:tgtEl>
                                        <p:attrNameLst>
                                          <p:attrName>style.visibility</p:attrName>
                                        </p:attrNameLst>
                                      </p:cBhvr>
                                      <p:to>
                                        <p:strVal val="visible"/>
                                      </p:to>
                                    </p:set>
                                  </p:childTnLst>
                                </p:cTn>
                              </p:par>
                              <p:par>
                                <p:cTn id="44" presetID="2" presetClass="exit" presetSubtype="4" fill="hold" nodeType="withEffect">
                                  <p:stCondLst>
                                    <p:cond delay="0"/>
                                  </p:stCondLst>
                                  <p:childTnLst>
                                    <p:anim calcmode="lin" valueType="num">
                                      <p:cBhvr additive="base">
                                        <p:cTn id="45" dur="500"/>
                                        <p:tgtEl>
                                          <p:spTgt spid="17"/>
                                        </p:tgtEl>
                                        <p:attrNameLst>
                                          <p:attrName>ppt_x</p:attrName>
                                        </p:attrNameLst>
                                      </p:cBhvr>
                                      <p:tavLst>
                                        <p:tav tm="0">
                                          <p:val>
                                            <p:strVal val="ppt_x"/>
                                          </p:val>
                                        </p:tav>
                                        <p:tav tm="100000">
                                          <p:val>
                                            <p:strVal val="ppt_x"/>
                                          </p:val>
                                        </p:tav>
                                      </p:tavLst>
                                    </p:anim>
                                    <p:anim calcmode="lin" valueType="num">
                                      <p:cBhvr additive="base">
                                        <p:cTn id="46" dur="500"/>
                                        <p:tgtEl>
                                          <p:spTgt spid="17"/>
                                        </p:tgtEl>
                                        <p:attrNameLst>
                                          <p:attrName>ppt_y</p:attrName>
                                        </p:attrNameLst>
                                      </p:cBhvr>
                                      <p:tavLst>
                                        <p:tav tm="0">
                                          <p:val>
                                            <p:strVal val="ppt_y"/>
                                          </p:val>
                                        </p:tav>
                                        <p:tav tm="100000">
                                          <p:val>
                                            <p:strVal val="1+ppt_h/2"/>
                                          </p:val>
                                        </p:tav>
                                      </p:tavLst>
                                    </p:anim>
                                    <p:set>
                                      <p:cBhvr>
                                        <p:cTn id="47" dur="1" fill="hold">
                                          <p:stCondLst>
                                            <p:cond delay="499"/>
                                          </p:stCondLst>
                                        </p:cTn>
                                        <p:tgtEl>
                                          <p:spTgt spid="17"/>
                                        </p:tgtEl>
                                        <p:attrNameLst>
                                          <p:attrName>style.visibility</p:attrName>
                                        </p:attrNameLst>
                                      </p:cBhvr>
                                      <p:to>
                                        <p:strVal val="hidden"/>
                                      </p:to>
                                    </p:set>
                                  </p:childTnLst>
                                </p:cTn>
                              </p:par>
                              <p:par>
                                <p:cTn id="48" presetID="2" presetClass="exit" presetSubtype="4" fill="hold" grpId="0" nodeType="withEffect">
                                  <p:stCondLst>
                                    <p:cond delay="0"/>
                                  </p:stCondLst>
                                  <p:childTnLst>
                                    <p:anim calcmode="lin" valueType="num">
                                      <p:cBhvr additive="base">
                                        <p:cTn id="49" dur="500"/>
                                        <p:tgtEl>
                                          <p:spTgt spid="20"/>
                                        </p:tgtEl>
                                        <p:attrNameLst>
                                          <p:attrName>ppt_x</p:attrName>
                                        </p:attrNameLst>
                                      </p:cBhvr>
                                      <p:tavLst>
                                        <p:tav tm="0">
                                          <p:val>
                                            <p:strVal val="ppt_x"/>
                                          </p:val>
                                        </p:tav>
                                        <p:tav tm="100000">
                                          <p:val>
                                            <p:strVal val="ppt_x"/>
                                          </p:val>
                                        </p:tav>
                                      </p:tavLst>
                                    </p:anim>
                                    <p:anim calcmode="lin" valueType="num">
                                      <p:cBhvr additive="base">
                                        <p:cTn id="50" dur="500"/>
                                        <p:tgtEl>
                                          <p:spTgt spid="20"/>
                                        </p:tgtEl>
                                        <p:attrNameLst>
                                          <p:attrName>ppt_y</p:attrName>
                                        </p:attrNameLst>
                                      </p:cBhvr>
                                      <p:tavLst>
                                        <p:tav tm="0">
                                          <p:val>
                                            <p:strVal val="ppt_y"/>
                                          </p:val>
                                        </p:tav>
                                        <p:tav tm="100000">
                                          <p:val>
                                            <p:strVal val="1+ppt_h/2"/>
                                          </p:val>
                                        </p:tav>
                                      </p:tavLst>
                                    </p:anim>
                                    <p:set>
                                      <p:cBhvr>
                                        <p:cTn id="51" dur="1" fill="hold">
                                          <p:stCondLst>
                                            <p:cond delay="499"/>
                                          </p:stCondLst>
                                        </p:cTn>
                                        <p:tgtEl>
                                          <p:spTgt spid="20"/>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Graphic spid="9" grpId="0">
        <p:bldAsOne/>
      </p:bldGraphic>
      <p:bldP spid="16" grpId="0" animBg="1"/>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707886"/>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 – </a:t>
            </a:r>
            <a:r>
              <a:rPr lang="es-AR" sz="2000" b="1" spc="150" dirty="0" err="1">
                <a:ln w="11430"/>
                <a:solidFill>
                  <a:srgbClr val="F8F8F8"/>
                </a:solidFill>
                <a:effectLst>
                  <a:outerShdw blurRad="25400" algn="tl" rotWithShape="0">
                    <a:srgbClr val="000000">
                      <a:alpha val="43000"/>
                    </a:srgbClr>
                  </a:outerShdw>
                </a:effectLst>
                <a:latin typeface="Arial Black" pitchFamily="34" charset="0"/>
                <a:ea typeface="+mj-ea"/>
                <a:cs typeface="+mj-cs"/>
              </a:rPr>
              <a:t>Goals</a:t>
            </a:r>
            <a:r>
              <a:rPr lang="es-AR"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a:t>
            </a:r>
            <a:r>
              <a:rPr lang="es-AR" sz="2000" b="1" spc="150" dirty="0" err="1">
                <a:ln w="11430"/>
                <a:solidFill>
                  <a:srgbClr val="F8F8F8"/>
                </a:solidFill>
                <a:effectLst>
                  <a:outerShdw blurRad="25400" algn="tl" rotWithShape="0">
                    <a:srgbClr val="000000">
                      <a:alpha val="43000"/>
                    </a:srgbClr>
                  </a:outerShdw>
                </a:effectLst>
                <a:latin typeface="Arial Black" pitchFamily="34" charset="0"/>
                <a:ea typeface="+mj-ea"/>
                <a:cs typeface="+mj-cs"/>
              </a:rPr>
              <a:t>Benefits</a:t>
            </a:r>
            <a:endPar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endParaRPr>
          </a:p>
          <a:p>
            <a:pPr algn="ctr"/>
            <a:endParaRPr lang="ES-ES"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sp>
        <p:nvSpPr>
          <p:cNvPr id="2" name="CuadroTexto 1"/>
          <p:cNvSpPr txBox="1"/>
          <p:nvPr/>
        </p:nvSpPr>
        <p:spPr>
          <a:xfrm>
            <a:off x="411163" y="1201738"/>
            <a:ext cx="8324850" cy="3354765"/>
          </a:xfrm>
          <a:prstGeom prst="rect">
            <a:avLst/>
          </a:prstGeom>
        </p:spPr>
        <p:txBody>
          <a:bodyPr rtlCol="0" anchor="t">
            <a:spAutoFit/>
          </a:bodyPr>
          <a:lstStyle/>
          <a:p>
            <a:pPr marL="342900" indent="-342900">
              <a:buFont typeface="Arial" panose="020B0604020202020204" pitchFamily="34" charset="0"/>
              <a:buChar char="•"/>
            </a:pPr>
            <a:r>
              <a:rPr lang="en-US" sz="2400" dirty="0">
                <a:solidFill>
                  <a:srgbClr val="000000"/>
                </a:solidFill>
                <a:latin typeface="Arial"/>
              </a:rPr>
              <a:t>Normalized, centralized and common repository</a:t>
            </a:r>
          </a:p>
          <a:p>
            <a:pPr marL="342900" indent="-342900">
              <a:buFont typeface="Arial" panose="020B0604020202020204" pitchFamily="34" charset="0"/>
              <a:buChar char="•"/>
            </a:pPr>
            <a:r>
              <a:rPr lang="EN-US" sz="2400" dirty="0">
                <a:solidFill>
                  <a:srgbClr val="000000"/>
                </a:solidFill>
                <a:latin typeface="Arial"/>
              </a:rPr>
              <a:t>Tools integration (Interoperability)</a:t>
            </a:r>
            <a:r>
              <a:rPr lang="en-US" sz="2400" dirty="0">
                <a:solidFill>
                  <a:srgbClr val="000000"/>
                </a:solidFill>
                <a:latin typeface="Arial"/>
              </a:rPr>
              <a:t>*</a:t>
            </a:r>
            <a:endParaRPr lang="EN-US" sz="2400" dirty="0">
              <a:solidFill>
                <a:srgbClr val="000000"/>
              </a:solidFill>
              <a:latin typeface="Arial"/>
            </a:endParaRPr>
          </a:p>
          <a:p>
            <a:pPr marL="342900" indent="-342900">
              <a:buFont typeface="Arial" panose="020B0604020202020204" pitchFamily="34" charset="0"/>
              <a:buChar char="•"/>
            </a:pPr>
            <a:r>
              <a:rPr lang="EN-US" sz="2400" dirty="0">
                <a:solidFill>
                  <a:srgbClr val="000000"/>
                </a:solidFill>
                <a:latin typeface="Arial"/>
              </a:rPr>
              <a:t>User authorization</a:t>
            </a:r>
            <a:r>
              <a:rPr lang="en-US" sz="2400" dirty="0">
                <a:solidFill>
                  <a:srgbClr val="000000"/>
                </a:solidFill>
                <a:latin typeface="Arial"/>
              </a:rPr>
              <a:t>*</a:t>
            </a:r>
          </a:p>
          <a:p>
            <a:pPr marL="342900" indent="-342900">
              <a:buFont typeface="Arial" panose="020B0604020202020204" pitchFamily="34" charset="0"/>
              <a:buChar char="•"/>
            </a:pPr>
            <a:r>
              <a:rPr lang="EN-US" sz="2400" dirty="0">
                <a:solidFill>
                  <a:srgbClr val="000000"/>
                </a:solidFill>
                <a:latin typeface="Arial"/>
              </a:rPr>
              <a:t>Flexible collections via queries</a:t>
            </a:r>
            <a:r>
              <a:rPr lang="en-US" sz="2400" dirty="0">
                <a:solidFill>
                  <a:srgbClr val="000000"/>
                </a:solidFill>
                <a:latin typeface="Arial"/>
              </a:rPr>
              <a:t>*</a:t>
            </a:r>
            <a:endParaRPr lang="EN-US" sz="2400" dirty="0">
              <a:solidFill>
                <a:srgbClr val="000000"/>
              </a:solidFill>
              <a:latin typeface="Arial"/>
            </a:endParaRPr>
          </a:p>
          <a:p>
            <a:pPr marL="342900" indent="-342900">
              <a:buFont typeface="Arial" panose="020B0604020202020204" pitchFamily="34" charset="0"/>
              <a:buChar char="•"/>
            </a:pPr>
            <a:r>
              <a:rPr lang="EN-US" sz="2400" dirty="0">
                <a:solidFill>
                  <a:srgbClr val="000000"/>
                </a:solidFill>
                <a:latin typeface="Arial"/>
              </a:rPr>
              <a:t>Change control and transaction audits</a:t>
            </a:r>
            <a:r>
              <a:rPr lang="en-US" sz="2400" dirty="0">
                <a:solidFill>
                  <a:srgbClr val="000000"/>
                </a:solidFill>
                <a:latin typeface="Arial"/>
              </a:rPr>
              <a:t>*</a:t>
            </a:r>
          </a:p>
          <a:p>
            <a:pPr marL="342900" indent="-342900">
              <a:buFont typeface="Arial" panose="020B0604020202020204" pitchFamily="34" charset="0"/>
              <a:buChar char="•"/>
            </a:pPr>
            <a:r>
              <a:rPr lang="en-US" sz="2400" dirty="0">
                <a:solidFill>
                  <a:srgbClr val="000000"/>
                </a:solidFill>
                <a:latin typeface="Arial"/>
              </a:rPr>
              <a:t>Data integrity</a:t>
            </a:r>
            <a:endParaRPr lang="EN-US" sz="2400" dirty="0">
              <a:solidFill>
                <a:srgbClr val="000000"/>
              </a:solidFill>
              <a:latin typeface="Arial"/>
            </a:endParaRPr>
          </a:p>
          <a:p>
            <a:pPr marL="342900" indent="-342900">
              <a:buFont typeface="Arial" panose="020B0604020202020204" pitchFamily="34" charset="0"/>
              <a:buChar char="•"/>
            </a:pPr>
            <a:r>
              <a:rPr lang="en-US" sz="2400" dirty="0">
                <a:solidFill>
                  <a:srgbClr val="000000"/>
                </a:solidFill>
                <a:latin typeface="Arial"/>
              </a:rPr>
              <a:t>Backup, recovery, replication</a:t>
            </a:r>
          </a:p>
          <a:p>
            <a:pPr marL="342900" indent="-342900">
              <a:buFont typeface="Arial" panose="020B0604020202020204" pitchFamily="34" charset="0"/>
              <a:buChar char="•"/>
            </a:pPr>
            <a:r>
              <a:rPr lang="EN-US" sz="2400" dirty="0">
                <a:solidFill>
                  <a:srgbClr val="000000"/>
                </a:solidFill>
                <a:latin typeface="Arial"/>
              </a:rPr>
              <a:t>Cost</a:t>
            </a:r>
            <a:endParaRPr lang="ES-ES" sz="2400" dirty="0">
              <a:solidFill>
                <a:srgbClr val="000000"/>
              </a:solidFill>
              <a:latin typeface="Arial"/>
            </a:endParaRPr>
          </a:p>
          <a:p>
            <a:endParaRPr lang="EN-US" sz="2000" b="1" dirty="0">
              <a:solidFill>
                <a:srgbClr val="000000"/>
              </a:solidFill>
              <a:latin typeface="Arial"/>
            </a:endParaRPr>
          </a:p>
        </p:txBody>
      </p:sp>
      <p:sp>
        <p:nvSpPr>
          <p:cNvPr id="3" name="TextBox 2"/>
          <p:cNvSpPr txBox="1"/>
          <p:nvPr/>
        </p:nvSpPr>
        <p:spPr>
          <a:xfrm>
            <a:off x="411163" y="5503492"/>
            <a:ext cx="4699222" cy="553998"/>
          </a:xfrm>
          <a:prstGeom prst="rect">
            <a:avLst/>
          </a:prstGeom>
          <a:noFill/>
        </p:spPr>
        <p:txBody>
          <a:bodyPr wrap="square" rtlCol="0">
            <a:spAutoFit/>
          </a:bodyPr>
          <a:lstStyle/>
          <a:p>
            <a:r>
              <a:rPr lang="en-US" sz="1200" dirty="0">
                <a:latin typeface="Arial"/>
              </a:rPr>
              <a:t>*</a:t>
            </a:r>
            <a:r>
              <a:rPr lang="EN-US" sz="1200" dirty="0">
                <a:latin typeface="Arial"/>
              </a:rPr>
              <a:t>Space Mission Operations DBMS,  SpaceOps2006, David </a:t>
            </a:r>
            <a:r>
              <a:rPr lang="EN-US" sz="1200" dirty="0">
                <a:solidFill>
                  <a:srgbClr val="000000"/>
                </a:solidFill>
                <a:latin typeface="Arial"/>
              </a:rPr>
              <a:t>Roland</a:t>
            </a:r>
            <a:endParaRPr lang="EN-US" sz="1200" dirty="0">
              <a:latin typeface="Arial"/>
            </a:endParaRPr>
          </a:p>
          <a:p>
            <a:endParaRPr lang="es-AR" dirty="0"/>
          </a:p>
        </p:txBody>
      </p:sp>
      <p:pic>
        <p:nvPicPr>
          <p:cNvPr id="1027" name="Picture 3"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8276" y="3110669"/>
            <a:ext cx="3280068" cy="2669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624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707886"/>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 &amp; FS Software – Contenido</a:t>
            </a:r>
            <a:endPar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endParaRPr>
          </a:p>
          <a:p>
            <a:pPr algn="ctr"/>
            <a:endParaRPr lang="ES-ES"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sp>
        <p:nvSpPr>
          <p:cNvPr id="2" name="CuadroTexto 1"/>
          <p:cNvSpPr txBox="1"/>
          <p:nvPr/>
        </p:nvSpPr>
        <p:spPr>
          <a:xfrm>
            <a:off x="411163" y="1201738"/>
            <a:ext cx="8324850" cy="1569660"/>
          </a:xfrm>
          <a:prstGeom prst="rect">
            <a:avLst/>
          </a:prstGeom>
        </p:spPr>
        <p:txBody>
          <a:bodyPr rtlCol="0" anchor="t">
            <a:spAutoFit/>
          </a:bodyPr>
          <a:lstStyle/>
          <a:p>
            <a:pPr marL="285750" indent="-285750">
              <a:buFont typeface="Arial" panose="020B0604020202020204" pitchFamily="34" charset="0"/>
              <a:buChar char="•"/>
            </a:pPr>
            <a:r>
              <a:rPr lang="EN-US" sz="3200" b="1" dirty="0">
                <a:latin typeface="Arial"/>
              </a:rPr>
              <a:t>Flight Segment Software Architecture</a:t>
            </a:r>
          </a:p>
          <a:p>
            <a:pPr marL="285750" indent="-285750">
              <a:buFont typeface="Arial" panose="020B0604020202020204" pitchFamily="34" charset="0"/>
              <a:buChar char="•"/>
            </a:pPr>
            <a:endParaRPr lang="EN-US" sz="3200" b="1" dirty="0">
              <a:latin typeface="Arial"/>
            </a:endParaRPr>
          </a:p>
          <a:p>
            <a:pPr marL="285750" indent="-285750">
              <a:buFont typeface="Arial" panose="020B0604020202020204" pitchFamily="34" charset="0"/>
              <a:buChar char="•"/>
            </a:pPr>
            <a:r>
              <a:rPr lang="EN-US" sz="3200" b="1" dirty="0">
                <a:solidFill>
                  <a:srgbClr val="000000"/>
                </a:solidFill>
                <a:latin typeface="Arial"/>
              </a:rPr>
              <a:t>MOS/GDS Software</a:t>
            </a:r>
          </a:p>
        </p:txBody>
      </p:sp>
    </p:spTree>
    <p:extLst>
      <p:ext uri="{BB962C8B-B14F-4D97-AF65-F5344CB8AC3E}">
        <p14:creationId xmlns:p14="http://schemas.microsoft.com/office/powerpoint/2010/main" val="327303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400110"/>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a:t>
            </a: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 – </a:t>
            </a:r>
            <a:r>
              <a:rPr lang="es-ES" sz="2000" b="1" spc="150" dirty="0" err="1">
                <a:ln w="11430"/>
                <a:solidFill>
                  <a:srgbClr val="F8F8F8"/>
                </a:solidFill>
                <a:effectLst>
                  <a:outerShdw blurRad="25400" algn="tl" rotWithShape="0">
                    <a:srgbClr val="000000">
                      <a:alpha val="43000"/>
                    </a:srgbClr>
                  </a:outerShdw>
                </a:effectLst>
                <a:latin typeface="Arial Black" pitchFamily="34" charset="0"/>
                <a:ea typeface="+mj-ea"/>
                <a:cs typeface="+mj-cs"/>
              </a:rPr>
              <a:t>Operation</a:t>
            </a: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 </a:t>
            </a:r>
            <a:r>
              <a:rPr lang="es-ES" sz="2000" b="1" spc="150" dirty="0" err="1">
                <a:ln w="11430"/>
                <a:solidFill>
                  <a:srgbClr val="F8F8F8"/>
                </a:solidFill>
                <a:effectLst>
                  <a:outerShdw blurRad="25400" algn="tl" rotWithShape="0">
                    <a:srgbClr val="000000">
                      <a:alpha val="43000"/>
                    </a:srgbClr>
                  </a:outerShdw>
                </a:effectLst>
                <a:latin typeface="Arial Black" pitchFamily="34" charset="0"/>
                <a:ea typeface="+mj-ea"/>
                <a:cs typeface="+mj-cs"/>
              </a:rPr>
              <a:t>phases</a:t>
            </a: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 </a:t>
            </a:r>
            <a:endParaRPr lang="es-ES"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sp>
        <p:nvSpPr>
          <p:cNvPr id="2" name="CuadroTexto 1"/>
          <p:cNvSpPr txBox="1"/>
          <p:nvPr/>
        </p:nvSpPr>
        <p:spPr>
          <a:xfrm>
            <a:off x="411163" y="1201738"/>
            <a:ext cx="8324850" cy="3046988"/>
          </a:xfrm>
          <a:prstGeom prst="rect">
            <a:avLst/>
          </a:prstGeom>
        </p:spPr>
        <p:txBody>
          <a:bodyPr rtlCol="0" anchor="t">
            <a:spAutoFit/>
          </a:bodyPr>
          <a:lstStyle/>
          <a:p>
            <a:pPr marL="285750" indent="-285750">
              <a:buFont typeface="Arial" panose="020B0604020202020204" pitchFamily="34" charset="0"/>
              <a:buChar char="•"/>
            </a:pPr>
            <a:r>
              <a:rPr lang="en-US" sz="2400" dirty="0">
                <a:latin typeface="+mn-lt"/>
              </a:rPr>
              <a:t>LEOP</a:t>
            </a:r>
            <a:endParaRPr lang="EN-US" sz="2400" dirty="0">
              <a:latin typeface="+mn-lt"/>
            </a:endParaRPr>
          </a:p>
          <a:p>
            <a:pPr marL="742950" lvl="1" indent="-285750">
              <a:buFont typeface="Arial" panose="020B0604020202020204" pitchFamily="34" charset="0"/>
              <a:buChar char="•"/>
            </a:pPr>
            <a:r>
              <a:rPr lang="EN-US" sz="2400" dirty="0">
                <a:solidFill>
                  <a:srgbClr val="000000"/>
                </a:solidFill>
                <a:latin typeface="+mn-lt"/>
              </a:rPr>
              <a:t>To find the spacecraft</a:t>
            </a:r>
          </a:p>
          <a:p>
            <a:pPr marL="742950" lvl="1" indent="-285750">
              <a:buFont typeface="Arial" panose="020B0604020202020204" pitchFamily="34" charset="0"/>
              <a:buChar char="•"/>
            </a:pPr>
            <a:r>
              <a:rPr lang="EN-US" sz="2400" dirty="0">
                <a:solidFill>
                  <a:srgbClr val="000000"/>
                </a:solidFill>
                <a:latin typeface="+mn-lt"/>
              </a:rPr>
              <a:t>Early orbits determination</a:t>
            </a:r>
          </a:p>
          <a:p>
            <a:pPr marL="742950" lvl="1" indent="-285750">
              <a:buFont typeface="Arial" panose="020B0604020202020204" pitchFamily="34" charset="0"/>
              <a:buChar char="•"/>
            </a:pPr>
            <a:r>
              <a:rPr lang="EN-US" sz="2400" dirty="0">
                <a:solidFill>
                  <a:srgbClr val="000000"/>
                </a:solidFill>
                <a:latin typeface="+mn-lt"/>
              </a:rPr>
              <a:t>Incremental testing functionality</a:t>
            </a:r>
          </a:p>
          <a:p>
            <a:pPr marL="285750" indent="-285750">
              <a:buFont typeface="Arial" panose="020B0604020202020204" pitchFamily="34" charset="0"/>
              <a:buChar char="•"/>
            </a:pPr>
            <a:r>
              <a:rPr lang="en-US" sz="2400" dirty="0">
                <a:solidFill>
                  <a:srgbClr val="000000"/>
                </a:solidFill>
                <a:latin typeface="+mn-lt"/>
              </a:rPr>
              <a:t>Commissioning Operations</a:t>
            </a:r>
            <a:endParaRPr lang="EN-US" sz="2400" dirty="0">
              <a:solidFill>
                <a:srgbClr val="000000"/>
              </a:solidFill>
              <a:latin typeface="+mn-lt"/>
            </a:endParaRPr>
          </a:p>
          <a:p>
            <a:pPr marL="742950" lvl="1" indent="-285750">
              <a:buFont typeface="Arial" panose="020B0604020202020204" pitchFamily="34" charset="0"/>
              <a:buChar char="•"/>
            </a:pPr>
            <a:r>
              <a:rPr lang="EN-US" sz="2400" dirty="0">
                <a:solidFill>
                  <a:srgbClr val="000000"/>
                </a:solidFill>
                <a:latin typeface="+mn-lt"/>
              </a:rPr>
              <a:t>Acquisition</a:t>
            </a:r>
          </a:p>
          <a:p>
            <a:pPr marL="742950" lvl="1" indent="-285750">
              <a:buFont typeface="Arial" panose="020B0604020202020204" pitchFamily="34" charset="0"/>
              <a:buChar char="•"/>
            </a:pPr>
            <a:r>
              <a:rPr lang="EN-US" sz="2400" dirty="0">
                <a:solidFill>
                  <a:srgbClr val="000000"/>
                </a:solidFill>
                <a:latin typeface="+mn-lt"/>
              </a:rPr>
              <a:t>Nominal Operation</a:t>
            </a:r>
            <a:endParaRPr lang="en-US" sz="2400" dirty="0">
              <a:solidFill>
                <a:srgbClr val="000000"/>
              </a:solidFill>
              <a:latin typeface="+mn-lt"/>
            </a:endParaRPr>
          </a:p>
          <a:p>
            <a:pPr marL="285750" indent="-285750">
              <a:buFont typeface="Arial" panose="020B0604020202020204" pitchFamily="34" charset="0"/>
              <a:buChar char="•"/>
            </a:pPr>
            <a:r>
              <a:rPr lang="en-US" sz="2400" dirty="0">
                <a:solidFill>
                  <a:srgbClr val="000000"/>
                </a:solidFill>
                <a:latin typeface="+mn-lt"/>
              </a:rPr>
              <a:t>Decommissioning </a:t>
            </a:r>
            <a:endParaRPr lang="EN-US" sz="2400" dirty="0">
              <a:solidFill>
                <a:srgbClr val="000000"/>
              </a:solidFill>
              <a:latin typeface="+mn-lt"/>
            </a:endParaRPr>
          </a:p>
        </p:txBody>
      </p:sp>
    </p:spTree>
    <p:extLst>
      <p:ext uri="{BB962C8B-B14F-4D97-AF65-F5344CB8AC3E}">
        <p14:creationId xmlns:p14="http://schemas.microsoft.com/office/powerpoint/2010/main" val="1820381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nchor="t"/>
          <a:lstStyle/>
          <a:p>
            <a:r>
              <a:rPr lang="EN-US" sz="4800" dirty="0">
                <a:solidFill>
                  <a:srgbClr val="000000"/>
                </a:solidFill>
                <a:latin typeface="Arial"/>
              </a:rPr>
              <a:t>Questions?</a:t>
            </a:r>
            <a:endParaRPr lang="EN-US" sz="5400" dirty="0">
              <a:solidFill>
                <a:srgbClr val="000000"/>
              </a:solidFill>
              <a:latin typeface="Arial"/>
            </a:endParaRPr>
          </a:p>
        </p:txBody>
      </p:sp>
      <p:sp>
        <p:nvSpPr>
          <p:cNvPr id="5" name="Subtítulo 4"/>
          <p:cNvSpPr>
            <a:spLocks noGrp="1"/>
          </p:cNvSpPr>
          <p:nvPr>
            <p:ph type="subTitle" idx="1"/>
          </p:nvPr>
        </p:nvSpPr>
        <p:spPr/>
        <p:txBody>
          <a:bodyPr/>
          <a:lstStyle/>
          <a:p>
            <a:endParaRPr lang="es-ES"/>
          </a:p>
        </p:txBody>
      </p:sp>
    </p:spTree>
    <p:extLst>
      <p:ext uri="{BB962C8B-B14F-4D97-AF65-F5344CB8AC3E}">
        <p14:creationId xmlns:p14="http://schemas.microsoft.com/office/powerpoint/2010/main" val="1059046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nchor="t"/>
          <a:lstStyle/>
          <a:p>
            <a:r>
              <a:rPr lang="ES-ES" sz="4800" dirty="0">
                <a:solidFill>
                  <a:srgbClr val="000000"/>
                </a:solidFill>
                <a:latin typeface="Arial"/>
              </a:rPr>
              <a:t>BACK UP SLIDES</a:t>
            </a:r>
            <a:endParaRPr lang="ES-ES" sz="5400" dirty="0">
              <a:solidFill>
                <a:srgbClr val="000000"/>
              </a:solidFill>
              <a:latin typeface="Arial"/>
            </a:endParaRPr>
          </a:p>
        </p:txBody>
      </p:sp>
      <p:sp>
        <p:nvSpPr>
          <p:cNvPr id="5" name="Subtítulo 4"/>
          <p:cNvSpPr>
            <a:spLocks noGrp="1"/>
          </p:cNvSpPr>
          <p:nvPr>
            <p:ph type="subTitle" idx="1"/>
          </p:nvPr>
        </p:nvSpPr>
        <p:spPr/>
        <p:txBody>
          <a:bodyPr/>
          <a:lstStyle/>
          <a:p>
            <a:endParaRPr lang="es-ES"/>
          </a:p>
        </p:txBody>
      </p:sp>
    </p:spTree>
    <p:extLst>
      <p:ext uri="{BB962C8B-B14F-4D97-AF65-F5344CB8AC3E}">
        <p14:creationId xmlns:p14="http://schemas.microsoft.com/office/powerpoint/2010/main" val="1609456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707886"/>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a:t>
            </a: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 - </a:t>
            </a:r>
            <a:r>
              <a:rPr lang="es-AR" sz="2000" b="1" spc="150" dirty="0" err="1">
                <a:ln w="11430"/>
                <a:solidFill>
                  <a:srgbClr val="F8F8F8"/>
                </a:solidFill>
                <a:effectLst>
                  <a:outerShdw blurRad="25400" algn="tl" rotWithShape="0">
                    <a:srgbClr val="000000">
                      <a:alpha val="43000"/>
                    </a:srgbClr>
                  </a:outerShdw>
                </a:effectLst>
                <a:latin typeface="Arial Black" pitchFamily="34" charset="0"/>
              </a:rPr>
              <a:t>Functionalities</a:t>
            </a: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 </a:t>
            </a:r>
            <a:endPar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endParaRPr>
          </a:p>
          <a:p>
            <a:pPr algn="ctr"/>
            <a:endParaRPr lang="ES-ES"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sp>
        <p:nvSpPr>
          <p:cNvPr id="6" name="Rectángulo 3"/>
          <p:cNvSpPr/>
          <p:nvPr/>
        </p:nvSpPr>
        <p:spPr>
          <a:xfrm>
            <a:off x="848246" y="980728"/>
            <a:ext cx="7347171" cy="4093428"/>
          </a:xfrm>
          <a:prstGeom prst="rect">
            <a:avLst/>
          </a:prstGeom>
        </p:spPr>
        <p:txBody>
          <a:bodyPr wrap="square" anchor="t">
            <a:spAutoFit/>
          </a:bodyPr>
          <a:lstStyle/>
          <a:p>
            <a:pPr algn="just"/>
            <a:r>
              <a:rPr lang="EN-US" sz="2400" b="1" dirty="0">
                <a:solidFill>
                  <a:srgbClr val="000000"/>
                </a:solidFill>
                <a:latin typeface="+mn-lt"/>
              </a:rPr>
              <a:t>Mission Unit</a:t>
            </a:r>
          </a:p>
          <a:p>
            <a:pPr algn="just"/>
            <a:endParaRPr lang="EN-US" sz="2400" dirty="0">
              <a:solidFill>
                <a:srgbClr val="000000"/>
              </a:solidFill>
              <a:latin typeface="+mn-lt"/>
            </a:endParaRPr>
          </a:p>
          <a:p>
            <a:pPr algn="just"/>
            <a:r>
              <a:rPr lang="EN-US" sz="2400" dirty="0">
                <a:solidFill>
                  <a:srgbClr val="000000"/>
                </a:solidFill>
                <a:latin typeface="+mn-lt"/>
              </a:rPr>
              <a:t>It is responsible for the relationship to the end users, the definition of the payload operations and the defined products generation, storage and distribution. Also the mission data storage, administration, backup and recovery.</a:t>
            </a:r>
            <a:endParaRPr lang="EN-US" sz="2400" dirty="0">
              <a:latin typeface="+mn-lt"/>
            </a:endParaRPr>
          </a:p>
          <a:p>
            <a:pPr marL="285750" indent="-285750" algn="just">
              <a:buFont typeface="Arial" panose="020B0604020202020204" pitchFamily="34" charset="0"/>
              <a:buChar char="•"/>
            </a:pPr>
            <a:endParaRPr lang="en-US" dirty="0">
              <a:solidFill>
                <a:srgbClr val="000000"/>
              </a:solidFill>
            </a:endParaRPr>
          </a:p>
          <a:p>
            <a:pPr marL="285750" indent="-285750" algn="just">
              <a:buFont typeface="Arial" panose="020B0604020202020204" pitchFamily="34" charset="0"/>
              <a:buChar char="•"/>
            </a:pPr>
            <a:endParaRPr lang="en-US" dirty="0">
              <a:solidFill>
                <a:srgbClr val="000000"/>
              </a:solidFill>
            </a:endParaRPr>
          </a:p>
          <a:p>
            <a:pPr marL="285750" indent="-285750" algn="just">
              <a:buFont typeface="Arial" panose="020B0604020202020204" pitchFamily="34" charset="0"/>
              <a:buChar char="•"/>
            </a:pPr>
            <a:endParaRPr lang="en-US" sz="2000" dirty="0">
              <a:solidFill>
                <a:srgbClr val="000000"/>
              </a:solidFill>
              <a:latin typeface="Arial"/>
            </a:endParaRPr>
          </a:p>
          <a:p>
            <a:pPr marL="285750" indent="-285750" algn="just">
              <a:buFont typeface="Arial" panose="020B0604020202020204" pitchFamily="34" charset="0"/>
              <a:buChar char="•"/>
            </a:pPr>
            <a:endParaRPr lang="en-US" dirty="0">
              <a:solidFill>
                <a:srgbClr val="000000"/>
              </a:solidFill>
            </a:endParaRPr>
          </a:p>
          <a:p>
            <a:pPr algn="just"/>
            <a:endParaRPr lang="es-ES_tradnl" b="1" dirty="0">
              <a:solidFill>
                <a:srgbClr val="000000"/>
              </a:solidFill>
            </a:endParaRPr>
          </a:p>
        </p:txBody>
      </p:sp>
      <p:pic>
        <p:nvPicPr>
          <p:cNvPr id="7" name="Imagen 5" descr="Image"/>
          <p:cNvPicPr>
            <a:picLocks noChangeAspect="1"/>
          </p:cNvPicPr>
          <p:nvPr/>
        </p:nvPicPr>
        <p:blipFill>
          <a:blip r:embed="rId3"/>
          <a:stretch>
            <a:fillRect/>
          </a:stretch>
        </p:blipFill>
        <p:spPr>
          <a:xfrm>
            <a:off x="7624946" y="4701651"/>
            <a:ext cx="570471" cy="565708"/>
          </a:xfrm>
          <a:prstGeom prst="rect">
            <a:avLst/>
          </a:prstGeom>
        </p:spPr>
      </p:pic>
      <p:pic>
        <p:nvPicPr>
          <p:cNvPr id="8" name="Imagen 6" descr="Image"/>
          <p:cNvPicPr>
            <a:picLocks noChangeAspect="1"/>
          </p:cNvPicPr>
          <p:nvPr/>
        </p:nvPicPr>
        <p:blipFill>
          <a:blip r:embed="rId4"/>
          <a:stretch>
            <a:fillRect/>
          </a:stretch>
        </p:blipFill>
        <p:spPr>
          <a:xfrm>
            <a:off x="2972690" y="4690268"/>
            <a:ext cx="550341" cy="551293"/>
          </a:xfrm>
          <a:prstGeom prst="rect">
            <a:avLst/>
          </a:prstGeom>
        </p:spPr>
      </p:pic>
      <p:pic>
        <p:nvPicPr>
          <p:cNvPr id="9" name="Imagen 7" descr="Image"/>
          <p:cNvPicPr>
            <a:picLocks noChangeAspect="1"/>
          </p:cNvPicPr>
          <p:nvPr/>
        </p:nvPicPr>
        <p:blipFill>
          <a:blip r:embed="rId5"/>
          <a:stretch>
            <a:fillRect/>
          </a:stretch>
        </p:blipFill>
        <p:spPr>
          <a:xfrm>
            <a:off x="848246" y="4655521"/>
            <a:ext cx="493174" cy="497937"/>
          </a:xfrm>
          <a:prstGeom prst="rect">
            <a:avLst/>
          </a:prstGeom>
        </p:spPr>
      </p:pic>
      <p:pic>
        <p:nvPicPr>
          <p:cNvPr id="10" name="Imagen 4"/>
          <p:cNvPicPr>
            <a:picLocks noChangeAspect="1"/>
          </p:cNvPicPr>
          <p:nvPr/>
        </p:nvPicPr>
        <p:blipFill>
          <a:blip r:embed="rId6"/>
          <a:stretch>
            <a:fillRect/>
          </a:stretch>
        </p:blipFill>
        <p:spPr>
          <a:xfrm>
            <a:off x="5443335" y="4646571"/>
            <a:ext cx="610366" cy="620788"/>
          </a:xfrm>
          <a:prstGeom prst="rect">
            <a:avLst/>
          </a:prstGeom>
        </p:spPr>
      </p:pic>
    </p:spTree>
    <p:extLst>
      <p:ext uri="{BB962C8B-B14F-4D97-AF65-F5344CB8AC3E}">
        <p14:creationId xmlns:p14="http://schemas.microsoft.com/office/powerpoint/2010/main" val="69331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7 Rectángulo"/>
          <p:cNvSpPr>
            <a:spLocks noChangeArrowheads="1"/>
          </p:cNvSpPr>
          <p:nvPr/>
        </p:nvSpPr>
        <p:spPr bwMode="auto">
          <a:xfrm>
            <a:off x="571500" y="906462"/>
            <a:ext cx="8401050" cy="5402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eaLnBrk="0" hangingPunct="0">
              <a:defRPr sz="2000" b="1">
                <a:solidFill>
                  <a:schemeClr val="tx1"/>
                </a:solidFill>
                <a:latin typeface="Arial" charset="0"/>
                <a:cs typeface="Arial" charset="0"/>
              </a:defRPr>
            </a:lvl1pPr>
            <a:lvl2pPr marL="800100" indent="-342900" eaLnBrk="0" hangingPunct="0">
              <a:defRPr sz="2000" b="1">
                <a:solidFill>
                  <a:schemeClr val="tx1"/>
                </a:solidFill>
                <a:latin typeface="Arial" charset="0"/>
                <a:cs typeface="Arial" charset="0"/>
              </a:defRPr>
            </a:lvl2pPr>
            <a:lvl3pPr marL="1143000" indent="-228600" eaLnBrk="0" hangingPunct="0">
              <a:defRPr sz="2000" b="1">
                <a:solidFill>
                  <a:schemeClr val="tx1"/>
                </a:solidFill>
                <a:latin typeface="Arial" charset="0"/>
                <a:cs typeface="Arial" charset="0"/>
              </a:defRPr>
            </a:lvl3pPr>
            <a:lvl4pPr marL="1600200" indent="-228600" eaLnBrk="0" hangingPunct="0">
              <a:defRPr sz="2000" b="1">
                <a:solidFill>
                  <a:schemeClr val="tx1"/>
                </a:solidFill>
                <a:latin typeface="Arial" charset="0"/>
                <a:cs typeface="Arial" charset="0"/>
              </a:defRPr>
            </a:lvl4pPr>
            <a:lvl5pPr marL="2057400" indent="-228600" eaLnBrk="0" hangingPunct="0">
              <a:defRPr sz="2000" b="1">
                <a:solidFill>
                  <a:schemeClr val="tx1"/>
                </a:solidFill>
                <a:latin typeface="Arial" charset="0"/>
                <a:cs typeface="Arial" charset="0"/>
              </a:defRPr>
            </a:lvl5pPr>
            <a:lvl6pPr marL="2514600" indent="-228600" eaLnBrk="0" fontAlgn="base" hangingPunct="0">
              <a:spcBef>
                <a:spcPct val="0"/>
              </a:spcBef>
              <a:spcAft>
                <a:spcPct val="0"/>
              </a:spcAft>
              <a:defRPr sz="2000" b="1">
                <a:solidFill>
                  <a:schemeClr val="tx1"/>
                </a:solidFill>
                <a:latin typeface="Arial" charset="0"/>
                <a:cs typeface="Arial" charset="0"/>
              </a:defRPr>
            </a:lvl6pPr>
            <a:lvl7pPr marL="2971800" indent="-228600" eaLnBrk="0" fontAlgn="base" hangingPunct="0">
              <a:spcBef>
                <a:spcPct val="0"/>
              </a:spcBef>
              <a:spcAft>
                <a:spcPct val="0"/>
              </a:spcAft>
              <a:defRPr sz="2000" b="1">
                <a:solidFill>
                  <a:schemeClr val="tx1"/>
                </a:solidFill>
                <a:latin typeface="Arial" charset="0"/>
                <a:cs typeface="Arial" charset="0"/>
              </a:defRPr>
            </a:lvl7pPr>
            <a:lvl8pPr marL="3429000" indent="-228600" eaLnBrk="0" fontAlgn="base" hangingPunct="0">
              <a:spcBef>
                <a:spcPct val="0"/>
              </a:spcBef>
              <a:spcAft>
                <a:spcPct val="0"/>
              </a:spcAft>
              <a:defRPr sz="2000" b="1">
                <a:solidFill>
                  <a:schemeClr val="tx1"/>
                </a:solidFill>
                <a:latin typeface="Arial" charset="0"/>
                <a:cs typeface="Arial" charset="0"/>
              </a:defRPr>
            </a:lvl8pPr>
            <a:lvl9pPr marL="3886200" indent="-228600" eaLnBrk="0" fontAlgn="base" hangingPunct="0">
              <a:spcBef>
                <a:spcPct val="0"/>
              </a:spcBef>
              <a:spcAft>
                <a:spcPct val="0"/>
              </a:spcAft>
              <a:defRPr sz="2000" b="1">
                <a:solidFill>
                  <a:schemeClr val="tx1"/>
                </a:solidFill>
                <a:latin typeface="Arial" charset="0"/>
                <a:cs typeface="Arial" charset="0"/>
              </a:defRPr>
            </a:lvl9pPr>
          </a:lstStyle>
          <a:p>
            <a:pPr marL="0" indent="0" eaLnBrk="1" hangingPunct="1">
              <a:spcBef>
                <a:spcPts val="1200"/>
              </a:spcBef>
            </a:pPr>
            <a:endParaRPr lang="es-AR" altLang="es-AR" dirty="0">
              <a:solidFill>
                <a:srgbClr val="000000"/>
              </a:solidFill>
            </a:endParaRPr>
          </a:p>
        </p:txBody>
      </p:sp>
      <p:sp>
        <p:nvSpPr>
          <p:cNvPr id="4" name="Rectángulo 3"/>
          <p:cNvSpPr/>
          <p:nvPr/>
        </p:nvSpPr>
        <p:spPr>
          <a:xfrm>
            <a:off x="865188" y="951728"/>
            <a:ext cx="7396162" cy="3908762"/>
          </a:xfrm>
          <a:prstGeom prst="rect">
            <a:avLst/>
          </a:prstGeom>
        </p:spPr>
        <p:txBody>
          <a:bodyPr wrap="square" anchor="t">
            <a:spAutoFit/>
          </a:bodyPr>
          <a:lstStyle/>
          <a:p>
            <a:r>
              <a:rPr lang="EN-US" sz="2400" b="1" dirty="0">
                <a:solidFill>
                  <a:srgbClr val="000000"/>
                </a:solidFill>
                <a:latin typeface="Arial"/>
              </a:rPr>
              <a:t>Control Unit</a:t>
            </a:r>
          </a:p>
          <a:p>
            <a:endParaRPr lang="EN-US" sz="2000" b="1" dirty="0">
              <a:solidFill>
                <a:srgbClr val="000000"/>
              </a:solidFill>
              <a:latin typeface="Arial"/>
            </a:endParaRPr>
          </a:p>
          <a:p>
            <a:pPr algn="just"/>
            <a:r>
              <a:rPr lang="EN-US" sz="2400" dirty="0">
                <a:latin typeface="Arial"/>
              </a:rPr>
              <a:t>It is responsible to set up and manage the system activities schedule, prepare the on-board and ground operations plans, execute the ground operation plan, generate the Flight Rules &amp; Constraints list and monitor &amp; maintenance of the satellite state of health.</a:t>
            </a:r>
          </a:p>
          <a:p>
            <a:pPr algn="just"/>
            <a:endParaRPr lang="EN-US" sz="2000" dirty="0">
              <a:solidFill>
                <a:srgbClr val="000000"/>
              </a:solidFill>
              <a:latin typeface="Arial"/>
            </a:endParaRPr>
          </a:p>
          <a:p>
            <a:pPr lvl="1" algn="just"/>
            <a:r>
              <a:rPr lang="EN-US" sz="2000" dirty="0">
                <a:solidFill>
                  <a:srgbClr val="000000"/>
                </a:solidFill>
                <a:latin typeface="Arial"/>
              </a:rPr>
              <a:t>  </a:t>
            </a:r>
          </a:p>
          <a:p>
            <a:pPr algn="just"/>
            <a:endParaRPr lang="es-ES_tradnl" sz="2000" b="1" dirty="0">
              <a:solidFill>
                <a:srgbClr val="000000"/>
              </a:solidFill>
              <a:latin typeface="Arial"/>
            </a:endParaRPr>
          </a:p>
        </p:txBody>
      </p:sp>
      <p:pic>
        <p:nvPicPr>
          <p:cNvPr id="8" name="Imagen 7" descr="Image"/>
          <p:cNvPicPr>
            <a:picLocks noChangeAspect="1"/>
          </p:cNvPicPr>
          <p:nvPr/>
        </p:nvPicPr>
        <p:blipFill>
          <a:blip r:embed="rId3"/>
          <a:stretch>
            <a:fillRect/>
          </a:stretch>
        </p:blipFill>
        <p:spPr>
          <a:xfrm>
            <a:off x="7719669" y="4611275"/>
            <a:ext cx="541681" cy="541682"/>
          </a:xfrm>
          <a:prstGeom prst="rect">
            <a:avLst/>
          </a:prstGeom>
        </p:spPr>
      </p:pic>
      <p:pic>
        <p:nvPicPr>
          <p:cNvPr id="11" name="Imagen 10" descr="Image"/>
          <p:cNvPicPr>
            <a:picLocks noChangeAspect="1"/>
          </p:cNvPicPr>
          <p:nvPr/>
        </p:nvPicPr>
        <p:blipFill>
          <a:blip r:embed="rId4"/>
          <a:stretch>
            <a:fillRect/>
          </a:stretch>
        </p:blipFill>
        <p:spPr>
          <a:xfrm>
            <a:off x="2771869" y="4565404"/>
            <a:ext cx="876515" cy="633425"/>
          </a:xfrm>
          <a:prstGeom prst="rect">
            <a:avLst/>
          </a:prstGeom>
        </p:spPr>
      </p:pic>
      <p:pic>
        <p:nvPicPr>
          <p:cNvPr id="12" name="Imagen 11" descr="Image"/>
          <p:cNvPicPr>
            <a:picLocks noChangeAspect="1"/>
          </p:cNvPicPr>
          <p:nvPr/>
        </p:nvPicPr>
        <p:blipFill>
          <a:blip r:embed="rId5"/>
          <a:stretch>
            <a:fillRect/>
          </a:stretch>
        </p:blipFill>
        <p:spPr>
          <a:xfrm>
            <a:off x="5173753" y="4554961"/>
            <a:ext cx="1020547" cy="611058"/>
          </a:xfrm>
          <a:prstGeom prst="rect">
            <a:avLst/>
          </a:prstGeom>
        </p:spPr>
      </p:pic>
      <p:pic>
        <p:nvPicPr>
          <p:cNvPr id="5" name="Imagen 4" descr="Image"/>
          <p:cNvPicPr>
            <a:picLocks noChangeAspect="1"/>
          </p:cNvPicPr>
          <p:nvPr/>
        </p:nvPicPr>
        <p:blipFill>
          <a:blip r:embed="rId6"/>
          <a:stretch>
            <a:fillRect/>
          </a:stretch>
        </p:blipFill>
        <p:spPr>
          <a:xfrm>
            <a:off x="865188" y="4664498"/>
            <a:ext cx="540325" cy="534331"/>
          </a:xfrm>
          <a:prstGeom prst="rect">
            <a:avLst/>
          </a:prstGeom>
        </p:spPr>
      </p:pic>
      <p:sp>
        <p:nvSpPr>
          <p:cNvPr id="9" name="TextBox 8"/>
          <p:cNvSpPr txBox="1"/>
          <p:nvPr/>
        </p:nvSpPr>
        <p:spPr>
          <a:xfrm>
            <a:off x="0" y="202490"/>
            <a:ext cx="9144000" cy="707886"/>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N-U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 - </a:t>
            </a:r>
            <a:r>
              <a:rPr lang="EN-US" sz="2000" b="1" spc="150" dirty="0">
                <a:ln w="11430"/>
                <a:solidFill>
                  <a:srgbClr val="F8F8F8"/>
                </a:solidFill>
                <a:effectLst>
                  <a:outerShdw blurRad="25400" algn="tl" rotWithShape="0">
                    <a:srgbClr val="000000">
                      <a:alpha val="43000"/>
                    </a:srgbClr>
                  </a:outerShdw>
                </a:effectLst>
                <a:latin typeface="Arial Black" pitchFamily="34" charset="0"/>
              </a:rPr>
              <a:t>Functionalities </a:t>
            </a:r>
            <a:endParaRPr lang="EN-U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endParaRPr>
          </a:p>
          <a:p>
            <a:pPr algn="ctr"/>
            <a:endParaRPr lang="EN-US"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spTree>
    <p:extLst>
      <p:ext uri="{BB962C8B-B14F-4D97-AF65-F5344CB8AC3E}">
        <p14:creationId xmlns:p14="http://schemas.microsoft.com/office/powerpoint/2010/main" val="538522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400110"/>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a:t>
            </a: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 - </a:t>
            </a:r>
            <a:r>
              <a:rPr lang="es-AR" sz="2000" b="1" spc="150" dirty="0" err="1">
                <a:ln w="11430"/>
                <a:solidFill>
                  <a:srgbClr val="F8F8F8"/>
                </a:solidFill>
                <a:effectLst>
                  <a:outerShdw blurRad="25400" algn="tl" rotWithShape="0">
                    <a:srgbClr val="000000">
                      <a:alpha val="43000"/>
                    </a:srgbClr>
                  </a:outerShdw>
                </a:effectLst>
                <a:latin typeface="Arial Black" pitchFamily="34" charset="0"/>
              </a:rPr>
              <a:t>Functionalities</a:t>
            </a:r>
            <a:endParaRPr lang="es-ES"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sp>
        <p:nvSpPr>
          <p:cNvPr id="3" name="Rectángulo 3"/>
          <p:cNvSpPr/>
          <p:nvPr/>
        </p:nvSpPr>
        <p:spPr>
          <a:xfrm>
            <a:off x="865188" y="1044575"/>
            <a:ext cx="7396162" cy="3970318"/>
          </a:xfrm>
          <a:prstGeom prst="rect">
            <a:avLst/>
          </a:prstGeom>
        </p:spPr>
        <p:txBody>
          <a:bodyPr wrap="square" anchor="t">
            <a:spAutoFit/>
          </a:bodyPr>
          <a:lstStyle/>
          <a:p>
            <a:r>
              <a:rPr lang="EN-US" sz="2400" b="1" dirty="0">
                <a:solidFill>
                  <a:srgbClr val="000000"/>
                </a:solidFill>
                <a:latin typeface="Arial"/>
              </a:rPr>
              <a:t>TT&amp;C Station</a:t>
            </a:r>
            <a:r>
              <a:rPr lang="en-US" sz="2400" b="1" dirty="0">
                <a:solidFill>
                  <a:srgbClr val="000000"/>
                </a:solidFill>
                <a:latin typeface="Arial"/>
              </a:rPr>
              <a:t>/Ground Station</a:t>
            </a:r>
          </a:p>
          <a:p>
            <a:endParaRPr lang="EN-US" sz="2400" b="1" dirty="0">
              <a:solidFill>
                <a:srgbClr val="000000"/>
              </a:solidFill>
              <a:latin typeface="Arial"/>
            </a:endParaRPr>
          </a:p>
          <a:p>
            <a:pPr algn="just"/>
            <a:r>
              <a:rPr lang="EN-US" sz="2400" dirty="0">
                <a:latin typeface="Arial"/>
              </a:rPr>
              <a:t>It is responsible to receive, demodulate, and record spacecraft data telemetry, telecommands and science data (telemetry and telecommands by UHF, science data by S-Band).</a:t>
            </a:r>
            <a:br>
              <a:rPr lang="EN-US" sz="2400" dirty="0">
                <a:latin typeface="Arial"/>
              </a:rPr>
            </a:br>
            <a:br>
              <a:rPr lang="EN-US" sz="2400" dirty="0">
                <a:latin typeface="Arial"/>
              </a:rPr>
            </a:br>
            <a:r>
              <a:rPr lang="EN-US" sz="2400" dirty="0">
                <a:latin typeface="Arial"/>
              </a:rPr>
              <a:t>It is also responsible to track and provide the spacecraft orbital position (TBC). </a:t>
            </a:r>
          </a:p>
          <a:p>
            <a:pPr algn="just"/>
            <a:endParaRPr lang="en-US" b="1" dirty="0">
              <a:solidFill>
                <a:srgbClr val="000000"/>
              </a:solidFill>
            </a:endParaRPr>
          </a:p>
          <a:p>
            <a:pPr algn="just"/>
            <a:endParaRPr lang="en-US" b="1" dirty="0">
              <a:solidFill>
                <a:srgbClr val="000000"/>
              </a:solidFill>
            </a:endParaRPr>
          </a:p>
        </p:txBody>
      </p:sp>
      <p:pic>
        <p:nvPicPr>
          <p:cNvPr id="5" name="Imagen 4"/>
          <p:cNvPicPr>
            <a:picLocks noChangeAspect="1"/>
          </p:cNvPicPr>
          <p:nvPr/>
        </p:nvPicPr>
        <p:blipFill>
          <a:blip r:embed="rId3"/>
          <a:stretch>
            <a:fillRect/>
          </a:stretch>
        </p:blipFill>
        <p:spPr>
          <a:xfrm>
            <a:off x="865188" y="5033873"/>
            <a:ext cx="786843" cy="792327"/>
          </a:xfrm>
          <a:prstGeom prst="rect">
            <a:avLst/>
          </a:prstGeom>
        </p:spPr>
      </p:pic>
    </p:spTree>
    <p:extLst>
      <p:ext uri="{BB962C8B-B14F-4D97-AF65-F5344CB8AC3E}">
        <p14:creationId xmlns:p14="http://schemas.microsoft.com/office/powerpoint/2010/main" val="107711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707886"/>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marL="342900" indent="-342900" algn="ctr">
              <a:buFont typeface="Arial" panose="020B0604020202020204" pitchFamily="34" charset="0"/>
              <a:buChar char="•"/>
            </a:pP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 – </a:t>
            </a:r>
            <a:r>
              <a:rPr lang="es-ES" sz="2000" b="1" spc="150" dirty="0" err="1">
                <a:ln w="11430"/>
                <a:solidFill>
                  <a:srgbClr val="F8F8F8"/>
                </a:solidFill>
                <a:effectLst>
                  <a:outerShdw blurRad="25400" algn="tl" rotWithShape="0">
                    <a:srgbClr val="000000">
                      <a:alpha val="43000"/>
                    </a:srgbClr>
                  </a:outerShdw>
                </a:effectLst>
                <a:latin typeface="Arial Black" pitchFamily="34" charset="0"/>
                <a:ea typeface="+mj-ea"/>
                <a:cs typeface="+mj-cs"/>
              </a:rPr>
              <a:t>References</a:t>
            </a:r>
            <a:endPar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endParaRPr>
          </a:p>
          <a:p>
            <a:pPr algn="ctr"/>
            <a:endParaRPr lang="ES-ES"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sp>
        <p:nvSpPr>
          <p:cNvPr id="2" name="CuadroTexto 1"/>
          <p:cNvSpPr txBox="1"/>
          <p:nvPr/>
        </p:nvSpPr>
        <p:spPr>
          <a:xfrm>
            <a:off x="411163" y="1201738"/>
            <a:ext cx="8520112" cy="6247864"/>
          </a:xfrm>
          <a:prstGeom prst="rect">
            <a:avLst/>
          </a:prstGeom>
        </p:spPr>
        <p:txBody>
          <a:bodyPr wrap="square" rtlCol="0" anchor="t">
            <a:spAutoFit/>
          </a:bodyPr>
          <a:lstStyle/>
          <a:p>
            <a:pPr marL="285750" indent="-285750">
              <a:buFont typeface="Arial" panose="020B0604020202020204" pitchFamily="34" charset="0"/>
              <a:buChar char="•"/>
            </a:pPr>
            <a:r>
              <a:rPr lang="en-US" sz="2400" dirty="0"/>
              <a:t>Development and Testing of Satellite Operation System for Korea Multipurpose Satellite-I</a:t>
            </a:r>
          </a:p>
          <a:p>
            <a:pPr marL="285750" indent="-285750">
              <a:buFont typeface="Arial" panose="020B0604020202020204" pitchFamily="34" charset="0"/>
              <a:buChar char="•"/>
            </a:pPr>
            <a:r>
              <a:rPr lang="nn-NO" sz="2400" dirty="0"/>
              <a:t>Nasa, Open MCT,  </a:t>
            </a:r>
            <a:r>
              <a:rPr lang="nn-NO" sz="2400" u="sng" dirty="0">
                <a:hlinkClick r:id="rId3"/>
              </a:rPr>
              <a:t>https://nasa.github.io/openmct/</a:t>
            </a:r>
            <a:endParaRPr lang="nn-NO" sz="2400" u="sng" dirty="0"/>
          </a:p>
          <a:p>
            <a:pPr marL="285750" indent="-285750">
              <a:buFont typeface="Arial" panose="020B0604020202020204" pitchFamily="34" charset="0"/>
              <a:buChar char="•"/>
            </a:pPr>
            <a:r>
              <a:rPr lang="en-US" sz="2400" dirty="0"/>
              <a:t>Database Administration for Spacecraft Operations – The Integral Experience</a:t>
            </a:r>
          </a:p>
          <a:p>
            <a:pPr marL="285750" indent="-285750">
              <a:buFont typeface="Arial" panose="020B0604020202020204" pitchFamily="34" charset="0"/>
              <a:buChar char="•"/>
            </a:pPr>
            <a:r>
              <a:rPr lang="en-US" sz="2400" dirty="0"/>
              <a:t>Reusable toolset for an Easy-to Build Payload Ground Segment</a:t>
            </a:r>
          </a:p>
          <a:p>
            <a:pPr marL="285750" indent="-285750">
              <a:buFont typeface="Arial" panose="020B0604020202020204" pitchFamily="34" charset="0"/>
              <a:buChar char="•"/>
            </a:pPr>
            <a:r>
              <a:rPr lang="es-AR" sz="2400" dirty="0" err="1"/>
              <a:t>Satellite</a:t>
            </a:r>
            <a:r>
              <a:rPr lang="es-AR" sz="2400" dirty="0"/>
              <a:t> </a:t>
            </a:r>
            <a:r>
              <a:rPr lang="es-AR" sz="2400" dirty="0" err="1"/>
              <a:t>Mission</a:t>
            </a:r>
            <a:r>
              <a:rPr lang="es-AR" sz="2400" dirty="0"/>
              <a:t> </a:t>
            </a:r>
            <a:r>
              <a:rPr lang="es-AR" sz="2400" dirty="0" err="1"/>
              <a:t>Operations</a:t>
            </a:r>
            <a:r>
              <a:rPr lang="es-AR" sz="2400" dirty="0"/>
              <a:t> </a:t>
            </a:r>
            <a:r>
              <a:rPr lang="es-AR" sz="2400" dirty="0" err="1"/>
              <a:t>Best</a:t>
            </a:r>
            <a:r>
              <a:rPr lang="es-AR" sz="2400" dirty="0"/>
              <a:t> </a:t>
            </a:r>
            <a:r>
              <a:rPr lang="es-AR" sz="2400" dirty="0" err="1"/>
              <a:t>Practices</a:t>
            </a:r>
            <a:endParaRPr lang="es-AR" sz="2400" dirty="0"/>
          </a:p>
          <a:p>
            <a:pPr marL="285750" indent="-285750">
              <a:buFont typeface="Arial" panose="020B0604020202020204" pitchFamily="34" charset="0"/>
              <a:buChar char="•"/>
            </a:pPr>
            <a:r>
              <a:rPr lang="en-US" sz="2400" dirty="0"/>
              <a:t>A Database Center Approach to Satellite Engineering Data Storage, Access and Display</a:t>
            </a:r>
          </a:p>
          <a:p>
            <a:pPr marL="285750" indent="-285750">
              <a:buFont typeface="Arial" panose="020B0604020202020204" pitchFamily="34" charset="0"/>
              <a:buChar char="•"/>
            </a:pPr>
            <a:r>
              <a:rPr lang="en-US" sz="2400" dirty="0"/>
              <a:t>Case Study of RDBMS Use on The EUVE Mission</a:t>
            </a:r>
          </a:p>
          <a:p>
            <a:br>
              <a:rPr lang="en-US" sz="1600" dirty="0"/>
            </a:br>
            <a:endParaRPr lang="es-AR" sz="1600" dirty="0"/>
          </a:p>
          <a:p>
            <a:br>
              <a:rPr lang="es-AR" sz="1600" dirty="0"/>
            </a:br>
            <a:endParaRPr lang="en-US" sz="1600" dirty="0"/>
          </a:p>
          <a:p>
            <a:br>
              <a:rPr lang="en-US" sz="1600" dirty="0"/>
            </a:br>
            <a:endParaRPr lang="nn-NO" sz="1600" b="1" dirty="0"/>
          </a:p>
          <a:p>
            <a:br>
              <a:rPr lang="nn-NO" sz="1600" dirty="0"/>
            </a:br>
            <a:endParaRPr lang="en-US" sz="1600" dirty="0"/>
          </a:p>
          <a:p>
            <a:br>
              <a:rPr lang="en-US" sz="1600" dirty="0"/>
            </a:br>
            <a:endParaRPr lang="ES-ES" sz="1600" dirty="0">
              <a:latin typeface="Arial"/>
            </a:endParaRPr>
          </a:p>
        </p:txBody>
      </p:sp>
    </p:spTree>
    <p:extLst>
      <p:ext uri="{BB962C8B-B14F-4D97-AF65-F5344CB8AC3E}">
        <p14:creationId xmlns:p14="http://schemas.microsoft.com/office/powerpoint/2010/main" val="411695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400110"/>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a:t>
            </a: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 – </a:t>
            </a:r>
            <a:r>
              <a:rPr lang="es-AR" sz="2000" b="1" spc="150" dirty="0" err="1">
                <a:ln w="11430"/>
                <a:solidFill>
                  <a:srgbClr val="F8F8F8"/>
                </a:solidFill>
                <a:effectLst>
                  <a:outerShdw blurRad="25400" algn="tl" rotWithShape="0">
                    <a:srgbClr val="000000">
                      <a:alpha val="43000"/>
                    </a:srgbClr>
                  </a:outerShdw>
                </a:effectLst>
                <a:latin typeface="Arial Black" pitchFamily="34" charset="0"/>
              </a:rPr>
              <a:t>Applications</a:t>
            </a:r>
            <a:r>
              <a:rPr lang="es-AR" sz="2000" b="1" spc="150" dirty="0">
                <a:ln w="11430"/>
                <a:solidFill>
                  <a:srgbClr val="F8F8F8"/>
                </a:solidFill>
                <a:effectLst>
                  <a:outerShdw blurRad="25400" algn="tl" rotWithShape="0">
                    <a:srgbClr val="000000">
                      <a:alpha val="43000"/>
                    </a:srgbClr>
                  </a:outerShdw>
                </a:effectLst>
                <a:latin typeface="Arial Black" pitchFamily="34" charset="0"/>
              </a:rPr>
              <a:t> Interfaces</a:t>
            </a:r>
            <a:endParaRPr lang="es-ES"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sp>
        <p:nvSpPr>
          <p:cNvPr id="3" name="Rectángulo 3"/>
          <p:cNvSpPr/>
          <p:nvPr/>
        </p:nvSpPr>
        <p:spPr>
          <a:xfrm>
            <a:off x="865188" y="1044575"/>
            <a:ext cx="7396162" cy="1846659"/>
          </a:xfrm>
          <a:prstGeom prst="rect">
            <a:avLst/>
          </a:prstGeom>
        </p:spPr>
        <p:txBody>
          <a:bodyPr wrap="square" anchor="t">
            <a:spAutoFit/>
          </a:bodyPr>
          <a:lstStyle/>
          <a:p>
            <a:pPr algn="just"/>
            <a:r>
              <a:rPr lang="en-US" sz="2400" dirty="0"/>
              <a:t>The </a:t>
            </a:r>
            <a:r>
              <a:rPr lang="en-US" sz="2400" dirty="0">
                <a:hlinkClick r:id="rId3"/>
              </a:rPr>
              <a:t>XML vs. JSON</a:t>
            </a:r>
            <a:r>
              <a:rPr lang="en-US" sz="2400" dirty="0"/>
              <a:t> debate is one of the bigger topics in developer circles during the last decade. Although XML has several advantages, such as being a defined standard since 1996, JSON's lighter approach has proved popular</a:t>
            </a:r>
            <a:endParaRPr lang="en-US" b="1" dirty="0">
              <a:solidFill>
                <a:srgbClr val="000000"/>
              </a:solidFill>
            </a:endParaRPr>
          </a:p>
          <a:p>
            <a:pPr algn="just"/>
            <a:endParaRPr lang="en-US" b="1" dirty="0">
              <a:solidFill>
                <a:srgbClr val="000000"/>
              </a:solidFill>
            </a:endParaRPr>
          </a:p>
        </p:txBody>
      </p:sp>
      <p:pic>
        <p:nvPicPr>
          <p:cNvPr id="3078" name="Picture 6" descr="API_Protocol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641" y="2666792"/>
            <a:ext cx="4810125" cy="29432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5500926" y="4346712"/>
            <a:ext cx="3389418" cy="1895537"/>
          </a:xfrm>
          <a:prstGeom prst="rect">
            <a:avLst/>
          </a:prstGeom>
        </p:spPr>
      </p:pic>
      <p:sp>
        <p:nvSpPr>
          <p:cNvPr id="8" name="Rectangle 7"/>
          <p:cNvSpPr/>
          <p:nvPr/>
        </p:nvSpPr>
        <p:spPr>
          <a:xfrm>
            <a:off x="865188" y="5965250"/>
            <a:ext cx="3084928" cy="276999"/>
          </a:xfrm>
          <a:prstGeom prst="rect">
            <a:avLst/>
          </a:prstGeom>
        </p:spPr>
        <p:txBody>
          <a:bodyPr wrap="square">
            <a:spAutoFit/>
          </a:bodyPr>
          <a:lstStyle/>
          <a:p>
            <a:r>
              <a:rPr lang="es-ES" sz="1200" dirty="0">
                <a:latin typeface="Arial"/>
              </a:rPr>
              <a:t>Adam </a:t>
            </a:r>
            <a:r>
              <a:rPr lang="es-ES" sz="1200" dirty="0" err="1">
                <a:latin typeface="Arial"/>
              </a:rPr>
              <a:t>DuVander</a:t>
            </a:r>
            <a:r>
              <a:rPr lang="es-ES" sz="1200" dirty="0">
                <a:latin typeface="Arial"/>
              </a:rPr>
              <a:t>/Google </a:t>
            </a:r>
            <a:r>
              <a:rPr lang="es-ES" sz="1200" dirty="0" err="1">
                <a:latin typeface="Arial"/>
              </a:rPr>
              <a:t>Trends</a:t>
            </a:r>
            <a:endParaRPr lang="es-ES" sz="1200" dirty="0">
              <a:latin typeface="Arial"/>
            </a:endParaRPr>
          </a:p>
        </p:txBody>
      </p:sp>
    </p:spTree>
    <p:extLst>
      <p:ext uri="{BB962C8B-B14F-4D97-AF65-F5344CB8AC3E}">
        <p14:creationId xmlns:p14="http://schemas.microsoft.com/office/powerpoint/2010/main" val="61170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707886"/>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 – </a:t>
            </a:r>
            <a:r>
              <a:rPr lang="ES-ES" sz="2000" b="1" spc="150" dirty="0" err="1">
                <a:ln w="11430"/>
                <a:solidFill>
                  <a:srgbClr val="F8F8F8"/>
                </a:solidFill>
                <a:effectLst>
                  <a:outerShdw blurRad="25400" algn="tl" rotWithShape="0">
                    <a:srgbClr val="000000">
                      <a:alpha val="43000"/>
                    </a:srgbClr>
                  </a:outerShdw>
                </a:effectLst>
                <a:latin typeface="Arial Black" pitchFamily="34" charset="0"/>
                <a:ea typeface="+mj-ea"/>
                <a:cs typeface="+mj-cs"/>
              </a:rPr>
              <a:t>Backup</a:t>
            </a: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 </a:t>
            </a:r>
            <a:r>
              <a:rPr lang="ES-ES" sz="2000" b="1" spc="150" dirty="0" err="1">
                <a:ln w="11430"/>
                <a:solidFill>
                  <a:srgbClr val="F8F8F8"/>
                </a:solidFill>
                <a:effectLst>
                  <a:outerShdw blurRad="25400" algn="tl" rotWithShape="0">
                    <a:srgbClr val="000000">
                      <a:alpha val="43000"/>
                    </a:srgbClr>
                  </a:outerShdw>
                </a:effectLst>
                <a:latin typeface="Arial Black" pitchFamily="34" charset="0"/>
                <a:ea typeface="+mj-ea"/>
                <a:cs typeface="+mj-cs"/>
              </a:rPr>
              <a:t>Slide</a:t>
            </a:r>
            <a:endParaRPr lang="es-ES" sz="2000" b="1" spc="150" dirty="0" err="1">
              <a:ln w="11430"/>
              <a:solidFill>
                <a:srgbClr val="F8F8F8"/>
              </a:solidFill>
              <a:effectLst>
                <a:outerShdw blurRad="25400" algn="tl" rotWithShape="0">
                  <a:srgbClr val="000000">
                    <a:alpha val="43000"/>
                  </a:srgbClr>
                </a:outerShdw>
              </a:effectLst>
              <a:latin typeface="Arial Black" pitchFamily="34" charset="0"/>
              <a:ea typeface="+mj-ea"/>
              <a:cs typeface="+mj-cs"/>
            </a:endParaRPr>
          </a:p>
          <a:p>
            <a:pPr algn="ctr"/>
            <a:endParaRPr lang="ES-ES"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sp>
        <p:nvSpPr>
          <p:cNvPr id="2" name="CuadroTexto 1"/>
          <p:cNvSpPr txBox="1"/>
          <p:nvPr/>
        </p:nvSpPr>
        <p:spPr>
          <a:xfrm>
            <a:off x="411163" y="1201738"/>
            <a:ext cx="8324850" cy="4339650"/>
          </a:xfrm>
          <a:prstGeom prst="rect">
            <a:avLst/>
          </a:prstGeom>
        </p:spPr>
        <p:txBody>
          <a:bodyPr rtlCol="0" anchor="t">
            <a:spAutoFit/>
          </a:bodyPr>
          <a:lstStyle/>
          <a:p>
            <a:pPr algn="ctr"/>
            <a:r>
              <a:rPr lang="es-ES" sz="2400" dirty="0">
                <a:latin typeface="Arial"/>
              </a:rPr>
              <a:t>DBMS</a:t>
            </a:r>
          </a:p>
          <a:p>
            <a:pPr algn="ctr"/>
            <a:r>
              <a:rPr lang="ES-ES" sz="2000" dirty="0" err="1">
                <a:latin typeface="Arial"/>
              </a:rPr>
              <a:t>Historically</a:t>
            </a:r>
            <a:r>
              <a:rPr lang="ES-ES" sz="2000" dirty="0">
                <a:latin typeface="Arial"/>
              </a:rPr>
              <a:t>, </a:t>
            </a:r>
            <a:r>
              <a:rPr lang="ES-ES" sz="2000" dirty="0" err="1">
                <a:latin typeface="Arial"/>
              </a:rPr>
              <a:t>these</a:t>
            </a:r>
            <a:r>
              <a:rPr lang="ES-ES" sz="2000" dirty="0">
                <a:latin typeface="Arial"/>
              </a:rPr>
              <a:t> </a:t>
            </a:r>
            <a:r>
              <a:rPr lang="ES-ES" sz="2000" dirty="0" err="1">
                <a:latin typeface="Arial"/>
              </a:rPr>
              <a:t>applications</a:t>
            </a:r>
            <a:r>
              <a:rPr lang="ES-ES" sz="2000" dirty="0">
                <a:latin typeface="Arial"/>
              </a:rPr>
              <a:t> </a:t>
            </a:r>
            <a:r>
              <a:rPr lang="ES-ES" sz="2000" dirty="0" err="1">
                <a:latin typeface="Arial"/>
              </a:rPr>
              <a:t>have</a:t>
            </a:r>
            <a:r>
              <a:rPr lang="ES-ES" sz="2000" dirty="0">
                <a:latin typeface="Arial"/>
              </a:rPr>
              <a:t> </a:t>
            </a:r>
            <a:r>
              <a:rPr lang="ES-ES" sz="2000" dirty="0" err="1">
                <a:latin typeface="Arial"/>
              </a:rPr>
              <a:t>been</a:t>
            </a:r>
            <a:r>
              <a:rPr lang="ES-ES" sz="2000" dirty="0">
                <a:latin typeface="Arial"/>
              </a:rPr>
              <a:t> </a:t>
            </a:r>
            <a:r>
              <a:rPr lang="ES-ES" sz="2000" dirty="0" err="1">
                <a:latin typeface="Arial"/>
              </a:rPr>
              <a:t>loosely</a:t>
            </a:r>
            <a:r>
              <a:rPr lang="ES-ES" sz="2000" dirty="0">
                <a:latin typeface="Arial"/>
              </a:rPr>
              <a:t> </a:t>
            </a:r>
            <a:r>
              <a:rPr lang="ES-ES" sz="2000" dirty="0" err="1">
                <a:latin typeface="Arial"/>
              </a:rPr>
              <a:t>coupled</a:t>
            </a:r>
            <a:r>
              <a:rPr lang="ES-ES" sz="2000" dirty="0">
                <a:latin typeface="Arial"/>
              </a:rPr>
              <a:t> </a:t>
            </a:r>
            <a:r>
              <a:rPr lang="ES-ES" sz="2000" dirty="0" err="1">
                <a:latin typeface="Arial"/>
              </a:rPr>
              <a:t>via</a:t>
            </a:r>
            <a:r>
              <a:rPr lang="ES-ES" sz="2000" dirty="0">
                <a:latin typeface="Arial"/>
              </a:rPr>
              <a:t> flat files in </a:t>
            </a:r>
            <a:r>
              <a:rPr lang="ES-ES" sz="2000" dirty="0" err="1">
                <a:latin typeface="Arial"/>
              </a:rPr>
              <a:t>various</a:t>
            </a:r>
            <a:r>
              <a:rPr lang="ES-ES" sz="2000" dirty="0">
                <a:latin typeface="Arial"/>
              </a:rPr>
              <a:t> </a:t>
            </a:r>
            <a:r>
              <a:rPr lang="ES-ES" sz="2000" dirty="0" err="1">
                <a:latin typeface="Arial"/>
              </a:rPr>
              <a:t>formats</a:t>
            </a:r>
            <a:r>
              <a:rPr lang="ES-ES" sz="2000" dirty="0">
                <a:latin typeface="Arial"/>
              </a:rPr>
              <a:t>. </a:t>
            </a:r>
            <a:r>
              <a:rPr lang="ES-ES" sz="2000" dirty="0" err="1">
                <a:latin typeface="Arial"/>
              </a:rPr>
              <a:t>This</a:t>
            </a:r>
            <a:r>
              <a:rPr lang="ES-ES" sz="2000" dirty="0">
                <a:latin typeface="Arial"/>
              </a:rPr>
              <a:t> inter-</a:t>
            </a:r>
            <a:r>
              <a:rPr lang="ES-ES" sz="2000" dirty="0" err="1">
                <a:latin typeface="Arial"/>
              </a:rPr>
              <a:t>group</a:t>
            </a:r>
            <a:r>
              <a:rPr lang="ES-ES" sz="2000" dirty="0">
                <a:latin typeface="Arial"/>
              </a:rPr>
              <a:t> </a:t>
            </a:r>
            <a:r>
              <a:rPr lang="ES-ES" sz="2000" dirty="0" err="1">
                <a:latin typeface="Arial"/>
              </a:rPr>
              <a:t>communication</a:t>
            </a:r>
            <a:r>
              <a:rPr lang="ES-ES" sz="2000" dirty="0">
                <a:latin typeface="Arial"/>
              </a:rPr>
              <a:t> </a:t>
            </a:r>
            <a:r>
              <a:rPr lang="ES-ES" sz="2000" dirty="0" err="1">
                <a:latin typeface="Arial"/>
              </a:rPr>
              <a:t>often</a:t>
            </a:r>
            <a:r>
              <a:rPr lang="ES-ES" sz="2000" dirty="0">
                <a:latin typeface="Arial"/>
              </a:rPr>
              <a:t> </a:t>
            </a:r>
            <a:r>
              <a:rPr lang="ES-ES" sz="2000" dirty="0" err="1">
                <a:latin typeface="Arial"/>
              </a:rPr>
              <a:t>requires</a:t>
            </a:r>
            <a:r>
              <a:rPr lang="ES-ES" sz="2000" dirty="0">
                <a:latin typeface="Arial"/>
              </a:rPr>
              <a:t> </a:t>
            </a:r>
            <a:r>
              <a:rPr lang="ES-ES" sz="2000" dirty="0" err="1">
                <a:latin typeface="Arial"/>
              </a:rPr>
              <a:t>transformations</a:t>
            </a:r>
            <a:r>
              <a:rPr lang="ES-ES" sz="2000" dirty="0">
                <a:latin typeface="Arial"/>
              </a:rPr>
              <a:t> </a:t>
            </a:r>
            <a:r>
              <a:rPr lang="ES-ES" sz="2000" dirty="0" err="1">
                <a:latin typeface="Arial"/>
              </a:rPr>
              <a:t>between</a:t>
            </a:r>
            <a:r>
              <a:rPr lang="ES-ES" sz="2000" dirty="0">
                <a:latin typeface="Arial"/>
              </a:rPr>
              <a:t> </a:t>
            </a:r>
            <a:r>
              <a:rPr lang="ES-ES" sz="2000" dirty="0" err="1">
                <a:latin typeface="Arial"/>
              </a:rPr>
              <a:t>operational</a:t>
            </a:r>
            <a:r>
              <a:rPr lang="ES-ES" sz="2000" dirty="0">
                <a:latin typeface="Arial"/>
              </a:rPr>
              <a:t> </a:t>
            </a:r>
            <a:r>
              <a:rPr lang="ES-ES" sz="2000" dirty="0" err="1">
                <a:latin typeface="Arial"/>
              </a:rPr>
              <a:t>steps</a:t>
            </a:r>
            <a:r>
              <a:rPr lang="ES-ES" sz="2000" dirty="0">
                <a:latin typeface="Arial"/>
              </a:rPr>
              <a:t>. </a:t>
            </a:r>
            <a:r>
              <a:rPr lang="ES-ES" sz="2000" dirty="0" err="1">
                <a:latin typeface="Arial"/>
              </a:rPr>
              <a:t>The</a:t>
            </a:r>
            <a:r>
              <a:rPr lang="ES-ES" sz="2000" dirty="0">
                <a:latin typeface="Arial"/>
              </a:rPr>
              <a:t> </a:t>
            </a:r>
            <a:r>
              <a:rPr lang="ES-ES" sz="2000" dirty="0" err="1">
                <a:latin typeface="Arial"/>
              </a:rPr>
              <a:t>locally</a:t>
            </a:r>
            <a:r>
              <a:rPr lang="ES-ES" sz="2000" dirty="0">
                <a:latin typeface="Arial"/>
              </a:rPr>
              <a:t> </a:t>
            </a:r>
            <a:r>
              <a:rPr lang="ES-ES" sz="2000" dirty="0" err="1">
                <a:latin typeface="Arial"/>
              </a:rPr>
              <a:t>developed</a:t>
            </a:r>
            <a:r>
              <a:rPr lang="ES-ES" sz="2000" dirty="0">
                <a:latin typeface="Arial"/>
              </a:rPr>
              <a:t> software </a:t>
            </a:r>
            <a:r>
              <a:rPr lang="ES-ES" sz="2000" dirty="0" err="1">
                <a:latin typeface="Arial"/>
              </a:rPr>
              <a:t>written</a:t>
            </a:r>
            <a:r>
              <a:rPr lang="ES-ES" sz="2000" dirty="0">
                <a:latin typeface="Arial"/>
              </a:rPr>
              <a:t> to do </a:t>
            </a:r>
            <a:r>
              <a:rPr lang="ES-ES" sz="2000" dirty="0" err="1">
                <a:latin typeface="Arial"/>
              </a:rPr>
              <a:t>this</a:t>
            </a:r>
            <a:r>
              <a:rPr lang="ES-ES" sz="2000" dirty="0">
                <a:latin typeface="Arial"/>
              </a:rPr>
              <a:t> </a:t>
            </a:r>
            <a:r>
              <a:rPr lang="ES-ES" sz="2000" dirty="0" err="1">
                <a:latin typeface="Arial"/>
              </a:rPr>
              <a:t>creates</a:t>
            </a:r>
            <a:r>
              <a:rPr lang="ES-ES" sz="2000" dirty="0">
                <a:latin typeface="Arial"/>
              </a:rPr>
              <a:t> </a:t>
            </a:r>
            <a:r>
              <a:rPr lang="ES-ES" sz="2000" dirty="0" err="1">
                <a:latin typeface="Arial"/>
              </a:rPr>
              <a:t>issues</a:t>
            </a:r>
            <a:r>
              <a:rPr lang="ES-ES" sz="2000" dirty="0">
                <a:latin typeface="Arial"/>
              </a:rPr>
              <a:t> of </a:t>
            </a:r>
            <a:r>
              <a:rPr lang="ES-ES" sz="2000" dirty="0" err="1">
                <a:latin typeface="Arial"/>
              </a:rPr>
              <a:t>validity</a:t>
            </a:r>
            <a:r>
              <a:rPr lang="ES-ES" sz="2000" dirty="0">
                <a:latin typeface="Arial"/>
              </a:rPr>
              <a:t>, </a:t>
            </a:r>
            <a:r>
              <a:rPr lang="ES-ES" sz="2000" dirty="0" err="1">
                <a:latin typeface="Arial"/>
              </a:rPr>
              <a:t>consistency</a:t>
            </a:r>
            <a:r>
              <a:rPr lang="ES-ES" sz="2000" dirty="0">
                <a:latin typeface="Arial"/>
              </a:rPr>
              <a:t> and </a:t>
            </a:r>
            <a:r>
              <a:rPr lang="ES-ES" sz="2000" dirty="0" err="1">
                <a:latin typeface="Arial"/>
              </a:rPr>
              <a:t>accountability</a:t>
            </a:r>
            <a:r>
              <a:rPr lang="ES-ES" sz="2000" dirty="0">
                <a:latin typeface="Arial"/>
              </a:rPr>
              <a:t>. </a:t>
            </a:r>
            <a:r>
              <a:rPr lang="ES-ES" sz="2000" dirty="0" err="1">
                <a:latin typeface="Arial"/>
              </a:rPr>
              <a:t>The</a:t>
            </a:r>
            <a:r>
              <a:rPr lang="ES-ES" sz="2000" dirty="0">
                <a:latin typeface="Arial"/>
              </a:rPr>
              <a:t> use of </a:t>
            </a:r>
            <a:r>
              <a:rPr lang="ES-ES" sz="2000" dirty="0" err="1">
                <a:latin typeface="Arial"/>
              </a:rPr>
              <a:t>these</a:t>
            </a:r>
            <a:r>
              <a:rPr lang="ES-ES" sz="2000" dirty="0">
                <a:latin typeface="Arial"/>
              </a:rPr>
              <a:t> files </a:t>
            </a:r>
            <a:r>
              <a:rPr lang="ES-ES" sz="2000" dirty="0" err="1">
                <a:latin typeface="Arial"/>
              </a:rPr>
              <a:t>slows</a:t>
            </a:r>
            <a:r>
              <a:rPr lang="ES-ES" sz="2000" dirty="0">
                <a:latin typeface="Arial"/>
              </a:rPr>
              <a:t> </a:t>
            </a:r>
            <a:r>
              <a:rPr lang="ES-ES" sz="2000" dirty="0" err="1">
                <a:latin typeface="Arial"/>
              </a:rPr>
              <a:t>down</a:t>
            </a:r>
            <a:r>
              <a:rPr lang="ES-ES" sz="2000" dirty="0">
                <a:latin typeface="Arial"/>
              </a:rPr>
              <a:t> </a:t>
            </a:r>
            <a:r>
              <a:rPr lang="ES-ES" sz="2000" dirty="0" err="1">
                <a:latin typeface="Arial"/>
              </a:rPr>
              <a:t>operations</a:t>
            </a:r>
            <a:r>
              <a:rPr lang="ES-ES" sz="2000" dirty="0">
                <a:latin typeface="Arial"/>
              </a:rPr>
              <a:t>, introduces </a:t>
            </a:r>
            <a:r>
              <a:rPr lang="ES-ES" sz="2000" dirty="0" err="1">
                <a:latin typeface="Arial"/>
              </a:rPr>
              <a:t>opportunities</a:t>
            </a:r>
            <a:r>
              <a:rPr lang="ES-ES" sz="2000" dirty="0">
                <a:latin typeface="Arial"/>
              </a:rPr>
              <a:t> </a:t>
            </a:r>
            <a:r>
              <a:rPr lang="ES-ES" sz="2000" dirty="0" err="1">
                <a:latin typeface="Arial"/>
              </a:rPr>
              <a:t>for</a:t>
            </a:r>
            <a:r>
              <a:rPr lang="ES-ES" sz="2000" dirty="0">
                <a:latin typeface="Arial"/>
              </a:rPr>
              <a:t> </a:t>
            </a:r>
            <a:r>
              <a:rPr lang="ES-ES" sz="2000" dirty="0" err="1">
                <a:latin typeface="Arial"/>
              </a:rPr>
              <a:t>errors</a:t>
            </a:r>
            <a:r>
              <a:rPr lang="ES-ES" sz="2000" dirty="0">
                <a:latin typeface="Arial"/>
              </a:rPr>
              <a:t>, </a:t>
            </a:r>
            <a:r>
              <a:rPr lang="ES-ES" sz="2000" dirty="0" err="1">
                <a:latin typeface="Arial"/>
              </a:rPr>
              <a:t>makes</a:t>
            </a:r>
            <a:r>
              <a:rPr lang="ES-ES" sz="2000" dirty="0">
                <a:latin typeface="Arial"/>
              </a:rPr>
              <a:t> </a:t>
            </a:r>
            <a:r>
              <a:rPr lang="ES-ES" sz="2000" dirty="0" err="1">
                <a:latin typeface="Arial"/>
              </a:rPr>
              <a:t>isolating</a:t>
            </a:r>
            <a:r>
              <a:rPr lang="ES-ES" sz="2000" dirty="0">
                <a:latin typeface="Arial"/>
              </a:rPr>
              <a:t> </a:t>
            </a:r>
            <a:r>
              <a:rPr lang="ES-ES" sz="2000" dirty="0" err="1">
                <a:latin typeface="Arial"/>
              </a:rPr>
              <a:t>subsets</a:t>
            </a:r>
            <a:r>
              <a:rPr lang="ES-ES" sz="2000" dirty="0">
                <a:latin typeface="Arial"/>
              </a:rPr>
              <a:t> </a:t>
            </a:r>
            <a:r>
              <a:rPr lang="ES-ES" sz="2000" dirty="0" err="1">
                <a:latin typeface="Arial"/>
              </a:rPr>
              <a:t>difficult</a:t>
            </a:r>
            <a:r>
              <a:rPr lang="ES-ES" sz="2000" dirty="0">
                <a:latin typeface="Arial"/>
              </a:rPr>
              <a:t>, and </a:t>
            </a:r>
            <a:r>
              <a:rPr lang="ES-ES" sz="2000" dirty="0" err="1">
                <a:latin typeface="Arial"/>
              </a:rPr>
              <a:t>increases</a:t>
            </a:r>
            <a:r>
              <a:rPr lang="ES-ES" sz="2000" dirty="0">
                <a:latin typeface="Arial"/>
              </a:rPr>
              <a:t> </a:t>
            </a:r>
            <a:r>
              <a:rPr lang="ES-ES" sz="2000" dirty="0" err="1">
                <a:latin typeface="Arial"/>
              </a:rPr>
              <a:t>the</a:t>
            </a:r>
            <a:r>
              <a:rPr lang="ES-ES" sz="2000" dirty="0">
                <a:latin typeface="Arial"/>
              </a:rPr>
              <a:t> </a:t>
            </a:r>
            <a:r>
              <a:rPr lang="ES-ES" sz="2000" dirty="0" err="1">
                <a:latin typeface="Arial"/>
              </a:rPr>
              <a:t>effort</a:t>
            </a:r>
            <a:r>
              <a:rPr lang="ES-ES" sz="2000" dirty="0">
                <a:latin typeface="Arial"/>
              </a:rPr>
              <a:t> to </a:t>
            </a:r>
            <a:r>
              <a:rPr lang="ES-ES" sz="2000" dirty="0" err="1">
                <a:latin typeface="Arial"/>
              </a:rPr>
              <a:t>manage</a:t>
            </a:r>
            <a:r>
              <a:rPr lang="ES-ES" sz="2000" dirty="0">
                <a:latin typeface="Arial"/>
              </a:rPr>
              <a:t> </a:t>
            </a:r>
            <a:r>
              <a:rPr lang="ES-ES" sz="2000" dirty="0" err="1">
                <a:latin typeface="Arial"/>
              </a:rPr>
              <a:t>the</a:t>
            </a:r>
            <a:r>
              <a:rPr lang="ES-ES" sz="2000" dirty="0">
                <a:latin typeface="Arial"/>
              </a:rPr>
              <a:t> </a:t>
            </a:r>
            <a:r>
              <a:rPr lang="ES-ES" sz="2000" dirty="0" err="1">
                <a:latin typeface="Arial"/>
              </a:rPr>
              <a:t>mission</a:t>
            </a:r>
            <a:r>
              <a:rPr lang="ES-ES" sz="2000" dirty="0">
                <a:latin typeface="Arial"/>
              </a:rPr>
              <a:t>.</a:t>
            </a:r>
          </a:p>
          <a:p>
            <a:pPr algn="ctr"/>
            <a:endParaRPr lang="ES-ES" sz="2000" dirty="0">
              <a:latin typeface="Arial"/>
            </a:endParaRPr>
          </a:p>
          <a:p>
            <a:pPr algn="ctr"/>
            <a:endParaRPr lang="ES-ES" sz="2000" dirty="0">
              <a:latin typeface="Arial"/>
            </a:endParaRPr>
          </a:p>
          <a:p>
            <a:pPr algn="ctr"/>
            <a:endParaRPr lang="ES-ES" sz="1000" dirty="0">
              <a:latin typeface="Arial"/>
            </a:endParaRPr>
          </a:p>
          <a:p>
            <a:r>
              <a:rPr lang="ES-ES" sz="1000" dirty="0" err="1">
                <a:latin typeface="Arial"/>
              </a:rPr>
              <a:t>Space</a:t>
            </a:r>
            <a:r>
              <a:rPr lang="ES-ES" sz="1000" dirty="0">
                <a:latin typeface="Arial"/>
              </a:rPr>
              <a:t> </a:t>
            </a:r>
            <a:r>
              <a:rPr lang="ES-ES" sz="1000" dirty="0" err="1">
                <a:latin typeface="Arial"/>
              </a:rPr>
              <a:t>Mission</a:t>
            </a:r>
            <a:r>
              <a:rPr lang="ES-ES" sz="1000" dirty="0">
                <a:latin typeface="Arial"/>
              </a:rPr>
              <a:t> </a:t>
            </a:r>
            <a:r>
              <a:rPr lang="ES-ES" sz="1000" dirty="0" err="1">
                <a:latin typeface="Arial"/>
              </a:rPr>
              <a:t>Operations</a:t>
            </a:r>
            <a:r>
              <a:rPr lang="ES-ES" sz="1000" dirty="0">
                <a:latin typeface="Arial"/>
              </a:rPr>
              <a:t> DBMS (SMOD) </a:t>
            </a:r>
          </a:p>
          <a:p>
            <a:r>
              <a:rPr lang="ES-ES" sz="1000" dirty="0">
                <a:latin typeface="Arial"/>
              </a:rPr>
              <a:t>David P. </a:t>
            </a:r>
            <a:r>
              <a:rPr lang="ES-ES" sz="1000" dirty="0" err="1">
                <a:latin typeface="Arial"/>
              </a:rPr>
              <a:t>Roland</a:t>
            </a:r>
            <a:endParaRPr lang="ES-ES" sz="1000" dirty="0">
              <a:latin typeface="Arial"/>
            </a:endParaRPr>
          </a:p>
          <a:p>
            <a:r>
              <a:rPr lang="ES-ES" sz="1000" dirty="0" err="1">
                <a:latin typeface="Arial"/>
              </a:rPr>
              <a:t>Computer</a:t>
            </a:r>
            <a:r>
              <a:rPr lang="ES-ES" sz="1000" dirty="0">
                <a:latin typeface="Arial"/>
              </a:rPr>
              <a:t> </a:t>
            </a:r>
            <a:r>
              <a:rPr lang="ES-ES" sz="1000" dirty="0" err="1">
                <a:latin typeface="Arial"/>
              </a:rPr>
              <a:t>Sciences</a:t>
            </a:r>
            <a:r>
              <a:rPr lang="ES-ES" sz="1000" dirty="0">
                <a:latin typeface="Arial"/>
              </a:rPr>
              <a:t> </a:t>
            </a:r>
            <a:r>
              <a:rPr lang="ES-ES" sz="1000" dirty="0" err="1">
                <a:latin typeface="Arial"/>
              </a:rPr>
              <a:t>Corporation</a:t>
            </a:r>
          </a:p>
          <a:p>
            <a:endParaRPr lang="ES-ES" sz="1000" dirty="0">
              <a:latin typeface="Arial"/>
            </a:endParaRPr>
          </a:p>
          <a:p>
            <a:pPr algn="ctr"/>
            <a:endParaRPr lang="ES-ES" sz="1200" dirty="0">
              <a:latin typeface="Arial"/>
            </a:endParaRPr>
          </a:p>
        </p:txBody>
      </p:sp>
    </p:spTree>
    <p:extLst>
      <p:ext uri="{BB962C8B-B14F-4D97-AF65-F5344CB8AC3E}">
        <p14:creationId xmlns:p14="http://schemas.microsoft.com/office/powerpoint/2010/main" val="1823264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707886"/>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 – </a:t>
            </a:r>
            <a:r>
              <a:rPr lang="ES-ES" sz="2000" b="1" spc="150" dirty="0" err="1">
                <a:ln w="11430"/>
                <a:solidFill>
                  <a:srgbClr val="F8F8F8"/>
                </a:solidFill>
                <a:effectLst>
                  <a:outerShdw blurRad="25400" algn="tl" rotWithShape="0">
                    <a:srgbClr val="000000">
                      <a:alpha val="43000"/>
                    </a:srgbClr>
                  </a:outerShdw>
                </a:effectLst>
                <a:latin typeface="Arial Black" pitchFamily="34" charset="0"/>
                <a:ea typeface="+mj-ea"/>
                <a:cs typeface="+mj-cs"/>
              </a:rPr>
              <a:t>Backup</a:t>
            </a: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 </a:t>
            </a:r>
            <a:r>
              <a:rPr lang="ES-ES" sz="2000" b="1" spc="150" dirty="0" err="1">
                <a:ln w="11430"/>
                <a:solidFill>
                  <a:srgbClr val="F8F8F8"/>
                </a:solidFill>
                <a:effectLst>
                  <a:outerShdw blurRad="25400" algn="tl" rotWithShape="0">
                    <a:srgbClr val="000000">
                      <a:alpha val="43000"/>
                    </a:srgbClr>
                  </a:outerShdw>
                </a:effectLst>
                <a:latin typeface="Arial Black" pitchFamily="34" charset="0"/>
                <a:ea typeface="+mj-ea"/>
                <a:cs typeface="+mj-cs"/>
              </a:rPr>
              <a:t>Slide</a:t>
            </a:r>
            <a:endParaRPr lang="es-ES" sz="2000" b="1" spc="150" dirty="0" err="1">
              <a:ln w="11430"/>
              <a:solidFill>
                <a:srgbClr val="F8F8F8"/>
              </a:solidFill>
              <a:effectLst>
                <a:outerShdw blurRad="25400" algn="tl" rotWithShape="0">
                  <a:srgbClr val="000000">
                    <a:alpha val="43000"/>
                  </a:srgbClr>
                </a:outerShdw>
              </a:effectLst>
              <a:latin typeface="Arial Black" pitchFamily="34" charset="0"/>
              <a:ea typeface="+mj-ea"/>
              <a:cs typeface="+mj-cs"/>
            </a:endParaRPr>
          </a:p>
          <a:p>
            <a:pPr algn="ctr"/>
            <a:endParaRPr lang="ES-ES"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sp>
        <p:nvSpPr>
          <p:cNvPr id="2" name="CuadroTexto 1"/>
          <p:cNvSpPr txBox="1"/>
          <p:nvPr/>
        </p:nvSpPr>
        <p:spPr>
          <a:xfrm>
            <a:off x="411163" y="1201738"/>
            <a:ext cx="8324850" cy="5416868"/>
          </a:xfrm>
          <a:prstGeom prst="rect">
            <a:avLst/>
          </a:prstGeom>
        </p:spPr>
        <p:txBody>
          <a:bodyPr rtlCol="0" anchor="t">
            <a:spAutoFit/>
          </a:bodyPr>
          <a:lstStyle/>
          <a:p>
            <a:pPr algn="ctr"/>
            <a:r>
              <a:rPr lang="es-ES" sz="2400" dirty="0">
                <a:latin typeface="Arial"/>
              </a:rPr>
              <a:t>DBMS</a:t>
            </a:r>
          </a:p>
          <a:p>
            <a:pPr algn="ctr"/>
            <a:r>
              <a:rPr lang="ES-ES" sz="2000" dirty="0">
                <a:latin typeface="Arial"/>
              </a:rPr>
              <a:t>A </a:t>
            </a:r>
            <a:r>
              <a:rPr lang="ES-ES" sz="2000" dirty="0" err="1">
                <a:latin typeface="Arial"/>
              </a:rPr>
              <a:t>database</a:t>
            </a:r>
            <a:r>
              <a:rPr lang="ES-ES" sz="2000" dirty="0">
                <a:latin typeface="Arial"/>
              </a:rPr>
              <a:t> </a:t>
            </a:r>
            <a:r>
              <a:rPr lang="ES-ES" sz="2000" dirty="0" err="1">
                <a:latin typeface="Arial"/>
              </a:rPr>
              <a:t>provides</a:t>
            </a:r>
            <a:r>
              <a:rPr lang="ES-ES" sz="2000" dirty="0">
                <a:latin typeface="Arial"/>
              </a:rPr>
              <a:t> a </a:t>
            </a:r>
            <a:r>
              <a:rPr lang="ES-ES" sz="2000" dirty="0" err="1">
                <a:latin typeface="Arial"/>
              </a:rPr>
              <a:t>centralized</a:t>
            </a:r>
            <a:r>
              <a:rPr lang="ES-ES" sz="2000" dirty="0">
                <a:latin typeface="Arial"/>
              </a:rPr>
              <a:t> </a:t>
            </a:r>
            <a:r>
              <a:rPr lang="ES-ES" sz="2000" dirty="0" err="1">
                <a:latin typeface="Arial"/>
              </a:rPr>
              <a:t>repository</a:t>
            </a:r>
            <a:r>
              <a:rPr lang="ES-ES" sz="2000" dirty="0">
                <a:latin typeface="Arial"/>
              </a:rPr>
              <a:t> </a:t>
            </a:r>
            <a:r>
              <a:rPr lang="ES-ES" sz="2000" dirty="0" err="1">
                <a:latin typeface="Arial"/>
              </a:rPr>
              <a:t>for</a:t>
            </a:r>
            <a:r>
              <a:rPr lang="ES-ES" sz="2000" dirty="0">
                <a:latin typeface="Arial"/>
              </a:rPr>
              <a:t> </a:t>
            </a:r>
            <a:r>
              <a:rPr lang="ES-ES" sz="2000" dirty="0" err="1">
                <a:latin typeface="Arial"/>
              </a:rPr>
              <a:t>all</a:t>
            </a:r>
            <a:r>
              <a:rPr lang="ES-ES" sz="2000" dirty="0">
                <a:latin typeface="Arial"/>
              </a:rPr>
              <a:t> </a:t>
            </a:r>
            <a:r>
              <a:rPr lang="ES-ES" sz="2000" dirty="0" err="1">
                <a:latin typeface="Arial"/>
              </a:rPr>
              <a:t>information</a:t>
            </a:r>
            <a:r>
              <a:rPr lang="ES-ES" sz="2000" dirty="0">
                <a:latin typeface="Arial"/>
              </a:rPr>
              <a:t> </a:t>
            </a:r>
            <a:r>
              <a:rPr lang="ES-ES" sz="2000" dirty="0" err="1">
                <a:latin typeface="Arial"/>
              </a:rPr>
              <a:t>about</a:t>
            </a:r>
            <a:r>
              <a:rPr lang="ES-ES" sz="2000" dirty="0">
                <a:latin typeface="Arial"/>
              </a:rPr>
              <a:t> </a:t>
            </a:r>
            <a:r>
              <a:rPr lang="ES-ES" sz="2000" dirty="0" err="1">
                <a:latin typeface="Arial"/>
              </a:rPr>
              <a:t>satellite</a:t>
            </a:r>
            <a:r>
              <a:rPr lang="ES-ES" sz="2000" dirty="0">
                <a:latin typeface="Arial"/>
              </a:rPr>
              <a:t> </a:t>
            </a:r>
            <a:r>
              <a:rPr lang="ES-ES" sz="2000" dirty="0" err="1">
                <a:latin typeface="Arial"/>
              </a:rPr>
              <a:t>engineering</a:t>
            </a:r>
            <a:r>
              <a:rPr lang="ES-ES" sz="2000" dirty="0">
                <a:latin typeface="Arial"/>
              </a:rPr>
              <a:t> </a:t>
            </a:r>
            <a:r>
              <a:rPr lang="ES-ES" sz="2000" dirty="0" err="1">
                <a:latin typeface="Arial"/>
              </a:rPr>
              <a:t>telemetry</a:t>
            </a:r>
            <a:r>
              <a:rPr lang="ES-ES" sz="2000" dirty="0">
                <a:latin typeface="Arial"/>
              </a:rPr>
              <a:t>. </a:t>
            </a:r>
            <a:r>
              <a:rPr lang="ES-ES" sz="2000" dirty="0" err="1">
                <a:latin typeface="Arial"/>
              </a:rPr>
              <a:t>Despite</a:t>
            </a:r>
            <a:r>
              <a:rPr lang="ES-ES" sz="2000" dirty="0">
                <a:latin typeface="Arial"/>
              </a:rPr>
              <a:t> a single</a:t>
            </a:r>
            <a:endParaRPr lang="ES-ES" sz="2000" dirty="0">
              <a:solidFill>
                <a:srgbClr val="000000"/>
              </a:solidFill>
              <a:latin typeface="Arial"/>
            </a:endParaRPr>
          </a:p>
          <a:p>
            <a:pPr algn="ctr"/>
            <a:r>
              <a:rPr lang="ES-ES" sz="2000" dirty="0" err="1">
                <a:latin typeface="Arial"/>
              </a:rPr>
              <a:t>physical</a:t>
            </a:r>
            <a:r>
              <a:rPr lang="ES-ES" sz="2000" dirty="0">
                <a:latin typeface="Arial"/>
              </a:rPr>
              <a:t> </a:t>
            </a:r>
            <a:r>
              <a:rPr lang="ES-ES" sz="2000" dirty="0" err="1">
                <a:latin typeface="Arial"/>
              </a:rPr>
              <a:t>location</a:t>
            </a:r>
            <a:r>
              <a:rPr lang="ES-ES" sz="2000" dirty="0">
                <a:latin typeface="Arial"/>
              </a:rPr>
              <a:t>, </a:t>
            </a:r>
            <a:r>
              <a:rPr lang="ES-ES" sz="2000" dirty="0" err="1">
                <a:latin typeface="Arial"/>
              </a:rPr>
              <a:t>this</a:t>
            </a:r>
            <a:r>
              <a:rPr lang="ES-ES" sz="2000" dirty="0">
                <a:latin typeface="Arial"/>
              </a:rPr>
              <a:t> </a:t>
            </a:r>
            <a:r>
              <a:rPr lang="ES-ES" sz="2000" dirty="0" err="1">
                <a:latin typeface="Arial"/>
              </a:rPr>
              <a:t>repository</a:t>
            </a:r>
            <a:r>
              <a:rPr lang="ES-ES" sz="2000" dirty="0">
                <a:latin typeface="Arial"/>
              </a:rPr>
              <a:t> can be </a:t>
            </a:r>
            <a:r>
              <a:rPr lang="ES-ES" sz="2000" dirty="0" err="1">
                <a:latin typeface="Arial"/>
              </a:rPr>
              <a:t>made</a:t>
            </a:r>
            <a:r>
              <a:rPr lang="ES-ES" sz="2000" dirty="0">
                <a:latin typeface="Arial"/>
              </a:rPr>
              <a:t> </a:t>
            </a:r>
            <a:r>
              <a:rPr lang="ES-ES" sz="2000" dirty="0" err="1">
                <a:latin typeface="Arial"/>
              </a:rPr>
              <a:t>accessible</a:t>
            </a:r>
            <a:r>
              <a:rPr lang="ES-ES" sz="2000" dirty="0">
                <a:latin typeface="Arial"/>
              </a:rPr>
              <a:t> </a:t>
            </a:r>
            <a:r>
              <a:rPr lang="ES-ES" sz="2000" dirty="0" err="1">
                <a:latin typeface="Arial"/>
              </a:rPr>
              <a:t>from</a:t>
            </a:r>
            <a:r>
              <a:rPr lang="ES-ES" sz="2000" dirty="0">
                <a:latin typeface="Arial"/>
              </a:rPr>
              <a:t> </a:t>
            </a:r>
            <a:r>
              <a:rPr lang="ES-ES" sz="2000" dirty="0" err="1">
                <a:latin typeface="Arial"/>
              </a:rPr>
              <a:t>anywhere</a:t>
            </a:r>
            <a:r>
              <a:rPr lang="ES-ES" sz="2000" dirty="0">
                <a:latin typeface="Arial"/>
              </a:rPr>
              <a:t>. </a:t>
            </a:r>
            <a:r>
              <a:rPr lang="ES-ES" sz="2000" dirty="0" err="1">
                <a:latin typeface="Arial"/>
              </a:rPr>
              <a:t>Also</a:t>
            </a:r>
            <a:r>
              <a:rPr lang="ES-ES" sz="2000" dirty="0">
                <a:latin typeface="Arial"/>
              </a:rPr>
              <a:t>, a </a:t>
            </a:r>
            <a:r>
              <a:rPr lang="ES-ES" sz="2000" dirty="0" err="1">
                <a:latin typeface="Arial"/>
              </a:rPr>
              <a:t>commercial</a:t>
            </a:r>
            <a:r>
              <a:rPr lang="ES-ES" sz="2000" dirty="0">
                <a:latin typeface="Arial"/>
              </a:rPr>
              <a:t> </a:t>
            </a:r>
            <a:r>
              <a:rPr lang="ES-ES" sz="2000" dirty="0" err="1">
                <a:latin typeface="Arial"/>
              </a:rPr>
              <a:t>quality</a:t>
            </a:r>
            <a:r>
              <a:rPr lang="ES-ES" sz="2000" dirty="0">
                <a:latin typeface="Arial"/>
              </a:rPr>
              <a:t> </a:t>
            </a:r>
            <a:r>
              <a:rPr lang="ES-ES" sz="2000" dirty="0" err="1">
                <a:latin typeface="Arial"/>
              </a:rPr>
              <a:t>database</a:t>
            </a:r>
            <a:r>
              <a:rPr lang="ES-ES" sz="2000" dirty="0">
                <a:latin typeface="Arial"/>
              </a:rPr>
              <a:t> </a:t>
            </a:r>
            <a:r>
              <a:rPr lang="ES-ES" sz="2000" dirty="0" err="1">
                <a:latin typeface="Arial"/>
              </a:rPr>
              <a:t>provides</a:t>
            </a:r>
            <a:r>
              <a:rPr lang="ES-ES" sz="2000" dirty="0">
                <a:latin typeface="Arial"/>
              </a:rPr>
              <a:t> </a:t>
            </a:r>
            <a:r>
              <a:rPr lang="ES-ES" sz="2000" dirty="0" err="1">
                <a:latin typeface="Arial"/>
              </a:rPr>
              <a:t>access</a:t>
            </a:r>
            <a:r>
              <a:rPr lang="ES-ES" sz="2000" dirty="0">
                <a:latin typeface="Arial"/>
              </a:rPr>
              <a:t> to </a:t>
            </a:r>
            <a:r>
              <a:rPr lang="ES-ES" sz="2000" dirty="0" err="1">
                <a:latin typeface="Arial"/>
              </a:rPr>
              <a:t>optimal</a:t>
            </a:r>
            <a:r>
              <a:rPr lang="ES-ES" sz="2000" dirty="0">
                <a:latin typeface="Arial"/>
              </a:rPr>
              <a:t> </a:t>
            </a:r>
            <a:r>
              <a:rPr lang="ES-ES" sz="2000" dirty="0" err="1">
                <a:latin typeface="Arial"/>
              </a:rPr>
              <a:t>implementations</a:t>
            </a:r>
            <a:r>
              <a:rPr lang="ES-ES" sz="2000" dirty="0">
                <a:latin typeface="Arial"/>
              </a:rPr>
              <a:t> of </a:t>
            </a:r>
            <a:r>
              <a:rPr lang="ES-ES" sz="2000" dirty="0" err="1">
                <a:latin typeface="Arial"/>
              </a:rPr>
              <a:t>many</a:t>
            </a:r>
            <a:r>
              <a:rPr lang="ES-ES" sz="2000" dirty="0">
                <a:latin typeface="Arial"/>
              </a:rPr>
              <a:t> </a:t>
            </a:r>
            <a:r>
              <a:rPr lang="ES-ES" sz="2000" dirty="0" err="1">
                <a:latin typeface="Arial"/>
              </a:rPr>
              <a:t>functions</a:t>
            </a:r>
            <a:r>
              <a:rPr lang="ES-ES" sz="2000" dirty="0">
                <a:latin typeface="Arial"/>
              </a:rPr>
              <a:t> </a:t>
            </a:r>
            <a:r>
              <a:rPr lang="ES-ES" sz="2000" dirty="0" err="1">
                <a:latin typeface="Arial"/>
              </a:rPr>
              <a:t>that</a:t>
            </a:r>
            <a:r>
              <a:rPr lang="ES-ES" sz="2000" dirty="0">
                <a:latin typeface="Arial"/>
              </a:rPr>
              <a:t> </a:t>
            </a:r>
            <a:r>
              <a:rPr lang="ES-ES" sz="2000" dirty="0" err="1">
                <a:latin typeface="Arial"/>
              </a:rPr>
              <a:t>would</a:t>
            </a:r>
            <a:r>
              <a:rPr lang="ES-ES" sz="2000" dirty="0">
                <a:latin typeface="Arial"/>
              </a:rPr>
              <a:t> </a:t>
            </a:r>
            <a:r>
              <a:rPr lang="ES-ES" sz="2000" dirty="0" err="1">
                <a:latin typeface="Arial"/>
              </a:rPr>
              <a:t>otherwise</a:t>
            </a:r>
            <a:r>
              <a:rPr lang="ES-ES" sz="2000" dirty="0">
                <a:latin typeface="Arial"/>
              </a:rPr>
              <a:t> be </a:t>
            </a:r>
            <a:r>
              <a:rPr lang="ES-ES" sz="2000" dirty="0" err="1">
                <a:latin typeface="Arial"/>
              </a:rPr>
              <a:t>very</a:t>
            </a:r>
            <a:r>
              <a:rPr lang="ES-ES" sz="2000" dirty="0">
                <a:latin typeface="Arial"/>
              </a:rPr>
              <a:t> </a:t>
            </a:r>
            <a:r>
              <a:rPr lang="ES-ES" sz="2000" dirty="0" err="1">
                <a:latin typeface="Arial"/>
              </a:rPr>
              <a:t>difficult</a:t>
            </a:r>
            <a:r>
              <a:rPr lang="ES-ES" sz="2000" dirty="0">
                <a:latin typeface="Arial"/>
              </a:rPr>
              <a:t> to </a:t>
            </a:r>
            <a:r>
              <a:rPr lang="ES-ES" sz="2000" dirty="0" err="1">
                <a:latin typeface="Arial"/>
              </a:rPr>
              <a:t>write</a:t>
            </a:r>
            <a:r>
              <a:rPr lang="ES-ES" sz="2000" dirty="0">
                <a:latin typeface="Arial"/>
              </a:rPr>
              <a:t>. </a:t>
            </a:r>
            <a:r>
              <a:rPr lang="ES-ES" sz="2000" dirty="0" err="1">
                <a:latin typeface="Arial"/>
              </a:rPr>
              <a:t>Compression</a:t>
            </a:r>
            <a:r>
              <a:rPr lang="ES-ES" sz="2000" dirty="0">
                <a:latin typeface="Arial"/>
              </a:rPr>
              <a:t>, </a:t>
            </a:r>
            <a:r>
              <a:rPr lang="ES-ES" sz="2000" dirty="0" err="1">
                <a:latin typeface="Arial"/>
              </a:rPr>
              <a:t>logarithmic</a:t>
            </a:r>
            <a:r>
              <a:rPr lang="ES-ES" sz="2000" dirty="0">
                <a:latin typeface="Arial"/>
              </a:rPr>
              <a:t> </a:t>
            </a:r>
            <a:r>
              <a:rPr lang="ES-ES" sz="2000" dirty="0" err="1">
                <a:latin typeface="Arial"/>
              </a:rPr>
              <a:t>search</a:t>
            </a:r>
            <a:r>
              <a:rPr lang="ES-ES" sz="2000" dirty="0">
                <a:latin typeface="Arial"/>
              </a:rPr>
              <a:t>, and </a:t>
            </a:r>
            <a:r>
              <a:rPr lang="ES-ES" sz="2000" dirty="0" err="1">
                <a:latin typeface="Arial"/>
              </a:rPr>
              <a:t>an</a:t>
            </a:r>
            <a:r>
              <a:rPr lang="ES-ES" sz="2000" dirty="0">
                <a:latin typeface="Arial"/>
              </a:rPr>
              <a:t> </a:t>
            </a:r>
            <a:r>
              <a:rPr lang="ES-ES" sz="2000" dirty="0" err="1">
                <a:latin typeface="Arial"/>
              </a:rPr>
              <a:t>abstraction</a:t>
            </a:r>
            <a:r>
              <a:rPr lang="ES-ES" sz="2000" dirty="0">
                <a:latin typeface="Arial"/>
              </a:rPr>
              <a:t> </a:t>
            </a:r>
            <a:r>
              <a:rPr lang="ES-ES" sz="2000" dirty="0" err="1">
                <a:latin typeface="Arial"/>
              </a:rPr>
              <a:t>from</a:t>
            </a:r>
            <a:r>
              <a:rPr lang="ES-ES" sz="2000" dirty="0">
                <a:latin typeface="Arial"/>
              </a:rPr>
              <a:t> </a:t>
            </a:r>
            <a:r>
              <a:rPr lang="ES-ES" sz="2000" dirty="0" err="1">
                <a:latin typeface="Arial"/>
              </a:rPr>
              <a:t>physical</a:t>
            </a:r>
            <a:r>
              <a:rPr lang="ES-ES" sz="2000" dirty="0">
                <a:latin typeface="Arial"/>
              </a:rPr>
              <a:t> </a:t>
            </a:r>
            <a:r>
              <a:rPr lang="ES-ES" sz="2000" dirty="0" err="1">
                <a:latin typeface="Arial"/>
              </a:rPr>
              <a:t>representation</a:t>
            </a:r>
            <a:r>
              <a:rPr lang="ES-ES" sz="2000" dirty="0">
                <a:latin typeface="Arial"/>
              </a:rPr>
              <a:t> are </a:t>
            </a:r>
            <a:r>
              <a:rPr lang="ES-ES" sz="2000" dirty="0" err="1">
                <a:latin typeface="Arial"/>
              </a:rPr>
              <a:t>automatically</a:t>
            </a:r>
            <a:r>
              <a:rPr lang="ES-ES" sz="2000" dirty="0">
                <a:latin typeface="Arial"/>
              </a:rPr>
              <a:t> </a:t>
            </a:r>
            <a:r>
              <a:rPr lang="ES-ES" sz="2000" dirty="0" err="1">
                <a:latin typeface="Arial"/>
              </a:rPr>
              <a:t>maintained</a:t>
            </a:r>
            <a:r>
              <a:rPr lang="ES-ES" sz="2000" dirty="0">
                <a:latin typeface="Arial"/>
              </a:rPr>
              <a:t>, </a:t>
            </a:r>
            <a:r>
              <a:rPr lang="ES-ES" sz="2000" dirty="0" err="1">
                <a:latin typeface="Arial"/>
              </a:rPr>
              <a:t>preventing</a:t>
            </a:r>
            <a:r>
              <a:rPr lang="ES-ES" sz="2000" dirty="0">
                <a:latin typeface="Arial"/>
              </a:rPr>
              <a:t> </a:t>
            </a:r>
            <a:r>
              <a:rPr lang="ES-ES" sz="2000" dirty="0" err="1">
                <a:latin typeface="Arial"/>
              </a:rPr>
              <a:t>problems</a:t>
            </a:r>
            <a:r>
              <a:rPr lang="ES-ES" sz="2000" dirty="0">
                <a:latin typeface="Arial"/>
              </a:rPr>
              <a:t> </a:t>
            </a:r>
            <a:r>
              <a:rPr lang="ES-ES" sz="2000" dirty="0" err="1">
                <a:latin typeface="Arial"/>
              </a:rPr>
              <a:t>with</a:t>
            </a:r>
            <a:r>
              <a:rPr lang="ES-ES" sz="2000" dirty="0">
                <a:latin typeface="Arial"/>
              </a:rPr>
              <a:t> file </a:t>
            </a:r>
            <a:r>
              <a:rPr lang="ES-ES" sz="2000" dirty="0" err="1">
                <a:latin typeface="Arial"/>
              </a:rPr>
              <a:t>management</a:t>
            </a:r>
            <a:r>
              <a:rPr lang="ES-ES" sz="2000" dirty="0">
                <a:latin typeface="Arial"/>
              </a:rPr>
              <a:t> and data </a:t>
            </a:r>
            <a:r>
              <a:rPr lang="ES-ES" sz="2000" dirty="0" err="1">
                <a:latin typeface="Arial"/>
              </a:rPr>
              <a:t>access</a:t>
            </a:r>
            <a:r>
              <a:rPr lang="ES-ES" sz="2000" dirty="0">
                <a:latin typeface="Arial"/>
              </a:rPr>
              <a:t> </a:t>
            </a:r>
            <a:r>
              <a:rPr lang="ES-ES" sz="2000" dirty="0" err="1">
                <a:latin typeface="Arial"/>
              </a:rPr>
              <a:t>that</a:t>
            </a:r>
            <a:r>
              <a:rPr lang="ES-ES" sz="2000" dirty="0">
                <a:latin typeface="Arial"/>
              </a:rPr>
              <a:t> can be a </a:t>
            </a:r>
            <a:r>
              <a:rPr lang="ES-ES" sz="2000" dirty="0" err="1">
                <a:latin typeface="Arial"/>
              </a:rPr>
              <a:t>major</a:t>
            </a:r>
            <a:r>
              <a:rPr lang="ES-ES" sz="2000" dirty="0">
                <a:latin typeface="Arial"/>
              </a:rPr>
              <a:t> </a:t>
            </a:r>
            <a:r>
              <a:rPr lang="ES-ES" sz="2000" dirty="0" err="1">
                <a:latin typeface="Arial"/>
              </a:rPr>
              <a:t>source</a:t>
            </a:r>
            <a:r>
              <a:rPr lang="ES-ES" sz="2000" dirty="0">
                <a:latin typeface="Arial"/>
              </a:rPr>
              <a:t> of </a:t>
            </a:r>
            <a:r>
              <a:rPr lang="ES-ES" sz="2000" dirty="0" err="1">
                <a:latin typeface="Arial"/>
              </a:rPr>
              <a:t>difficulty</a:t>
            </a:r>
            <a:r>
              <a:rPr lang="ES-ES" sz="2000" dirty="0">
                <a:latin typeface="Arial"/>
              </a:rPr>
              <a:t> in software </a:t>
            </a:r>
            <a:r>
              <a:rPr lang="ES-ES" sz="2000" dirty="0" err="1">
                <a:latin typeface="Arial"/>
              </a:rPr>
              <a:t>development</a:t>
            </a:r>
            <a:r>
              <a:rPr lang="ES-ES" sz="2000" dirty="0">
                <a:latin typeface="Arial"/>
              </a:rPr>
              <a:t> </a:t>
            </a:r>
            <a:r>
              <a:rPr lang="ES-ES" sz="2000" dirty="0" err="1">
                <a:latin typeface="Arial"/>
              </a:rPr>
              <a:t>for</a:t>
            </a:r>
            <a:r>
              <a:rPr lang="ES-ES" sz="2000" dirty="0">
                <a:latin typeface="Arial"/>
              </a:rPr>
              <a:t> </a:t>
            </a:r>
            <a:r>
              <a:rPr lang="ES-ES" sz="2000" dirty="0" err="1">
                <a:latin typeface="Arial"/>
              </a:rPr>
              <a:t>satellite</a:t>
            </a:r>
            <a:r>
              <a:rPr lang="ES-ES" sz="2000" dirty="0">
                <a:latin typeface="Arial"/>
              </a:rPr>
              <a:t> </a:t>
            </a:r>
            <a:r>
              <a:rPr lang="ES-ES" sz="2000" dirty="0" err="1">
                <a:latin typeface="Arial"/>
              </a:rPr>
              <a:t>missions</a:t>
            </a:r>
            <a:r>
              <a:rPr lang="ES-ES" sz="2000" dirty="0">
                <a:latin typeface="Arial"/>
              </a:rPr>
              <a:t>.</a:t>
            </a:r>
          </a:p>
          <a:p>
            <a:pPr algn="ctr"/>
            <a:endParaRPr lang="ES-ES" sz="2000" dirty="0">
              <a:latin typeface="Arial"/>
            </a:endParaRPr>
          </a:p>
          <a:p>
            <a:pPr algn="ctr"/>
            <a:endParaRPr lang="ES-ES" sz="2000" dirty="0">
              <a:latin typeface="Arial"/>
            </a:endParaRPr>
          </a:p>
          <a:p>
            <a:pPr algn="ctr"/>
            <a:endParaRPr lang="ES-ES" sz="2000" dirty="0">
              <a:latin typeface="Arial"/>
            </a:endParaRPr>
          </a:p>
          <a:p>
            <a:pPr algn="ctr"/>
            <a:endParaRPr lang="ES-ES" sz="2000" dirty="0">
              <a:latin typeface="Arial"/>
            </a:endParaRPr>
          </a:p>
          <a:p>
            <a:pPr algn="ctr"/>
            <a:endParaRPr lang="ES-ES" sz="2000" dirty="0">
              <a:latin typeface="Arial"/>
            </a:endParaRPr>
          </a:p>
          <a:p>
            <a:r>
              <a:rPr lang="ES-ES" sz="1000" dirty="0">
                <a:latin typeface="Arial"/>
              </a:rPr>
              <a:t>A </a:t>
            </a:r>
            <a:r>
              <a:rPr lang="ES-ES" sz="1000" dirty="0" err="1">
                <a:latin typeface="Arial"/>
              </a:rPr>
              <a:t>Database</a:t>
            </a:r>
            <a:r>
              <a:rPr lang="ES-ES" sz="1000" dirty="0">
                <a:latin typeface="Arial"/>
              </a:rPr>
              <a:t> </a:t>
            </a:r>
            <a:r>
              <a:rPr lang="ES-ES" sz="1000" dirty="0" err="1">
                <a:latin typeface="Arial"/>
              </a:rPr>
              <a:t>Centered</a:t>
            </a:r>
            <a:r>
              <a:rPr lang="ES-ES" sz="1000" dirty="0">
                <a:latin typeface="Arial"/>
              </a:rPr>
              <a:t> Approach to Satellite Engineering Data Storage, Access, and </a:t>
            </a:r>
            <a:r>
              <a:rPr lang="ES-ES" sz="1000" dirty="0" err="1">
                <a:latin typeface="Arial"/>
              </a:rPr>
              <a:t>Display</a:t>
            </a:r>
          </a:p>
          <a:p>
            <a:r>
              <a:rPr lang="ES-ES" sz="1000" dirty="0" err="1">
                <a:latin typeface="Arial"/>
              </a:rPr>
              <a:t>University</a:t>
            </a:r>
            <a:r>
              <a:rPr lang="ES-ES" sz="1000" dirty="0">
                <a:latin typeface="Arial"/>
              </a:rPr>
              <a:t> of California at </a:t>
            </a:r>
            <a:r>
              <a:rPr lang="ES-ES" sz="1000" dirty="0" err="1">
                <a:latin typeface="Arial"/>
              </a:rPr>
              <a:t>BerkeleySpace</a:t>
            </a:r>
            <a:r>
              <a:rPr lang="ES-ES" sz="1000" dirty="0">
                <a:latin typeface="Arial"/>
              </a:rPr>
              <a:t> </a:t>
            </a:r>
            <a:r>
              <a:rPr lang="ES-ES" sz="1000" dirty="0" err="1">
                <a:latin typeface="Arial"/>
              </a:rPr>
              <a:t>Sciences</a:t>
            </a:r>
            <a:r>
              <a:rPr lang="ES-ES" sz="1000" dirty="0">
                <a:latin typeface="Arial"/>
              </a:rPr>
              <a:t> </a:t>
            </a:r>
            <a:r>
              <a:rPr lang="ES-ES" sz="1000" dirty="0" err="1">
                <a:latin typeface="Arial"/>
              </a:rPr>
              <a:t>Laboratory</a:t>
            </a:r>
          </a:p>
          <a:p>
            <a:endParaRPr lang="ES-ES" sz="1000" dirty="0">
              <a:latin typeface="Arial"/>
            </a:endParaRPr>
          </a:p>
          <a:p>
            <a:pPr algn="ctr"/>
            <a:endParaRPr lang="ES-ES" sz="1200" dirty="0">
              <a:latin typeface="Arial"/>
            </a:endParaRPr>
          </a:p>
        </p:txBody>
      </p:sp>
    </p:spTree>
    <p:extLst>
      <p:ext uri="{BB962C8B-B14F-4D97-AF65-F5344CB8AC3E}">
        <p14:creationId xmlns:p14="http://schemas.microsoft.com/office/powerpoint/2010/main" val="143108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400110"/>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 &amp; FS Software</a:t>
            </a:r>
            <a:endParaRPr lang="es-ES" sz="2000" b="1" spc="150" dirty="0">
              <a:ln w="11430"/>
              <a:effectLst>
                <a:outerShdw blurRad="25400" algn="tl" rotWithShape="0">
                  <a:srgbClr val="000000">
                    <a:alpha val="43000"/>
                  </a:srgbClr>
                </a:outerShdw>
              </a:effectLst>
              <a:latin typeface="Arial Black" pitchFamily="34" charset="0"/>
              <a:ea typeface="+mj-ea"/>
              <a:cs typeface="+mj-cs"/>
            </a:endParaRPr>
          </a:p>
        </p:txBody>
      </p:sp>
      <p:sp>
        <p:nvSpPr>
          <p:cNvPr id="2" name="CuadroTexto 1"/>
          <p:cNvSpPr txBox="1"/>
          <p:nvPr/>
        </p:nvSpPr>
        <p:spPr>
          <a:xfrm>
            <a:off x="411163" y="1201738"/>
            <a:ext cx="8324850" cy="830997"/>
          </a:xfrm>
          <a:prstGeom prst="rect">
            <a:avLst/>
          </a:prstGeom>
        </p:spPr>
        <p:txBody>
          <a:bodyPr rtlCol="0" anchor="t">
            <a:spAutoFit/>
          </a:bodyPr>
          <a:lstStyle/>
          <a:p>
            <a:pPr marL="285750" indent="-285750">
              <a:buFont typeface="Arial" panose="020B0604020202020204" pitchFamily="34" charset="0"/>
              <a:buChar char="•"/>
            </a:pPr>
            <a:endParaRPr lang="ES-ES" sz="2400" dirty="0">
              <a:solidFill>
                <a:srgbClr val="000000"/>
              </a:solidFill>
              <a:latin typeface="Arial"/>
            </a:endParaRPr>
          </a:p>
          <a:p>
            <a:pPr marL="285750" indent="-285750">
              <a:buFont typeface="Arial" panose="020B0604020202020204" pitchFamily="34" charset="0"/>
              <a:buChar char="•"/>
            </a:pPr>
            <a:endParaRPr lang="ES-ES" sz="2400" dirty="0">
              <a:solidFill>
                <a:srgbClr val="000000"/>
              </a:solidFill>
              <a:latin typeface="Arial"/>
            </a:endParaRPr>
          </a:p>
        </p:txBody>
      </p:sp>
      <p:sp>
        <p:nvSpPr>
          <p:cNvPr id="6" name="Título 5"/>
          <p:cNvSpPr>
            <a:spLocks noGrp="1"/>
          </p:cNvSpPr>
          <p:nvPr>
            <p:ph type="ctrTitle"/>
          </p:nvPr>
        </p:nvSpPr>
        <p:spPr/>
        <p:txBody>
          <a:bodyPr anchor="t"/>
          <a:lstStyle/>
          <a:p>
            <a:r>
              <a:rPr lang="EN-US" sz="3600" b="0" i="0" dirty="0">
                <a:solidFill>
                  <a:schemeClr val="tx1"/>
                </a:solidFill>
              </a:rPr>
              <a:t>Flight Segment Software Architecture</a:t>
            </a:r>
            <a:endParaRPr lang="EN-US" sz="3600" b="0" i="0" dirty="0">
              <a:solidFill>
                <a:srgbClr val="000000"/>
              </a:solidFill>
              <a:latin typeface="Arial"/>
            </a:endParaRPr>
          </a:p>
        </p:txBody>
      </p:sp>
      <p:sp>
        <p:nvSpPr>
          <p:cNvPr id="7" name="Subtítulo 6"/>
          <p:cNvSpPr>
            <a:spLocks noGrp="1"/>
          </p:cNvSpPr>
          <p:nvPr>
            <p:ph type="subTitle" idx="1"/>
          </p:nvPr>
        </p:nvSpPr>
        <p:spPr/>
        <p:txBody>
          <a:bodyPr anchor="t"/>
          <a:lstStyle/>
          <a:p>
            <a:r>
              <a:rPr lang="ES-ES" dirty="0"/>
              <a:t>Arias Emmanuel</a:t>
            </a:r>
          </a:p>
          <a:p>
            <a:r>
              <a:rPr lang="ES-ES" dirty="0"/>
              <a:t>González Ezequiel</a:t>
            </a:r>
          </a:p>
          <a:p>
            <a:r>
              <a:rPr lang="ES-ES" dirty="0">
                <a:solidFill>
                  <a:srgbClr val="000000"/>
                </a:solidFill>
                <a:latin typeface="Arial"/>
              </a:rPr>
              <a:t>Montilla Alfonso</a:t>
            </a:r>
          </a:p>
          <a:p>
            <a:r>
              <a:rPr lang="ES-ES" dirty="0" err="1">
                <a:latin typeface="Arial"/>
              </a:rPr>
              <a:t>Sufán</a:t>
            </a:r>
            <a:r>
              <a:rPr lang="ES-ES" dirty="0">
                <a:latin typeface="Arial"/>
              </a:rPr>
              <a:t> Eduardo</a:t>
            </a:r>
          </a:p>
          <a:p>
            <a:r>
              <a:rPr lang="ES-ES" dirty="0">
                <a:solidFill>
                  <a:srgbClr val="000000"/>
                </a:solidFill>
                <a:latin typeface="Arial"/>
              </a:rPr>
              <a:t>Uranga Javier</a:t>
            </a:r>
          </a:p>
        </p:txBody>
      </p:sp>
      <p:sp>
        <p:nvSpPr>
          <p:cNvPr id="3" name="Rectángulo 2"/>
          <p:cNvSpPr/>
          <p:nvPr/>
        </p:nvSpPr>
        <p:spPr>
          <a:xfrm>
            <a:off x="3205595" y="3752850"/>
            <a:ext cx="2731655" cy="2109788"/>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7612613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707886"/>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 – </a:t>
            </a:r>
            <a:r>
              <a:rPr lang="ES-ES" sz="2000" b="1" spc="150" dirty="0" err="1">
                <a:ln w="11430"/>
                <a:solidFill>
                  <a:srgbClr val="F8F8F8"/>
                </a:solidFill>
                <a:effectLst>
                  <a:outerShdw blurRad="25400" algn="tl" rotWithShape="0">
                    <a:srgbClr val="000000">
                      <a:alpha val="43000"/>
                    </a:srgbClr>
                  </a:outerShdw>
                </a:effectLst>
                <a:latin typeface="Arial Black" pitchFamily="34" charset="0"/>
                <a:ea typeface="+mj-ea"/>
                <a:cs typeface="+mj-cs"/>
              </a:rPr>
              <a:t>Backup</a:t>
            </a: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 </a:t>
            </a:r>
            <a:r>
              <a:rPr lang="ES-ES" sz="2000" b="1" spc="150" dirty="0" err="1">
                <a:ln w="11430"/>
                <a:solidFill>
                  <a:srgbClr val="F8F8F8"/>
                </a:solidFill>
                <a:effectLst>
                  <a:outerShdw blurRad="25400" algn="tl" rotWithShape="0">
                    <a:srgbClr val="000000">
                      <a:alpha val="43000"/>
                    </a:srgbClr>
                  </a:outerShdw>
                </a:effectLst>
                <a:latin typeface="Arial Black" pitchFamily="34" charset="0"/>
                <a:ea typeface="+mj-ea"/>
                <a:cs typeface="+mj-cs"/>
              </a:rPr>
              <a:t>Slide</a:t>
            </a:r>
          </a:p>
          <a:p>
            <a:pPr algn="ctr"/>
            <a:endParaRPr lang="ES-ES"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sp>
        <p:nvSpPr>
          <p:cNvPr id="2" name="CuadroTexto 1"/>
          <p:cNvSpPr txBox="1"/>
          <p:nvPr/>
        </p:nvSpPr>
        <p:spPr>
          <a:xfrm>
            <a:off x="457552" y="1143000"/>
            <a:ext cx="8324850" cy="1569660"/>
          </a:xfrm>
          <a:prstGeom prst="rect">
            <a:avLst/>
          </a:prstGeom>
        </p:spPr>
        <p:txBody>
          <a:bodyPr rtlCol="0" anchor="t">
            <a:spAutoFit/>
          </a:bodyPr>
          <a:lstStyle/>
          <a:p>
            <a:pPr algn="ctr"/>
            <a:r>
              <a:rPr lang="ES-ES" sz="1400" dirty="0">
                <a:latin typeface="Arial"/>
              </a:rPr>
              <a:t>To </a:t>
            </a:r>
            <a:r>
              <a:rPr lang="ES-ES" sz="1400" dirty="0" err="1">
                <a:latin typeface="Arial"/>
              </a:rPr>
              <a:t>achieve</a:t>
            </a:r>
            <a:r>
              <a:rPr lang="ES-ES" sz="1400" dirty="0">
                <a:latin typeface="Arial"/>
              </a:rPr>
              <a:t> </a:t>
            </a:r>
            <a:r>
              <a:rPr lang="ES-ES" sz="1400" dirty="0" err="1">
                <a:latin typeface="Arial"/>
              </a:rPr>
              <a:t>flexibility</a:t>
            </a:r>
            <a:r>
              <a:rPr lang="ES-ES" sz="1400" dirty="0">
                <a:latin typeface="Arial"/>
              </a:rPr>
              <a:t> </a:t>
            </a:r>
            <a:r>
              <a:rPr lang="ES-ES" sz="1400" dirty="0" err="1">
                <a:latin typeface="Arial"/>
              </a:rPr>
              <a:t>with</a:t>
            </a:r>
            <a:r>
              <a:rPr lang="ES-ES" sz="1400" dirty="0">
                <a:latin typeface="Arial"/>
              </a:rPr>
              <a:t> </a:t>
            </a:r>
            <a:r>
              <a:rPr lang="ES-ES" sz="1400" dirty="0" err="1">
                <a:latin typeface="Arial"/>
              </a:rPr>
              <a:t>respect</a:t>
            </a:r>
            <a:r>
              <a:rPr lang="ES-ES" sz="1400" dirty="0">
                <a:latin typeface="Arial"/>
              </a:rPr>
              <a:t> to </a:t>
            </a:r>
            <a:r>
              <a:rPr lang="ES-ES" sz="1400" dirty="0" err="1">
                <a:latin typeface="Arial"/>
              </a:rPr>
              <a:t>replacing</a:t>
            </a:r>
            <a:r>
              <a:rPr lang="ES-ES" sz="1400" dirty="0">
                <a:latin typeface="Arial"/>
              </a:rPr>
              <a:t> </a:t>
            </a:r>
            <a:r>
              <a:rPr lang="ES-ES" sz="1400" dirty="0" err="1">
                <a:latin typeface="Arial"/>
              </a:rPr>
              <a:t>or</a:t>
            </a:r>
            <a:r>
              <a:rPr lang="ES-ES" sz="1400" dirty="0">
                <a:latin typeface="Arial"/>
              </a:rPr>
              <a:t> </a:t>
            </a:r>
            <a:r>
              <a:rPr lang="ES-ES" sz="1400" dirty="0" err="1">
                <a:latin typeface="Arial"/>
              </a:rPr>
              <a:t>upgrading</a:t>
            </a:r>
            <a:r>
              <a:rPr lang="ES-ES" sz="1400" dirty="0">
                <a:latin typeface="Arial"/>
              </a:rPr>
              <a:t> </a:t>
            </a:r>
            <a:r>
              <a:rPr lang="ES-ES" sz="1400" dirty="0" err="1">
                <a:latin typeface="Arial"/>
              </a:rPr>
              <a:t>an</a:t>
            </a:r>
            <a:r>
              <a:rPr lang="ES-ES" sz="1400" dirty="0">
                <a:latin typeface="Arial"/>
              </a:rPr>
              <a:t> </a:t>
            </a:r>
            <a:r>
              <a:rPr lang="ES-ES" sz="1400" dirty="0" err="1">
                <a:latin typeface="Arial"/>
              </a:rPr>
              <a:t>application</a:t>
            </a:r>
            <a:r>
              <a:rPr lang="ES-ES" sz="1400" dirty="0">
                <a:latin typeface="Arial"/>
              </a:rPr>
              <a:t>, a database driven structure was adopted as </a:t>
            </a:r>
            <a:r>
              <a:rPr lang="ES-ES" sz="1400" dirty="0" err="1">
                <a:latin typeface="Arial"/>
              </a:rPr>
              <a:t>the</a:t>
            </a:r>
            <a:r>
              <a:rPr lang="ES-ES" sz="1400" dirty="0">
                <a:latin typeface="Arial"/>
              </a:rPr>
              <a:t> </a:t>
            </a:r>
            <a:r>
              <a:rPr lang="ES-ES" sz="1400" dirty="0" err="1">
                <a:latin typeface="Arial"/>
              </a:rPr>
              <a:t>baseline</a:t>
            </a:r>
            <a:r>
              <a:rPr lang="ES-ES" sz="1400" dirty="0">
                <a:latin typeface="Arial"/>
              </a:rPr>
              <a:t> </a:t>
            </a:r>
            <a:r>
              <a:rPr lang="ES-ES" sz="1400" dirty="0" err="1">
                <a:latin typeface="Arial"/>
              </a:rPr>
              <a:t>architecture</a:t>
            </a:r>
            <a:r>
              <a:rPr lang="ES-ES" sz="1400" dirty="0">
                <a:latin typeface="Arial"/>
              </a:rPr>
              <a:t> in order to formulate a </a:t>
            </a:r>
            <a:r>
              <a:rPr lang="ES-ES" sz="1400" dirty="0" err="1">
                <a:latin typeface="Arial"/>
              </a:rPr>
              <a:t>generic</a:t>
            </a:r>
            <a:r>
              <a:rPr lang="ES-ES" sz="1400" dirty="0">
                <a:latin typeface="Arial"/>
              </a:rPr>
              <a:t> machine </a:t>
            </a:r>
            <a:r>
              <a:rPr lang="ES-ES" sz="1400" dirty="0" err="1">
                <a:latin typeface="Arial"/>
              </a:rPr>
              <a:t>independent</a:t>
            </a:r>
            <a:r>
              <a:rPr lang="ES-ES" sz="1400" dirty="0">
                <a:latin typeface="Arial"/>
              </a:rPr>
              <a:t>, </a:t>
            </a:r>
            <a:r>
              <a:rPr lang="ES-ES" sz="1400" dirty="0" err="1">
                <a:latin typeface="Arial"/>
              </a:rPr>
              <a:t>mission</a:t>
            </a:r>
            <a:r>
              <a:rPr lang="ES-ES" sz="1400" dirty="0">
                <a:latin typeface="Arial"/>
              </a:rPr>
              <a:t> </a:t>
            </a:r>
            <a:r>
              <a:rPr lang="ES-ES" sz="1400" dirty="0" err="1">
                <a:latin typeface="Arial"/>
              </a:rPr>
              <a:t>specific</a:t>
            </a:r>
            <a:r>
              <a:rPr lang="ES-ES" sz="1400" dirty="0">
                <a:latin typeface="Arial"/>
              </a:rPr>
              <a:t> </a:t>
            </a:r>
            <a:r>
              <a:rPr lang="ES-ES" sz="1400" dirty="0" err="1">
                <a:latin typeface="Arial"/>
              </a:rPr>
              <a:t>database</a:t>
            </a:r>
            <a:r>
              <a:rPr lang="ES-ES" sz="1400" dirty="0">
                <a:latin typeface="Arial"/>
              </a:rPr>
              <a:t>. </a:t>
            </a:r>
            <a:r>
              <a:rPr lang="ES-ES" sz="1400" dirty="0" err="1">
                <a:latin typeface="Arial"/>
              </a:rPr>
              <a:t>This</a:t>
            </a:r>
            <a:r>
              <a:rPr lang="ES-ES" sz="1400" dirty="0">
                <a:latin typeface="Arial"/>
              </a:rPr>
              <a:t> </a:t>
            </a:r>
            <a:r>
              <a:rPr lang="ES-ES" sz="1400" dirty="0" err="1">
                <a:latin typeface="Arial"/>
              </a:rPr>
              <a:t>approach</a:t>
            </a:r>
            <a:r>
              <a:rPr lang="ES-ES" sz="1400" dirty="0">
                <a:latin typeface="Arial"/>
              </a:rPr>
              <a:t> </a:t>
            </a:r>
            <a:r>
              <a:rPr lang="ES-ES" sz="1400" dirty="0" err="1">
                <a:latin typeface="Arial"/>
              </a:rPr>
              <a:t>allows</a:t>
            </a:r>
            <a:r>
              <a:rPr lang="ES-ES" sz="1400" dirty="0">
                <a:latin typeface="Arial"/>
              </a:rPr>
              <a:t> </a:t>
            </a:r>
            <a:r>
              <a:rPr lang="ES-ES" sz="1400" dirty="0" err="1">
                <a:latin typeface="Arial"/>
              </a:rPr>
              <a:t>the</a:t>
            </a:r>
            <a:r>
              <a:rPr lang="ES-ES" sz="1400" dirty="0">
                <a:latin typeface="Arial"/>
              </a:rPr>
              <a:t> </a:t>
            </a:r>
            <a:r>
              <a:rPr lang="ES-ES" sz="1400" dirty="0" err="1">
                <a:latin typeface="Arial"/>
              </a:rPr>
              <a:t>generic</a:t>
            </a:r>
            <a:r>
              <a:rPr lang="ES-ES" sz="1400" dirty="0">
                <a:latin typeface="Arial"/>
              </a:rPr>
              <a:t> </a:t>
            </a:r>
            <a:r>
              <a:rPr lang="ES-ES" sz="1400" dirty="0" err="1">
                <a:latin typeface="Arial"/>
              </a:rPr>
              <a:t>process</a:t>
            </a:r>
            <a:r>
              <a:rPr lang="ES-ES" sz="1400" dirty="0">
                <a:latin typeface="Arial"/>
              </a:rPr>
              <a:t> </a:t>
            </a:r>
            <a:r>
              <a:rPr lang="ES-ES" sz="1400" dirty="0" err="1">
                <a:latin typeface="Arial"/>
              </a:rPr>
              <a:t>engine</a:t>
            </a:r>
            <a:r>
              <a:rPr lang="ES-ES" sz="1400" dirty="0">
                <a:latin typeface="Arial"/>
              </a:rPr>
              <a:t> to be used from one program to </a:t>
            </a:r>
            <a:r>
              <a:rPr lang="ES-ES" sz="1400" dirty="0" err="1">
                <a:latin typeface="Arial"/>
              </a:rPr>
              <a:t>an-other</a:t>
            </a:r>
            <a:r>
              <a:rPr lang="ES-ES" sz="1400" dirty="0">
                <a:latin typeface="Arial"/>
              </a:rPr>
              <a:t> and </a:t>
            </a:r>
            <a:r>
              <a:rPr lang="ES-ES" sz="1400" dirty="0" err="1">
                <a:latin typeface="Arial"/>
              </a:rPr>
              <a:t>enhances</a:t>
            </a:r>
            <a:r>
              <a:rPr lang="ES-ES" sz="1400" dirty="0">
                <a:latin typeface="Arial"/>
              </a:rPr>
              <a:t> </a:t>
            </a:r>
            <a:r>
              <a:rPr lang="ES-ES" sz="1400" dirty="0" err="1">
                <a:latin typeface="Arial"/>
              </a:rPr>
              <a:t>the</a:t>
            </a:r>
            <a:r>
              <a:rPr lang="ES-ES" sz="1400" dirty="0">
                <a:latin typeface="Arial"/>
              </a:rPr>
              <a:t> </a:t>
            </a:r>
            <a:r>
              <a:rPr lang="ES-ES" sz="1400" dirty="0" err="1">
                <a:latin typeface="Arial"/>
              </a:rPr>
              <a:t>expandability</a:t>
            </a:r>
            <a:r>
              <a:rPr lang="ES-ES" sz="1400" dirty="0">
                <a:latin typeface="Arial"/>
              </a:rPr>
              <a:t> </a:t>
            </a:r>
            <a:r>
              <a:rPr lang="ES-ES" sz="1400" dirty="0" err="1">
                <a:latin typeface="Arial"/>
              </a:rPr>
              <a:t>by</a:t>
            </a:r>
            <a:r>
              <a:rPr lang="ES-ES" sz="1400" dirty="0">
                <a:latin typeface="Arial"/>
              </a:rPr>
              <a:t> </a:t>
            </a:r>
            <a:r>
              <a:rPr lang="ES-ES" sz="1400" dirty="0" err="1">
                <a:latin typeface="Arial"/>
              </a:rPr>
              <a:t>making</a:t>
            </a:r>
            <a:r>
              <a:rPr lang="ES-ES" sz="1400" dirty="0">
                <a:latin typeface="Arial"/>
              </a:rPr>
              <a:t> </a:t>
            </a:r>
            <a:r>
              <a:rPr lang="ES-ES" sz="1400" dirty="0" err="1">
                <a:latin typeface="Arial"/>
              </a:rPr>
              <a:t>provision</a:t>
            </a:r>
            <a:r>
              <a:rPr lang="ES-ES" sz="1400" dirty="0">
                <a:latin typeface="Arial"/>
              </a:rPr>
              <a:t> to </a:t>
            </a:r>
            <a:r>
              <a:rPr lang="ES-ES" sz="1400" dirty="0" err="1">
                <a:latin typeface="Arial"/>
              </a:rPr>
              <a:t>add</a:t>
            </a:r>
            <a:r>
              <a:rPr lang="ES-ES" sz="1400" dirty="0">
                <a:latin typeface="Arial"/>
              </a:rPr>
              <a:t> </a:t>
            </a:r>
            <a:r>
              <a:rPr lang="ES-ES" sz="1400" dirty="0" err="1">
                <a:latin typeface="Arial"/>
              </a:rPr>
              <a:t>or</a:t>
            </a:r>
            <a:r>
              <a:rPr lang="ES-ES" sz="1400" dirty="0">
                <a:latin typeface="Arial"/>
              </a:rPr>
              <a:t> </a:t>
            </a:r>
            <a:r>
              <a:rPr lang="ES-ES" sz="1400" dirty="0" err="1">
                <a:latin typeface="Arial"/>
              </a:rPr>
              <a:t>replace</a:t>
            </a:r>
            <a:r>
              <a:rPr lang="ES-ES" sz="1400" dirty="0">
                <a:latin typeface="Arial"/>
              </a:rPr>
              <a:t> </a:t>
            </a:r>
            <a:r>
              <a:rPr lang="ES-ES" sz="1400" dirty="0" err="1">
                <a:latin typeface="Arial"/>
              </a:rPr>
              <a:t>the</a:t>
            </a:r>
            <a:r>
              <a:rPr lang="ES-ES" sz="1400" dirty="0">
                <a:latin typeface="Arial"/>
              </a:rPr>
              <a:t> </a:t>
            </a:r>
            <a:r>
              <a:rPr lang="ES-ES" sz="1400" dirty="0" err="1">
                <a:latin typeface="Arial"/>
              </a:rPr>
              <a:t>mission</a:t>
            </a:r>
            <a:r>
              <a:rPr lang="ES-ES" sz="1400" dirty="0">
                <a:latin typeface="Arial"/>
              </a:rPr>
              <a:t> </a:t>
            </a:r>
            <a:r>
              <a:rPr lang="ES-ES" sz="1400" dirty="0" err="1">
                <a:latin typeface="Arial"/>
              </a:rPr>
              <a:t>specific</a:t>
            </a:r>
            <a:r>
              <a:rPr lang="ES-ES" sz="1400" dirty="0">
                <a:latin typeface="Arial"/>
              </a:rPr>
              <a:t> parts. The SOS </a:t>
            </a:r>
            <a:r>
              <a:rPr lang="ES-ES" sz="1400" dirty="0" err="1">
                <a:latin typeface="Arial"/>
              </a:rPr>
              <a:t>application</a:t>
            </a:r>
            <a:r>
              <a:rPr lang="ES-ES" sz="1400" dirty="0">
                <a:latin typeface="Arial"/>
              </a:rPr>
              <a:t> </a:t>
            </a:r>
            <a:r>
              <a:rPr lang="ES-ES" sz="1400" dirty="0" err="1">
                <a:latin typeface="Arial"/>
              </a:rPr>
              <a:t>program</a:t>
            </a:r>
            <a:r>
              <a:rPr lang="ES-ES" sz="1400" dirty="0">
                <a:latin typeface="Arial"/>
              </a:rPr>
              <a:t> </a:t>
            </a:r>
            <a:r>
              <a:rPr lang="ES-ES" sz="1400" dirty="0" err="1">
                <a:latin typeface="Arial"/>
              </a:rPr>
              <a:t>was</a:t>
            </a:r>
            <a:r>
              <a:rPr lang="ES-ES" sz="1400" dirty="0">
                <a:latin typeface="Arial"/>
              </a:rPr>
              <a:t> </a:t>
            </a:r>
            <a:r>
              <a:rPr lang="ES-ES" sz="1400" dirty="0" err="1">
                <a:latin typeface="Arial"/>
              </a:rPr>
              <a:t>designed</a:t>
            </a:r>
            <a:r>
              <a:rPr lang="ES-ES" sz="1400" dirty="0">
                <a:latin typeface="Arial"/>
              </a:rPr>
              <a:t> to </a:t>
            </a:r>
            <a:r>
              <a:rPr lang="ES-ES" sz="1400" dirty="0" err="1">
                <a:latin typeface="Arial"/>
              </a:rPr>
              <a:t>access</a:t>
            </a:r>
            <a:r>
              <a:rPr lang="ES-ES" sz="1400" dirty="0">
                <a:latin typeface="Arial"/>
              </a:rPr>
              <a:t> a </a:t>
            </a:r>
            <a:r>
              <a:rPr lang="ES-ES" sz="1400" dirty="0" err="1">
                <a:latin typeface="Arial"/>
              </a:rPr>
              <a:t>database</a:t>
            </a:r>
            <a:r>
              <a:rPr lang="ES-ES" sz="1400" dirty="0">
                <a:latin typeface="Arial"/>
              </a:rPr>
              <a:t> to </a:t>
            </a:r>
            <a:r>
              <a:rPr lang="ES-ES" sz="1400" dirty="0" err="1">
                <a:latin typeface="Arial"/>
              </a:rPr>
              <a:t>get</a:t>
            </a:r>
            <a:r>
              <a:rPr lang="ES-ES" sz="1400" dirty="0">
                <a:latin typeface="Arial"/>
              </a:rPr>
              <a:t> </a:t>
            </a:r>
            <a:r>
              <a:rPr lang="ES-ES" sz="1400" dirty="0" err="1">
                <a:latin typeface="Arial"/>
              </a:rPr>
              <a:t>satellite-specific</a:t>
            </a:r>
            <a:r>
              <a:rPr lang="ES-ES" sz="1400" dirty="0">
                <a:latin typeface="Arial"/>
              </a:rPr>
              <a:t> data through network SQL primitives.</a:t>
            </a:r>
          </a:p>
          <a:p>
            <a:pPr algn="ctr"/>
            <a:endParaRPr lang="ES-ES" sz="1200" dirty="0">
              <a:solidFill>
                <a:srgbClr val="000000"/>
              </a:solidFill>
              <a:latin typeface="Arial"/>
            </a:endParaRPr>
          </a:p>
        </p:txBody>
      </p:sp>
      <p:sp>
        <p:nvSpPr>
          <p:cNvPr id="5" name="CuadroTexto 4"/>
          <p:cNvSpPr txBox="1"/>
          <p:nvPr/>
        </p:nvSpPr>
        <p:spPr>
          <a:xfrm>
            <a:off x="409575" y="2591601"/>
            <a:ext cx="8324850" cy="1908215"/>
          </a:xfrm>
          <a:prstGeom prst="rect">
            <a:avLst/>
          </a:prstGeom>
        </p:spPr>
        <p:txBody>
          <a:bodyPr rtlCol="0" anchor="t">
            <a:spAutoFit/>
          </a:bodyPr>
          <a:lstStyle/>
          <a:p>
            <a:pPr algn="ctr"/>
            <a:r>
              <a:rPr lang="ES-ES" sz="1400" dirty="0" err="1">
                <a:latin typeface="Arial"/>
              </a:rPr>
              <a:t>The</a:t>
            </a:r>
            <a:r>
              <a:rPr lang="ES-ES" sz="1400" dirty="0">
                <a:latin typeface="Arial"/>
              </a:rPr>
              <a:t> DBMS </a:t>
            </a:r>
            <a:r>
              <a:rPr lang="ES-ES" sz="1400" dirty="0" err="1">
                <a:latin typeface="Arial"/>
              </a:rPr>
              <a:t>provides</a:t>
            </a:r>
            <a:r>
              <a:rPr lang="ES-ES" sz="1400" dirty="0">
                <a:latin typeface="Arial"/>
              </a:rPr>
              <a:t> and </a:t>
            </a:r>
            <a:r>
              <a:rPr lang="ES-ES" sz="1400" dirty="0" err="1">
                <a:latin typeface="Arial"/>
              </a:rPr>
              <a:t>maintains</a:t>
            </a:r>
            <a:r>
              <a:rPr lang="ES-ES" sz="1400" dirty="0">
                <a:latin typeface="Arial"/>
              </a:rPr>
              <a:t> data </a:t>
            </a:r>
            <a:r>
              <a:rPr lang="ES-ES" sz="1400" dirty="0" err="1">
                <a:latin typeface="Arial"/>
              </a:rPr>
              <a:t>relation</a:t>
            </a:r>
            <a:r>
              <a:rPr lang="ES-ES" sz="1400" dirty="0">
                <a:latin typeface="Arial"/>
              </a:rPr>
              <a:t> </a:t>
            </a:r>
            <a:r>
              <a:rPr lang="ES-ES" sz="1400" dirty="0" err="1">
                <a:latin typeface="Arial"/>
              </a:rPr>
              <a:t>ships</a:t>
            </a:r>
            <a:r>
              <a:rPr lang="ES-ES" sz="1400" dirty="0">
                <a:latin typeface="Arial"/>
              </a:rPr>
              <a:t> </a:t>
            </a:r>
            <a:r>
              <a:rPr lang="ES-ES" sz="1400" dirty="0" err="1">
                <a:latin typeface="Arial"/>
              </a:rPr>
              <a:t>required</a:t>
            </a:r>
            <a:r>
              <a:rPr lang="ES-ES" sz="1400" dirty="0">
                <a:latin typeface="Arial"/>
              </a:rPr>
              <a:t> </a:t>
            </a:r>
            <a:r>
              <a:rPr lang="ES-ES" sz="1400" dirty="0" err="1">
                <a:latin typeface="Arial"/>
              </a:rPr>
              <a:t>for</a:t>
            </a:r>
            <a:r>
              <a:rPr lang="ES-ES" sz="1400" dirty="0">
                <a:latin typeface="Arial"/>
              </a:rPr>
              <a:t> </a:t>
            </a:r>
            <a:r>
              <a:rPr lang="ES-ES" sz="1400" dirty="0" err="1">
                <a:latin typeface="Arial"/>
              </a:rPr>
              <a:t>intelligent</a:t>
            </a:r>
            <a:r>
              <a:rPr lang="ES-ES" sz="1400" dirty="0">
                <a:latin typeface="Arial"/>
              </a:rPr>
              <a:t> </a:t>
            </a:r>
            <a:r>
              <a:rPr lang="ES-ES" sz="1400" dirty="0" err="1">
                <a:latin typeface="Arial"/>
              </a:rPr>
              <a:t>or</a:t>
            </a:r>
            <a:r>
              <a:rPr lang="ES-ES" sz="1400" dirty="0">
                <a:latin typeface="Arial"/>
              </a:rPr>
              <a:t> </a:t>
            </a:r>
            <a:r>
              <a:rPr lang="ES-ES" sz="1400" dirty="0" err="1">
                <a:latin typeface="Arial"/>
              </a:rPr>
              <a:t>autonomous</a:t>
            </a:r>
            <a:r>
              <a:rPr lang="ES-ES" sz="1400" dirty="0">
                <a:latin typeface="Arial"/>
              </a:rPr>
              <a:t> </a:t>
            </a:r>
            <a:r>
              <a:rPr lang="ES-ES" sz="1400" dirty="0" err="1">
                <a:latin typeface="Arial"/>
              </a:rPr>
              <a:t>functional</a:t>
            </a:r>
            <a:r>
              <a:rPr lang="ES-ES" sz="1400" dirty="0">
                <a:latin typeface="Arial"/>
              </a:rPr>
              <a:t> </a:t>
            </a:r>
            <a:r>
              <a:rPr lang="ES-ES" sz="1400" dirty="0" err="1">
                <a:latin typeface="Arial"/>
              </a:rPr>
              <a:t>implementation</a:t>
            </a:r>
            <a:r>
              <a:rPr lang="ES-ES" sz="1400" dirty="0">
                <a:latin typeface="Arial"/>
              </a:rPr>
              <a:t>, as </a:t>
            </a:r>
            <a:r>
              <a:rPr lang="ES-ES" sz="1400" dirty="0" err="1">
                <a:latin typeface="Arial"/>
              </a:rPr>
              <a:t>well</a:t>
            </a:r>
            <a:r>
              <a:rPr lang="ES-ES" sz="1400" dirty="0">
                <a:latin typeface="Arial"/>
              </a:rPr>
              <a:t> as </a:t>
            </a:r>
            <a:r>
              <a:rPr lang="ES-ES" sz="1400" dirty="0" err="1">
                <a:latin typeface="Arial"/>
              </a:rPr>
              <a:t>database</a:t>
            </a:r>
            <a:r>
              <a:rPr lang="ES-ES" sz="1400" dirty="0">
                <a:latin typeface="Arial"/>
              </a:rPr>
              <a:t> </a:t>
            </a:r>
            <a:r>
              <a:rPr lang="ES-ES" sz="1400" dirty="0" err="1">
                <a:latin typeface="Arial"/>
              </a:rPr>
              <a:t>security</a:t>
            </a:r>
            <a:r>
              <a:rPr lang="ES-ES" sz="1400" dirty="0">
                <a:latin typeface="Arial"/>
              </a:rPr>
              <a:t> and </a:t>
            </a:r>
            <a:r>
              <a:rPr lang="ES-ES" sz="1400" dirty="0" err="1">
                <a:latin typeface="Arial"/>
              </a:rPr>
              <a:t>integrity</a:t>
            </a:r>
            <a:r>
              <a:rPr lang="ES-ES" sz="1400" dirty="0">
                <a:latin typeface="Arial"/>
              </a:rPr>
              <a:t>. </a:t>
            </a:r>
            <a:r>
              <a:rPr lang="ES-ES" sz="1400" dirty="0" err="1">
                <a:latin typeface="Arial"/>
              </a:rPr>
              <a:t>The</a:t>
            </a:r>
            <a:r>
              <a:rPr lang="ES-ES" sz="1400" dirty="0">
                <a:latin typeface="Arial"/>
              </a:rPr>
              <a:t> data bases </a:t>
            </a:r>
            <a:r>
              <a:rPr lang="ES-ES" sz="1400" dirty="0" err="1">
                <a:latin typeface="Arial"/>
              </a:rPr>
              <a:t>populate</a:t>
            </a:r>
            <a:r>
              <a:rPr lang="ES-ES" sz="1400" dirty="0">
                <a:latin typeface="Arial"/>
              </a:rPr>
              <a:t> </a:t>
            </a:r>
            <a:r>
              <a:rPr lang="ES-ES" sz="1400" dirty="0" err="1">
                <a:latin typeface="Arial"/>
              </a:rPr>
              <a:t>the</a:t>
            </a:r>
            <a:r>
              <a:rPr lang="ES-ES" sz="1400" dirty="0">
                <a:latin typeface="Arial"/>
              </a:rPr>
              <a:t> </a:t>
            </a:r>
            <a:r>
              <a:rPr lang="ES-ES" sz="1400" dirty="0" err="1">
                <a:latin typeface="Arial"/>
              </a:rPr>
              <a:t>satellite</a:t>
            </a:r>
            <a:r>
              <a:rPr lang="ES-ES" sz="1400" dirty="0">
                <a:latin typeface="Arial"/>
              </a:rPr>
              <a:t> </a:t>
            </a:r>
            <a:r>
              <a:rPr lang="ES-ES" sz="1400" dirty="0" err="1">
                <a:latin typeface="Arial"/>
              </a:rPr>
              <a:t>parameters</a:t>
            </a:r>
            <a:r>
              <a:rPr lang="ES-ES" sz="1400" dirty="0">
                <a:latin typeface="Arial"/>
              </a:rPr>
              <a:t> and </a:t>
            </a:r>
            <a:r>
              <a:rPr lang="ES-ES" sz="1400" dirty="0" err="1">
                <a:latin typeface="Arial"/>
              </a:rPr>
              <a:t>characteristics</a:t>
            </a:r>
            <a:r>
              <a:rPr lang="ES-ES" sz="1400" dirty="0">
                <a:latin typeface="Arial"/>
              </a:rPr>
              <a:t>, </a:t>
            </a:r>
            <a:r>
              <a:rPr lang="ES-ES" sz="1400" dirty="0" err="1">
                <a:latin typeface="Arial"/>
              </a:rPr>
              <a:t>the</a:t>
            </a:r>
            <a:r>
              <a:rPr lang="ES-ES" sz="1400" dirty="0">
                <a:latin typeface="Arial"/>
              </a:rPr>
              <a:t> </a:t>
            </a:r>
            <a:r>
              <a:rPr lang="ES-ES" sz="1400" dirty="0" err="1">
                <a:latin typeface="Arial"/>
              </a:rPr>
              <a:t>spacecraft</a:t>
            </a:r>
            <a:r>
              <a:rPr lang="ES-ES" sz="1400" dirty="0">
                <a:latin typeface="Arial"/>
              </a:rPr>
              <a:t> </a:t>
            </a:r>
            <a:r>
              <a:rPr lang="ES-ES" sz="1400" dirty="0" err="1">
                <a:latin typeface="Arial"/>
              </a:rPr>
              <a:t>operational</a:t>
            </a:r>
            <a:r>
              <a:rPr lang="ES-ES" sz="1400" dirty="0">
                <a:latin typeface="Arial"/>
              </a:rPr>
              <a:t> </a:t>
            </a:r>
            <a:r>
              <a:rPr lang="ES-ES" sz="1400" dirty="0" err="1">
                <a:latin typeface="Arial"/>
              </a:rPr>
              <a:t>information</a:t>
            </a:r>
            <a:r>
              <a:rPr lang="ES-ES" sz="1400" dirty="0">
                <a:latin typeface="Arial"/>
              </a:rPr>
              <a:t> </a:t>
            </a:r>
            <a:r>
              <a:rPr lang="ES-ES" sz="1400" dirty="0" err="1">
                <a:latin typeface="Arial"/>
              </a:rPr>
              <a:t>like</a:t>
            </a:r>
            <a:r>
              <a:rPr lang="ES-ES" sz="1400" dirty="0">
                <a:latin typeface="Arial"/>
              </a:rPr>
              <a:t> </a:t>
            </a:r>
            <a:r>
              <a:rPr lang="ES-ES" sz="1400" dirty="0" err="1">
                <a:latin typeface="Arial"/>
              </a:rPr>
              <a:t>alarm</a:t>
            </a:r>
            <a:r>
              <a:rPr lang="ES-ES" sz="1400" dirty="0">
                <a:latin typeface="Arial"/>
              </a:rPr>
              <a:t> </a:t>
            </a:r>
            <a:r>
              <a:rPr lang="ES-ES" sz="1400" dirty="0" err="1">
                <a:latin typeface="Arial"/>
              </a:rPr>
              <a:t>limit</a:t>
            </a:r>
            <a:r>
              <a:rPr lang="ES-ES" sz="1400" dirty="0">
                <a:latin typeface="Arial"/>
              </a:rPr>
              <a:t> and </a:t>
            </a:r>
            <a:r>
              <a:rPr lang="ES-ES" sz="1400" dirty="0" err="1">
                <a:latin typeface="Arial"/>
              </a:rPr>
              <a:t>display</a:t>
            </a:r>
            <a:r>
              <a:rPr lang="ES-ES" sz="1400" dirty="0">
                <a:latin typeface="Arial"/>
              </a:rPr>
              <a:t> </a:t>
            </a:r>
            <a:r>
              <a:rPr lang="ES-ES" sz="1400" dirty="0" err="1">
                <a:latin typeface="Arial"/>
              </a:rPr>
              <a:t>configuration</a:t>
            </a:r>
            <a:r>
              <a:rPr lang="ES-ES" sz="1400" dirty="0">
                <a:latin typeface="Arial"/>
              </a:rPr>
              <a:t>, </a:t>
            </a:r>
            <a:r>
              <a:rPr lang="ES-ES" sz="1400" dirty="0" err="1">
                <a:latin typeface="Arial"/>
              </a:rPr>
              <a:t>telemetry</a:t>
            </a:r>
            <a:r>
              <a:rPr lang="ES-ES" sz="1400" dirty="0">
                <a:latin typeface="Arial"/>
              </a:rPr>
              <a:t> and </a:t>
            </a:r>
            <a:r>
              <a:rPr lang="ES-ES" sz="1400" dirty="0" err="1">
                <a:latin typeface="Arial"/>
              </a:rPr>
              <a:t>telecommand</a:t>
            </a:r>
            <a:r>
              <a:rPr lang="ES-ES" sz="1400" dirty="0">
                <a:latin typeface="Arial"/>
              </a:rPr>
              <a:t> </a:t>
            </a:r>
            <a:r>
              <a:rPr lang="ES-ES" sz="1400" dirty="0" err="1">
                <a:latin typeface="Arial"/>
              </a:rPr>
              <a:t>characteristics</a:t>
            </a:r>
            <a:r>
              <a:rPr lang="ES-ES" sz="1400" dirty="0">
                <a:latin typeface="Arial"/>
              </a:rPr>
              <a:t> data, and </a:t>
            </a:r>
            <a:r>
              <a:rPr lang="ES-ES" sz="1400" dirty="0" err="1">
                <a:latin typeface="Arial"/>
              </a:rPr>
              <a:t>some</a:t>
            </a:r>
            <a:r>
              <a:rPr lang="ES-ES" sz="1400" dirty="0">
                <a:latin typeface="Arial"/>
              </a:rPr>
              <a:t> </a:t>
            </a:r>
            <a:r>
              <a:rPr lang="ES-ES" sz="1400" dirty="0" err="1">
                <a:latin typeface="Arial"/>
              </a:rPr>
              <a:t>relations</a:t>
            </a:r>
            <a:r>
              <a:rPr lang="ES-ES" sz="1400" dirty="0">
                <a:latin typeface="Arial"/>
              </a:rPr>
              <a:t> </a:t>
            </a:r>
            <a:r>
              <a:rPr lang="ES-ES" sz="1400" dirty="0" err="1">
                <a:latin typeface="Arial"/>
              </a:rPr>
              <a:t>featuring</a:t>
            </a:r>
            <a:r>
              <a:rPr lang="ES-ES" sz="1400" dirty="0">
                <a:latin typeface="Arial"/>
              </a:rPr>
              <a:t> </a:t>
            </a:r>
            <a:r>
              <a:rPr lang="ES-ES" sz="1400" dirty="0" err="1">
                <a:latin typeface="Arial"/>
              </a:rPr>
              <a:t>an</a:t>
            </a:r>
            <a:r>
              <a:rPr lang="ES-ES" sz="1400" dirty="0">
                <a:latin typeface="Arial"/>
              </a:rPr>
              <a:t> </a:t>
            </a:r>
            <a:r>
              <a:rPr lang="ES-ES" sz="1400" dirty="0" err="1">
                <a:latin typeface="Arial"/>
              </a:rPr>
              <a:t>automatic</a:t>
            </a:r>
            <a:r>
              <a:rPr lang="ES-ES" sz="1400" dirty="0">
                <a:latin typeface="Arial"/>
              </a:rPr>
              <a:t> </a:t>
            </a:r>
            <a:r>
              <a:rPr lang="ES-ES" sz="1400" dirty="0" err="1">
                <a:latin typeface="Arial"/>
              </a:rPr>
              <a:t>detection</a:t>
            </a:r>
            <a:r>
              <a:rPr lang="ES-ES" sz="1400" dirty="0">
                <a:latin typeface="Arial"/>
              </a:rPr>
              <a:t> of a </a:t>
            </a:r>
            <a:r>
              <a:rPr lang="ES-ES" sz="1400" dirty="0" err="1">
                <a:latin typeface="Arial"/>
              </a:rPr>
              <a:t>failure</a:t>
            </a:r>
            <a:r>
              <a:rPr lang="ES-ES" sz="1400" dirty="0">
                <a:latin typeface="Arial"/>
              </a:rPr>
              <a:t> and </a:t>
            </a:r>
            <a:r>
              <a:rPr lang="ES-ES" sz="1400" dirty="0" err="1">
                <a:latin typeface="Arial"/>
              </a:rPr>
              <a:t>telecommand</a:t>
            </a:r>
            <a:r>
              <a:rPr lang="ES-ES" sz="1400" dirty="0">
                <a:latin typeface="Arial"/>
              </a:rPr>
              <a:t> </a:t>
            </a:r>
            <a:r>
              <a:rPr lang="ES-ES" sz="1400" dirty="0" err="1">
                <a:latin typeface="Arial"/>
              </a:rPr>
              <a:t>verification</a:t>
            </a:r>
            <a:r>
              <a:rPr lang="ES-ES" sz="1400" dirty="0">
                <a:latin typeface="Arial"/>
              </a:rPr>
              <a:t>. </a:t>
            </a:r>
            <a:r>
              <a:rPr lang="ES-ES" sz="1400" dirty="0" err="1">
                <a:latin typeface="Arial"/>
              </a:rPr>
              <a:t>The</a:t>
            </a:r>
            <a:r>
              <a:rPr lang="ES-ES" sz="1400" dirty="0">
                <a:latin typeface="Arial"/>
              </a:rPr>
              <a:t> </a:t>
            </a:r>
            <a:r>
              <a:rPr lang="ES-ES" sz="1400" dirty="0" err="1">
                <a:latin typeface="Arial"/>
              </a:rPr>
              <a:t>telemetry</a:t>
            </a:r>
            <a:r>
              <a:rPr lang="ES-ES" sz="1400" dirty="0">
                <a:latin typeface="Arial"/>
              </a:rPr>
              <a:t> </a:t>
            </a:r>
            <a:r>
              <a:rPr lang="ES-ES" sz="1400" dirty="0" err="1">
                <a:latin typeface="Arial"/>
              </a:rPr>
              <a:t>state</a:t>
            </a:r>
            <a:r>
              <a:rPr lang="ES-ES" sz="1400" dirty="0">
                <a:latin typeface="Arial"/>
              </a:rPr>
              <a:t>-of-</a:t>
            </a:r>
            <a:r>
              <a:rPr lang="ES-ES" sz="1400" dirty="0" err="1">
                <a:latin typeface="Arial"/>
              </a:rPr>
              <a:t>health</a:t>
            </a:r>
            <a:r>
              <a:rPr lang="ES-ES" sz="1400" dirty="0">
                <a:latin typeface="Arial"/>
              </a:rPr>
              <a:t> data of KOMPSAT-I </a:t>
            </a:r>
            <a:r>
              <a:rPr lang="ES-ES" sz="1400" dirty="0" err="1">
                <a:latin typeface="Arial"/>
              </a:rPr>
              <a:t>is</a:t>
            </a:r>
            <a:r>
              <a:rPr lang="ES-ES" sz="1400" dirty="0">
                <a:latin typeface="Arial"/>
              </a:rPr>
              <a:t> </a:t>
            </a:r>
            <a:r>
              <a:rPr lang="ES-ES" sz="1400" dirty="0" err="1">
                <a:latin typeface="Arial"/>
              </a:rPr>
              <a:t>also</a:t>
            </a:r>
            <a:r>
              <a:rPr lang="ES-ES" sz="1400" dirty="0">
                <a:latin typeface="Arial"/>
              </a:rPr>
              <a:t> </a:t>
            </a:r>
            <a:r>
              <a:rPr lang="ES-ES" sz="1400" dirty="0" err="1">
                <a:latin typeface="Arial"/>
              </a:rPr>
              <a:t>managed</a:t>
            </a:r>
            <a:r>
              <a:rPr lang="ES-ES" sz="1400" dirty="0">
                <a:latin typeface="Arial"/>
              </a:rPr>
              <a:t> </a:t>
            </a:r>
            <a:r>
              <a:rPr lang="ES-ES" sz="1400" dirty="0" err="1">
                <a:latin typeface="Arial"/>
              </a:rPr>
              <a:t>by</a:t>
            </a:r>
            <a:r>
              <a:rPr lang="ES-ES" sz="1400" dirty="0">
                <a:latin typeface="Arial"/>
              </a:rPr>
              <a:t> </a:t>
            </a:r>
            <a:r>
              <a:rPr lang="ES-ES" sz="1400" dirty="0" err="1">
                <a:latin typeface="Arial"/>
              </a:rPr>
              <a:t>the</a:t>
            </a:r>
            <a:r>
              <a:rPr lang="ES-ES" sz="1400" dirty="0">
                <a:latin typeface="Arial"/>
              </a:rPr>
              <a:t> DBMS </a:t>
            </a:r>
            <a:r>
              <a:rPr lang="ES-ES" sz="1400" dirty="0" err="1">
                <a:latin typeface="Arial"/>
              </a:rPr>
              <a:t>for</a:t>
            </a:r>
            <a:r>
              <a:rPr lang="ES-ES" sz="1400" dirty="0">
                <a:latin typeface="Arial"/>
              </a:rPr>
              <a:t> con-</a:t>
            </a:r>
            <a:endParaRPr lang="ES-ES" sz="1400" dirty="0">
              <a:solidFill>
                <a:srgbClr val="000000"/>
              </a:solidFill>
              <a:latin typeface="Arial"/>
            </a:endParaRPr>
          </a:p>
          <a:p>
            <a:pPr algn="ctr"/>
            <a:r>
              <a:rPr lang="ES-ES" sz="1400" dirty="0" err="1">
                <a:latin typeface="Arial"/>
              </a:rPr>
              <a:t>current</a:t>
            </a:r>
            <a:r>
              <a:rPr lang="ES-ES" sz="1400" dirty="0">
                <a:latin typeface="Arial"/>
              </a:rPr>
              <a:t> </a:t>
            </a:r>
            <a:r>
              <a:rPr lang="ES-ES" sz="1400" dirty="0" err="1">
                <a:latin typeface="Arial"/>
              </a:rPr>
              <a:t>access</a:t>
            </a:r>
            <a:r>
              <a:rPr lang="ES-ES" sz="1400" dirty="0">
                <a:latin typeface="Arial"/>
              </a:rPr>
              <a:t> </a:t>
            </a:r>
            <a:r>
              <a:rPr lang="ES-ES" sz="1400" dirty="0" err="1">
                <a:latin typeface="Arial"/>
              </a:rPr>
              <a:t>from</a:t>
            </a:r>
            <a:r>
              <a:rPr lang="ES-ES" sz="1400" dirty="0">
                <a:latin typeface="Arial"/>
              </a:rPr>
              <a:t> </a:t>
            </a:r>
            <a:r>
              <a:rPr lang="ES-ES" sz="1400" dirty="0" err="1">
                <a:latin typeface="Arial"/>
              </a:rPr>
              <a:t>multiple</a:t>
            </a:r>
            <a:r>
              <a:rPr lang="ES-ES" sz="1400" dirty="0">
                <a:latin typeface="Arial"/>
              </a:rPr>
              <a:t> </a:t>
            </a:r>
            <a:r>
              <a:rPr lang="ES-ES" sz="1400" dirty="0" err="1">
                <a:latin typeface="Arial"/>
              </a:rPr>
              <a:t>users</a:t>
            </a:r>
            <a:r>
              <a:rPr lang="ES-ES" sz="1400" dirty="0">
                <a:latin typeface="Arial"/>
              </a:rPr>
              <a:t>.</a:t>
            </a:r>
          </a:p>
          <a:p>
            <a:pPr algn="ctr"/>
            <a:endParaRPr lang="ES-ES" sz="1000" dirty="0">
              <a:solidFill>
                <a:srgbClr val="000000"/>
              </a:solidFill>
              <a:latin typeface="Arial"/>
            </a:endParaRPr>
          </a:p>
          <a:p>
            <a:pPr algn="ctr"/>
            <a:endParaRPr lang="ES-ES" sz="1000" dirty="0">
              <a:solidFill>
                <a:srgbClr val="000000"/>
              </a:solidFill>
              <a:latin typeface="Arial"/>
            </a:endParaRPr>
          </a:p>
        </p:txBody>
      </p:sp>
      <p:sp>
        <p:nvSpPr>
          <p:cNvPr id="3" name="CuadroTexto 2"/>
          <p:cNvSpPr txBox="1"/>
          <p:nvPr/>
        </p:nvSpPr>
        <p:spPr>
          <a:xfrm>
            <a:off x="457552" y="5448300"/>
            <a:ext cx="4990880" cy="677108"/>
          </a:xfrm>
          <a:prstGeom prst="rect">
            <a:avLst/>
          </a:prstGeom>
        </p:spPr>
        <p:txBody>
          <a:bodyPr rtlCol="0">
            <a:spAutoFit/>
          </a:bodyPr>
          <a:lstStyle/>
          <a:p>
            <a:r>
              <a:rPr lang="ES-ES" sz="1000" dirty="0" err="1"/>
              <a:t>Development</a:t>
            </a:r>
            <a:r>
              <a:rPr lang="ES-ES" sz="1000" dirty="0"/>
              <a:t> and </a:t>
            </a:r>
            <a:r>
              <a:rPr lang="ES-ES" sz="1000" dirty="0" err="1"/>
              <a:t>Testing</a:t>
            </a:r>
            <a:r>
              <a:rPr lang="ES-ES" sz="1000" dirty="0"/>
              <a:t> of </a:t>
            </a:r>
            <a:r>
              <a:rPr lang="ES-ES" sz="1000" dirty="0" err="1"/>
              <a:t>Satellite</a:t>
            </a:r>
            <a:r>
              <a:rPr lang="ES-ES" sz="1000" dirty="0"/>
              <a:t> </a:t>
            </a:r>
            <a:r>
              <a:rPr lang="ES-ES" sz="1000" dirty="0" err="1"/>
              <a:t>Operation</a:t>
            </a:r>
            <a:endParaRPr lang="ES-ES" sz="1000" dirty="0">
              <a:solidFill>
                <a:srgbClr val="000000"/>
              </a:solidFill>
              <a:latin typeface="Times New Roman"/>
            </a:endParaRPr>
          </a:p>
          <a:p>
            <a:r>
              <a:rPr lang="ES-ES" sz="1000" dirty="0" err="1"/>
              <a:t>System</a:t>
            </a:r>
            <a:r>
              <a:rPr lang="ES-ES" sz="1000" dirty="0"/>
              <a:t> </a:t>
            </a:r>
            <a:r>
              <a:rPr lang="ES-ES" sz="1000" dirty="0" err="1"/>
              <a:t>for</a:t>
            </a:r>
            <a:r>
              <a:rPr lang="ES-ES" sz="1000" dirty="0"/>
              <a:t> </a:t>
            </a:r>
            <a:r>
              <a:rPr lang="ES-ES" sz="1000" dirty="0" err="1"/>
              <a:t>Korea</a:t>
            </a:r>
            <a:r>
              <a:rPr lang="ES-ES" sz="1000" dirty="0"/>
              <a:t> </a:t>
            </a:r>
            <a:r>
              <a:rPr lang="ES-ES" sz="1000" dirty="0" err="1"/>
              <a:t>Multipurpose</a:t>
            </a:r>
            <a:r>
              <a:rPr lang="ES-ES" sz="1000" dirty="0"/>
              <a:t> </a:t>
            </a:r>
            <a:r>
              <a:rPr lang="ES-ES" sz="1000" dirty="0" err="1"/>
              <a:t>Satellite</a:t>
            </a:r>
            <a:r>
              <a:rPr lang="ES-ES" sz="1000" dirty="0"/>
              <a:t>-I</a:t>
            </a:r>
          </a:p>
          <a:p>
            <a:endParaRPr lang="ES-ES" dirty="0"/>
          </a:p>
        </p:txBody>
      </p:sp>
      <p:pic>
        <p:nvPicPr>
          <p:cNvPr id="6" name="Imagen 5"/>
          <p:cNvPicPr>
            <a:picLocks noChangeAspect="1"/>
          </p:cNvPicPr>
          <p:nvPr/>
        </p:nvPicPr>
        <p:blipFill>
          <a:blip r:embed="rId3"/>
          <a:stretch>
            <a:fillRect/>
          </a:stretch>
        </p:blipFill>
        <p:spPr>
          <a:xfrm>
            <a:off x="6032548" y="4253491"/>
            <a:ext cx="3111452" cy="2258432"/>
          </a:xfrm>
          <a:prstGeom prst="rect">
            <a:avLst/>
          </a:prstGeom>
        </p:spPr>
      </p:pic>
    </p:spTree>
    <p:extLst>
      <p:ext uri="{BB962C8B-B14F-4D97-AF65-F5344CB8AC3E}">
        <p14:creationId xmlns:p14="http://schemas.microsoft.com/office/powerpoint/2010/main" val="17612013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707886"/>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marL="342900" indent="-342900" algn="ctr">
              <a:buFont typeface="Arial" panose="020B0604020202020204" pitchFamily="34" charset="0"/>
              <a:buChar char="•"/>
            </a:pP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 – </a:t>
            </a:r>
            <a:r>
              <a:rPr lang="ES-ES" sz="2000" b="1" spc="150" dirty="0" err="1">
                <a:ln w="11430"/>
                <a:solidFill>
                  <a:srgbClr val="F8F8F8"/>
                </a:solidFill>
                <a:effectLst>
                  <a:outerShdw blurRad="25400" algn="tl" rotWithShape="0">
                    <a:srgbClr val="000000">
                      <a:alpha val="43000"/>
                    </a:srgbClr>
                  </a:outerShdw>
                </a:effectLst>
                <a:latin typeface="Arial Black" pitchFamily="34" charset="0"/>
                <a:ea typeface="+mj-ea"/>
                <a:cs typeface="+mj-cs"/>
              </a:rPr>
              <a:t>Backup</a:t>
            </a: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 </a:t>
            </a:r>
            <a:r>
              <a:rPr lang="ES-ES" sz="2000" b="1" spc="150" dirty="0" err="1">
                <a:ln w="11430"/>
                <a:solidFill>
                  <a:srgbClr val="F8F8F8"/>
                </a:solidFill>
                <a:effectLst>
                  <a:outerShdw blurRad="25400" algn="tl" rotWithShape="0">
                    <a:srgbClr val="000000">
                      <a:alpha val="43000"/>
                    </a:srgbClr>
                  </a:outerShdw>
                </a:effectLst>
                <a:latin typeface="Arial Black" pitchFamily="34" charset="0"/>
                <a:ea typeface="+mj-ea"/>
                <a:cs typeface="+mj-cs"/>
              </a:rPr>
              <a:t>Slide</a:t>
            </a:r>
            <a:endParaRPr lang="es-ES" sz="2000" b="1" spc="150" dirty="0" err="1">
              <a:ln w="11430"/>
              <a:solidFill>
                <a:srgbClr val="F8F8F8"/>
              </a:solidFill>
              <a:effectLst>
                <a:outerShdw blurRad="25400" algn="tl" rotWithShape="0">
                  <a:srgbClr val="000000">
                    <a:alpha val="43000"/>
                  </a:srgbClr>
                </a:outerShdw>
              </a:effectLst>
              <a:latin typeface="Arial Black" pitchFamily="34" charset="0"/>
              <a:ea typeface="+mj-ea"/>
              <a:cs typeface="+mj-cs"/>
            </a:endParaRPr>
          </a:p>
          <a:p>
            <a:pPr algn="ctr"/>
            <a:endParaRPr lang="ES-ES"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sp>
        <p:nvSpPr>
          <p:cNvPr id="2" name="CuadroTexto 1"/>
          <p:cNvSpPr txBox="1"/>
          <p:nvPr/>
        </p:nvSpPr>
        <p:spPr>
          <a:xfrm>
            <a:off x="411163" y="1201738"/>
            <a:ext cx="8520112" cy="4678204"/>
          </a:xfrm>
          <a:prstGeom prst="rect">
            <a:avLst/>
          </a:prstGeom>
        </p:spPr>
        <p:txBody>
          <a:bodyPr wrap="square" rtlCol="0" anchor="t">
            <a:spAutoFit/>
          </a:bodyPr>
          <a:lstStyle/>
          <a:p>
            <a:pPr algn="ctr"/>
            <a:r>
              <a:rPr lang="es-ES" sz="2400" dirty="0">
                <a:latin typeface="Arial"/>
              </a:rPr>
              <a:t>DBMS</a:t>
            </a:r>
            <a:endParaRPr lang="ES-ES" sz="2400" dirty="0">
              <a:solidFill>
                <a:srgbClr val="000000"/>
              </a:solidFill>
              <a:latin typeface="Arial"/>
            </a:endParaRPr>
          </a:p>
          <a:p>
            <a:pPr algn="ctr"/>
            <a:endParaRPr lang="ES-ES" sz="1400" dirty="0">
              <a:latin typeface="Arial"/>
            </a:endParaRPr>
          </a:p>
          <a:p>
            <a:pPr algn="ctr"/>
            <a:r>
              <a:rPr lang="ES-ES" sz="1600" dirty="0" err="1">
                <a:latin typeface="Arial"/>
              </a:rPr>
              <a:t>Relational</a:t>
            </a:r>
            <a:r>
              <a:rPr lang="ES-ES" sz="1600" dirty="0">
                <a:latin typeface="Arial"/>
              </a:rPr>
              <a:t> </a:t>
            </a:r>
            <a:r>
              <a:rPr lang="ES-ES" sz="1600" dirty="0" err="1">
                <a:latin typeface="Arial"/>
              </a:rPr>
              <a:t>databases</a:t>
            </a:r>
            <a:r>
              <a:rPr lang="ES-ES" sz="1600" dirty="0">
                <a:latin typeface="Arial"/>
              </a:rPr>
              <a:t> (</a:t>
            </a:r>
            <a:r>
              <a:rPr lang="ES-ES" sz="1600" dirty="0" err="1">
                <a:latin typeface="Arial"/>
              </a:rPr>
              <a:t>e.g</a:t>
            </a:r>
            <a:r>
              <a:rPr lang="ES-ES" sz="1600" dirty="0">
                <a:latin typeface="Arial"/>
              </a:rPr>
              <a:t>. ORACLE) </a:t>
            </a:r>
            <a:r>
              <a:rPr lang="ES-ES" sz="1600" dirty="0" err="1">
                <a:latin typeface="Arial"/>
              </a:rPr>
              <a:t>were</a:t>
            </a:r>
            <a:r>
              <a:rPr lang="ES-ES" sz="1600" dirty="0">
                <a:latin typeface="Arial"/>
              </a:rPr>
              <a:t> </a:t>
            </a:r>
            <a:r>
              <a:rPr lang="ES-ES" sz="1600" dirty="0" err="1">
                <a:latin typeface="Arial"/>
              </a:rPr>
              <a:t>introduced</a:t>
            </a:r>
            <a:r>
              <a:rPr lang="ES-ES" sz="1600" dirty="0">
                <a:latin typeface="Arial"/>
              </a:rPr>
              <a:t> in </a:t>
            </a:r>
            <a:r>
              <a:rPr lang="ES-ES" sz="1600" dirty="0" err="1">
                <a:latin typeface="Arial"/>
              </a:rPr>
              <a:t>the</a:t>
            </a:r>
            <a:r>
              <a:rPr lang="ES-ES" sz="1600" dirty="0">
                <a:latin typeface="Arial"/>
              </a:rPr>
              <a:t> late 1980s </a:t>
            </a:r>
            <a:r>
              <a:rPr lang="ES-ES" sz="1600" dirty="0" err="1">
                <a:latin typeface="Arial"/>
              </a:rPr>
              <a:t>with</a:t>
            </a:r>
            <a:r>
              <a:rPr lang="ES-ES" sz="1600" dirty="0">
                <a:latin typeface="Arial"/>
              </a:rPr>
              <a:t> </a:t>
            </a:r>
            <a:r>
              <a:rPr lang="ES-ES" sz="1600" dirty="0" err="1">
                <a:latin typeface="Arial"/>
              </a:rPr>
              <a:t>the</a:t>
            </a:r>
            <a:r>
              <a:rPr lang="ES-ES" sz="1600" dirty="0">
                <a:latin typeface="Arial"/>
              </a:rPr>
              <a:t>  </a:t>
            </a:r>
            <a:r>
              <a:rPr lang="ES-ES" sz="1600" dirty="0" err="1">
                <a:latin typeface="Arial"/>
              </a:rPr>
              <a:t>development</a:t>
            </a:r>
            <a:r>
              <a:rPr lang="ES-ES" sz="1600" dirty="0">
                <a:latin typeface="Arial"/>
              </a:rPr>
              <a:t> of </a:t>
            </a:r>
            <a:r>
              <a:rPr lang="ES-ES" sz="1600" dirty="0" err="1">
                <a:latin typeface="Arial"/>
              </a:rPr>
              <a:t>the</a:t>
            </a:r>
            <a:r>
              <a:rPr lang="ES-ES" sz="1600" dirty="0">
                <a:latin typeface="Arial"/>
              </a:rPr>
              <a:t> SCOS-1 </a:t>
            </a:r>
            <a:r>
              <a:rPr lang="ES-ES" sz="1600" dirty="0" err="1">
                <a:latin typeface="Arial"/>
              </a:rPr>
              <a:t>infrastructure</a:t>
            </a:r>
            <a:r>
              <a:rPr lang="ES-ES" sz="1600" dirty="0">
                <a:latin typeface="Arial"/>
              </a:rPr>
              <a:t> and are </a:t>
            </a:r>
            <a:r>
              <a:rPr lang="ES-ES" sz="1600" dirty="0" err="1">
                <a:latin typeface="Arial"/>
              </a:rPr>
              <a:t>still</a:t>
            </a:r>
            <a:r>
              <a:rPr lang="ES-ES" sz="1600" dirty="0">
                <a:latin typeface="Arial"/>
              </a:rPr>
              <a:t> </a:t>
            </a:r>
            <a:r>
              <a:rPr lang="ES-ES" sz="1600" dirty="0" err="1">
                <a:latin typeface="Arial"/>
              </a:rPr>
              <a:t>being</a:t>
            </a:r>
            <a:r>
              <a:rPr lang="ES-ES" sz="1600" dirty="0">
                <a:latin typeface="Arial"/>
              </a:rPr>
              <a:t> </a:t>
            </a:r>
            <a:r>
              <a:rPr lang="ES-ES" sz="1600" dirty="0" err="1">
                <a:latin typeface="Arial"/>
              </a:rPr>
              <a:t>widely</a:t>
            </a:r>
            <a:r>
              <a:rPr lang="ES-ES" sz="1600" dirty="0">
                <a:latin typeface="Arial"/>
              </a:rPr>
              <a:t> </a:t>
            </a:r>
            <a:r>
              <a:rPr lang="ES-ES" sz="1600" dirty="0" err="1">
                <a:latin typeface="Arial"/>
              </a:rPr>
              <a:t>used</a:t>
            </a:r>
            <a:r>
              <a:rPr lang="ES-ES" sz="1600" dirty="0">
                <a:latin typeface="Arial"/>
              </a:rPr>
              <a:t> in ESA. </a:t>
            </a:r>
            <a:r>
              <a:rPr lang="ES-ES" sz="1600" dirty="0" err="1">
                <a:latin typeface="Arial"/>
              </a:rPr>
              <a:t>The</a:t>
            </a:r>
            <a:r>
              <a:rPr lang="ES-ES" sz="1600" dirty="0">
                <a:latin typeface="Arial"/>
              </a:rPr>
              <a:t> use of </a:t>
            </a:r>
            <a:r>
              <a:rPr lang="ES-ES" sz="1600" dirty="0" err="1">
                <a:latin typeface="Arial"/>
              </a:rPr>
              <a:t>relational</a:t>
            </a:r>
            <a:r>
              <a:rPr lang="ES-ES" sz="1600" dirty="0">
                <a:latin typeface="Arial"/>
              </a:rPr>
              <a:t> </a:t>
            </a:r>
            <a:r>
              <a:rPr lang="ES-ES" sz="1600" dirty="0" err="1">
                <a:latin typeface="Arial"/>
              </a:rPr>
              <a:t>database</a:t>
            </a:r>
            <a:r>
              <a:rPr lang="ES-ES" sz="1600" dirty="0">
                <a:latin typeface="Arial"/>
              </a:rPr>
              <a:t> </a:t>
            </a:r>
            <a:r>
              <a:rPr lang="ES-ES" sz="1600" dirty="0" err="1">
                <a:latin typeface="Arial"/>
              </a:rPr>
              <a:t>technology</a:t>
            </a:r>
            <a:r>
              <a:rPr lang="ES-ES" sz="1600" dirty="0">
                <a:latin typeface="Arial"/>
              </a:rPr>
              <a:t> has </a:t>
            </a:r>
            <a:r>
              <a:rPr lang="ES-ES" sz="1600" dirty="0" err="1">
                <a:latin typeface="Arial"/>
              </a:rPr>
              <a:t>opened</a:t>
            </a:r>
            <a:r>
              <a:rPr lang="ES-ES" sz="1600" dirty="0">
                <a:latin typeface="Arial"/>
              </a:rPr>
              <a:t> </a:t>
            </a:r>
            <a:r>
              <a:rPr lang="ES-ES" sz="1600" dirty="0" err="1">
                <a:latin typeface="Arial"/>
              </a:rPr>
              <a:t>the</a:t>
            </a:r>
            <a:r>
              <a:rPr lang="ES-ES" sz="1600" dirty="0">
                <a:latin typeface="Arial"/>
              </a:rPr>
              <a:t> </a:t>
            </a:r>
            <a:r>
              <a:rPr lang="ES-ES" sz="1600" dirty="0" err="1">
                <a:latin typeface="Arial"/>
              </a:rPr>
              <a:t>door</a:t>
            </a:r>
            <a:r>
              <a:rPr lang="ES-ES" sz="1600" dirty="0">
                <a:latin typeface="Arial"/>
              </a:rPr>
              <a:t> to a </a:t>
            </a:r>
            <a:r>
              <a:rPr lang="ES-ES" sz="1600" dirty="0" err="1">
                <a:latin typeface="Arial"/>
              </a:rPr>
              <a:t>progressive</a:t>
            </a:r>
            <a:r>
              <a:rPr lang="ES-ES" sz="1600" dirty="0">
                <a:latin typeface="Arial"/>
              </a:rPr>
              <a:t> </a:t>
            </a:r>
            <a:r>
              <a:rPr lang="ES-ES" sz="1600" dirty="0" err="1">
                <a:latin typeface="Arial"/>
              </a:rPr>
              <a:t>increase</a:t>
            </a:r>
            <a:r>
              <a:rPr lang="ES-ES" sz="1600" dirty="0">
                <a:latin typeface="Arial"/>
              </a:rPr>
              <a:t> of </a:t>
            </a:r>
            <a:r>
              <a:rPr lang="ES-ES" sz="1600" dirty="0" err="1">
                <a:latin typeface="Arial"/>
              </a:rPr>
              <a:t>the</a:t>
            </a:r>
            <a:r>
              <a:rPr lang="ES-ES" sz="1600" dirty="0">
                <a:latin typeface="Arial"/>
              </a:rPr>
              <a:t> </a:t>
            </a:r>
            <a:r>
              <a:rPr lang="ES-ES" sz="1600" dirty="0" err="1">
                <a:latin typeface="Arial"/>
              </a:rPr>
              <a:t>automation</a:t>
            </a:r>
            <a:r>
              <a:rPr lang="ES-ES" sz="1600" dirty="0">
                <a:latin typeface="Arial"/>
              </a:rPr>
              <a:t> in </a:t>
            </a:r>
            <a:r>
              <a:rPr lang="ES-ES" sz="1600" dirty="0" err="1">
                <a:latin typeface="Arial"/>
              </a:rPr>
              <a:t>the</a:t>
            </a:r>
            <a:r>
              <a:rPr lang="ES-ES" sz="1600" dirty="0">
                <a:latin typeface="Arial"/>
              </a:rPr>
              <a:t> </a:t>
            </a:r>
            <a:r>
              <a:rPr lang="ES-ES" sz="1600" dirty="0" err="1">
                <a:latin typeface="Arial"/>
              </a:rPr>
              <a:t>creation</a:t>
            </a:r>
            <a:r>
              <a:rPr lang="ES-ES" sz="1600" dirty="0">
                <a:latin typeface="Arial"/>
              </a:rPr>
              <a:t> and </a:t>
            </a:r>
            <a:r>
              <a:rPr lang="ES-ES" sz="1600" dirty="0" err="1">
                <a:latin typeface="Arial"/>
              </a:rPr>
              <a:t>maintenance</a:t>
            </a:r>
            <a:r>
              <a:rPr lang="ES-ES" sz="1600" dirty="0">
                <a:latin typeface="Arial"/>
              </a:rPr>
              <a:t> of</a:t>
            </a:r>
          </a:p>
          <a:p>
            <a:pPr algn="ctr"/>
            <a:r>
              <a:rPr lang="ES-ES" sz="1600" dirty="0" err="1">
                <a:latin typeface="Arial"/>
              </a:rPr>
              <a:t>the</a:t>
            </a:r>
            <a:r>
              <a:rPr lang="ES-ES" sz="1600" dirty="0">
                <a:latin typeface="Arial"/>
              </a:rPr>
              <a:t> </a:t>
            </a:r>
            <a:r>
              <a:rPr lang="ES-ES" sz="1600" dirty="0" err="1">
                <a:latin typeface="Arial"/>
              </a:rPr>
              <a:t>spacecraft</a:t>
            </a:r>
            <a:r>
              <a:rPr lang="ES-ES" sz="1600" dirty="0">
                <a:latin typeface="Arial"/>
              </a:rPr>
              <a:t> </a:t>
            </a:r>
            <a:r>
              <a:rPr lang="ES-ES" sz="1600" dirty="0" err="1">
                <a:latin typeface="Arial"/>
              </a:rPr>
              <a:t>databases</a:t>
            </a:r>
            <a:r>
              <a:rPr lang="ES-ES" sz="1600" dirty="0">
                <a:latin typeface="Arial"/>
              </a:rPr>
              <a:t>. ORACLE, in particular, </a:t>
            </a:r>
            <a:r>
              <a:rPr lang="ES-ES" sz="1600" dirty="0" err="1">
                <a:latin typeface="Arial"/>
              </a:rPr>
              <a:t>supports</a:t>
            </a:r>
            <a:r>
              <a:rPr lang="ES-ES" sz="1600" dirty="0">
                <a:latin typeface="Arial"/>
              </a:rPr>
              <a:t> a </a:t>
            </a:r>
            <a:r>
              <a:rPr lang="ES-ES" sz="1600" dirty="0" err="1">
                <a:latin typeface="Arial"/>
              </a:rPr>
              <a:t>powerful</a:t>
            </a:r>
            <a:r>
              <a:rPr lang="ES-ES" sz="1600" dirty="0">
                <a:latin typeface="Arial"/>
              </a:rPr>
              <a:t> </a:t>
            </a:r>
            <a:r>
              <a:rPr lang="ES-ES" sz="1600" dirty="0" err="1">
                <a:latin typeface="Arial"/>
              </a:rPr>
              <a:t>query</a:t>
            </a:r>
            <a:r>
              <a:rPr lang="ES-ES" sz="1600" dirty="0">
                <a:latin typeface="Arial"/>
              </a:rPr>
              <a:t> </a:t>
            </a:r>
            <a:r>
              <a:rPr lang="ES-ES" sz="1600" dirty="0" err="1">
                <a:latin typeface="Arial"/>
              </a:rPr>
              <a:t>language</a:t>
            </a:r>
            <a:endParaRPr lang="ES-ES" sz="1600" dirty="0">
              <a:latin typeface="Arial"/>
            </a:endParaRPr>
          </a:p>
          <a:p>
            <a:pPr algn="ctr"/>
            <a:r>
              <a:rPr lang="ES-ES" sz="1600" dirty="0">
                <a:latin typeface="Arial"/>
              </a:rPr>
              <a:t>(SQL), </a:t>
            </a:r>
            <a:r>
              <a:rPr lang="ES-ES" sz="1600" dirty="0" err="1">
                <a:latin typeface="Arial"/>
              </a:rPr>
              <a:t>which</a:t>
            </a:r>
            <a:r>
              <a:rPr lang="ES-ES" sz="1600" dirty="0">
                <a:latin typeface="Arial"/>
              </a:rPr>
              <a:t> </a:t>
            </a:r>
            <a:r>
              <a:rPr lang="ES-ES" sz="1600" dirty="0" err="1">
                <a:latin typeface="Arial"/>
              </a:rPr>
              <a:t>allows</a:t>
            </a:r>
            <a:r>
              <a:rPr lang="ES-ES" sz="1600" dirty="0">
                <a:latin typeface="Arial"/>
              </a:rPr>
              <a:t> </a:t>
            </a:r>
            <a:r>
              <a:rPr lang="ES-ES" sz="1600" dirty="0" err="1">
                <a:latin typeface="Arial"/>
              </a:rPr>
              <a:t>interrogation</a:t>
            </a:r>
            <a:r>
              <a:rPr lang="ES-ES" sz="1600" dirty="0">
                <a:latin typeface="Arial"/>
              </a:rPr>
              <a:t> of </a:t>
            </a:r>
            <a:r>
              <a:rPr lang="ES-ES" sz="1600" dirty="0" err="1">
                <a:latin typeface="Arial"/>
              </a:rPr>
              <a:t>the</a:t>
            </a:r>
            <a:r>
              <a:rPr lang="ES-ES" sz="1600" dirty="0">
                <a:latin typeface="Arial"/>
              </a:rPr>
              <a:t> </a:t>
            </a:r>
            <a:r>
              <a:rPr lang="ES-ES" sz="1600" dirty="0" err="1">
                <a:latin typeface="Arial"/>
              </a:rPr>
              <a:t>database</a:t>
            </a:r>
            <a:r>
              <a:rPr lang="ES-ES" sz="1600" dirty="0">
                <a:latin typeface="Arial"/>
              </a:rPr>
              <a:t> and </a:t>
            </a:r>
            <a:r>
              <a:rPr lang="ES-ES" sz="1600" dirty="0" err="1">
                <a:latin typeface="Arial"/>
              </a:rPr>
              <a:t>the</a:t>
            </a:r>
            <a:r>
              <a:rPr lang="ES-ES" sz="1600" dirty="0">
                <a:latin typeface="Arial"/>
              </a:rPr>
              <a:t> </a:t>
            </a:r>
            <a:r>
              <a:rPr lang="ES-ES" sz="1600" dirty="0" err="1">
                <a:latin typeface="Arial"/>
              </a:rPr>
              <a:t>manipulation</a:t>
            </a:r>
            <a:r>
              <a:rPr lang="ES-ES" sz="1600" dirty="0">
                <a:latin typeface="Arial"/>
              </a:rPr>
              <a:t> of </a:t>
            </a:r>
            <a:r>
              <a:rPr lang="ES-ES" sz="1600" dirty="0" err="1">
                <a:latin typeface="Arial"/>
              </a:rPr>
              <a:t>all</a:t>
            </a:r>
            <a:r>
              <a:rPr lang="ES-ES" sz="1600" dirty="0">
                <a:latin typeface="Arial"/>
              </a:rPr>
              <a:t> data</a:t>
            </a:r>
          </a:p>
          <a:p>
            <a:pPr algn="ctr"/>
            <a:r>
              <a:rPr lang="ES-ES" sz="1600" dirty="0">
                <a:latin typeface="Arial"/>
              </a:rPr>
              <a:t>meeting </a:t>
            </a:r>
            <a:r>
              <a:rPr lang="ES-ES" sz="1600" dirty="0" err="1">
                <a:latin typeface="Arial"/>
              </a:rPr>
              <a:t>specified</a:t>
            </a:r>
            <a:r>
              <a:rPr lang="ES-ES" sz="1600" dirty="0">
                <a:latin typeface="Arial"/>
              </a:rPr>
              <a:t> </a:t>
            </a:r>
            <a:r>
              <a:rPr lang="ES-ES" sz="1600" dirty="0" err="1">
                <a:latin typeface="Arial"/>
              </a:rPr>
              <a:t>criteria</a:t>
            </a:r>
            <a:r>
              <a:rPr lang="ES-ES" sz="1600" dirty="0">
                <a:latin typeface="Arial"/>
              </a:rPr>
              <a:t> (</a:t>
            </a:r>
            <a:r>
              <a:rPr lang="ES-ES" sz="1600" dirty="0" err="1">
                <a:latin typeface="Arial"/>
              </a:rPr>
              <a:t>bulk</a:t>
            </a:r>
            <a:r>
              <a:rPr lang="ES-ES" sz="1600" dirty="0">
                <a:latin typeface="Arial"/>
              </a:rPr>
              <a:t> data </a:t>
            </a:r>
            <a:r>
              <a:rPr lang="ES-ES" sz="1600" dirty="0" err="1">
                <a:latin typeface="Arial"/>
              </a:rPr>
              <a:t>editing</a:t>
            </a:r>
            <a:r>
              <a:rPr lang="ES-ES" sz="1600" dirty="0">
                <a:latin typeface="Arial"/>
              </a:rPr>
              <a:t>). </a:t>
            </a:r>
            <a:r>
              <a:rPr lang="ES-ES" sz="1600" dirty="0" err="1">
                <a:latin typeface="Arial"/>
              </a:rPr>
              <a:t>It</a:t>
            </a:r>
            <a:r>
              <a:rPr lang="ES-ES" sz="1600" dirty="0">
                <a:latin typeface="Arial"/>
              </a:rPr>
              <a:t> </a:t>
            </a:r>
            <a:r>
              <a:rPr lang="ES-ES" sz="1600" dirty="0" err="1">
                <a:latin typeface="Arial"/>
              </a:rPr>
              <a:t>also</a:t>
            </a:r>
            <a:r>
              <a:rPr lang="ES-ES" sz="1600" dirty="0">
                <a:latin typeface="Arial"/>
              </a:rPr>
              <a:t> </a:t>
            </a:r>
            <a:r>
              <a:rPr lang="ES-ES" sz="1600" dirty="0" err="1">
                <a:latin typeface="Arial"/>
              </a:rPr>
              <a:t>supports</a:t>
            </a:r>
            <a:r>
              <a:rPr lang="ES-ES" sz="1600" dirty="0">
                <a:latin typeface="Arial"/>
              </a:rPr>
              <a:t> a </a:t>
            </a:r>
            <a:r>
              <a:rPr lang="ES-ES" sz="1600" dirty="0" err="1">
                <a:latin typeface="Arial"/>
              </a:rPr>
              <a:t>development</a:t>
            </a:r>
            <a:r>
              <a:rPr lang="ES-ES" sz="1600" dirty="0">
                <a:latin typeface="Arial"/>
              </a:rPr>
              <a:t> </a:t>
            </a:r>
            <a:r>
              <a:rPr lang="ES-ES" sz="1600" dirty="0" err="1">
                <a:latin typeface="Arial"/>
              </a:rPr>
              <a:t>environment</a:t>
            </a:r>
            <a:r>
              <a:rPr lang="ES-ES" sz="1600" dirty="0">
                <a:latin typeface="Arial"/>
              </a:rPr>
              <a:t>,</a:t>
            </a:r>
          </a:p>
          <a:p>
            <a:pPr algn="ctr"/>
            <a:r>
              <a:rPr lang="ES-ES" sz="1600" dirty="0" err="1">
                <a:latin typeface="Arial"/>
              </a:rPr>
              <a:t>which</a:t>
            </a:r>
            <a:r>
              <a:rPr lang="ES-ES" sz="1600" dirty="0">
                <a:latin typeface="Arial"/>
              </a:rPr>
              <a:t> has </a:t>
            </a:r>
            <a:r>
              <a:rPr lang="ES-ES" sz="1600" dirty="0" err="1">
                <a:latin typeface="Arial"/>
              </a:rPr>
              <a:t>been</a:t>
            </a:r>
            <a:r>
              <a:rPr lang="ES-ES" sz="1600" dirty="0">
                <a:latin typeface="Arial"/>
              </a:rPr>
              <a:t> </a:t>
            </a:r>
            <a:r>
              <a:rPr lang="ES-ES" sz="1600" dirty="0" err="1">
                <a:latin typeface="Arial"/>
              </a:rPr>
              <a:t>used</a:t>
            </a:r>
            <a:r>
              <a:rPr lang="ES-ES" sz="1600" dirty="0">
                <a:latin typeface="Arial"/>
              </a:rPr>
              <a:t> </a:t>
            </a:r>
            <a:r>
              <a:rPr lang="ES-ES" sz="1600" dirty="0" err="1">
                <a:latin typeface="Arial"/>
              </a:rPr>
              <a:t>extensively</a:t>
            </a:r>
            <a:r>
              <a:rPr lang="ES-ES" sz="1600" dirty="0">
                <a:latin typeface="Arial"/>
              </a:rPr>
              <a:t> to produce </a:t>
            </a:r>
            <a:r>
              <a:rPr lang="ES-ES" sz="1600" dirty="0" err="1">
                <a:latin typeface="Arial"/>
              </a:rPr>
              <a:t>the</a:t>
            </a:r>
            <a:r>
              <a:rPr lang="ES-ES" sz="1600" dirty="0">
                <a:latin typeface="Arial"/>
              </a:rPr>
              <a:t> editor </a:t>
            </a:r>
            <a:r>
              <a:rPr lang="ES-ES" sz="1600" dirty="0" err="1">
                <a:latin typeface="Arial"/>
              </a:rPr>
              <a:t>forms</a:t>
            </a:r>
            <a:r>
              <a:rPr lang="ES-ES" sz="1600" dirty="0">
                <a:latin typeface="Arial"/>
              </a:rPr>
              <a:t>.</a:t>
            </a:r>
          </a:p>
          <a:p>
            <a:endParaRPr lang="ES-ES" sz="2400" dirty="0">
              <a:latin typeface="Arial"/>
            </a:endParaRPr>
          </a:p>
          <a:p>
            <a:r>
              <a:rPr lang="ES-ES" sz="1000" dirty="0" err="1">
                <a:latin typeface="sans-serif"/>
              </a:rPr>
              <a:t>Database</a:t>
            </a:r>
            <a:r>
              <a:rPr lang="ES-ES" sz="1000" dirty="0">
                <a:latin typeface="sans-serif"/>
              </a:rPr>
              <a:t> </a:t>
            </a:r>
            <a:r>
              <a:rPr lang="ES-ES" sz="1000" dirty="0" err="1">
                <a:latin typeface="sans-serif"/>
              </a:rPr>
              <a:t>Administration</a:t>
            </a:r>
            <a:r>
              <a:rPr lang="ES-ES" sz="1000" dirty="0">
                <a:latin typeface="sans-serif"/>
              </a:rPr>
              <a:t> </a:t>
            </a:r>
            <a:r>
              <a:rPr lang="ES-ES" sz="1000" dirty="0" err="1">
                <a:latin typeface="sans-serif"/>
              </a:rPr>
              <a:t>for</a:t>
            </a:r>
            <a:r>
              <a:rPr lang="ES-ES" sz="1000" dirty="0">
                <a:latin typeface="sans-serif"/>
              </a:rPr>
              <a:t> </a:t>
            </a:r>
            <a:r>
              <a:rPr lang="ES-ES" sz="1000" dirty="0" err="1">
                <a:latin typeface="sans-serif"/>
              </a:rPr>
              <a:t>Spacecraft</a:t>
            </a:r>
            <a:endParaRPr lang="ES-ES" sz="1000" dirty="0">
              <a:latin typeface="sans-serif"/>
            </a:endParaRPr>
          </a:p>
          <a:p>
            <a:r>
              <a:rPr lang="ES-ES" sz="1000" dirty="0" err="1">
                <a:latin typeface="sans-serif"/>
              </a:rPr>
              <a:t>Operations</a:t>
            </a:r>
            <a:r>
              <a:rPr lang="ES-ES" sz="1000" dirty="0">
                <a:latin typeface="sans-serif"/>
              </a:rPr>
              <a:t> – </a:t>
            </a:r>
            <a:r>
              <a:rPr lang="ES-ES" sz="1000" dirty="0" err="1">
                <a:latin typeface="sans-serif"/>
              </a:rPr>
              <a:t>The</a:t>
            </a:r>
            <a:r>
              <a:rPr lang="ES-ES" sz="1000" dirty="0">
                <a:latin typeface="sans-serif"/>
              </a:rPr>
              <a:t> Integral </a:t>
            </a:r>
            <a:r>
              <a:rPr lang="ES-ES" sz="1000" dirty="0" err="1">
                <a:latin typeface="sans-serif"/>
              </a:rPr>
              <a:t>Experience</a:t>
            </a:r>
            <a:r>
              <a:rPr lang="ES-ES" sz="1000" dirty="0">
                <a:latin typeface="sans-serif"/>
              </a:rPr>
              <a:t> r</a:t>
            </a:r>
          </a:p>
          <a:p>
            <a:r>
              <a:rPr lang="ES-ES" sz="1000" dirty="0" err="1">
                <a:latin typeface="sans-serif"/>
              </a:rPr>
              <a:t>bulletin</a:t>
            </a:r>
            <a:r>
              <a:rPr lang="ES-ES" sz="1000" dirty="0">
                <a:latin typeface="sans-serif"/>
              </a:rPr>
              <a:t> 103 — </a:t>
            </a:r>
            <a:r>
              <a:rPr lang="ES-ES" sz="1000" dirty="0" err="1">
                <a:latin typeface="sans-serif"/>
              </a:rPr>
              <a:t>august</a:t>
            </a:r>
            <a:r>
              <a:rPr lang="ES-ES" sz="1000" dirty="0">
                <a:latin typeface="sans-serif"/>
              </a:rPr>
              <a:t> 2000 </a:t>
            </a:r>
          </a:p>
          <a:p>
            <a:r>
              <a:rPr lang="ES-ES" sz="1000" dirty="0">
                <a:latin typeface="sans-serif"/>
              </a:rPr>
              <a:t>100</a:t>
            </a:r>
          </a:p>
          <a:p>
            <a:r>
              <a:rPr lang="ES-ES" sz="1000" dirty="0" err="1">
                <a:latin typeface="sans-serif"/>
              </a:rPr>
              <a:t>Database</a:t>
            </a:r>
            <a:r>
              <a:rPr lang="ES-ES" sz="1000" dirty="0">
                <a:latin typeface="sans-serif"/>
              </a:rPr>
              <a:t> </a:t>
            </a:r>
            <a:r>
              <a:rPr lang="ES-ES" sz="1000" dirty="0" err="1">
                <a:latin typeface="sans-serif"/>
              </a:rPr>
              <a:t>Administration</a:t>
            </a:r>
            <a:r>
              <a:rPr lang="ES-ES" sz="1000" dirty="0">
                <a:latin typeface="sans-serif"/>
              </a:rPr>
              <a:t> </a:t>
            </a:r>
            <a:r>
              <a:rPr lang="ES-ES" sz="1000" dirty="0" err="1">
                <a:latin typeface="sans-serif"/>
              </a:rPr>
              <a:t>for</a:t>
            </a:r>
            <a:r>
              <a:rPr lang="ES-ES" sz="1000" dirty="0">
                <a:latin typeface="sans-serif"/>
              </a:rPr>
              <a:t> </a:t>
            </a:r>
            <a:r>
              <a:rPr lang="ES-ES" sz="1000" dirty="0" err="1">
                <a:latin typeface="sans-serif"/>
              </a:rPr>
              <a:t>Spacecraft</a:t>
            </a:r>
            <a:endParaRPr lang="ES-ES" sz="1000" dirty="0">
              <a:latin typeface="sans-serif"/>
            </a:endParaRPr>
          </a:p>
          <a:p>
            <a:r>
              <a:rPr lang="ES-ES" sz="1000" dirty="0" err="1">
                <a:latin typeface="sans-serif"/>
              </a:rPr>
              <a:t>Operations</a:t>
            </a:r>
            <a:r>
              <a:rPr lang="ES-ES" sz="1000" dirty="0">
                <a:latin typeface="sans-serif"/>
              </a:rPr>
              <a:t> – </a:t>
            </a:r>
            <a:r>
              <a:rPr lang="ES-ES" sz="1000" dirty="0" err="1">
                <a:latin typeface="sans-serif"/>
              </a:rPr>
              <a:t>The</a:t>
            </a:r>
            <a:r>
              <a:rPr lang="ES-ES" sz="1000" dirty="0">
                <a:latin typeface="sans-serif"/>
              </a:rPr>
              <a:t> Integral </a:t>
            </a:r>
            <a:r>
              <a:rPr lang="ES-ES" sz="1000" dirty="0" err="1">
                <a:latin typeface="sans-serif"/>
              </a:rPr>
              <a:t>Experience</a:t>
            </a:r>
            <a:endParaRPr lang="ES-ES" sz="1000" dirty="0">
              <a:latin typeface="sans-serif"/>
            </a:endParaRPr>
          </a:p>
          <a:p>
            <a:r>
              <a:rPr lang="ES-ES" sz="1000" dirty="0">
                <a:latin typeface="sans-serif"/>
              </a:rPr>
              <a:t>J. </a:t>
            </a:r>
            <a:r>
              <a:rPr lang="ES-ES" sz="1000" dirty="0" err="1">
                <a:latin typeface="sans-serif"/>
              </a:rPr>
              <a:t>Houser</a:t>
            </a:r>
            <a:r>
              <a:rPr lang="ES-ES" sz="1000" dirty="0">
                <a:latin typeface="sans-serif"/>
              </a:rPr>
              <a:t> &amp; M </a:t>
            </a:r>
            <a:r>
              <a:rPr lang="ES-ES" sz="1000" dirty="0" err="1">
                <a:latin typeface="sans-serif"/>
              </a:rPr>
              <a:t>Pecchioli</a:t>
            </a:r>
            <a:endParaRPr lang="ES-ES" sz="1000" dirty="0">
              <a:latin typeface="sans-serif"/>
            </a:endParaRPr>
          </a:p>
          <a:p>
            <a:r>
              <a:rPr lang="ES-ES" sz="1000" dirty="0" err="1">
                <a:latin typeface="sans-serif"/>
              </a:rPr>
              <a:t>Mission</a:t>
            </a:r>
            <a:r>
              <a:rPr lang="ES-ES" sz="1000" dirty="0">
                <a:latin typeface="sans-serif"/>
              </a:rPr>
              <a:t> </a:t>
            </a:r>
            <a:r>
              <a:rPr lang="ES-ES" sz="1000" dirty="0" err="1">
                <a:latin typeface="sans-serif"/>
              </a:rPr>
              <a:t>Operations</a:t>
            </a:r>
            <a:r>
              <a:rPr lang="ES-ES" sz="1000" dirty="0">
                <a:latin typeface="sans-serif"/>
              </a:rPr>
              <a:t> </a:t>
            </a:r>
            <a:r>
              <a:rPr lang="ES-ES" sz="1000" dirty="0" err="1">
                <a:latin typeface="sans-serif"/>
              </a:rPr>
              <a:t>Department</a:t>
            </a:r>
            <a:r>
              <a:rPr lang="ES-ES" sz="1000" dirty="0">
                <a:latin typeface="sans-serif"/>
              </a:rPr>
              <a:t>, ESA </a:t>
            </a:r>
            <a:r>
              <a:rPr lang="ES-ES" sz="1000" dirty="0" err="1">
                <a:latin typeface="sans-serif"/>
              </a:rPr>
              <a:t>Directorate</a:t>
            </a:r>
            <a:r>
              <a:rPr lang="ES-ES" sz="1000" dirty="0">
                <a:latin typeface="sans-serif"/>
              </a:rPr>
              <a:t> of </a:t>
            </a:r>
            <a:r>
              <a:rPr lang="ES-ES" sz="1000" dirty="0" err="1">
                <a:latin typeface="sans-serif"/>
              </a:rPr>
              <a:t>Technical</a:t>
            </a:r>
            <a:r>
              <a:rPr lang="ES-ES" sz="1000" dirty="0">
                <a:latin typeface="sans-serif"/>
              </a:rPr>
              <a:t> and </a:t>
            </a:r>
            <a:r>
              <a:rPr lang="ES-ES" sz="1000" dirty="0" err="1">
                <a:latin typeface="sans-serif"/>
              </a:rPr>
              <a:t>Operational</a:t>
            </a:r>
            <a:r>
              <a:rPr lang="ES-ES" sz="1000" dirty="0">
                <a:latin typeface="sans-serif"/>
              </a:rPr>
              <a:t> </a:t>
            </a:r>
            <a:r>
              <a:rPr lang="ES-ES" sz="1000" dirty="0" err="1">
                <a:latin typeface="sans-serif"/>
              </a:rPr>
              <a:t>Support</a:t>
            </a:r>
            <a:r>
              <a:rPr lang="ES-ES" sz="1000" dirty="0">
                <a:latin typeface="sans-serif"/>
              </a:rPr>
              <a:t>,</a:t>
            </a:r>
          </a:p>
          <a:p>
            <a:r>
              <a:rPr lang="ES-ES" sz="1000" dirty="0">
                <a:latin typeface="sans-serif"/>
              </a:rPr>
              <a:t>ESOC, </a:t>
            </a:r>
            <a:r>
              <a:rPr lang="ES-ES" sz="1000" dirty="0" err="1">
                <a:latin typeface="sans-serif"/>
              </a:rPr>
              <a:t>Darmstadt</a:t>
            </a:r>
            <a:r>
              <a:rPr lang="ES-ES" sz="1000" dirty="0">
                <a:latin typeface="sans-serif"/>
              </a:rPr>
              <a:t>, </a:t>
            </a:r>
            <a:r>
              <a:rPr lang="ES-ES" sz="1000" dirty="0" err="1">
                <a:latin typeface="sans-serif"/>
              </a:rPr>
              <a:t>Germany</a:t>
            </a:r>
            <a:endParaRPr lang="ES-ES" sz="1000" dirty="0">
              <a:latin typeface="sans-serif"/>
            </a:endParaRPr>
          </a:p>
          <a:p>
            <a:r>
              <a:rPr lang="ES-ES" sz="1000" dirty="0">
                <a:latin typeface="Arial"/>
              </a:rPr>
              <a:t>http://www.esa.int/esapub/bulletin/bullet103/houser103.pdf</a:t>
            </a:r>
            <a:endParaRPr lang="ES-ES" sz="1000" b="1" dirty="0">
              <a:latin typeface="Arial"/>
            </a:endParaRPr>
          </a:p>
          <a:p>
            <a:endParaRPr lang="ES-ES" sz="800" b="1" dirty="0">
              <a:solidFill>
                <a:srgbClr val="000000"/>
              </a:solidFill>
              <a:latin typeface="Arial"/>
            </a:endParaRPr>
          </a:p>
        </p:txBody>
      </p:sp>
    </p:spTree>
    <p:extLst>
      <p:ext uri="{BB962C8B-B14F-4D97-AF65-F5344CB8AC3E}">
        <p14:creationId xmlns:p14="http://schemas.microsoft.com/office/powerpoint/2010/main" val="3720627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707886"/>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 &amp; </a:t>
            </a:r>
            <a:r>
              <a:rPr lang="EN-U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FS Software – FS SW Scope</a:t>
            </a:r>
            <a:endParaRPr lang="EN-US" sz="2000" b="1" spc="150" dirty="0">
              <a:ln w="11430"/>
              <a:effectLst>
                <a:outerShdw blurRad="25400" algn="tl" rotWithShape="0">
                  <a:srgbClr val="000000">
                    <a:alpha val="43000"/>
                  </a:srgbClr>
                </a:outerShdw>
              </a:effectLst>
              <a:latin typeface="Arial Black" pitchFamily="34" charset="0"/>
              <a:ea typeface="+mj-ea"/>
              <a:cs typeface="+mj-cs"/>
            </a:endParaRPr>
          </a:p>
          <a:p>
            <a:pPr algn="ctr"/>
            <a:endParaRPr lang="EN-US"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sp>
        <p:nvSpPr>
          <p:cNvPr id="2" name="CuadroTexto 1"/>
          <p:cNvSpPr txBox="1"/>
          <p:nvPr/>
        </p:nvSpPr>
        <p:spPr>
          <a:xfrm>
            <a:off x="411163" y="1201738"/>
            <a:ext cx="8324850" cy="2677656"/>
          </a:xfrm>
          <a:prstGeom prst="rect">
            <a:avLst/>
          </a:prstGeom>
        </p:spPr>
        <p:txBody>
          <a:bodyPr rtlCol="0" anchor="t">
            <a:spAutoFit/>
          </a:bodyPr>
          <a:lstStyle/>
          <a:p>
            <a:pPr marL="285750" indent="-285750">
              <a:buFont typeface="Arial" panose="020B0604020202020204" pitchFamily="34" charset="0"/>
              <a:buChar char="•"/>
            </a:pPr>
            <a:r>
              <a:rPr lang="EN-US" sz="2400" dirty="0">
                <a:solidFill>
                  <a:srgbClr val="000000"/>
                </a:solidFill>
                <a:latin typeface="Arial"/>
              </a:rPr>
              <a:t>The Flight Segment Software shall be responsible to </a:t>
            </a:r>
            <a:r>
              <a:rPr lang="EN" sz="2400" dirty="0">
                <a:solidFill>
                  <a:srgbClr val="000000"/>
                </a:solidFill>
                <a:latin typeface="Arial"/>
              </a:rPr>
              <a:t>send housekeeping data to the ground segment</a:t>
            </a:r>
            <a:r>
              <a:rPr lang="EN-US" sz="2400" dirty="0">
                <a:latin typeface="Arial"/>
              </a:rPr>
              <a:t> and </a:t>
            </a:r>
            <a:r>
              <a:rPr lang="EN" sz="2400" dirty="0">
                <a:latin typeface="Arial"/>
              </a:rPr>
              <a:t> execute telecommands from it.</a:t>
            </a:r>
            <a:endParaRPr lang="EN-US" sz="2400" dirty="0">
              <a:solidFill>
                <a:srgbClr val="000000"/>
              </a:solidFill>
              <a:latin typeface="Arial"/>
            </a:endParaRPr>
          </a:p>
          <a:p>
            <a:pPr marL="342900" indent="-342900">
              <a:buFont typeface="Arial" panose="020B0604020202020204" pitchFamily="34" charset="0"/>
              <a:buChar char="•"/>
            </a:pPr>
            <a:r>
              <a:rPr lang="EN-US" sz="2400" dirty="0">
                <a:solidFill>
                  <a:srgbClr val="000000"/>
                </a:solidFill>
                <a:latin typeface="Arial"/>
              </a:rPr>
              <a:t>The Flight Segment Software main components are: </a:t>
            </a:r>
          </a:p>
          <a:p>
            <a:pPr marL="800100" lvl="1" indent="-342900">
              <a:buFont typeface="Arial" panose="020B0604020202020204" pitchFamily="34" charset="0"/>
              <a:buChar char="•"/>
            </a:pPr>
            <a:r>
              <a:rPr lang="EN-US" sz="2400" b="1" dirty="0">
                <a:solidFill>
                  <a:srgbClr val="000000"/>
                </a:solidFill>
                <a:latin typeface="Arial"/>
              </a:rPr>
              <a:t>C&amp;DH Software</a:t>
            </a:r>
            <a:endParaRPr lang="EN-US" sz="2400" b="1" dirty="0">
              <a:latin typeface="Arial"/>
            </a:endParaRPr>
          </a:p>
          <a:p>
            <a:pPr marL="800100" lvl="1" indent="-342900">
              <a:buFont typeface="Arial" panose="020B0604020202020204" pitchFamily="34" charset="0"/>
              <a:buChar char="•"/>
            </a:pPr>
            <a:r>
              <a:rPr lang="EN-US" sz="2400" b="1" dirty="0">
                <a:solidFill>
                  <a:srgbClr val="000000"/>
                </a:solidFill>
                <a:latin typeface="Arial"/>
              </a:rPr>
              <a:t>Payload Software</a:t>
            </a:r>
            <a:endParaRPr lang="EN-US" sz="2400" b="1" dirty="0">
              <a:latin typeface="Arial"/>
            </a:endParaRPr>
          </a:p>
          <a:p>
            <a:pPr marL="285750" indent="-285750">
              <a:buFont typeface="Arial" panose="020B0604020202020204" pitchFamily="34" charset="0"/>
              <a:buChar char="•"/>
            </a:pPr>
            <a:endParaRPr lang="EN-US" sz="2400" b="1" dirty="0">
              <a:solidFill>
                <a:srgbClr val="000000"/>
              </a:solidFill>
              <a:latin typeface="Arial"/>
            </a:endParaRPr>
          </a:p>
        </p:txBody>
      </p:sp>
    </p:spTree>
    <p:extLst>
      <p:ext uri="{BB962C8B-B14F-4D97-AF65-F5344CB8AC3E}">
        <p14:creationId xmlns:p14="http://schemas.microsoft.com/office/powerpoint/2010/main" val="3728644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707886"/>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 &amp; </a:t>
            </a:r>
            <a:r>
              <a:rPr lang="EN-U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FS Software – FS SW Use Cases</a:t>
            </a:r>
            <a:endParaRPr lang="EN-US" sz="2000" b="1" spc="150" dirty="0">
              <a:ln w="11430"/>
              <a:effectLst>
                <a:outerShdw blurRad="25400" algn="tl" rotWithShape="0">
                  <a:srgbClr val="000000">
                    <a:alpha val="43000"/>
                  </a:srgbClr>
                </a:outerShdw>
              </a:effectLst>
              <a:latin typeface="Arial Black" pitchFamily="34" charset="0"/>
              <a:ea typeface="+mj-ea"/>
              <a:cs typeface="+mj-cs"/>
            </a:endParaRPr>
          </a:p>
          <a:p>
            <a:pPr algn="ctr"/>
            <a:endParaRPr lang="EN-US"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sp>
        <p:nvSpPr>
          <p:cNvPr id="2" name="CuadroTexto 1"/>
          <p:cNvSpPr txBox="1"/>
          <p:nvPr/>
        </p:nvSpPr>
        <p:spPr>
          <a:xfrm>
            <a:off x="411163" y="1201738"/>
            <a:ext cx="8324850" cy="830997"/>
          </a:xfrm>
          <a:prstGeom prst="rect">
            <a:avLst/>
          </a:prstGeom>
        </p:spPr>
        <p:txBody>
          <a:bodyPr rtlCol="0" anchor="t">
            <a:spAutoFit/>
          </a:bodyPr>
          <a:lstStyle/>
          <a:p>
            <a:pPr marL="800100" lvl="1" indent="-342900">
              <a:buFont typeface="Arial" panose="020B0604020202020204" pitchFamily="34" charset="0"/>
              <a:buChar char="•"/>
            </a:pPr>
            <a:endParaRPr lang="EN-US" sz="2400" b="1" dirty="0">
              <a:latin typeface="Arial"/>
            </a:endParaRPr>
          </a:p>
          <a:p>
            <a:pPr marL="285750" indent="-285750">
              <a:buFont typeface="Arial" panose="020B0604020202020204" pitchFamily="34" charset="0"/>
              <a:buChar char="•"/>
            </a:pPr>
            <a:endParaRPr lang="EN-US" sz="2400" b="1" dirty="0">
              <a:solidFill>
                <a:srgbClr val="000000"/>
              </a:solidFill>
              <a:latin typeface="Arial"/>
            </a:endParaRPr>
          </a:p>
        </p:txBody>
      </p:sp>
      <p:pic>
        <p:nvPicPr>
          <p:cNvPr id="3" name="Imagen 2"/>
          <p:cNvPicPr>
            <a:picLocks noChangeAspect="1"/>
          </p:cNvPicPr>
          <p:nvPr/>
        </p:nvPicPr>
        <p:blipFill>
          <a:blip r:embed="rId3"/>
          <a:srcRect t="61" r="8778" b="10128"/>
          <a:stretch>
            <a:fillRect/>
          </a:stretch>
        </p:blipFill>
        <p:spPr>
          <a:xfrm>
            <a:off x="28575" y="915988"/>
            <a:ext cx="8859838" cy="5439980"/>
          </a:xfrm>
          <a:prstGeom prst="rect">
            <a:avLst/>
          </a:prstGeom>
        </p:spPr>
      </p:pic>
    </p:spTree>
    <p:extLst>
      <p:ext uri="{BB962C8B-B14F-4D97-AF65-F5344CB8AC3E}">
        <p14:creationId xmlns:p14="http://schemas.microsoft.com/office/powerpoint/2010/main" val="598370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707886"/>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S-E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 &amp; </a:t>
            </a:r>
            <a:r>
              <a:rPr lang="EN-U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FS Software –  FS SW Requirements</a:t>
            </a:r>
            <a:endParaRPr lang="EN-US" sz="2000" b="1" spc="150" dirty="0">
              <a:ln w="11430"/>
              <a:solidFill>
                <a:srgbClr val="F8F8F8"/>
              </a:solidFill>
              <a:effectLst>
                <a:outerShdw blurRad="25400" algn="tl" rotWithShape="0">
                  <a:srgbClr val="000000">
                    <a:alpha val="43000"/>
                  </a:srgbClr>
                </a:outerShdw>
              </a:effectLst>
              <a:latin typeface="Arial Black"/>
              <a:ea typeface="+mj-ea"/>
              <a:cs typeface="+mj-cs"/>
            </a:endParaRPr>
          </a:p>
          <a:p>
            <a:pPr algn="ctr"/>
            <a:endParaRPr lang="EN-US"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sp>
        <p:nvSpPr>
          <p:cNvPr id="2" name="CuadroTexto 1"/>
          <p:cNvSpPr txBox="1"/>
          <p:nvPr/>
        </p:nvSpPr>
        <p:spPr>
          <a:xfrm>
            <a:off x="411163" y="1201738"/>
            <a:ext cx="8324850" cy="4893647"/>
          </a:xfrm>
          <a:prstGeom prst="rect">
            <a:avLst/>
          </a:prstGeom>
        </p:spPr>
        <p:txBody>
          <a:bodyPr rtlCol="0" anchor="t">
            <a:spAutoFit/>
          </a:bodyPr>
          <a:lstStyle/>
          <a:p>
            <a:pPr marL="285750" indent="-285750">
              <a:buFont typeface="Arial" panose="020B0604020202020204" pitchFamily="34" charset="0"/>
              <a:buChar char="•"/>
            </a:pPr>
            <a:r>
              <a:rPr lang="EN-US" sz="2400" dirty="0">
                <a:latin typeface="Arial"/>
              </a:rPr>
              <a:t>Parent requirements (L2B):</a:t>
            </a:r>
          </a:p>
          <a:p>
            <a:pPr marL="742950" lvl="1" indent="-285750">
              <a:buFont typeface="Arial" panose="020B0604020202020204" pitchFamily="34" charset="0"/>
              <a:buChar char="•"/>
            </a:pPr>
            <a:r>
              <a:rPr lang="EN-US" sz="2400" dirty="0">
                <a:latin typeface="Arial"/>
              </a:rPr>
              <a:t>Main subsystems: C&amp;DH and Payload</a:t>
            </a:r>
          </a:p>
          <a:p>
            <a:pPr marL="742950" lvl="1" indent="-285750">
              <a:buFont typeface="Arial" panose="020B0604020202020204" pitchFamily="34" charset="0"/>
              <a:buChar char="•"/>
            </a:pPr>
            <a:r>
              <a:rPr lang="EN-US" sz="2400" dirty="0">
                <a:solidFill>
                  <a:srgbClr val="000000"/>
                </a:solidFill>
                <a:latin typeface="Arial"/>
              </a:rPr>
              <a:t>Default Software in other subsystems</a:t>
            </a:r>
          </a:p>
          <a:p>
            <a:pPr marL="742950" lvl="1" indent="-285750">
              <a:buFont typeface="Arial" panose="020B0604020202020204" pitchFamily="34" charset="0"/>
              <a:buChar char="•"/>
            </a:pPr>
            <a:endParaRPr lang="EN-US" sz="2400" b="1" dirty="0">
              <a:solidFill>
                <a:srgbClr val="000000"/>
              </a:solidFill>
              <a:latin typeface="Arial"/>
            </a:endParaRPr>
          </a:p>
          <a:p>
            <a:pPr marL="285750" indent="-285750">
              <a:buFont typeface="Arial" panose="020B0604020202020204" pitchFamily="34" charset="0"/>
              <a:buChar char="•"/>
            </a:pPr>
            <a:r>
              <a:rPr lang="EN-US" sz="2400" dirty="0">
                <a:latin typeface="Arial"/>
              </a:rPr>
              <a:t>Architecture and Functional requirements details are L3 level specifications</a:t>
            </a:r>
            <a:r>
              <a:rPr lang="EN-US" sz="2400" dirty="0">
                <a:solidFill>
                  <a:srgbClr val="000000"/>
                </a:solidFill>
                <a:latin typeface="Arial"/>
              </a:rPr>
              <a:t>.</a:t>
            </a:r>
          </a:p>
          <a:p>
            <a:pPr marL="285750" indent="-285750">
              <a:buFont typeface="Arial" panose="020B0604020202020204" pitchFamily="34" charset="0"/>
              <a:buChar char="•"/>
            </a:pPr>
            <a:r>
              <a:rPr lang="EN-US" sz="2400" dirty="0">
                <a:solidFill>
                  <a:srgbClr val="000000"/>
                </a:solidFill>
                <a:latin typeface="Arial"/>
              </a:rPr>
              <a:t>Designed architecture aims to be as simple as possible, covering all the functionalities demanded to the flight software.</a:t>
            </a:r>
            <a:endParaRPr lang="EN-US" sz="2400" dirty="0">
              <a:latin typeface="Arial"/>
            </a:endParaRPr>
          </a:p>
          <a:p>
            <a:pPr marL="285750" indent="-285750">
              <a:buFont typeface="Arial" panose="020B0604020202020204" pitchFamily="34" charset="0"/>
              <a:buChar char="•"/>
            </a:pPr>
            <a:endParaRPr lang="ES-ES" sz="2400" b="1" dirty="0">
              <a:solidFill>
                <a:srgbClr val="000000"/>
              </a:solidFill>
              <a:latin typeface="Arial"/>
            </a:endParaRPr>
          </a:p>
          <a:p>
            <a:pPr marL="285750" indent="-285750">
              <a:buFont typeface="Arial" panose="020B0604020202020204" pitchFamily="34" charset="0"/>
              <a:buChar char="•"/>
            </a:pPr>
            <a:endParaRPr lang="ES-ES" sz="2400" b="1" dirty="0">
              <a:latin typeface="Arial"/>
            </a:endParaRPr>
          </a:p>
          <a:p>
            <a:pPr marL="285750" indent="-285750">
              <a:buFont typeface="Arial" panose="020B0604020202020204" pitchFamily="34" charset="0"/>
              <a:buChar char="•"/>
            </a:pPr>
            <a:endParaRPr lang="ES-ES" sz="2400" b="1" dirty="0">
              <a:solidFill>
                <a:srgbClr val="000000"/>
              </a:solidFill>
              <a:latin typeface="Arial"/>
            </a:endParaRPr>
          </a:p>
          <a:p>
            <a:pPr marL="285750" indent="-285750">
              <a:buFont typeface="Arial" panose="020B0604020202020204" pitchFamily="34" charset="0"/>
              <a:buChar char="•"/>
            </a:pPr>
            <a:endParaRPr lang="ES-ES" sz="2400" b="1" dirty="0">
              <a:solidFill>
                <a:srgbClr val="000000"/>
              </a:solidFill>
              <a:latin typeface="Arial"/>
            </a:endParaRPr>
          </a:p>
        </p:txBody>
      </p:sp>
    </p:spTree>
    <p:extLst>
      <p:ext uri="{BB962C8B-B14F-4D97-AF65-F5344CB8AC3E}">
        <p14:creationId xmlns:p14="http://schemas.microsoft.com/office/powerpoint/2010/main" val="2125775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707886"/>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N-U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 &amp; FS Software – FS SW Architecture</a:t>
            </a:r>
          </a:p>
          <a:p>
            <a:pPr algn="ctr"/>
            <a:endParaRPr lang="EN-US"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pic>
        <p:nvPicPr>
          <p:cNvPr id="2" name="Imagen 1"/>
          <p:cNvPicPr>
            <a:picLocks noChangeAspect="1"/>
          </p:cNvPicPr>
          <p:nvPr/>
        </p:nvPicPr>
        <p:blipFill>
          <a:blip r:embed="rId3"/>
          <a:stretch>
            <a:fillRect/>
          </a:stretch>
        </p:blipFill>
        <p:spPr>
          <a:xfrm>
            <a:off x="400050" y="990600"/>
            <a:ext cx="8316913" cy="5381240"/>
          </a:xfrm>
          <a:prstGeom prst="rect">
            <a:avLst/>
          </a:prstGeom>
        </p:spPr>
      </p:pic>
    </p:spTree>
    <p:extLst>
      <p:ext uri="{BB962C8B-B14F-4D97-AF65-F5344CB8AC3E}">
        <p14:creationId xmlns:p14="http://schemas.microsoft.com/office/powerpoint/2010/main" val="751246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490"/>
            <a:ext cx="9144000" cy="707886"/>
          </a:xfrm>
          <a:prstGeom prst="rect">
            <a:avLst/>
          </a:prstGeom>
          <a:noFill/>
        </p:spPr>
        <p:txBody>
          <a:bodyPr wrap="square" rtlCol="0" anchor="t">
            <a:spAutoFit/>
            <a:scene3d>
              <a:camera prst="orthographicFront"/>
              <a:lightRig rig="soft" dir="t">
                <a:rot lat="0" lon="0" rev="10800000"/>
              </a:lightRig>
            </a:scene3d>
            <a:sp3d>
              <a:bevelT w="27940" h="12700"/>
              <a:contourClr>
                <a:srgbClr val="DDDDDD"/>
              </a:contourClr>
            </a:sp3d>
          </a:bodyPr>
          <a:lstStyle/>
          <a:p>
            <a:pPr algn="ctr"/>
            <a:r>
              <a:rPr lang="EN-US" sz="2000" b="1" spc="150" dirty="0">
                <a:ln w="11430"/>
                <a:solidFill>
                  <a:srgbClr val="F8F8F8"/>
                </a:solidFill>
                <a:effectLst>
                  <a:outerShdw blurRad="25400" algn="tl" rotWithShape="0">
                    <a:srgbClr val="000000">
                      <a:alpha val="43000"/>
                    </a:srgbClr>
                  </a:outerShdw>
                </a:effectLst>
                <a:latin typeface="Arial Black" pitchFamily="34" charset="0"/>
                <a:ea typeface="+mj-ea"/>
                <a:cs typeface="+mj-cs"/>
              </a:rPr>
              <a:t>MOS/GDS &amp; FS Software – FS SW Architecture</a:t>
            </a:r>
          </a:p>
          <a:p>
            <a:pPr algn="ctr"/>
            <a:endParaRPr lang="EN-US" sz="2000" b="1" spc="150" dirty="0">
              <a:ln w="11430"/>
              <a:solidFill>
                <a:srgbClr val="F8F8F8"/>
              </a:solidFill>
              <a:effectLst>
                <a:outerShdw blurRad="25400" algn="tl" rotWithShape="0">
                  <a:srgbClr val="000000">
                    <a:alpha val="43000"/>
                  </a:srgbClr>
                </a:outerShdw>
              </a:effectLst>
              <a:latin typeface="Arial Black"/>
              <a:ea typeface="+mj-ea"/>
              <a:cs typeface="+mj-cs"/>
            </a:endParaRPr>
          </a:p>
        </p:txBody>
      </p:sp>
      <p:pic>
        <p:nvPicPr>
          <p:cNvPr id="2" name="Imagen 1"/>
          <p:cNvPicPr>
            <a:picLocks noChangeAspect="1"/>
          </p:cNvPicPr>
          <p:nvPr/>
        </p:nvPicPr>
        <p:blipFill>
          <a:blip r:embed="rId3"/>
          <a:stretch>
            <a:fillRect/>
          </a:stretch>
        </p:blipFill>
        <p:spPr>
          <a:xfrm>
            <a:off x="400050" y="990600"/>
            <a:ext cx="8316913" cy="5381240"/>
          </a:xfrm>
          <a:prstGeom prst="rect">
            <a:avLst/>
          </a:prstGeom>
        </p:spPr>
      </p:pic>
      <p:sp>
        <p:nvSpPr>
          <p:cNvPr id="5" name="CuadroTexto 4"/>
          <p:cNvSpPr txBox="1"/>
          <p:nvPr/>
        </p:nvSpPr>
        <p:spPr>
          <a:xfrm>
            <a:off x="5666213" y="2299939"/>
            <a:ext cx="3144432" cy="646331"/>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b="1" dirty="0">
                <a:solidFill>
                  <a:srgbClr val="FF0000"/>
                </a:solidFill>
                <a:latin typeface="Arial"/>
              </a:rPr>
              <a:t>Flight Segment Software Modules</a:t>
            </a:r>
            <a:endParaRPr lang="ES-ES" b="1" dirty="0">
              <a:solidFill>
                <a:srgbClr val="FF0000"/>
              </a:solidFill>
              <a:latin typeface="Arial"/>
            </a:endParaRPr>
          </a:p>
        </p:txBody>
      </p:sp>
      <p:sp>
        <p:nvSpPr>
          <p:cNvPr id="6" name="Rectángulo: esquinas redondeadas 5"/>
          <p:cNvSpPr/>
          <p:nvPr/>
        </p:nvSpPr>
        <p:spPr>
          <a:xfrm>
            <a:off x="3679902" y="2017673"/>
            <a:ext cx="1731985" cy="93661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esquinas redondeadas 6"/>
          <p:cNvSpPr/>
          <p:nvPr/>
        </p:nvSpPr>
        <p:spPr>
          <a:xfrm>
            <a:off x="6450013" y="3878263"/>
            <a:ext cx="1669332" cy="93662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6801311"/>
      </p:ext>
    </p:extLst>
  </p:cSld>
  <p:clrMapOvr>
    <a:masterClrMapping/>
  </p:clrMapOvr>
</p:sld>
</file>

<file path=ppt/theme/theme1.xml><?xml version="1.0" encoding="utf-8"?>
<a:theme xmlns:a="http://schemas.openxmlformats.org/drawingml/2006/main" name="Aq_Monthly">
  <a:themeElements>
    <a:clrScheme name="Aq_Monthly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q_Monthl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q_Monthly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q_Monthly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q_Monthly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q_Monthly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q_Monthly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q_Monthly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q_Monthly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Settings\gkunstma\Application Data\Microsoft\Templates\Aq_Monthly.pot</Template>
  <TotalTime>56327</TotalTime>
  <Words>1205</Words>
  <Application>Microsoft Office PowerPoint</Application>
  <PresentationFormat>Presentación en pantalla (4:3)</PresentationFormat>
  <Paragraphs>351</Paragraphs>
  <Slides>41</Slides>
  <Notes>41</Notes>
  <HiddenSlides>0</HiddenSlides>
  <MMClips>0</MMClips>
  <ScaleCrop>false</ScaleCrop>
  <HeadingPairs>
    <vt:vector size="4" baseType="variant">
      <vt:variant>
        <vt:lpstr>Tema</vt:lpstr>
      </vt:variant>
      <vt:variant>
        <vt:i4>1</vt:i4>
      </vt:variant>
      <vt:variant>
        <vt:lpstr>Títulos de diapositiva</vt:lpstr>
      </vt:variant>
      <vt:variant>
        <vt:i4>41</vt:i4>
      </vt:variant>
    </vt:vector>
  </HeadingPairs>
  <TitlesOfParts>
    <vt:vector size="42" baseType="lpstr">
      <vt:lpstr>Aq_Monthly</vt:lpstr>
      <vt:lpstr>Presentación de PowerPoint</vt:lpstr>
      <vt:lpstr>Presentación de PowerPoint</vt:lpstr>
      <vt:lpstr>Presentación de PowerPoint</vt:lpstr>
      <vt:lpstr>Flight Segment Software Architecture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Academic Model</vt:lpstr>
      <vt:lpstr>Presentación de PowerPoint</vt:lpstr>
      <vt:lpstr>Presentación de PowerPoint</vt:lpstr>
      <vt:lpstr>Questions?</vt:lpstr>
      <vt:lpstr>MOS/GDS Software Architecture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Questions?</vt:lpstr>
      <vt:lpstr>BACK UP SLIDES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LMIT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gkunstma</dc:creator>
  <cp:lastModifiedBy>Pablo Soligo</cp:lastModifiedBy>
  <cp:revision>819</cp:revision>
  <cp:lastPrinted>2003-02-21T20:16:06Z</cp:lastPrinted>
  <dcterms:created xsi:type="dcterms:W3CDTF">2002-12-02T18:07:37Z</dcterms:created>
  <dcterms:modified xsi:type="dcterms:W3CDTF">2016-12-19T11:51:00Z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ustodian">
    <vt:lpwstr>52</vt:lpwstr>
  </property>
  <property fmtid="{D5CDD505-2E9C-101B-9397-08002B2CF9AE}" pid="3" name="Expected Release Gate">
    <vt:lpwstr/>
  </property>
  <property fmtid="{D5CDD505-2E9C-101B-9397-08002B2CF9AE}" pid="4" name="Keywords0">
    <vt:lpwstr/>
  </property>
  <property fmtid="{D5CDD505-2E9C-101B-9397-08002B2CF9AE}" pid="5" name="Cover Date">
    <vt:lpwstr>2004-02-22T00:00:00Z</vt:lpwstr>
  </property>
  <property fmtid="{D5CDD505-2E9C-101B-9397-08002B2CF9AE}" pid="6" name="WBS Level 2">
    <vt:lpwstr>2-Project System</vt:lpwstr>
  </property>
  <property fmtid="{D5CDD505-2E9C-101B-9397-08002B2CF9AE}" pid="7" name="Description0">
    <vt:lpwstr/>
  </property>
  <property fmtid="{D5CDD505-2E9C-101B-9397-08002B2CF9AE}" pid="8" name="Comments0">
    <vt:lpwstr/>
  </property>
  <property fmtid="{D5CDD505-2E9C-101B-9397-08002B2CF9AE}" pid="9" name="Title0">
    <vt:lpwstr>Aq/SAC-D PMSR Agenda</vt:lpwstr>
  </property>
  <property fmtid="{D5CDD505-2E9C-101B-9397-08002B2CF9AE}" pid="10" name="Author0">
    <vt:lpwstr>61</vt:lpwstr>
  </property>
  <property fmtid="{D5CDD505-2E9C-101B-9397-08002B2CF9AE}" pid="11" name="Project ID">
    <vt:lpwstr/>
  </property>
  <property fmtid="{D5CDD505-2E9C-101B-9397-08002B2CF9AE}" pid="12" name="Public Release Clearance Number">
    <vt:lpwstr/>
  </property>
  <property fmtid="{D5CDD505-2E9C-101B-9397-08002B2CF9AE}" pid="13" name="Document Level">
    <vt:lpwstr>Level 2=Project</vt:lpwstr>
  </property>
  <property fmtid="{D5CDD505-2E9C-101B-9397-08002B2CF9AE}" pid="14" name="Document Type">
    <vt:lpwstr/>
  </property>
</Properties>
</file>