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1" r:id="rId4"/>
    <p:sldId id="262" r:id="rId5"/>
    <p:sldId id="265" r:id="rId6"/>
    <p:sldId id="266" r:id="rId7"/>
    <p:sldId id="260" r:id="rId8"/>
    <p:sldId id="264" r:id="rId9"/>
    <p:sldId id="263" r:id="rId10"/>
    <p:sldId id="267" r:id="rId11"/>
    <p:sldId id="268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8DF6"/>
    <a:srgbClr val="E9F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F184F7-26CE-4356-990E-DF4DCD17B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B6F50F-F540-4401-B885-3EC46B02D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041D85-29F1-42CC-89DC-46FD3EC31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870C-23B4-4AD5-86B6-E513E013F2BE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ADFA70-D6D5-438F-85F9-F0EC974FF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46D5D8-E96E-4B9D-A799-A21211F04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1067-A125-4517-ADF8-0D0BBA2009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453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6EB83-1AE6-4E33-8258-355939C6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F768136-7A1B-4267-AEB2-C04618AAD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27CDD6-0842-46C6-93A2-B6C011BB3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870C-23B4-4AD5-86B6-E513E013F2BE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406DF0-43FC-4B65-9CC6-71D550C93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027D5B-432A-4FBD-99DD-55AC78411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1067-A125-4517-ADF8-0D0BBA2009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2281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BC81E8-A726-4196-840A-F6FD891D45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0ABF6A9-0E7B-4063-B97D-0285F87AC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12D9AF-B04B-42FF-A39D-BA9E03D6F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870C-23B4-4AD5-86B6-E513E013F2BE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72C415-85A8-4B4E-B50C-95952E102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10B53B-BB60-4399-B62D-C5A421360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1067-A125-4517-ADF8-0D0BBA2009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938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CDCBA-162F-4A0B-9A4B-31714C18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A1B9AB-F72D-4DE2-BBD3-7C26D9966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7ED078-2EAA-425E-BD7F-D1FBCF555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870C-23B4-4AD5-86B6-E513E013F2BE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552857-BDBD-41FE-8BAB-EFE2D1A16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755978-073C-40E5-BE2B-FBDA62B80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1067-A125-4517-ADF8-0D0BBA2009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1533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A5C596-63CC-41A8-B051-B0EA9F7D9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3C62D5-50C8-4BA8-A1F7-B85865E55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187F75-A1BB-4CAD-BC73-014BC7983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870C-23B4-4AD5-86B6-E513E013F2BE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277085-222B-4309-84D9-2022AA873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4EA0AA-8076-4D63-842D-4F1BB261A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1067-A125-4517-ADF8-0D0BBA2009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6332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31FEB0-21A9-485C-931F-521BEB97D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338CC4-8286-469E-A202-EE5715A002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D94B93B-98DD-4A0B-B2EB-5E0CE5FD1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883CDF-410B-46A4-9CFE-CB6890643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870C-23B4-4AD5-86B6-E513E013F2BE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BEDCED-CFE8-4FE2-80AB-0E66AC922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8BFCCE-08FE-46D7-9C0B-C6AB61689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1067-A125-4517-ADF8-0D0BBA2009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6891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DF9B6D-2840-4EAB-904E-C8F743EC6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632610-DAFD-4F87-B2CB-2B956C312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87D5220-2717-4C5A-9BB4-8FC456D0B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F0A0608-D338-4C28-81A9-E8232AE11D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BB8C426-5989-4E73-A19C-899397B274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536A754-7EE3-44FB-96E1-9653D354B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870C-23B4-4AD5-86B6-E513E013F2BE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4919B80-FB80-4AE2-A3C9-907A4F379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BF9EDF2-7FF6-44DD-9138-DE391075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1067-A125-4517-ADF8-0D0BBA2009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3138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65B844-1E50-4C53-B06A-892747965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AF1DD4C-D93C-414C-AF8E-C230029B9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870C-23B4-4AD5-86B6-E513E013F2BE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55BDF9F-96BA-4EAF-BBA7-8F9C1ABDF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2EE7F62-C3C9-437C-B48B-D5981FD00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1067-A125-4517-ADF8-0D0BBA2009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391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BF6BD7E-2AC6-4F56-9D3C-8B6DBCDC8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870C-23B4-4AD5-86B6-E513E013F2BE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6914FA4-112E-4B14-BC4A-30DB03DA7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2E49459-23CE-4297-88AA-54E0F441C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1067-A125-4517-ADF8-0D0BBA2009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292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16581B-8599-4651-9CCC-1A5123B32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A1A584-925B-4190-BF25-6E67165B4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2408FAF-5F3D-4249-9B44-3C345D7B4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CA3DED0-E349-4CEF-8C9A-F2EE32BCA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870C-23B4-4AD5-86B6-E513E013F2BE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75CD6E-0258-4139-B921-7A604A35C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CA115B1-AFC2-4F4E-A240-A6591C030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1067-A125-4517-ADF8-0D0BBA2009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5142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0B2513-6526-4CED-ADCC-13D0740D6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D968D7E-18EA-4CE5-98D8-C3F440FEB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1C80615-C555-417B-BA77-A62F71B92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8879D8-1481-4D4C-96B0-B4CED3AA7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870C-23B4-4AD5-86B6-E513E013F2BE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A3BBF3-012E-4AB5-A7D0-E480A4958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89074B-2615-494A-8B64-C75983DE6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1067-A125-4517-ADF8-0D0BBA2009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966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D72E130-C82A-494F-82A8-A6E9914B3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9575AD-B35A-41EB-8384-5A2C4B0E6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E68A19-C88E-43BA-9410-6FE26B93B6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4870C-23B4-4AD5-86B6-E513E013F2BE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31917A-2CC7-4678-B33B-88B89A333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3E01CE-16F5-4424-B35C-3C7706B64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21067-A125-4517-ADF8-0D0BBA2009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5807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35A6561-DDDF-4EBE-8879-1C9E7C247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159" y="221018"/>
            <a:ext cx="7949681" cy="447169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4528387-F410-42BD-8F79-EE555EA54283}"/>
              </a:ext>
            </a:extLst>
          </p:cNvPr>
          <p:cNvSpPr txBox="1"/>
          <p:nvPr/>
        </p:nvSpPr>
        <p:spPr>
          <a:xfrm>
            <a:off x="3899724" y="5290458"/>
            <a:ext cx="4392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000" dirty="0">
                <a:solidFill>
                  <a:srgbClr val="4E8DF6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Márcio Vinícius</a:t>
            </a:r>
          </a:p>
          <a:p>
            <a:pPr algn="ctr"/>
            <a:r>
              <a:rPr lang="pt-BR" sz="3000" dirty="0">
                <a:solidFill>
                  <a:srgbClr val="4E8DF6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Pablo de Souza Nogueira</a:t>
            </a:r>
          </a:p>
        </p:txBody>
      </p:sp>
    </p:spTree>
    <p:extLst>
      <p:ext uri="{BB962C8B-B14F-4D97-AF65-F5344CB8AC3E}">
        <p14:creationId xmlns:p14="http://schemas.microsoft.com/office/powerpoint/2010/main" val="2678509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8D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B25ABF98-3A98-42B1-A1BA-7E85EAC5C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562808" cy="1040656"/>
          </a:xfrm>
          <a:prstGeom prst="rect">
            <a:avLst/>
          </a:prstGeom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A0307044-6C38-4CB3-855A-6B8D2313296C}"/>
              </a:ext>
            </a:extLst>
          </p:cNvPr>
          <p:cNvCxnSpPr>
            <a:cxnSpLocks/>
          </p:cNvCxnSpPr>
          <p:nvPr/>
        </p:nvCxnSpPr>
        <p:spPr>
          <a:xfrm>
            <a:off x="317241" y="1082351"/>
            <a:ext cx="115326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1A268B1-80FD-483B-A81D-2CDBE2860A65}"/>
              </a:ext>
            </a:extLst>
          </p:cNvPr>
          <p:cNvSpPr txBox="1"/>
          <p:nvPr/>
        </p:nvSpPr>
        <p:spPr>
          <a:xfrm>
            <a:off x="9390549" y="374465"/>
            <a:ext cx="24593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4000" dirty="0" err="1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VotoCerto</a:t>
            </a:r>
            <a:endParaRPr lang="pt-BR" sz="4000" dirty="0">
              <a:solidFill>
                <a:schemeClr val="bg1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4865B02-9F76-4246-98B4-513E4E8E1145}"/>
              </a:ext>
            </a:extLst>
          </p:cNvPr>
          <p:cNvSpPr txBox="1"/>
          <p:nvPr/>
        </p:nvSpPr>
        <p:spPr>
          <a:xfrm>
            <a:off x="317241" y="1282644"/>
            <a:ext cx="913979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Aplicativo desenvolvido em </a:t>
            </a:r>
            <a:r>
              <a:rPr lang="pt-BR" sz="3000" dirty="0" err="1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Ionic</a:t>
            </a:r>
            <a:r>
              <a:rPr lang="pt-BR" sz="3000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 utilizando os recursos apresentados.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1500" dirty="0">
              <a:solidFill>
                <a:schemeClr val="bg1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Ajuda a identificar a semelhança de opinião dos candidatos com a do usuário através de perguntas relacionadas a diversos temas como, economia, segurança, saúde, educação, etc...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1500" dirty="0">
              <a:solidFill>
                <a:schemeClr val="bg1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QR </a:t>
            </a:r>
            <a:r>
              <a:rPr lang="pt-BR" sz="3000" dirty="0" err="1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Code</a:t>
            </a:r>
            <a:r>
              <a:rPr lang="pt-BR" sz="3000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 com o link para download do aplicativo para dispositivo Android.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0F9BF6C-7203-45CB-8C88-D0BAA6010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1982" y="1490817"/>
            <a:ext cx="2297894" cy="229789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5B1D846-7BE6-43D2-A6DA-3C8B231454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1982" y="4218236"/>
            <a:ext cx="2297894" cy="229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298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8D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B25ABF98-3A98-42B1-A1BA-7E85EAC5C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562808" cy="1040656"/>
          </a:xfrm>
          <a:prstGeom prst="rect">
            <a:avLst/>
          </a:prstGeom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A0307044-6C38-4CB3-855A-6B8D2313296C}"/>
              </a:ext>
            </a:extLst>
          </p:cNvPr>
          <p:cNvCxnSpPr>
            <a:cxnSpLocks/>
          </p:cNvCxnSpPr>
          <p:nvPr/>
        </p:nvCxnSpPr>
        <p:spPr>
          <a:xfrm>
            <a:off x="317241" y="1082351"/>
            <a:ext cx="115326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1A268B1-80FD-483B-A81D-2CDBE2860A65}"/>
              </a:ext>
            </a:extLst>
          </p:cNvPr>
          <p:cNvSpPr txBox="1"/>
          <p:nvPr/>
        </p:nvSpPr>
        <p:spPr>
          <a:xfrm>
            <a:off x="9701531" y="374465"/>
            <a:ext cx="21483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4000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API REST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4865B02-9F76-4246-98B4-513E4E8E1145}"/>
              </a:ext>
            </a:extLst>
          </p:cNvPr>
          <p:cNvSpPr txBox="1"/>
          <p:nvPr/>
        </p:nvSpPr>
        <p:spPr>
          <a:xfrm>
            <a:off x="317241" y="1282644"/>
            <a:ext cx="115326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API feita com </a:t>
            </a:r>
            <a:r>
              <a:rPr lang="pt-BR" sz="3000" dirty="0" err="1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Json</a:t>
            </a:r>
            <a:r>
              <a:rPr lang="pt-BR" sz="3000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-Server hospedada no </a:t>
            </a:r>
            <a:r>
              <a:rPr lang="pt-BR" sz="3000" dirty="0" err="1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Heroku</a:t>
            </a:r>
            <a:r>
              <a:rPr lang="pt-BR" sz="3000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 com os dados coletados do site </a:t>
            </a:r>
            <a:r>
              <a:rPr lang="pt-BR" sz="3000" dirty="0">
                <a:solidFill>
                  <a:srgbClr val="FFFF00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https://oiceberg.com.br/calculadora/</a:t>
            </a:r>
            <a:endParaRPr lang="pt-BR" sz="1500" dirty="0">
              <a:solidFill>
                <a:srgbClr val="FFFF00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endParaRPr lang="pt-BR" sz="3000" dirty="0">
              <a:solidFill>
                <a:schemeClr val="bg1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https://votocerto.herokuapp.com/Candidatos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EFE3199-685B-47A9-9D47-820F8C6242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773" y="3295135"/>
            <a:ext cx="5835569" cy="337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291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8D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B25ABF98-3A98-42B1-A1BA-7E85EAC5C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562808" cy="1040656"/>
          </a:xfrm>
          <a:prstGeom prst="rect">
            <a:avLst/>
          </a:prstGeom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A0307044-6C38-4CB3-855A-6B8D2313296C}"/>
              </a:ext>
            </a:extLst>
          </p:cNvPr>
          <p:cNvCxnSpPr>
            <a:cxnSpLocks/>
          </p:cNvCxnSpPr>
          <p:nvPr/>
        </p:nvCxnSpPr>
        <p:spPr>
          <a:xfrm>
            <a:off x="317241" y="1082351"/>
            <a:ext cx="115326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1A268B1-80FD-483B-A81D-2CDBE2860A65}"/>
              </a:ext>
            </a:extLst>
          </p:cNvPr>
          <p:cNvSpPr txBox="1"/>
          <p:nvPr/>
        </p:nvSpPr>
        <p:spPr>
          <a:xfrm>
            <a:off x="9267118" y="374465"/>
            <a:ext cx="25827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4000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Introdução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4865B02-9F76-4246-98B4-513E4E8E1145}"/>
              </a:ext>
            </a:extLst>
          </p:cNvPr>
          <p:cNvSpPr txBox="1"/>
          <p:nvPr/>
        </p:nvSpPr>
        <p:spPr>
          <a:xfrm>
            <a:off x="317241" y="1282644"/>
            <a:ext cx="11532636" cy="555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Framework front-</a:t>
            </a:r>
            <a:r>
              <a:rPr lang="pt-BR" sz="3000" dirty="0" err="1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end</a:t>
            </a:r>
            <a:r>
              <a:rPr lang="pt-BR" sz="3000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 para a construção de aplicativos híbridos utilizando HTML, CSS (</a:t>
            </a:r>
            <a:r>
              <a:rPr lang="pt-BR" sz="3000" b="1" dirty="0">
                <a:solidFill>
                  <a:srgbClr val="FFFF00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SASS</a:t>
            </a:r>
            <a:r>
              <a:rPr lang="pt-BR" sz="3000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) e </a:t>
            </a:r>
            <a:r>
              <a:rPr lang="pt-BR" sz="3000" dirty="0" err="1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JavaScript</a:t>
            </a:r>
            <a:r>
              <a:rPr lang="pt-BR" sz="3000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 (</a:t>
            </a:r>
            <a:r>
              <a:rPr lang="pt-BR" sz="3000" b="1" dirty="0" err="1">
                <a:solidFill>
                  <a:srgbClr val="FFFF00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TypeScript</a:t>
            </a:r>
            <a:r>
              <a:rPr lang="pt-BR" sz="3000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1500" dirty="0">
              <a:solidFill>
                <a:schemeClr val="bg1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000" dirty="0" err="1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Ionic</a:t>
            </a:r>
            <a:r>
              <a:rPr lang="pt-BR" sz="3000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 é uma extensão do framework Angular que auxilia na execução de SPA (Single Page </a:t>
            </a:r>
            <a:r>
              <a:rPr lang="pt-BR" sz="3000" dirty="0" err="1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Application</a:t>
            </a:r>
            <a:r>
              <a:rPr lang="pt-BR" sz="3000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1000" dirty="0">
              <a:solidFill>
                <a:schemeClr val="bg1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1500" dirty="0">
              <a:solidFill>
                <a:schemeClr val="bg1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000" dirty="0" err="1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Ionic</a:t>
            </a:r>
            <a:r>
              <a:rPr lang="pt-BR" sz="3000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 é feito em cima do Apache </a:t>
            </a:r>
            <a:r>
              <a:rPr lang="pt-BR" sz="3000" dirty="0" err="1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Cordova</a:t>
            </a:r>
            <a:r>
              <a:rPr lang="pt-BR" sz="3000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 que roda a aplicação em um container </a:t>
            </a:r>
            <a:r>
              <a:rPr lang="pt-BR" sz="3000" dirty="0" err="1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WebView</a:t>
            </a:r>
            <a:r>
              <a:rPr lang="pt-BR" sz="3000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. O </a:t>
            </a:r>
            <a:r>
              <a:rPr lang="pt-BR" sz="3000" dirty="0" err="1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Cordova</a:t>
            </a:r>
            <a:r>
              <a:rPr lang="pt-BR" sz="3000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 fornece acesso a recursos nativos (middleware).</a:t>
            </a:r>
          </a:p>
          <a:p>
            <a:endParaRPr lang="pt-BR" sz="1500" dirty="0">
              <a:solidFill>
                <a:schemeClr val="bg1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Necessário ter instalado o </a:t>
            </a:r>
            <a:r>
              <a:rPr lang="pt-BR" sz="3000" dirty="0" err="1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NodeJS</a:t>
            </a:r>
            <a:r>
              <a:rPr lang="pt-BR" sz="3000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 e NPM.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000" dirty="0">
              <a:solidFill>
                <a:schemeClr val="bg1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000" dirty="0">
              <a:solidFill>
                <a:schemeClr val="bg1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689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8D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B25ABF98-3A98-42B1-A1BA-7E85EAC5C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562808" cy="1040656"/>
          </a:xfrm>
          <a:prstGeom prst="rect">
            <a:avLst/>
          </a:prstGeom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A0307044-6C38-4CB3-855A-6B8D2313296C}"/>
              </a:ext>
            </a:extLst>
          </p:cNvPr>
          <p:cNvCxnSpPr>
            <a:cxnSpLocks/>
          </p:cNvCxnSpPr>
          <p:nvPr/>
        </p:nvCxnSpPr>
        <p:spPr>
          <a:xfrm>
            <a:off x="317241" y="1082351"/>
            <a:ext cx="115326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1A268B1-80FD-483B-A81D-2CDBE2860A65}"/>
              </a:ext>
            </a:extLst>
          </p:cNvPr>
          <p:cNvSpPr txBox="1"/>
          <p:nvPr/>
        </p:nvSpPr>
        <p:spPr>
          <a:xfrm>
            <a:off x="7513431" y="374465"/>
            <a:ext cx="43364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4000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Principais Arquivos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4865B02-9F76-4246-98B4-513E4E8E1145}"/>
              </a:ext>
            </a:extLst>
          </p:cNvPr>
          <p:cNvSpPr txBox="1"/>
          <p:nvPr/>
        </p:nvSpPr>
        <p:spPr>
          <a:xfrm>
            <a:off x="317241" y="1282644"/>
            <a:ext cx="826692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Toda aplicação </a:t>
            </a:r>
            <a:r>
              <a:rPr lang="pt-BR" sz="3000" dirty="0" err="1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Ionic</a:t>
            </a:r>
            <a:r>
              <a:rPr lang="pt-BR" sz="3000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 é criada a partir de um projeto genérico, que contém a semente de uma aplicação.</a:t>
            </a:r>
          </a:p>
          <a:p>
            <a:r>
              <a:rPr lang="pt-BR" sz="1500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	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O </a:t>
            </a:r>
            <a:r>
              <a:rPr lang="pt-BR" sz="3000" b="1" dirty="0" err="1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AppComponent</a:t>
            </a:r>
            <a:r>
              <a:rPr lang="pt-BR" sz="3000" b="1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 é</a:t>
            </a:r>
            <a:r>
              <a:rPr lang="pt-BR" sz="3000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 o componente raiz da aplicação. Uma aplicação funciona como uma árvore de componentes e este é a raiz dessa árvore.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1500" dirty="0">
              <a:solidFill>
                <a:schemeClr val="bg1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O </a:t>
            </a:r>
            <a:r>
              <a:rPr lang="pt-BR" sz="3000" b="1" dirty="0" err="1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AppModule</a:t>
            </a:r>
            <a:r>
              <a:rPr lang="pt-BR" sz="3000" b="1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 </a:t>
            </a:r>
            <a:r>
              <a:rPr lang="pt-BR" sz="3000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responsável por declarar as paginas, </a:t>
            </a:r>
            <a:r>
              <a:rPr lang="pt-BR" sz="3000" dirty="0" err="1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providers</a:t>
            </a:r>
            <a:r>
              <a:rPr lang="pt-BR" sz="3000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 e outros recursos utilizados pela aplicação.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CF210BF-A5CE-440C-A28B-8446E28F5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7629" y="1282643"/>
            <a:ext cx="1904460" cy="142322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0DA62D0-6B0E-4835-BFD0-CF6A0B668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4164" y="2766461"/>
            <a:ext cx="3287926" cy="399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563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8D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B25ABF98-3A98-42B1-A1BA-7E85EAC5C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562808" cy="1040656"/>
          </a:xfrm>
          <a:prstGeom prst="rect">
            <a:avLst/>
          </a:prstGeom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A0307044-6C38-4CB3-855A-6B8D2313296C}"/>
              </a:ext>
            </a:extLst>
          </p:cNvPr>
          <p:cNvCxnSpPr>
            <a:cxnSpLocks/>
          </p:cNvCxnSpPr>
          <p:nvPr/>
        </p:nvCxnSpPr>
        <p:spPr>
          <a:xfrm>
            <a:off x="317241" y="1082351"/>
            <a:ext cx="115326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1A268B1-80FD-483B-A81D-2CDBE2860A65}"/>
              </a:ext>
            </a:extLst>
          </p:cNvPr>
          <p:cNvSpPr txBox="1"/>
          <p:nvPr/>
        </p:nvSpPr>
        <p:spPr>
          <a:xfrm>
            <a:off x="9967629" y="374465"/>
            <a:ext cx="18822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4000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Páginas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4865B02-9F76-4246-98B4-513E4E8E1145}"/>
              </a:ext>
            </a:extLst>
          </p:cNvPr>
          <p:cNvSpPr txBox="1"/>
          <p:nvPr/>
        </p:nvSpPr>
        <p:spPr>
          <a:xfrm>
            <a:off x="317241" y="1282644"/>
            <a:ext cx="9116008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As páginas (telas do aplicativo), possuem 4 arquivos.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1500" dirty="0">
              <a:solidFill>
                <a:schemeClr val="bg1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000" b="1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HTML:</a:t>
            </a:r>
            <a:r>
              <a:rPr lang="pt-BR" sz="3000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 Layout da tela.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000" b="1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SCSS: </a:t>
            </a:r>
            <a:r>
              <a:rPr lang="pt-BR" sz="3000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Estilo SASS.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000" b="1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TS:</a:t>
            </a:r>
            <a:r>
              <a:rPr lang="pt-BR" sz="3000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 Back-</a:t>
            </a:r>
            <a:r>
              <a:rPr lang="pt-BR" sz="3000" dirty="0" err="1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end</a:t>
            </a:r>
            <a:r>
              <a:rPr lang="pt-BR" sz="3000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 em </a:t>
            </a:r>
            <a:r>
              <a:rPr lang="pt-BR" sz="3000" dirty="0" err="1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TypeScript</a:t>
            </a:r>
            <a:r>
              <a:rPr lang="pt-BR" sz="3000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000" b="1" dirty="0" err="1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Module.TS</a:t>
            </a:r>
            <a:r>
              <a:rPr lang="pt-BR" sz="3000" b="1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: </a:t>
            </a:r>
            <a:r>
              <a:rPr lang="pt-BR" sz="3000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Permite utilizar o </a:t>
            </a:r>
            <a:r>
              <a:rPr lang="pt-BR" sz="3000" dirty="0" err="1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Lazy</a:t>
            </a:r>
            <a:r>
              <a:rPr lang="pt-BR" sz="3000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 </a:t>
            </a:r>
            <a:r>
              <a:rPr lang="pt-BR" sz="3000" dirty="0" err="1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Loading</a:t>
            </a:r>
            <a:r>
              <a:rPr lang="pt-BR" sz="3000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 (</a:t>
            </a:r>
            <a:r>
              <a:rPr lang="pt-BR" sz="3000" dirty="0" err="1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Ionic</a:t>
            </a:r>
            <a:r>
              <a:rPr lang="pt-BR" sz="3000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 3). </a:t>
            </a:r>
          </a:p>
          <a:p>
            <a:endParaRPr lang="pt-BR" sz="1000" dirty="0">
              <a:solidFill>
                <a:schemeClr val="bg1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207A02F-D3CD-4FB2-A5E7-B2AF3F71F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9192" y="1333499"/>
            <a:ext cx="2220684" cy="514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66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8D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B25ABF98-3A98-42B1-A1BA-7E85EAC5C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562808" cy="1040656"/>
          </a:xfrm>
          <a:prstGeom prst="rect">
            <a:avLst/>
          </a:prstGeom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A0307044-6C38-4CB3-855A-6B8D2313296C}"/>
              </a:ext>
            </a:extLst>
          </p:cNvPr>
          <p:cNvCxnSpPr>
            <a:cxnSpLocks/>
          </p:cNvCxnSpPr>
          <p:nvPr/>
        </p:nvCxnSpPr>
        <p:spPr>
          <a:xfrm>
            <a:off x="317241" y="1082351"/>
            <a:ext cx="115326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1A268B1-80FD-483B-A81D-2CDBE2860A65}"/>
              </a:ext>
            </a:extLst>
          </p:cNvPr>
          <p:cNvSpPr txBox="1"/>
          <p:nvPr/>
        </p:nvSpPr>
        <p:spPr>
          <a:xfrm>
            <a:off x="9621381" y="374465"/>
            <a:ext cx="22284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4000" dirty="0" err="1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Providers</a:t>
            </a:r>
            <a:endParaRPr lang="pt-BR" sz="4000" dirty="0">
              <a:solidFill>
                <a:schemeClr val="bg1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4865B02-9F76-4246-98B4-513E4E8E1145}"/>
              </a:ext>
            </a:extLst>
          </p:cNvPr>
          <p:cNvSpPr txBox="1"/>
          <p:nvPr/>
        </p:nvSpPr>
        <p:spPr>
          <a:xfrm>
            <a:off x="317240" y="1282644"/>
            <a:ext cx="1153263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É um vetor de dependências que o módulo possui. Basicamente a lista de classes que serão necessárias para os componentes serem executados.</a:t>
            </a:r>
          </a:p>
          <a:p>
            <a:endParaRPr lang="pt-BR" sz="1000" dirty="0">
              <a:solidFill>
                <a:schemeClr val="bg1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42C8205-78A7-4C70-9E1C-2954D7A0A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8168" y="3882922"/>
            <a:ext cx="1847460" cy="164555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C49E0CB-4BB2-42C8-B1EB-F8754AF9F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514" y="2774958"/>
            <a:ext cx="7332305" cy="386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932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8D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B25ABF98-3A98-42B1-A1BA-7E85EAC5C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562808" cy="1040656"/>
          </a:xfrm>
          <a:prstGeom prst="rect">
            <a:avLst/>
          </a:prstGeom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A0307044-6C38-4CB3-855A-6B8D2313296C}"/>
              </a:ext>
            </a:extLst>
          </p:cNvPr>
          <p:cNvCxnSpPr>
            <a:cxnSpLocks/>
          </p:cNvCxnSpPr>
          <p:nvPr/>
        </p:nvCxnSpPr>
        <p:spPr>
          <a:xfrm>
            <a:off x="317241" y="1082351"/>
            <a:ext cx="115326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1A268B1-80FD-483B-A81D-2CDBE2860A65}"/>
              </a:ext>
            </a:extLst>
          </p:cNvPr>
          <p:cNvSpPr txBox="1"/>
          <p:nvPr/>
        </p:nvSpPr>
        <p:spPr>
          <a:xfrm>
            <a:off x="9255896" y="374465"/>
            <a:ext cx="25939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4000" dirty="0" err="1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Decorators</a:t>
            </a:r>
            <a:endParaRPr lang="pt-BR" sz="4000" dirty="0">
              <a:solidFill>
                <a:schemeClr val="bg1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4865B02-9F76-4246-98B4-513E4E8E1145}"/>
              </a:ext>
            </a:extLst>
          </p:cNvPr>
          <p:cNvSpPr txBox="1"/>
          <p:nvPr/>
        </p:nvSpPr>
        <p:spPr>
          <a:xfrm>
            <a:off x="317240" y="1282644"/>
            <a:ext cx="11532635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Função que assume alguma responsabilidade de outra e modifica parte do seu comportamento ou da sua resposta.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1500" dirty="0">
              <a:solidFill>
                <a:schemeClr val="bg1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Os </a:t>
            </a:r>
            <a:r>
              <a:rPr lang="pt-BR" sz="3000" dirty="0" err="1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decorators</a:t>
            </a:r>
            <a:r>
              <a:rPr lang="pt-BR" sz="3000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 são precedidos pelo símbolo @.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000" dirty="0">
              <a:solidFill>
                <a:schemeClr val="bg1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000" dirty="0">
              <a:solidFill>
                <a:schemeClr val="bg1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4DAF000-0F37-4B45-A064-30D7942F2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831" y="3671080"/>
            <a:ext cx="4515928" cy="293228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B89623E-A0E5-4F07-86F8-7B39CA36F697}"/>
              </a:ext>
            </a:extLst>
          </p:cNvPr>
          <p:cNvSpPr txBox="1"/>
          <p:nvPr/>
        </p:nvSpPr>
        <p:spPr>
          <a:xfrm>
            <a:off x="317240" y="3051110"/>
            <a:ext cx="6913984" cy="3300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pt-BR" sz="1050" dirty="0">
              <a:solidFill>
                <a:schemeClr val="bg1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No exemplo, o </a:t>
            </a:r>
            <a:r>
              <a:rPr lang="pt-BR" sz="3000" dirty="0" err="1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decorator</a:t>
            </a:r>
            <a:r>
              <a:rPr lang="pt-BR" sz="3000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 </a:t>
            </a:r>
            <a:r>
              <a:rPr lang="pt-BR" sz="3000" dirty="0" err="1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Component</a:t>
            </a:r>
            <a:r>
              <a:rPr lang="pt-BR" sz="3000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, recebe um objeto de metadados como parâmetro, modifica a classe </a:t>
            </a:r>
            <a:r>
              <a:rPr lang="pt-BR" sz="3000" dirty="0" err="1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AppComponent</a:t>
            </a:r>
            <a:r>
              <a:rPr lang="pt-BR" sz="3000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, inserindo nela os elementos básicos de um componente Angular.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0852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8D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B25ABF98-3A98-42B1-A1BA-7E85EAC5C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562808" cy="1040656"/>
          </a:xfrm>
          <a:prstGeom prst="rect">
            <a:avLst/>
          </a:prstGeom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A0307044-6C38-4CB3-855A-6B8D2313296C}"/>
              </a:ext>
            </a:extLst>
          </p:cNvPr>
          <p:cNvCxnSpPr>
            <a:cxnSpLocks/>
          </p:cNvCxnSpPr>
          <p:nvPr/>
        </p:nvCxnSpPr>
        <p:spPr>
          <a:xfrm>
            <a:off x="317241" y="1082351"/>
            <a:ext cx="115326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1A268B1-80FD-483B-A81D-2CDBE2860A65}"/>
              </a:ext>
            </a:extLst>
          </p:cNvPr>
          <p:cNvSpPr txBox="1"/>
          <p:nvPr/>
        </p:nvSpPr>
        <p:spPr>
          <a:xfrm>
            <a:off x="6205381" y="374465"/>
            <a:ext cx="56444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4000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Injeção de dependências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4865B02-9F76-4246-98B4-513E4E8E1145}"/>
              </a:ext>
            </a:extLst>
          </p:cNvPr>
          <p:cNvSpPr txBox="1"/>
          <p:nvPr/>
        </p:nvSpPr>
        <p:spPr>
          <a:xfrm>
            <a:off x="317241" y="1282644"/>
            <a:ext cx="115326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Informa a uma instância de uma classe quais são as dependências que ela possui.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1500" dirty="0">
              <a:solidFill>
                <a:schemeClr val="bg1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Baixo acoplamento.</a:t>
            </a:r>
          </a:p>
          <a:p>
            <a:endParaRPr lang="pt-BR" sz="1500" dirty="0">
              <a:solidFill>
                <a:schemeClr val="bg1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Injeção por construtor.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000" dirty="0">
              <a:solidFill>
                <a:schemeClr val="bg1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000" dirty="0">
              <a:solidFill>
                <a:schemeClr val="bg1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255DA12-F185-4919-ADF6-B22FF6857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580" y="2104593"/>
            <a:ext cx="7004179" cy="451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383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8D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B25ABF98-3A98-42B1-A1BA-7E85EAC5C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562808" cy="1040656"/>
          </a:xfrm>
          <a:prstGeom prst="rect">
            <a:avLst/>
          </a:prstGeom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A0307044-6C38-4CB3-855A-6B8D2313296C}"/>
              </a:ext>
            </a:extLst>
          </p:cNvPr>
          <p:cNvCxnSpPr>
            <a:cxnSpLocks/>
          </p:cNvCxnSpPr>
          <p:nvPr/>
        </p:nvCxnSpPr>
        <p:spPr>
          <a:xfrm>
            <a:off x="317241" y="1082351"/>
            <a:ext cx="115326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1A268B1-80FD-483B-A81D-2CDBE2860A65}"/>
              </a:ext>
            </a:extLst>
          </p:cNvPr>
          <p:cNvSpPr txBox="1"/>
          <p:nvPr/>
        </p:nvSpPr>
        <p:spPr>
          <a:xfrm>
            <a:off x="9778475" y="374465"/>
            <a:ext cx="20714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4000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Diretivas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4865B02-9F76-4246-98B4-513E4E8E1145}"/>
              </a:ext>
            </a:extLst>
          </p:cNvPr>
          <p:cNvSpPr txBox="1"/>
          <p:nvPr/>
        </p:nvSpPr>
        <p:spPr>
          <a:xfrm>
            <a:off x="317241" y="1282644"/>
            <a:ext cx="11532635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Uma diretiva é usada para controlar	algum aspecto da apresentação	por meio da manipulação do DOM.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1000" dirty="0">
              <a:solidFill>
                <a:schemeClr val="bg1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A diretiva </a:t>
            </a:r>
            <a:r>
              <a:rPr lang="pt-BR" sz="3000" b="1" dirty="0" err="1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ngFor</a:t>
            </a:r>
            <a:r>
              <a:rPr lang="pt-BR" sz="3000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 é usada para criar elementos para cada item de uma coleção.</a:t>
            </a:r>
            <a:endParaRPr lang="pt-BR" sz="1000" dirty="0">
              <a:solidFill>
                <a:schemeClr val="bg1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000" dirty="0">
              <a:solidFill>
                <a:schemeClr val="bg1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000" dirty="0">
              <a:solidFill>
                <a:schemeClr val="bg1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CD771B6-0425-44AF-AF91-34DCE7EC5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9900" y="3429000"/>
            <a:ext cx="7707315" cy="322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039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8D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B25ABF98-3A98-42B1-A1BA-7E85EAC5C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562808" cy="1040656"/>
          </a:xfrm>
          <a:prstGeom prst="rect">
            <a:avLst/>
          </a:prstGeom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A0307044-6C38-4CB3-855A-6B8D2313296C}"/>
              </a:ext>
            </a:extLst>
          </p:cNvPr>
          <p:cNvCxnSpPr>
            <a:cxnSpLocks/>
          </p:cNvCxnSpPr>
          <p:nvPr/>
        </p:nvCxnSpPr>
        <p:spPr>
          <a:xfrm>
            <a:off x="317241" y="1082351"/>
            <a:ext cx="115326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1A268B1-80FD-483B-A81D-2CDBE2860A65}"/>
              </a:ext>
            </a:extLst>
          </p:cNvPr>
          <p:cNvSpPr txBox="1"/>
          <p:nvPr/>
        </p:nvSpPr>
        <p:spPr>
          <a:xfrm>
            <a:off x="6702313" y="374465"/>
            <a:ext cx="51475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4000" dirty="0" err="1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Two-way</a:t>
            </a:r>
            <a:r>
              <a:rPr lang="pt-BR" sz="4000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 Data </a:t>
            </a:r>
            <a:r>
              <a:rPr lang="pt-BR" sz="4000" dirty="0" err="1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Binding</a:t>
            </a:r>
            <a:endParaRPr lang="pt-BR" sz="4000" dirty="0">
              <a:solidFill>
                <a:schemeClr val="bg1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4865B02-9F76-4246-98B4-513E4E8E1145}"/>
              </a:ext>
            </a:extLst>
          </p:cNvPr>
          <p:cNvSpPr txBox="1"/>
          <p:nvPr/>
        </p:nvSpPr>
        <p:spPr>
          <a:xfrm>
            <a:off x="317241" y="1282644"/>
            <a:ext cx="11532635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Automatizar o trafego de dados, de tal forma que não precise mais criar </a:t>
            </a:r>
            <a:r>
              <a:rPr lang="pt-BR" sz="3000" dirty="0" err="1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handlers</a:t>
            </a:r>
            <a:r>
              <a:rPr lang="pt-BR" sz="3000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 no DOM para atualizar o </a:t>
            </a:r>
            <a:r>
              <a:rPr lang="pt-BR" sz="3000" dirty="0" err="1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Javascript</a:t>
            </a:r>
            <a:r>
              <a:rPr lang="pt-BR" sz="3000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 e vice versa.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1500" dirty="0">
              <a:solidFill>
                <a:schemeClr val="bg1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A	ligação bidirecional é feita por meio de um atributo especial chamado </a:t>
            </a:r>
            <a:r>
              <a:rPr lang="pt-BR" sz="3000" b="1" dirty="0" err="1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ngModel</a:t>
            </a:r>
            <a:r>
              <a:rPr lang="pt-BR" sz="3000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, que	é associado a uma propriedade da classe.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000" dirty="0">
              <a:solidFill>
                <a:schemeClr val="bg1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1A62E7B-F622-41C8-998E-D46E6EE40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633" y="4298854"/>
            <a:ext cx="5659850" cy="211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4803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</TotalTime>
  <Words>375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Nirmala UI Semilight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Pablo Nogueira</dc:creator>
  <cp:lastModifiedBy>Pablo Nogueira</cp:lastModifiedBy>
  <cp:revision>36</cp:revision>
  <dcterms:created xsi:type="dcterms:W3CDTF">2018-09-11T22:21:03Z</dcterms:created>
  <dcterms:modified xsi:type="dcterms:W3CDTF">2018-09-13T00:37:05Z</dcterms:modified>
</cp:coreProperties>
</file>