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24"/>
  </p:notesMasterIdLst>
  <p:sldIdLst>
    <p:sldId id="304" r:id="rId2"/>
    <p:sldId id="306" r:id="rId3"/>
    <p:sldId id="314" r:id="rId4"/>
    <p:sldId id="315" r:id="rId5"/>
    <p:sldId id="316" r:id="rId6"/>
    <p:sldId id="317" r:id="rId7"/>
    <p:sldId id="319" r:id="rId8"/>
    <p:sldId id="318" r:id="rId9"/>
    <p:sldId id="320" r:id="rId10"/>
    <p:sldId id="321" r:id="rId11"/>
    <p:sldId id="322" r:id="rId12"/>
    <p:sldId id="323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33"/>
    <a:srgbClr val="99CC00"/>
    <a:srgbClr val="CC3300"/>
    <a:srgbClr val="008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8429" autoAdjust="0"/>
  </p:normalViewPr>
  <p:slideViewPr>
    <p:cSldViewPr snapToGrid="0">
      <p:cViewPr varScale="1">
        <p:scale>
          <a:sx n="82" d="100"/>
          <a:sy n="82" d="100"/>
        </p:scale>
        <p:origin x="-121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 dirty="0"/>
          </a:p>
        </p:txBody>
      </p:sp>
      <p:sp>
        <p:nvSpPr>
          <p:cNvPr id="175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5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 dirty="0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3C6833-D587-424F-B1C8-289BCD768038}" type="slidenum">
              <a:rPr lang="es-ES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67089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C6833-D587-424F-B1C8-289BCD768038}" type="slidenum">
              <a:rPr lang="es-ES" smtClean="0"/>
              <a:pPr/>
              <a:t>1</a:t>
            </a:fld>
            <a:endParaRPr lang="es-E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2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3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4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5</a:t>
            </a:fld>
            <a:endParaRPr lang="es-ES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6</a:t>
            </a:fld>
            <a:endParaRPr lang="es-ES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9144000" cy="6400800"/>
            <a:chOff x="0" y="0"/>
            <a:chExt cx="9144000" cy="6400800"/>
          </a:xfrm>
        </p:grpSpPr>
        <p:sp>
          <p:nvSpPr>
            <p:cNvPr id="16" name="Rectangle 15"/>
            <p:cNvSpPr/>
            <p:nvPr/>
          </p:nvSpPr>
          <p:spPr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553200"/>
            <a:ext cx="16764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8E36636D-D922-432D-A958-524484B5923D}" type="datetimeFigureOut">
              <a:rPr/>
              <a:pPr/>
              <a:t>3/28/2008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1553" y="6553200"/>
            <a:ext cx="1676400" cy="228600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0076" y="6553200"/>
            <a:ext cx="762000" cy="228600"/>
          </a:xfr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89F80C3B-C92D-47C8-853A-45AD96669C08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867400"/>
            <a:ext cx="6570722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648200"/>
            <a:ext cx="65532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33F0-5885-4260-8086-61894037917F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9144000" cy="6858000"/>
            <a:chOff x="-442912" y="457200"/>
            <a:chExt cx="9144000" cy="6858000"/>
          </a:xfrm>
        </p:grpSpPr>
        <p:sp>
          <p:nvSpPr>
            <p:cNvPr id="18" name="Rectangle 17"/>
            <p:cNvSpPr/>
            <p:nvPr/>
          </p:nvSpPr>
          <p:spPr>
            <a:xfrm>
              <a:off x="-442912" y="457200"/>
              <a:ext cx="9129712" cy="167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72288" y="457200"/>
              <a:ext cx="1828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72288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Oval 20"/>
            <p:cNvSpPr/>
            <p:nvPr/>
          </p:nvSpPr>
          <p:spPr>
            <a:xfrm>
              <a:off x="7367588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2298700"/>
            <a:ext cx="1447800" cy="382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0"/>
            <a:ext cx="5943600" cy="3840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533400"/>
            <a:ext cx="762000" cy="609600"/>
          </a:xfrm>
        </p:spPr>
        <p:txBody>
          <a:bodyPr/>
          <a:lstStyle/>
          <a:p>
            <a:fld id="{895C6DBA-56E6-4EE2-A27A-322B0B82A999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DBC8-7141-458F-B79A-B71E69F4ED08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25146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2514600"/>
              <a:ext cx="73152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6629400" cy="114300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495800"/>
            <a:ext cx="1524000" cy="20574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200000"/>
              </a:lnSpc>
              <a:buNone/>
              <a:defRPr sz="16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1152" y="6556248"/>
            <a:ext cx="1673352" cy="2286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2808" y="6556248"/>
            <a:ext cx="1673352" cy="2286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7656" y="6556248"/>
            <a:ext cx="762000" cy="228600"/>
          </a:xfrm>
          <a:noFill/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5F65329F-C139-4E3E-AECE-84EE02EC0771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0961-45F4-4E3C-AF2A-7AF35196A928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91697"/>
            <a:ext cx="297180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sz="22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7925" y="3137647"/>
            <a:ext cx="2971800" cy="299923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2291697"/>
            <a:ext cx="29718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5000" y="3137647"/>
            <a:ext cx="2971800" cy="300196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1CF6-B975-4982-985D-E42172E5D174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9144000" cy="1676400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7E8F-9F28-436D-BE6F-B5477881384E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>
          <a:xfrm>
            <a:off x="0" y="0"/>
            <a:ext cx="1828800" cy="1676400"/>
            <a:chOff x="457200" y="457200"/>
            <a:chExt cx="1828800" cy="1676400"/>
          </a:xfrm>
        </p:grpSpPr>
        <p:sp>
          <p:nvSpPr>
            <p:cNvPr id="8" name="Rectangle 7"/>
            <p:cNvSpPr/>
            <p:nvPr/>
          </p:nvSpPr>
          <p:spPr>
            <a:xfrm>
              <a:off x="457200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52500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B5E0-A0C6-4433-92B6-6C57C3B40D6F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624" y="2446991"/>
            <a:ext cx="5715000" cy="353119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90"/>
            <a:ext cx="1524000" cy="23622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="1">
                <a:solidFill>
                  <a:srgbClr val="000000">
                    <a:alpha val="50196"/>
                  </a:srgb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7F40-65F4-40D9-B043-A77ED0C5DD12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06624" y="2450592"/>
            <a:ext cx="5715000" cy="3529584"/>
          </a:xfrm>
          <a:noFill/>
          <a:ln w="101600" cmpd="sng">
            <a:miter lim="800000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89"/>
            <a:ext cx="1527048" cy="235915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9866-5D59-4F10-A651-BEEB854EAC78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457200" y="0"/>
              <a:ext cx="86868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86000"/>
            <a:ext cx="62484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1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400" y="533400"/>
            <a:ext cx="7620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63A29886-7F21-4CA2-97CC-66341D573B01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  <p:txStyles>
    <p:titleStyle>
      <a:lvl1pPr algn="r" defTabSz="914400" rtl="0" eaLnBrk="1" latinLnBrk="0" hangingPunct="1">
        <a:spcBef>
          <a:spcPct val="0"/>
        </a:spcBef>
        <a:buNone/>
        <a:defRPr sz="4400" kern="1200" cap="sm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800"/>
        </a:spcBef>
        <a:buClr>
          <a:schemeClr val="accent1"/>
        </a:buClr>
        <a:buSzPct val="80000"/>
        <a:buFont typeface="Wingdings" pitchFamily="2" charset="2"/>
        <a:buChar char="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800"/>
        </a:spcBef>
        <a:buClr>
          <a:schemeClr val="accent2"/>
        </a:buClr>
        <a:buSzPct val="8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200"/>
        </a:spcBef>
        <a:buClr>
          <a:schemeClr val="accent3"/>
        </a:buClr>
        <a:buSzPct val="80000"/>
        <a:buFont typeface="Wingdings" pitchFamily="2" charset="2"/>
        <a:buChar char="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200"/>
        </a:spcBef>
        <a:buClr>
          <a:schemeClr val="accent4"/>
        </a:buClr>
        <a:buSzPct val="80000"/>
        <a:buFont typeface="Wingdings" pitchFamily="2" charset="2"/>
        <a:buChar char="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200"/>
        </a:spcBef>
        <a:buClr>
          <a:schemeClr val="accent5"/>
        </a:buClr>
        <a:buSzPct val="80000"/>
        <a:buFont typeface="Wingdings" pitchFamily="2" charset="2"/>
        <a:buChar char="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200"/>
        </a:spcBef>
        <a:buClr>
          <a:schemeClr val="accent6"/>
        </a:buClr>
        <a:buSzPct val="90000"/>
        <a:buFont typeface="Wingdings" pitchFamily="2" charset="2"/>
        <a:buChar char="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200"/>
        </a:spcBef>
        <a:buClr>
          <a:schemeClr val="accent1"/>
        </a:buClr>
        <a:buSzPct val="70000"/>
        <a:buFont typeface="Wingdings" pitchFamily="2" charset="2"/>
        <a:buChar char="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200"/>
        </a:spcBef>
        <a:buClr>
          <a:schemeClr val="accent3"/>
        </a:buClr>
        <a:buFont typeface="Courier New" pitchFamily="49" charset="0"/>
        <a:buChar char="o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2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08050" y="77152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Ayudantía </a:t>
            </a:r>
            <a:r>
              <a:rPr kumimoji="0" lang="es-E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02</a:t>
            </a:r>
            <a:endParaRPr kumimoji="0" lang="es-E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807618" y="2496154"/>
            <a:ext cx="3213560" cy="75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1" i="1" u="sng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Temas:</a:t>
            </a:r>
            <a:endParaRPr kumimoji="0" lang="es-ES" sz="4000" b="1" i="1" u="sng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6711" y="3321934"/>
            <a:ext cx="7002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dirty="0" smtClean="0"/>
              <a:t> Paradigma de la orientación a objetos y conceptos asociados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Interpretación de diagramas de clases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Encapsulación (público, protegido, privado)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Variables (primitivas, objetos, arreglos)</a:t>
            </a:r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Público, Protegido y Privado</a:t>
            </a:r>
            <a:br>
              <a:rPr lang="es-ES" dirty="0" smtClean="0"/>
            </a:br>
            <a:r>
              <a:rPr lang="es-ES" dirty="0" smtClean="0"/>
              <a:t>(en diagrama)</a:t>
            </a:r>
            <a:endParaRPr lang="es-CL" dirty="0"/>
          </a:p>
        </p:txBody>
      </p: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4779038" y="1744200"/>
            <a:ext cx="2939388" cy="3857947"/>
            <a:chOff x="5181" y="2722"/>
            <a:chExt cx="1920" cy="2520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5181" y="2722"/>
              <a:ext cx="1920" cy="25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 dirty="0"/>
            </a:p>
          </p:txBody>
        </p:sp>
        <p:sp>
          <p:nvSpPr>
            <p:cNvPr id="11" name="Line 4"/>
            <p:cNvSpPr>
              <a:spLocks noChangeShapeType="1"/>
            </p:cNvSpPr>
            <p:nvPr/>
          </p:nvSpPr>
          <p:spPr bwMode="auto">
            <a:xfrm>
              <a:off x="5181" y="3262"/>
              <a:ext cx="19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 dirty="0"/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5181" y="4342"/>
              <a:ext cx="19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 dirty="0"/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5181" y="2722"/>
              <a:ext cx="1800" cy="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ES" sz="4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Clase</a:t>
              </a:r>
              <a:endParaRPr kumimoji="0" lang="es-CL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826643" y="2592729"/>
            <a:ext cx="2843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+ atributo1: tipo</a:t>
            </a:r>
          </a:p>
          <a:p>
            <a:r>
              <a:rPr lang="es-ES" dirty="0" smtClean="0"/>
              <a:t># atributo2: tipo</a:t>
            </a:r>
          </a:p>
          <a:p>
            <a:r>
              <a:rPr lang="es-ES" dirty="0" smtClean="0"/>
              <a:t>- atributo3: tipo</a:t>
            </a:r>
            <a:endParaRPr lang="es-CL" dirty="0"/>
          </a:p>
        </p:txBody>
      </p:sp>
      <p:sp>
        <p:nvSpPr>
          <p:cNvPr id="15" name="TextBox 14"/>
          <p:cNvSpPr txBox="1"/>
          <p:nvPr/>
        </p:nvSpPr>
        <p:spPr>
          <a:xfrm>
            <a:off x="4816998" y="4307711"/>
            <a:ext cx="2843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+ metodo1 ()</a:t>
            </a:r>
          </a:p>
          <a:p>
            <a:r>
              <a:rPr lang="es-ES" dirty="0" smtClean="0"/>
              <a:t># metodo2 ()</a:t>
            </a:r>
          </a:p>
          <a:p>
            <a:r>
              <a:rPr lang="es-ES" dirty="0" smtClean="0"/>
              <a:t> - metodo3()</a:t>
            </a:r>
            <a:endParaRPr lang="es-CL" dirty="0"/>
          </a:p>
        </p:txBody>
      </p:sp>
      <p:sp>
        <p:nvSpPr>
          <p:cNvPr id="16" name="TextBox 15"/>
          <p:cNvSpPr txBox="1"/>
          <p:nvPr/>
        </p:nvSpPr>
        <p:spPr>
          <a:xfrm>
            <a:off x="1377387" y="2176057"/>
            <a:ext cx="508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smtClean="0"/>
              <a:t>Público</a:t>
            </a:r>
            <a:endParaRPr lang="es-CL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367741" y="3370175"/>
            <a:ext cx="508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smtClean="0"/>
              <a:t>Protegido</a:t>
            </a:r>
            <a:r>
              <a:rPr lang="es-ES" b="1" dirty="0" smtClean="0"/>
              <a:t>:</a:t>
            </a:r>
            <a:endParaRPr lang="es-CL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415968" y="4529573"/>
            <a:ext cx="508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smtClean="0"/>
              <a:t>Privado</a:t>
            </a:r>
            <a:r>
              <a:rPr lang="es-ES" b="1" dirty="0" smtClean="0"/>
              <a:t>:</a:t>
            </a:r>
            <a:endParaRPr lang="es-CL" b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442258" y="2430684"/>
            <a:ext cx="2430684" cy="3009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4" idx="1"/>
          </p:cNvCxnSpPr>
          <p:nvPr/>
        </p:nvCxnSpPr>
        <p:spPr>
          <a:xfrm flipV="1">
            <a:off x="2708476" y="3054394"/>
            <a:ext cx="2118167" cy="510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523281" y="3356658"/>
            <a:ext cx="2349661" cy="1400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Público, Protegido y Privado</a:t>
            </a:r>
            <a:br>
              <a:rPr lang="es-ES" dirty="0" smtClean="0"/>
            </a:br>
            <a:r>
              <a:rPr lang="es-ES" dirty="0" smtClean="0"/>
              <a:t>(en diagrama)</a:t>
            </a:r>
            <a:endParaRPr lang="es-CL" dirty="0"/>
          </a:p>
        </p:txBody>
      </p:sp>
      <p:grpSp>
        <p:nvGrpSpPr>
          <p:cNvPr id="19" name="Group 2"/>
          <p:cNvGrpSpPr>
            <a:grpSpLocks/>
          </p:cNvGrpSpPr>
          <p:nvPr/>
        </p:nvGrpSpPr>
        <p:grpSpPr bwMode="auto">
          <a:xfrm>
            <a:off x="3540546" y="2045145"/>
            <a:ext cx="3242072" cy="4255220"/>
            <a:chOff x="5181" y="2722"/>
            <a:chExt cx="1920" cy="2520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5181" y="2722"/>
              <a:ext cx="1920" cy="25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 dirty="0"/>
            </a:p>
          </p:txBody>
        </p:sp>
        <p:sp>
          <p:nvSpPr>
            <p:cNvPr id="22" name="Line 4"/>
            <p:cNvSpPr>
              <a:spLocks noChangeShapeType="1"/>
            </p:cNvSpPr>
            <p:nvPr/>
          </p:nvSpPr>
          <p:spPr bwMode="auto">
            <a:xfrm>
              <a:off x="5181" y="3262"/>
              <a:ext cx="19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 dirty="0"/>
            </a:p>
          </p:txBody>
        </p:sp>
        <p:sp>
          <p:nvSpPr>
            <p:cNvPr id="23" name="Line 5"/>
            <p:cNvSpPr>
              <a:spLocks noChangeShapeType="1"/>
            </p:cNvSpPr>
            <p:nvPr/>
          </p:nvSpPr>
          <p:spPr bwMode="auto">
            <a:xfrm>
              <a:off x="5181" y="4342"/>
              <a:ext cx="19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 dirty="0"/>
            </a:p>
          </p:txBody>
        </p:sp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5181" y="2722"/>
              <a:ext cx="1800" cy="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s-CL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588151" y="3113593"/>
            <a:ext cx="3136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- </a:t>
            </a:r>
            <a:r>
              <a:rPr lang="es-ES" dirty="0" err="1" smtClean="0"/>
              <a:t>kilometros_recorridos</a:t>
            </a:r>
            <a:r>
              <a:rPr lang="es-ES" dirty="0" smtClean="0"/>
              <a:t>: </a:t>
            </a:r>
            <a:r>
              <a:rPr lang="es-ES" dirty="0" err="1" smtClean="0"/>
              <a:t>int</a:t>
            </a:r>
            <a:endParaRPr lang="es-ES" dirty="0" smtClean="0"/>
          </a:p>
          <a:p>
            <a:r>
              <a:rPr lang="es-ES" dirty="0" smtClean="0"/>
              <a:t>- color: </a:t>
            </a:r>
            <a:r>
              <a:rPr lang="es-ES" dirty="0" err="1" smtClean="0"/>
              <a:t>String</a:t>
            </a:r>
            <a:endParaRPr lang="es-ES" dirty="0" smtClean="0"/>
          </a:p>
        </p:txBody>
      </p:sp>
      <p:sp>
        <p:nvSpPr>
          <p:cNvPr id="28" name="TextBox 27"/>
          <p:cNvSpPr txBox="1"/>
          <p:nvPr/>
        </p:nvSpPr>
        <p:spPr>
          <a:xfrm rot="19334907">
            <a:off x="1355036" y="2103169"/>
            <a:ext cx="2424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u="sng" dirty="0" smtClean="0">
                <a:solidFill>
                  <a:srgbClr val="FF0000"/>
                </a:solidFill>
              </a:rPr>
              <a:t>EJERCICIO 3</a:t>
            </a:r>
            <a:endParaRPr lang="es-CL" sz="2800" b="1" u="sng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559681" y="2156313"/>
            <a:ext cx="31767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Aft>
                <a:spcPts val="1000"/>
              </a:spcAft>
            </a:pPr>
            <a:r>
              <a:rPr lang="es-ES" sz="3600" dirty="0" smtClean="0">
                <a:latin typeface="Arial" pitchFamily="34" charset="0"/>
                <a:cs typeface="Arial" pitchFamily="34" charset="0"/>
              </a:rPr>
              <a:t>Auto</a:t>
            </a:r>
            <a:endParaRPr lang="es-CL" sz="3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78501" y="4782289"/>
            <a:ext cx="3136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+ manejar(distancia: 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</a:p>
          <a:p>
            <a:r>
              <a:rPr lang="es-ES" dirty="0" smtClean="0"/>
              <a:t>+ </a:t>
            </a:r>
            <a:r>
              <a:rPr lang="es-ES" dirty="0" err="1" smtClean="0"/>
              <a:t>verKms</a:t>
            </a:r>
            <a:r>
              <a:rPr lang="es-ES" dirty="0" smtClean="0"/>
              <a:t>(): </a:t>
            </a:r>
            <a:r>
              <a:rPr lang="es-ES" dirty="0" err="1" smtClean="0"/>
              <a:t>int</a:t>
            </a:r>
            <a:endParaRPr lang="es-ES" dirty="0" smtClean="0"/>
          </a:p>
          <a:p>
            <a:r>
              <a:rPr lang="es-ES" dirty="0" smtClean="0"/>
              <a:t>+ pintar(color: </a:t>
            </a:r>
            <a:r>
              <a:rPr lang="es-ES" dirty="0" err="1" smtClean="0"/>
              <a:t>String</a:t>
            </a:r>
            <a:r>
              <a:rPr lang="es-ES" dirty="0" smtClean="0"/>
              <a:t>)</a:t>
            </a:r>
          </a:p>
          <a:p>
            <a:r>
              <a:rPr lang="es-ES" dirty="0" smtClean="0"/>
              <a:t>+ </a:t>
            </a:r>
            <a:r>
              <a:rPr lang="es-ES" dirty="0" err="1" smtClean="0"/>
              <a:t>verColor</a:t>
            </a:r>
            <a:r>
              <a:rPr lang="es-ES" dirty="0" smtClean="0"/>
              <a:t>(): </a:t>
            </a:r>
            <a:r>
              <a:rPr lang="es-ES" dirty="0" err="1" smtClean="0"/>
              <a:t>String</a:t>
            </a:r>
            <a:endParaRPr lang="es-ES" dirty="0" smtClean="0"/>
          </a:p>
        </p:txBody>
      </p:sp>
    </p:spTree>
  </p:cSld>
  <p:clrMapOvr>
    <a:masterClrMapping/>
  </p:clrMapOvr>
  <p:transition spd="med">
    <p:pull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Variables (Primitivas)</a:t>
            </a:r>
            <a:endParaRPr lang="es-CL" dirty="0"/>
          </a:p>
        </p:txBody>
      </p:sp>
      <p:sp>
        <p:nvSpPr>
          <p:cNvPr id="15" name="TextBox 14"/>
          <p:cNvSpPr txBox="1"/>
          <p:nvPr/>
        </p:nvSpPr>
        <p:spPr>
          <a:xfrm>
            <a:off x="4305783" y="3113590"/>
            <a:ext cx="121534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Primitivas</a:t>
            </a:r>
            <a:endParaRPr lang="es-CL" dirty="0"/>
          </a:p>
        </p:txBody>
      </p:sp>
      <p:sp>
        <p:nvSpPr>
          <p:cNvPr id="16" name="TextBox 15"/>
          <p:cNvSpPr txBox="1"/>
          <p:nvPr/>
        </p:nvSpPr>
        <p:spPr>
          <a:xfrm>
            <a:off x="2592729" y="1875099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boolean</a:t>
            </a:r>
            <a:endParaRPr lang="es-CL" dirty="0"/>
          </a:p>
        </p:txBody>
      </p:sp>
      <p:sp>
        <p:nvSpPr>
          <p:cNvPr id="17" name="TextBox 16"/>
          <p:cNvSpPr txBox="1"/>
          <p:nvPr/>
        </p:nvSpPr>
        <p:spPr>
          <a:xfrm>
            <a:off x="6136511" y="1796006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int</a:t>
            </a:r>
            <a:endParaRPr lang="es-CL" dirty="0"/>
          </a:p>
        </p:txBody>
      </p:sp>
      <p:sp>
        <p:nvSpPr>
          <p:cNvPr id="19" name="TextBox 18"/>
          <p:cNvSpPr txBox="1"/>
          <p:nvPr/>
        </p:nvSpPr>
        <p:spPr>
          <a:xfrm>
            <a:off x="6231038" y="4402239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byte</a:t>
            </a:r>
            <a:endParaRPr lang="es-CL" dirty="0"/>
          </a:p>
        </p:txBody>
      </p:sp>
      <p:sp>
        <p:nvSpPr>
          <p:cNvPr id="20" name="TextBox 19"/>
          <p:cNvSpPr txBox="1"/>
          <p:nvPr/>
        </p:nvSpPr>
        <p:spPr>
          <a:xfrm>
            <a:off x="2864735" y="4450467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long</a:t>
            </a:r>
            <a:endParaRPr lang="es-CL" dirty="0"/>
          </a:p>
        </p:txBody>
      </p:sp>
      <p:sp>
        <p:nvSpPr>
          <p:cNvPr id="25" name="TextBox 24"/>
          <p:cNvSpPr txBox="1"/>
          <p:nvPr/>
        </p:nvSpPr>
        <p:spPr>
          <a:xfrm>
            <a:off x="2322654" y="3121308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double</a:t>
            </a:r>
            <a:endParaRPr lang="es-CL" dirty="0"/>
          </a:p>
        </p:txBody>
      </p:sp>
      <p:sp>
        <p:nvSpPr>
          <p:cNvPr id="27" name="TextBox 26"/>
          <p:cNvSpPr txBox="1"/>
          <p:nvPr/>
        </p:nvSpPr>
        <p:spPr>
          <a:xfrm>
            <a:off x="4431175" y="1988918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short</a:t>
            </a:r>
            <a:endParaRPr lang="es-CL" dirty="0"/>
          </a:p>
        </p:txBody>
      </p:sp>
      <p:sp>
        <p:nvSpPr>
          <p:cNvPr id="31" name="TextBox 30"/>
          <p:cNvSpPr txBox="1"/>
          <p:nvPr/>
        </p:nvSpPr>
        <p:spPr>
          <a:xfrm>
            <a:off x="6412375" y="3032569"/>
            <a:ext cx="8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char</a:t>
            </a:r>
            <a:endParaRPr lang="es-CL" dirty="0"/>
          </a:p>
        </p:txBody>
      </p:sp>
      <p:sp>
        <p:nvSpPr>
          <p:cNvPr id="32" name="TextBox 31"/>
          <p:cNvSpPr txBox="1"/>
          <p:nvPr/>
        </p:nvSpPr>
        <p:spPr>
          <a:xfrm>
            <a:off x="4342436" y="4550782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float</a:t>
            </a:r>
            <a:endParaRPr lang="es-CL" dirty="0"/>
          </a:p>
        </p:txBody>
      </p:sp>
      <p:cxnSp>
        <p:nvCxnSpPr>
          <p:cNvPr id="34" name="Straight Connector 33"/>
          <p:cNvCxnSpPr/>
          <p:nvPr/>
        </p:nvCxnSpPr>
        <p:spPr>
          <a:xfrm rot="16200000" flipV="1">
            <a:off x="3449256" y="2338086"/>
            <a:ext cx="787078" cy="6481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0800000">
            <a:off x="3287210" y="3321935"/>
            <a:ext cx="904754" cy="13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0800000" flipV="1">
            <a:off x="3437683" y="3599727"/>
            <a:ext cx="844950" cy="821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 flipV="1">
            <a:off x="5337860" y="2189545"/>
            <a:ext cx="844950" cy="821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 flipV="1">
            <a:off x="5617582" y="3275636"/>
            <a:ext cx="679046" cy="3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6200000" flipV="1">
            <a:off x="5474828" y="3657601"/>
            <a:ext cx="827589" cy="6076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 flipH="1" flipV="1">
            <a:off x="4406101" y="4004840"/>
            <a:ext cx="871957" cy="123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6200000" flipV="1">
            <a:off x="4523780" y="2637103"/>
            <a:ext cx="626959" cy="48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6633" y="2476992"/>
            <a:ext cx="739267" cy="758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96311" y="2500141"/>
            <a:ext cx="870740" cy="780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Variables</a:t>
            </a:r>
            <a:endParaRPr lang="es-CL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5750" y="3316225"/>
            <a:ext cx="4236334" cy="26816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TextBox 20"/>
          <p:cNvSpPr txBox="1"/>
          <p:nvPr/>
        </p:nvSpPr>
        <p:spPr>
          <a:xfrm>
            <a:off x="1527858" y="1759361"/>
            <a:ext cx="6967960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“Un programa que sume dos </a:t>
            </a:r>
            <a:r>
              <a:rPr lang="es-ES" dirty="0" smtClean="0">
                <a:solidFill>
                  <a:srgbClr val="FF0000"/>
                </a:solidFill>
              </a:rPr>
              <a:t>enteros</a:t>
            </a:r>
            <a:r>
              <a:rPr lang="es-ES" dirty="0" smtClean="0"/>
              <a:t> ‘a’ y ‘b’, almacene su resultado en la variable </a:t>
            </a:r>
            <a:r>
              <a:rPr lang="es-ES" dirty="0" smtClean="0">
                <a:solidFill>
                  <a:srgbClr val="FF0000"/>
                </a:solidFill>
              </a:rPr>
              <a:t>entera</a:t>
            </a:r>
            <a:r>
              <a:rPr lang="es-ES" dirty="0" smtClean="0"/>
              <a:t> ‘c’ y la imprima”</a:t>
            </a:r>
            <a:endParaRPr lang="es-CL" dirty="0"/>
          </a:p>
        </p:txBody>
      </p:sp>
      <p:sp>
        <p:nvSpPr>
          <p:cNvPr id="23" name="TextBox 22"/>
          <p:cNvSpPr txBox="1"/>
          <p:nvPr/>
        </p:nvSpPr>
        <p:spPr>
          <a:xfrm>
            <a:off x="1551007" y="2928412"/>
            <a:ext cx="129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OPCIÓN 1</a:t>
            </a:r>
            <a:endParaRPr lang="es-CL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6067063" y="2930342"/>
            <a:ext cx="129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OPCIÓN 2</a:t>
            </a:r>
            <a:endParaRPr lang="es-CL" u="sng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5607" y="3309473"/>
            <a:ext cx="4053751" cy="27325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7149" y="1932971"/>
            <a:ext cx="739267" cy="758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Variables</a:t>
            </a:r>
            <a:endParaRPr lang="es-CL" dirty="0"/>
          </a:p>
        </p:txBody>
      </p:sp>
      <p:sp>
        <p:nvSpPr>
          <p:cNvPr id="21" name="TextBox 20"/>
          <p:cNvSpPr txBox="1"/>
          <p:nvPr/>
        </p:nvSpPr>
        <p:spPr>
          <a:xfrm>
            <a:off x="1527858" y="1435261"/>
            <a:ext cx="6967960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“Un programa que sume todos los elementos de dos </a:t>
            </a:r>
            <a:r>
              <a:rPr lang="es-ES" dirty="0" smtClean="0">
                <a:solidFill>
                  <a:srgbClr val="FF0000"/>
                </a:solidFill>
              </a:rPr>
              <a:t>arreglos </a:t>
            </a:r>
            <a:r>
              <a:rPr lang="es-ES" dirty="0" smtClean="0"/>
              <a:t>‘a’ y ‘b’ y almacene sus resultado en otro </a:t>
            </a:r>
            <a:r>
              <a:rPr lang="es-ES" dirty="0" smtClean="0">
                <a:solidFill>
                  <a:srgbClr val="FF0000"/>
                </a:solidFill>
              </a:rPr>
              <a:t>arreglo</a:t>
            </a:r>
            <a:r>
              <a:rPr lang="es-ES" dirty="0" smtClean="0"/>
              <a:t> ‘c’ y lo imprima”</a:t>
            </a:r>
            <a:endParaRPr lang="es-CL" dirty="0"/>
          </a:p>
        </p:txBody>
      </p:sp>
      <p:sp>
        <p:nvSpPr>
          <p:cNvPr id="23" name="TextBox 22"/>
          <p:cNvSpPr txBox="1"/>
          <p:nvPr/>
        </p:nvSpPr>
        <p:spPr>
          <a:xfrm>
            <a:off x="1886673" y="2291787"/>
            <a:ext cx="129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OPCIÓN 1</a:t>
            </a:r>
            <a:endParaRPr lang="es-CL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6020764" y="3613231"/>
            <a:ext cx="129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OPCIÓN 2</a:t>
            </a:r>
            <a:endParaRPr lang="es-CL" u="sng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644997"/>
            <a:ext cx="5347504" cy="25806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7275" y="4079092"/>
            <a:ext cx="5117275" cy="27326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51240" y="3242839"/>
            <a:ext cx="739267" cy="758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Variables (comparar)</a:t>
            </a:r>
            <a:endParaRPr lang="es-CL" dirty="0"/>
          </a:p>
        </p:txBody>
      </p:sp>
      <p:sp>
        <p:nvSpPr>
          <p:cNvPr id="10" name="TextBox 9"/>
          <p:cNvSpPr txBox="1"/>
          <p:nvPr/>
        </p:nvSpPr>
        <p:spPr>
          <a:xfrm>
            <a:off x="1481559" y="1759361"/>
            <a:ext cx="246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Primitivas</a:t>
            </a:r>
            <a:endParaRPr lang="es-CL" u="sng" dirty="0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6590" y="2160858"/>
            <a:ext cx="4123912" cy="11032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2199" y="3387774"/>
            <a:ext cx="4110778" cy="11032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91928" y="4685845"/>
            <a:ext cx="4219323" cy="11653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01174" y="2166403"/>
            <a:ext cx="739267" cy="758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83872" y="3545720"/>
            <a:ext cx="739267" cy="758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7629" y="4867163"/>
            <a:ext cx="739267" cy="758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Variables (comparar)</a:t>
            </a:r>
            <a:endParaRPr lang="es-CL" dirty="0"/>
          </a:p>
        </p:txBody>
      </p:sp>
      <p:sp>
        <p:nvSpPr>
          <p:cNvPr id="10" name="TextBox 9"/>
          <p:cNvSpPr txBox="1"/>
          <p:nvPr/>
        </p:nvSpPr>
        <p:spPr>
          <a:xfrm>
            <a:off x="1481559" y="1724636"/>
            <a:ext cx="246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Arreglos</a:t>
            </a:r>
            <a:endParaRPr lang="es-CL" u="sng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4503" y="2158145"/>
            <a:ext cx="4103711" cy="11406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67774" y="2268646"/>
            <a:ext cx="870740" cy="780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0290" y="3623367"/>
            <a:ext cx="5807726" cy="12495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14227" y="3856306"/>
            <a:ext cx="739267" cy="758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Variables (comparar)</a:t>
            </a:r>
            <a:endParaRPr lang="es-CL" dirty="0"/>
          </a:p>
        </p:txBody>
      </p:sp>
      <p:sp>
        <p:nvSpPr>
          <p:cNvPr id="10" name="TextBox 9"/>
          <p:cNvSpPr txBox="1"/>
          <p:nvPr/>
        </p:nvSpPr>
        <p:spPr>
          <a:xfrm>
            <a:off x="1481559" y="1724636"/>
            <a:ext cx="246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err="1" smtClean="0"/>
              <a:t>String</a:t>
            </a:r>
            <a:endParaRPr lang="es-CL" u="sng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9268" y="2395968"/>
            <a:ext cx="870740" cy="780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3690" y="4377167"/>
            <a:ext cx="739267" cy="758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1336" y="2182853"/>
            <a:ext cx="4489748" cy="19608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52286" y="4273772"/>
            <a:ext cx="4540170" cy="1905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Variables (comparar)</a:t>
            </a:r>
            <a:endParaRPr lang="es-CL" dirty="0"/>
          </a:p>
        </p:txBody>
      </p:sp>
      <p:sp>
        <p:nvSpPr>
          <p:cNvPr id="10" name="TextBox 9"/>
          <p:cNvSpPr txBox="1"/>
          <p:nvPr/>
        </p:nvSpPr>
        <p:spPr>
          <a:xfrm>
            <a:off x="1481559" y="1678336"/>
            <a:ext cx="246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Objetos</a:t>
            </a:r>
            <a:endParaRPr lang="es-CL" u="sng" dirty="0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8087" y="2128302"/>
            <a:ext cx="4057651" cy="15408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99268" y="2349668"/>
            <a:ext cx="870740" cy="780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3326" y="4144346"/>
            <a:ext cx="4569864" cy="17587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6288" y="4400315"/>
            <a:ext cx="739267" cy="758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ArrayList</a:t>
            </a:r>
            <a:endParaRPr lang="es-CL" dirty="0"/>
          </a:p>
        </p:txBody>
      </p:sp>
      <p:sp>
        <p:nvSpPr>
          <p:cNvPr id="8" name="TextBox 7"/>
          <p:cNvSpPr txBox="1"/>
          <p:nvPr/>
        </p:nvSpPr>
        <p:spPr>
          <a:xfrm>
            <a:off x="1481559" y="1423686"/>
            <a:ext cx="2465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smtClean="0"/>
              <a:t>Arreglos en Java:</a:t>
            </a:r>
          </a:p>
          <a:p>
            <a:r>
              <a:rPr lang="es-ES" u="sng" dirty="0" smtClean="0"/>
              <a:t/>
            </a:r>
            <a:br>
              <a:rPr lang="es-ES" u="sng" dirty="0" smtClean="0"/>
            </a:br>
            <a:endParaRPr lang="es-ES" u="sng" dirty="0" smtClean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15098" y="2230776"/>
            <a:ext cx="3686160" cy="4429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1541361" y="3662414"/>
            <a:ext cx="2465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err="1" smtClean="0"/>
              <a:t>ArrayList</a:t>
            </a:r>
            <a:r>
              <a:rPr lang="es-ES" b="1" u="sng" dirty="0" smtClean="0"/>
              <a:t>:</a:t>
            </a:r>
          </a:p>
          <a:p>
            <a:r>
              <a:rPr lang="es-ES" u="sng" dirty="0" smtClean="0"/>
              <a:t/>
            </a:r>
            <a:br>
              <a:rPr lang="es-ES" u="sng" dirty="0" smtClean="0"/>
            </a:br>
            <a:endParaRPr lang="es-ES" u="sng" dirty="0" smtClean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2787" y="4468906"/>
            <a:ext cx="5366975" cy="3591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1898247" y="1875096"/>
            <a:ext cx="262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i="1" dirty="0" smtClean="0"/>
              <a:t> DIMENSIÓN FIJA:</a:t>
            </a:r>
            <a:endParaRPr lang="es-CL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1958050" y="4102252"/>
            <a:ext cx="328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i="1" dirty="0" smtClean="0"/>
              <a:t> DIMENSIÓN VARIABLE:</a:t>
            </a:r>
            <a:endParaRPr lang="es-CL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1900175" y="2826150"/>
            <a:ext cx="414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i="1" dirty="0" smtClean="0"/>
              <a:t> AGREGAR ELEMENTOS:</a:t>
            </a:r>
            <a:endParaRPr lang="es-CL" i="1" dirty="0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9883" y="3227527"/>
            <a:ext cx="2235200" cy="314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TextBox 20"/>
          <p:cNvSpPr txBox="1"/>
          <p:nvPr/>
        </p:nvSpPr>
        <p:spPr>
          <a:xfrm>
            <a:off x="1994700" y="4972281"/>
            <a:ext cx="414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i="1" dirty="0" smtClean="0"/>
              <a:t> AGREGAR ELEMENTOS:</a:t>
            </a:r>
            <a:endParaRPr lang="es-CL" i="1" dirty="0"/>
          </a:p>
        </p:txBody>
      </p:sp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5"/>
          <a:srcRect t="8569"/>
          <a:stretch>
            <a:fillRect/>
          </a:stretch>
        </p:blipFill>
        <p:spPr bwMode="auto">
          <a:xfrm>
            <a:off x="2406566" y="5342013"/>
            <a:ext cx="5425991" cy="4252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TextBox 22"/>
          <p:cNvSpPr txBox="1"/>
          <p:nvPr/>
        </p:nvSpPr>
        <p:spPr>
          <a:xfrm>
            <a:off x="1954595" y="5918655"/>
            <a:ext cx="414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i="1" dirty="0" smtClean="0"/>
              <a:t> ELIMINAR ELEMENTOS:</a:t>
            </a:r>
            <a:endParaRPr lang="es-CL" i="1" dirty="0"/>
          </a:p>
        </p:txBody>
      </p:sp>
      <p:pic>
        <p:nvPicPr>
          <p:cNvPr id="43016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22608" y="6303044"/>
            <a:ext cx="2955507" cy="3999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7" name="TextBox 26"/>
          <p:cNvSpPr txBox="1"/>
          <p:nvPr/>
        </p:nvSpPr>
        <p:spPr>
          <a:xfrm>
            <a:off x="5462337" y="6316579"/>
            <a:ext cx="3320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(elimina el elemento en posición 1)</a:t>
            </a:r>
            <a:endParaRPr lang="es-CL" sz="1600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1479622" y="3435751"/>
            <a:ext cx="1251993" cy="846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2" name="Oval 21"/>
          <p:cNvSpPr/>
          <p:nvPr/>
        </p:nvSpPr>
        <p:spPr>
          <a:xfrm>
            <a:off x="2449968" y="5031129"/>
            <a:ext cx="941405" cy="729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1" name="Oval 20"/>
          <p:cNvSpPr/>
          <p:nvPr/>
        </p:nvSpPr>
        <p:spPr>
          <a:xfrm>
            <a:off x="5087067" y="4971326"/>
            <a:ext cx="1684114" cy="729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0" name="Oval 19"/>
          <p:cNvSpPr/>
          <p:nvPr/>
        </p:nvSpPr>
        <p:spPr>
          <a:xfrm>
            <a:off x="6508824" y="3406815"/>
            <a:ext cx="1076445" cy="729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9" name="Oval 18"/>
          <p:cNvSpPr/>
          <p:nvPr/>
        </p:nvSpPr>
        <p:spPr>
          <a:xfrm>
            <a:off x="5847138" y="1911752"/>
            <a:ext cx="1076445" cy="729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8" name="Oval 17"/>
          <p:cNvSpPr/>
          <p:nvPr/>
        </p:nvSpPr>
        <p:spPr>
          <a:xfrm>
            <a:off x="2476976" y="2129743"/>
            <a:ext cx="1076445" cy="729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Paradigma de la orientación a objetos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42785" y="3275636"/>
            <a:ext cx="1759352" cy="92333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Programación orientada a objetos</a:t>
            </a:r>
            <a:endParaRPr lang="es-CL" dirty="0"/>
          </a:p>
        </p:txBody>
      </p:sp>
      <p:sp>
        <p:nvSpPr>
          <p:cNvPr id="12" name="TextBox 11"/>
          <p:cNvSpPr txBox="1"/>
          <p:nvPr/>
        </p:nvSpPr>
        <p:spPr>
          <a:xfrm>
            <a:off x="2569572" y="2326511"/>
            <a:ext cx="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Clases</a:t>
            </a:r>
            <a:endParaRPr lang="es-CL" dirty="0"/>
          </a:p>
        </p:txBody>
      </p:sp>
      <p:sp>
        <p:nvSpPr>
          <p:cNvPr id="13" name="TextBox 12"/>
          <p:cNvSpPr txBox="1"/>
          <p:nvPr/>
        </p:nvSpPr>
        <p:spPr>
          <a:xfrm>
            <a:off x="5893433" y="2096948"/>
            <a:ext cx="109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Objetos</a:t>
            </a:r>
            <a:endParaRPr lang="es-CL" dirty="0"/>
          </a:p>
        </p:txBody>
      </p:sp>
      <p:sp>
        <p:nvSpPr>
          <p:cNvPr id="14" name="TextBox 13"/>
          <p:cNvSpPr txBox="1"/>
          <p:nvPr/>
        </p:nvSpPr>
        <p:spPr>
          <a:xfrm>
            <a:off x="5096708" y="5131443"/>
            <a:ext cx="175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Encapsulación</a:t>
            </a:r>
            <a:endParaRPr lang="es-CL" dirty="0"/>
          </a:p>
        </p:txBody>
      </p:sp>
      <p:sp>
        <p:nvSpPr>
          <p:cNvPr id="15" name="TextBox 14"/>
          <p:cNvSpPr txBox="1"/>
          <p:nvPr/>
        </p:nvSpPr>
        <p:spPr>
          <a:xfrm>
            <a:off x="2517485" y="5254907"/>
            <a:ext cx="79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Herencia</a:t>
            </a:r>
            <a:endParaRPr lang="es-CL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489529" y="3636379"/>
            <a:ext cx="120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Polimorfismo</a:t>
            </a:r>
            <a:endParaRPr lang="es-CL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433322" y="3592009"/>
            <a:ext cx="128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Abstracción de datos</a:t>
            </a:r>
            <a:endParaRPr lang="es-CL" sz="1600" dirty="0"/>
          </a:p>
        </p:txBody>
      </p:sp>
      <p:cxnSp>
        <p:nvCxnSpPr>
          <p:cNvPr id="25" name="Straight Connector 24"/>
          <p:cNvCxnSpPr/>
          <p:nvPr/>
        </p:nvCxnSpPr>
        <p:spPr>
          <a:xfrm rot="16200000" flipH="1">
            <a:off x="3490653" y="2657284"/>
            <a:ext cx="511903" cy="701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9" idx="3"/>
          </p:cNvCxnSpPr>
          <p:nvPr/>
        </p:nvCxnSpPr>
        <p:spPr>
          <a:xfrm rot="5400000" flipH="1" flipV="1">
            <a:off x="5369064" y="2651495"/>
            <a:ext cx="753043" cy="518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" idx="3"/>
            <a:endCxn id="16" idx="1"/>
          </p:cNvCxnSpPr>
          <p:nvPr/>
        </p:nvCxnSpPr>
        <p:spPr>
          <a:xfrm>
            <a:off x="5602137" y="3737301"/>
            <a:ext cx="887392" cy="37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6200000" flipV="1">
            <a:off x="5069703" y="4467828"/>
            <a:ext cx="752355" cy="289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2" idx="7"/>
          </p:cNvCxnSpPr>
          <p:nvPr/>
        </p:nvCxnSpPr>
        <p:spPr>
          <a:xfrm rot="5400000">
            <a:off x="3143653" y="4334614"/>
            <a:ext cx="913160" cy="693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7" idx="3"/>
            <a:endCxn id="10" idx="1"/>
          </p:cNvCxnSpPr>
          <p:nvPr/>
        </p:nvCxnSpPr>
        <p:spPr>
          <a:xfrm flipV="1">
            <a:off x="2720042" y="3737301"/>
            <a:ext cx="1122743" cy="147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ArrayList</a:t>
            </a:r>
            <a:endParaRPr lang="es-CL" dirty="0"/>
          </a:p>
        </p:txBody>
      </p:sp>
      <p:sp>
        <p:nvSpPr>
          <p:cNvPr id="16" name="TextBox 15"/>
          <p:cNvSpPr txBox="1"/>
          <p:nvPr/>
        </p:nvSpPr>
        <p:spPr>
          <a:xfrm>
            <a:off x="1564510" y="3951781"/>
            <a:ext cx="2465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err="1" smtClean="0"/>
              <a:t>ArrayList</a:t>
            </a:r>
            <a:r>
              <a:rPr lang="es-ES" b="1" u="sng" dirty="0" smtClean="0"/>
              <a:t>:</a:t>
            </a:r>
          </a:p>
          <a:p>
            <a:r>
              <a:rPr lang="es-ES" u="sng" dirty="0" smtClean="0"/>
              <a:t/>
            </a:r>
            <a:br>
              <a:rPr lang="es-ES" u="sng" dirty="0" smtClean="0"/>
            </a:br>
            <a:endParaRPr lang="es-ES" u="sng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481559" y="1423686"/>
            <a:ext cx="2465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smtClean="0"/>
              <a:t>Arreglos en Java:</a:t>
            </a:r>
          </a:p>
          <a:p>
            <a:r>
              <a:rPr lang="es-ES" u="sng" dirty="0" smtClean="0"/>
              <a:t/>
            </a:r>
            <a:br>
              <a:rPr lang="es-ES" u="sng" dirty="0" smtClean="0"/>
            </a:br>
            <a:endParaRPr lang="es-ES" u="sng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898247" y="1875096"/>
            <a:ext cx="262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i="1" dirty="0" smtClean="0"/>
              <a:t> TAMAÑO:</a:t>
            </a:r>
            <a:endParaRPr lang="es-CL" i="1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6146" y="2217820"/>
            <a:ext cx="4897703" cy="4675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" name="TextBox 23"/>
          <p:cNvSpPr txBox="1"/>
          <p:nvPr/>
        </p:nvSpPr>
        <p:spPr>
          <a:xfrm>
            <a:off x="1981199" y="4365582"/>
            <a:ext cx="262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i="1" dirty="0" smtClean="0"/>
              <a:t> TAMAÑO:</a:t>
            </a:r>
            <a:endParaRPr lang="es-CL" i="1" dirty="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6564" y="4743810"/>
            <a:ext cx="5161684" cy="4532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6" name="TextBox 25"/>
          <p:cNvSpPr txBox="1"/>
          <p:nvPr/>
        </p:nvSpPr>
        <p:spPr>
          <a:xfrm>
            <a:off x="1877026" y="2826149"/>
            <a:ext cx="262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i="1" dirty="0" smtClean="0"/>
              <a:t> VER UN ELEMENTO:</a:t>
            </a:r>
            <a:endParaRPr lang="es-CL" i="1" dirty="0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84285" y="3301075"/>
            <a:ext cx="7235624" cy="2883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9" name="TextBox 28"/>
          <p:cNvSpPr txBox="1"/>
          <p:nvPr/>
        </p:nvSpPr>
        <p:spPr>
          <a:xfrm>
            <a:off x="1959978" y="5281911"/>
            <a:ext cx="262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i="1" dirty="0" smtClean="0"/>
              <a:t> VER UN ELEMENTO:</a:t>
            </a:r>
            <a:endParaRPr lang="es-CL" i="1" dirty="0"/>
          </a:p>
        </p:txBody>
      </p:sp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54455" y="5718137"/>
            <a:ext cx="7174080" cy="254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ArrayList</a:t>
            </a:r>
            <a:endParaRPr lang="es-CL" dirty="0"/>
          </a:p>
        </p:txBody>
      </p:sp>
      <p:sp>
        <p:nvSpPr>
          <p:cNvPr id="13" name="TextBox 12"/>
          <p:cNvSpPr txBox="1"/>
          <p:nvPr/>
        </p:nvSpPr>
        <p:spPr>
          <a:xfrm rot="19334907">
            <a:off x="1355036" y="2103169"/>
            <a:ext cx="2424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u="sng" dirty="0" smtClean="0">
                <a:solidFill>
                  <a:srgbClr val="FF0000"/>
                </a:solidFill>
              </a:rPr>
              <a:t>EJERCICIO 4</a:t>
            </a:r>
            <a:endParaRPr lang="es-CL" sz="2800" b="1" u="sng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77924" y="2604304"/>
            <a:ext cx="60882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Escriba un programa que pida al usuario que ingrese números y los almacene en un </a:t>
            </a:r>
            <a:r>
              <a:rPr lang="es-ES" dirty="0" err="1" smtClean="0"/>
              <a:t>ArrayList</a:t>
            </a:r>
            <a:r>
              <a:rPr lang="es-ES" dirty="0" smtClean="0"/>
              <a:t>. Si el usuario ingresa el número ‘0’ el programa debe imprimir una lista de todos los números que fueron ingresados.</a:t>
            </a:r>
          </a:p>
          <a:p>
            <a:endParaRPr lang="es-ES" dirty="0" smtClean="0"/>
          </a:p>
          <a:p>
            <a:r>
              <a:rPr lang="es-ES" i="1" dirty="0" smtClean="0"/>
              <a:t>BONUS</a:t>
            </a:r>
            <a:r>
              <a:rPr lang="es-ES" dirty="0" smtClean="0"/>
              <a:t>: Si el usuario ingresa -1, el programa debe borrar el último número guardado.</a:t>
            </a:r>
            <a:endParaRPr lang="es-CL" dirty="0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5439" y="4965480"/>
            <a:ext cx="3291335" cy="17131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0573" y="4940160"/>
            <a:ext cx="4024252" cy="12804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ArrayList</a:t>
            </a:r>
            <a:endParaRPr lang="es-CL" dirty="0"/>
          </a:p>
        </p:txBody>
      </p:sp>
      <p:sp>
        <p:nvSpPr>
          <p:cNvPr id="13" name="TextBox 12"/>
          <p:cNvSpPr txBox="1"/>
          <p:nvPr/>
        </p:nvSpPr>
        <p:spPr>
          <a:xfrm rot="19334907">
            <a:off x="1285588" y="2114757"/>
            <a:ext cx="2424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u="sng" dirty="0" smtClean="0">
                <a:solidFill>
                  <a:srgbClr val="FF0000"/>
                </a:solidFill>
              </a:rPr>
              <a:t>EJERCICIO 5</a:t>
            </a:r>
            <a:endParaRPr lang="es-CL" sz="2800" b="1" u="sng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89499" y="2280228"/>
            <a:ext cx="60882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Implemente el método </a:t>
            </a:r>
            <a:r>
              <a:rPr lang="es-CL" dirty="0" err="1" smtClean="0"/>
              <a:t>mezclaListas</a:t>
            </a:r>
            <a:r>
              <a:rPr lang="es-CL" dirty="0" smtClean="0"/>
              <a:t> que recibe dos </a:t>
            </a:r>
            <a:r>
              <a:rPr lang="es-CL" dirty="0" err="1" smtClean="0"/>
              <a:t>ArrayList</a:t>
            </a:r>
            <a:r>
              <a:rPr lang="es-CL" dirty="0" smtClean="0"/>
              <a:t>, los intercala y devuelve un nuevo </a:t>
            </a:r>
            <a:r>
              <a:rPr lang="es-CL" dirty="0" err="1" smtClean="0"/>
              <a:t>ArrayList</a:t>
            </a:r>
            <a:r>
              <a:rPr lang="es-CL" dirty="0" smtClean="0"/>
              <a:t>. Por ejemplo, si los </a:t>
            </a:r>
            <a:r>
              <a:rPr lang="es-CL" dirty="0" err="1" smtClean="0"/>
              <a:t>ArrayList</a:t>
            </a:r>
            <a:r>
              <a:rPr lang="es-CL" dirty="0" smtClean="0"/>
              <a:t> tienen los elementos "1", "2", "3" y "A", "B", "C", el </a:t>
            </a:r>
            <a:r>
              <a:rPr lang="es-CL" dirty="0" err="1" smtClean="0"/>
              <a:t>ArrayList</a:t>
            </a:r>
            <a:r>
              <a:rPr lang="es-CL" dirty="0" smtClean="0"/>
              <a:t> devuelto debe contener "1", "A", "2", "B", "3", "C". Si ambos </a:t>
            </a:r>
            <a:r>
              <a:rPr lang="es-CL" dirty="0" err="1" smtClean="0"/>
              <a:t>ArrayList</a:t>
            </a:r>
            <a:r>
              <a:rPr lang="es-CL" dirty="0" smtClean="0"/>
              <a:t> tienen distinto tamaño, debe intercalar hasta el último elemento del menor y luego completar con los elementos restantes del mayor. Por ejemplo: "1", "A", "2", "B", "C".</a:t>
            </a:r>
          </a:p>
          <a:p>
            <a:r>
              <a:rPr lang="es-CL" dirty="0" smtClean="0"/>
              <a:t>El prototipo del método se muestra a continuación: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31374"/>
            <a:ext cx="9144001" cy="1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 Interpretación de diagramas de clases</a:t>
            </a:r>
          </a:p>
        </p:txBody>
      </p:sp>
      <p:grpSp>
        <p:nvGrpSpPr>
          <p:cNvPr id="30722" name="Group 2"/>
          <p:cNvGrpSpPr>
            <a:grpSpLocks/>
          </p:cNvGrpSpPr>
          <p:nvPr/>
        </p:nvGrpSpPr>
        <p:grpSpPr bwMode="auto">
          <a:xfrm>
            <a:off x="3204870" y="1836800"/>
            <a:ext cx="3242072" cy="4255220"/>
            <a:chOff x="5181" y="2722"/>
            <a:chExt cx="1920" cy="2520"/>
          </a:xfrm>
        </p:grpSpPr>
        <p:sp>
          <p:nvSpPr>
            <p:cNvPr id="30723" name="Rectangle 3"/>
            <p:cNvSpPr>
              <a:spLocks noChangeArrowheads="1"/>
            </p:cNvSpPr>
            <p:nvPr/>
          </p:nvSpPr>
          <p:spPr bwMode="auto">
            <a:xfrm>
              <a:off x="5181" y="2722"/>
              <a:ext cx="1920" cy="25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 dirty="0"/>
            </a:p>
          </p:txBody>
        </p:sp>
        <p:sp>
          <p:nvSpPr>
            <p:cNvPr id="30724" name="Line 4"/>
            <p:cNvSpPr>
              <a:spLocks noChangeShapeType="1"/>
            </p:cNvSpPr>
            <p:nvPr/>
          </p:nvSpPr>
          <p:spPr bwMode="auto">
            <a:xfrm>
              <a:off x="5181" y="3262"/>
              <a:ext cx="19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 dirty="0"/>
            </a:p>
          </p:txBody>
        </p:sp>
        <p:sp>
          <p:nvSpPr>
            <p:cNvPr id="30725" name="Line 5"/>
            <p:cNvSpPr>
              <a:spLocks noChangeShapeType="1"/>
            </p:cNvSpPr>
            <p:nvPr/>
          </p:nvSpPr>
          <p:spPr bwMode="auto">
            <a:xfrm>
              <a:off x="5181" y="4342"/>
              <a:ext cx="19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 dirty="0"/>
            </a:p>
          </p:txBody>
        </p:sp>
        <p:sp>
          <p:nvSpPr>
            <p:cNvPr id="30726" name="Text Box 6"/>
            <p:cNvSpPr txBox="1">
              <a:spLocks noChangeArrowheads="1"/>
            </p:cNvSpPr>
            <p:nvPr/>
          </p:nvSpPr>
          <p:spPr bwMode="auto">
            <a:xfrm>
              <a:off x="5181" y="2722"/>
              <a:ext cx="1800" cy="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ES" sz="4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Clase</a:t>
              </a:r>
              <a:endParaRPr kumimoji="0" lang="es-CL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252475" y="2905248"/>
            <a:ext cx="3136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atributo1: tipo</a:t>
            </a:r>
          </a:p>
          <a:p>
            <a:r>
              <a:rPr lang="es-ES" dirty="0" smtClean="0"/>
              <a:t>atributo2: tipo</a:t>
            </a:r>
          </a:p>
          <a:p>
            <a:r>
              <a:rPr lang="es-ES" dirty="0" smtClean="0"/>
              <a:t>atributo3: tipo</a:t>
            </a:r>
            <a:endParaRPr lang="es-CL" dirty="0"/>
          </a:p>
        </p:txBody>
      </p:sp>
      <p:sp>
        <p:nvSpPr>
          <p:cNvPr id="32" name="TextBox 31"/>
          <p:cNvSpPr txBox="1"/>
          <p:nvPr/>
        </p:nvSpPr>
        <p:spPr>
          <a:xfrm>
            <a:off x="3242830" y="4608656"/>
            <a:ext cx="3136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método1 (argumento1: tipo)</a:t>
            </a:r>
          </a:p>
          <a:p>
            <a:r>
              <a:rPr lang="es-ES" dirty="0" smtClean="0"/>
              <a:t>método2 (): tipo</a:t>
            </a:r>
            <a:endParaRPr lang="es-CL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 Interpretación de diagramas de clases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33012" y="1964119"/>
            <a:ext cx="3242072" cy="4255220"/>
            <a:chOff x="5181" y="2722"/>
            <a:chExt cx="1920" cy="2520"/>
          </a:xfrm>
        </p:grpSpPr>
        <p:sp>
          <p:nvSpPr>
            <p:cNvPr id="30723" name="Rectangle 3"/>
            <p:cNvSpPr>
              <a:spLocks noChangeArrowheads="1"/>
            </p:cNvSpPr>
            <p:nvPr/>
          </p:nvSpPr>
          <p:spPr bwMode="auto">
            <a:xfrm>
              <a:off x="5181" y="2722"/>
              <a:ext cx="1920" cy="25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 dirty="0"/>
            </a:p>
          </p:txBody>
        </p:sp>
        <p:sp>
          <p:nvSpPr>
            <p:cNvPr id="30724" name="Line 4"/>
            <p:cNvSpPr>
              <a:spLocks noChangeShapeType="1"/>
            </p:cNvSpPr>
            <p:nvPr/>
          </p:nvSpPr>
          <p:spPr bwMode="auto">
            <a:xfrm>
              <a:off x="5181" y="3262"/>
              <a:ext cx="19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 dirty="0"/>
            </a:p>
          </p:txBody>
        </p:sp>
        <p:sp>
          <p:nvSpPr>
            <p:cNvPr id="30725" name="Line 5"/>
            <p:cNvSpPr>
              <a:spLocks noChangeShapeType="1"/>
            </p:cNvSpPr>
            <p:nvPr/>
          </p:nvSpPr>
          <p:spPr bwMode="auto">
            <a:xfrm>
              <a:off x="5181" y="4342"/>
              <a:ext cx="19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 dirty="0"/>
            </a:p>
          </p:txBody>
        </p:sp>
        <p:sp>
          <p:nvSpPr>
            <p:cNvPr id="30726" name="Text Box 6"/>
            <p:cNvSpPr txBox="1">
              <a:spLocks noChangeArrowheads="1"/>
            </p:cNvSpPr>
            <p:nvPr/>
          </p:nvSpPr>
          <p:spPr bwMode="auto">
            <a:xfrm>
              <a:off x="5181" y="2722"/>
              <a:ext cx="1800" cy="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ES" sz="4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Clase</a:t>
              </a:r>
              <a:endParaRPr kumimoji="0" lang="es-CL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180617" y="3032567"/>
            <a:ext cx="3136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atributo1: tipo</a:t>
            </a:r>
          </a:p>
          <a:p>
            <a:r>
              <a:rPr lang="es-ES" dirty="0" smtClean="0"/>
              <a:t>atributo2: tipo</a:t>
            </a:r>
          </a:p>
          <a:p>
            <a:r>
              <a:rPr lang="es-ES" dirty="0" smtClean="0"/>
              <a:t>atributo3: tipo</a:t>
            </a:r>
            <a:endParaRPr lang="es-CL" dirty="0"/>
          </a:p>
        </p:txBody>
      </p:sp>
      <p:sp>
        <p:nvSpPr>
          <p:cNvPr id="32" name="TextBox 31"/>
          <p:cNvSpPr txBox="1"/>
          <p:nvPr/>
        </p:nvSpPr>
        <p:spPr>
          <a:xfrm>
            <a:off x="1170972" y="4735975"/>
            <a:ext cx="3136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metodo1 (argumento1: tipo)</a:t>
            </a:r>
          </a:p>
          <a:p>
            <a:r>
              <a:rPr lang="es-ES" dirty="0" smtClean="0"/>
              <a:t>metodo2 (): tipo</a:t>
            </a:r>
            <a:endParaRPr lang="es-CL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 r="24349"/>
          <a:stretch>
            <a:fillRect/>
          </a:stretch>
        </p:blipFill>
        <p:spPr bwMode="auto">
          <a:xfrm>
            <a:off x="4902842" y="2160969"/>
            <a:ext cx="3592975" cy="39157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cxnSp>
        <p:nvCxnSpPr>
          <p:cNvPr id="12" name="Straight Arrow Connector 11"/>
          <p:cNvCxnSpPr/>
          <p:nvPr/>
        </p:nvCxnSpPr>
        <p:spPr>
          <a:xfrm>
            <a:off x="4444678" y="4027990"/>
            <a:ext cx="33566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 Interpretación de diagramas de clases</a:t>
            </a:r>
          </a:p>
        </p:txBody>
      </p:sp>
      <p:grpSp>
        <p:nvGrpSpPr>
          <p:cNvPr id="13" name="Group 2"/>
          <p:cNvGrpSpPr>
            <a:grpSpLocks/>
          </p:cNvGrpSpPr>
          <p:nvPr/>
        </p:nvGrpSpPr>
        <p:grpSpPr bwMode="auto">
          <a:xfrm>
            <a:off x="3540546" y="2045145"/>
            <a:ext cx="3242072" cy="4255220"/>
            <a:chOff x="5181" y="2722"/>
            <a:chExt cx="1920" cy="2520"/>
          </a:xfrm>
        </p:grpSpPr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5181" y="2722"/>
              <a:ext cx="1920" cy="25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 dirty="0"/>
            </a:p>
          </p:txBody>
        </p:sp>
        <p:sp>
          <p:nvSpPr>
            <p:cNvPr id="15" name="Line 4"/>
            <p:cNvSpPr>
              <a:spLocks noChangeShapeType="1"/>
            </p:cNvSpPr>
            <p:nvPr/>
          </p:nvSpPr>
          <p:spPr bwMode="auto">
            <a:xfrm>
              <a:off x="5181" y="3262"/>
              <a:ext cx="19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 dirty="0"/>
            </a:p>
          </p:txBody>
        </p:sp>
        <p:sp>
          <p:nvSpPr>
            <p:cNvPr id="16" name="Line 5"/>
            <p:cNvSpPr>
              <a:spLocks noChangeShapeType="1"/>
            </p:cNvSpPr>
            <p:nvPr/>
          </p:nvSpPr>
          <p:spPr bwMode="auto">
            <a:xfrm>
              <a:off x="5181" y="4342"/>
              <a:ext cx="19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 dirty="0"/>
            </a:p>
          </p:txBody>
        </p:sp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5181" y="2722"/>
              <a:ext cx="1800" cy="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s-CL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588151" y="3113593"/>
            <a:ext cx="31367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marca: </a:t>
            </a:r>
            <a:r>
              <a:rPr lang="es-ES" dirty="0" err="1" smtClean="0"/>
              <a:t>String</a:t>
            </a:r>
            <a:endParaRPr lang="es-ES" dirty="0" smtClean="0"/>
          </a:p>
          <a:p>
            <a:r>
              <a:rPr lang="es-ES" dirty="0" err="1" smtClean="0"/>
              <a:t>kilometros_recorridos</a:t>
            </a:r>
            <a:r>
              <a:rPr lang="es-ES" dirty="0" smtClean="0"/>
              <a:t>: </a:t>
            </a:r>
            <a:r>
              <a:rPr lang="es-ES" dirty="0" err="1" smtClean="0"/>
              <a:t>int</a:t>
            </a:r>
            <a:endParaRPr lang="es-ES" dirty="0" smtClean="0"/>
          </a:p>
          <a:p>
            <a:r>
              <a:rPr lang="es-ES" dirty="0" smtClean="0"/>
              <a:t>año: </a:t>
            </a:r>
            <a:r>
              <a:rPr lang="es-ES" dirty="0" err="1" smtClean="0"/>
              <a:t>int</a:t>
            </a:r>
            <a:endParaRPr lang="es-ES" dirty="0" smtClean="0"/>
          </a:p>
          <a:p>
            <a:r>
              <a:rPr lang="es-ES" dirty="0" smtClean="0"/>
              <a:t>usado: </a:t>
            </a:r>
            <a:r>
              <a:rPr lang="es-ES" dirty="0" err="1" smtClean="0"/>
              <a:t>boolean</a:t>
            </a:r>
            <a:endParaRPr lang="es-ES" dirty="0" smtClean="0"/>
          </a:p>
          <a:p>
            <a:r>
              <a:rPr lang="es-ES" dirty="0" smtClean="0"/>
              <a:t>color: </a:t>
            </a:r>
            <a:r>
              <a:rPr lang="es-ES" dirty="0" err="1" smtClean="0"/>
              <a:t>String</a:t>
            </a:r>
            <a:endParaRPr lang="es-ES" dirty="0" smtClean="0"/>
          </a:p>
        </p:txBody>
      </p:sp>
      <p:sp>
        <p:nvSpPr>
          <p:cNvPr id="20" name="TextBox 19"/>
          <p:cNvSpPr txBox="1"/>
          <p:nvPr/>
        </p:nvSpPr>
        <p:spPr>
          <a:xfrm rot="19334907">
            <a:off x="1355036" y="2103169"/>
            <a:ext cx="2424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u="sng" dirty="0" smtClean="0">
                <a:solidFill>
                  <a:srgbClr val="FF0000"/>
                </a:solidFill>
              </a:rPr>
              <a:t>EJERCICIO 1</a:t>
            </a:r>
            <a:endParaRPr lang="es-CL" sz="2800" b="1" u="sng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59681" y="2156313"/>
            <a:ext cx="31767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Aft>
                <a:spcPts val="1000"/>
              </a:spcAft>
            </a:pPr>
            <a:r>
              <a:rPr lang="es-ES" sz="3600" dirty="0" smtClean="0">
                <a:latin typeface="Arial" pitchFamily="34" charset="0"/>
                <a:cs typeface="Arial" pitchFamily="34" charset="0"/>
              </a:rPr>
              <a:t>Auto</a:t>
            </a:r>
            <a:endParaRPr lang="es-CL" sz="3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78501" y="4782289"/>
            <a:ext cx="3136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manejar(distancia: 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</a:p>
          <a:p>
            <a:r>
              <a:rPr lang="es-ES" dirty="0" smtClean="0"/>
              <a:t>pintar(color: </a:t>
            </a:r>
            <a:r>
              <a:rPr lang="es-ES" dirty="0" err="1" smtClean="0"/>
              <a:t>String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estaUsado</a:t>
            </a:r>
            <a:r>
              <a:rPr lang="es-ES" dirty="0" smtClean="0"/>
              <a:t>(): </a:t>
            </a:r>
            <a:r>
              <a:rPr lang="es-ES" dirty="0" err="1" smtClean="0"/>
              <a:t>boolean</a:t>
            </a:r>
            <a:endParaRPr lang="es-ES" dirty="0" smtClean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 Interpretación de diagramas de clases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540546" y="2045145"/>
            <a:ext cx="3242072" cy="4255220"/>
            <a:chOff x="5181" y="2722"/>
            <a:chExt cx="1920" cy="2520"/>
          </a:xfrm>
        </p:grpSpPr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5181" y="2722"/>
              <a:ext cx="1920" cy="25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5" name="Line 4"/>
            <p:cNvSpPr>
              <a:spLocks noChangeShapeType="1"/>
            </p:cNvSpPr>
            <p:nvPr/>
          </p:nvSpPr>
          <p:spPr bwMode="auto">
            <a:xfrm>
              <a:off x="5181" y="3262"/>
              <a:ext cx="19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6" name="Line 5"/>
            <p:cNvSpPr>
              <a:spLocks noChangeShapeType="1"/>
            </p:cNvSpPr>
            <p:nvPr/>
          </p:nvSpPr>
          <p:spPr bwMode="auto">
            <a:xfrm>
              <a:off x="5181" y="4342"/>
              <a:ext cx="19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5181" y="2722"/>
              <a:ext cx="1800" cy="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s-CL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588151" y="3113593"/>
            <a:ext cx="31367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nombre: </a:t>
            </a:r>
            <a:r>
              <a:rPr lang="es-ES" sz="1400" dirty="0" err="1" smtClean="0"/>
              <a:t>String</a:t>
            </a:r>
            <a:endParaRPr lang="es-ES" sz="1400" dirty="0" smtClean="0"/>
          </a:p>
          <a:p>
            <a:r>
              <a:rPr lang="es-ES" sz="1400" dirty="0" smtClean="0"/>
              <a:t>edad: </a:t>
            </a:r>
            <a:r>
              <a:rPr lang="es-ES" sz="1400" dirty="0" err="1" smtClean="0"/>
              <a:t>int</a:t>
            </a:r>
            <a:endParaRPr lang="es-ES" sz="1400" dirty="0" smtClean="0"/>
          </a:p>
          <a:p>
            <a:r>
              <a:rPr lang="es-ES" sz="1400" dirty="0" smtClean="0"/>
              <a:t>sexo: </a:t>
            </a:r>
            <a:r>
              <a:rPr lang="es-ES" sz="1400" dirty="0" err="1" smtClean="0"/>
              <a:t>boolean</a:t>
            </a:r>
            <a:endParaRPr lang="es-ES" sz="1400" dirty="0" smtClean="0"/>
          </a:p>
          <a:p>
            <a:r>
              <a:rPr lang="es-ES" sz="1400" dirty="0" smtClean="0"/>
              <a:t>padre: Persona</a:t>
            </a:r>
          </a:p>
          <a:p>
            <a:r>
              <a:rPr lang="es-ES" sz="1400" dirty="0" err="1" smtClean="0"/>
              <a:t>conyuge</a:t>
            </a:r>
            <a:r>
              <a:rPr lang="es-ES" sz="1400" dirty="0" smtClean="0"/>
              <a:t>: Persona</a:t>
            </a:r>
          </a:p>
          <a:p>
            <a:endParaRPr lang="es-ES" dirty="0" smtClean="0"/>
          </a:p>
        </p:txBody>
      </p:sp>
      <p:sp>
        <p:nvSpPr>
          <p:cNvPr id="20" name="TextBox 19"/>
          <p:cNvSpPr txBox="1"/>
          <p:nvPr/>
        </p:nvSpPr>
        <p:spPr>
          <a:xfrm rot="19334907">
            <a:off x="1355036" y="2103169"/>
            <a:ext cx="2424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u="sng" dirty="0" smtClean="0">
                <a:solidFill>
                  <a:srgbClr val="FF0000"/>
                </a:solidFill>
              </a:rPr>
              <a:t>EJERCICIO 2</a:t>
            </a:r>
            <a:endParaRPr lang="es-CL" sz="2800" b="1" u="sng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59681" y="2156313"/>
            <a:ext cx="31767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Aft>
                <a:spcPts val="1000"/>
              </a:spcAft>
            </a:pPr>
            <a:r>
              <a:rPr lang="es-ES" sz="3600" dirty="0" smtClean="0">
                <a:latin typeface="Arial" pitchFamily="34" charset="0"/>
                <a:cs typeface="Arial" pitchFamily="34" charset="0"/>
              </a:rPr>
              <a:t>Persona</a:t>
            </a:r>
            <a:endParaRPr lang="es-CL" sz="3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90081" y="4840150"/>
            <a:ext cx="31367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verSexo</a:t>
            </a:r>
            <a:r>
              <a:rPr lang="es-ES" sz="1400" dirty="0" smtClean="0"/>
              <a:t>(): </a:t>
            </a:r>
            <a:r>
              <a:rPr lang="es-ES" sz="1400" dirty="0" err="1" smtClean="0"/>
              <a:t>boolean</a:t>
            </a:r>
            <a:endParaRPr lang="es-ES" sz="1400" dirty="0" smtClean="0"/>
          </a:p>
          <a:p>
            <a:r>
              <a:rPr lang="es-ES" sz="1400" dirty="0" err="1" smtClean="0"/>
              <a:t>verEdadPadre</a:t>
            </a:r>
            <a:r>
              <a:rPr lang="es-ES" sz="1400" dirty="0" smtClean="0"/>
              <a:t>(): </a:t>
            </a:r>
            <a:r>
              <a:rPr lang="es-ES" sz="1400" dirty="0" err="1" smtClean="0"/>
              <a:t>int</a:t>
            </a:r>
            <a:endParaRPr lang="es-ES" sz="1400" dirty="0" smtClean="0"/>
          </a:p>
          <a:p>
            <a:r>
              <a:rPr lang="es-ES" sz="1400" dirty="0" smtClean="0"/>
              <a:t>compatible(</a:t>
            </a:r>
            <a:r>
              <a:rPr lang="es-ES" sz="1400" dirty="0" err="1" smtClean="0"/>
              <a:t>cony</a:t>
            </a:r>
            <a:r>
              <a:rPr lang="es-ES" sz="1400" dirty="0" smtClean="0"/>
              <a:t>: Persona): </a:t>
            </a:r>
            <a:r>
              <a:rPr lang="es-ES" sz="1400" dirty="0" err="1" smtClean="0"/>
              <a:t>boolean</a:t>
            </a:r>
            <a:endParaRPr lang="es-ES" sz="1400" dirty="0" smtClean="0"/>
          </a:p>
          <a:p>
            <a:r>
              <a:rPr lang="es-ES" sz="1400" dirty="0" smtClean="0"/>
              <a:t>casarse(</a:t>
            </a:r>
            <a:r>
              <a:rPr lang="es-ES" sz="1400" dirty="0" err="1" smtClean="0"/>
              <a:t>cony</a:t>
            </a:r>
            <a:r>
              <a:rPr lang="es-ES" sz="1400" dirty="0" smtClean="0"/>
              <a:t>: Persona)</a:t>
            </a:r>
          </a:p>
          <a:p>
            <a:endParaRPr lang="es-ES" dirty="0" smtClean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Público, Protegido y Privado</a:t>
            </a:r>
            <a:endParaRPr lang="es-CL" dirty="0"/>
          </a:p>
        </p:txBody>
      </p:sp>
      <p:sp>
        <p:nvSpPr>
          <p:cNvPr id="3" name="TextBox 2"/>
          <p:cNvSpPr txBox="1"/>
          <p:nvPr/>
        </p:nvSpPr>
        <p:spPr>
          <a:xfrm>
            <a:off x="1088012" y="2326532"/>
            <a:ext cx="508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smtClean="0"/>
              <a:t>Público</a:t>
            </a:r>
            <a:r>
              <a:rPr lang="es-ES" b="1" dirty="0" smtClean="0"/>
              <a:t>: Puede leerlo/modificarlo cualquiera.</a:t>
            </a:r>
            <a:endParaRPr lang="es-CL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8365" y="3520650"/>
            <a:ext cx="7776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smtClean="0"/>
              <a:t>Protegido</a:t>
            </a:r>
            <a:r>
              <a:rPr lang="es-ES" b="1" dirty="0" smtClean="0"/>
              <a:t>: Puede ser leído/modificado solo por si misma y sus subclases (clases hijas).</a:t>
            </a:r>
            <a:endParaRPr lang="es-CL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26592" y="4680048"/>
            <a:ext cx="740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smtClean="0"/>
              <a:t>Privado</a:t>
            </a:r>
            <a:r>
              <a:rPr lang="es-ES" b="1" dirty="0" smtClean="0"/>
              <a:t>: Puede leerse/modificarse solo dentro de la misma clase. </a:t>
            </a:r>
            <a:endParaRPr lang="es-CL" b="1" dirty="0"/>
          </a:p>
        </p:txBody>
      </p:sp>
    </p:spTree>
  </p:cSld>
  <p:clrMapOvr>
    <a:masterClrMapping/>
  </p:clrMapOvr>
  <p:transition spd="med">
    <p:pull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Público, Protegido y Privado</a:t>
            </a:r>
            <a:br>
              <a:rPr lang="es-ES" dirty="0" smtClean="0"/>
            </a:br>
            <a:r>
              <a:rPr lang="es-ES" dirty="0" smtClean="0"/>
              <a:t>(en atributos)</a:t>
            </a:r>
            <a:endParaRPr lang="es-CL" dirty="0"/>
          </a:p>
        </p:txBody>
      </p:sp>
      <p:sp>
        <p:nvSpPr>
          <p:cNvPr id="3" name="TextBox 2"/>
          <p:cNvSpPr txBox="1"/>
          <p:nvPr/>
        </p:nvSpPr>
        <p:spPr>
          <a:xfrm>
            <a:off x="1377387" y="2430707"/>
            <a:ext cx="508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smtClean="0"/>
              <a:t>Público</a:t>
            </a:r>
            <a:endParaRPr lang="es-CL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67741" y="3624825"/>
            <a:ext cx="508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smtClean="0"/>
              <a:t>Protegido</a:t>
            </a:r>
            <a:r>
              <a:rPr lang="es-ES" b="1" dirty="0" smtClean="0"/>
              <a:t>:</a:t>
            </a:r>
            <a:endParaRPr lang="es-CL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15968" y="4784223"/>
            <a:ext cx="508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smtClean="0"/>
              <a:t>Privado</a:t>
            </a:r>
            <a:r>
              <a:rPr lang="es-ES" b="1" dirty="0" smtClean="0"/>
              <a:t>:</a:t>
            </a:r>
            <a:endParaRPr lang="es-CL" b="1" dirty="0"/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3273" y="2409847"/>
            <a:ext cx="4530330" cy="530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38571" y="3432519"/>
            <a:ext cx="5147961" cy="649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88837" y="4544413"/>
            <a:ext cx="5139822" cy="99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ll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Público, Protegido y Privado</a:t>
            </a:r>
            <a:br>
              <a:rPr lang="es-ES" dirty="0" smtClean="0"/>
            </a:br>
            <a:r>
              <a:rPr lang="es-ES" dirty="0" smtClean="0"/>
              <a:t>(en métodos)</a:t>
            </a:r>
            <a:endParaRPr lang="es-CL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7860" y="2464388"/>
            <a:ext cx="4923558" cy="718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6630" y="3658632"/>
            <a:ext cx="5457223" cy="751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33435" y="4841962"/>
            <a:ext cx="5175222" cy="74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377387" y="2442282"/>
            <a:ext cx="508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smtClean="0"/>
              <a:t>Público</a:t>
            </a:r>
            <a:endParaRPr lang="es-CL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67741" y="3636400"/>
            <a:ext cx="508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smtClean="0"/>
              <a:t>Protegido</a:t>
            </a:r>
            <a:r>
              <a:rPr lang="es-ES" b="1" dirty="0" smtClean="0"/>
              <a:t>:</a:t>
            </a:r>
            <a:endParaRPr lang="es-CL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415968" y="4795798"/>
            <a:ext cx="508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smtClean="0"/>
              <a:t>Privado</a:t>
            </a:r>
            <a:r>
              <a:rPr lang="es-ES" b="1" dirty="0" smtClean="0"/>
              <a:t>:</a:t>
            </a:r>
            <a:endParaRPr lang="es-CL" b="1" dirty="0"/>
          </a:p>
        </p:txBody>
      </p:sp>
    </p:spTree>
  </p:cSld>
  <p:clrMapOvr>
    <a:masterClrMapping/>
  </p:clrMapOvr>
  <p:transition spd="med">
    <p:pull dir="rd"/>
  </p:transition>
</p:sld>
</file>

<file path=ppt/theme/theme1.xml><?xml version="1.0" encoding="utf-8"?>
<a:theme xmlns:a="http://schemas.openxmlformats.org/drawingml/2006/main" name="Mod">
  <a:themeElements>
    <a:clrScheme name="Mod">
      <a:dk1>
        <a:sysClr val="windowText" lastClr="000000"/>
      </a:dk1>
      <a:lt1>
        <a:sysClr val="window" lastClr="FFFFFF"/>
      </a:lt1>
      <a:dk2>
        <a:srgbClr val="065218"/>
      </a:dk2>
      <a:lt2>
        <a:srgbClr val="EDF3AE"/>
      </a:lt2>
      <a:accent1>
        <a:srgbClr val="8FCB17"/>
      </a:accent1>
      <a:accent2>
        <a:srgbClr val="769F11"/>
      </a:accent2>
      <a:accent3>
        <a:srgbClr val="D4E336"/>
      </a:accent3>
      <a:accent4>
        <a:srgbClr val="0C8228"/>
      </a:accent4>
      <a:accent5>
        <a:srgbClr val="C0EDA8"/>
      </a:accent5>
      <a:accent6>
        <a:srgbClr val="3B4F18"/>
      </a:accent6>
      <a:hlink>
        <a:srgbClr val="0A6A21"/>
      </a:hlink>
      <a:folHlink>
        <a:srgbClr val="406EA5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od">
      <a:fillStyleLst>
        <a:solidFill>
          <a:schemeClr val="phClr"/>
        </a:solidFill>
        <a:solidFill>
          <a:schemeClr val="phClr">
            <a:tint val="80000"/>
          </a:schemeClr>
        </a:solidFill>
        <a:solidFill>
          <a:schemeClr val="phClr">
            <a:shade val="30000"/>
            <a:satMod val="150000"/>
          </a:schemeClr>
        </a:solidFill>
      </a:fillStyleLst>
      <a:lnStyleLst>
        <a:ln w="9525" cap="flat" cmpd="sng" algn="ctr">
          <a:solidFill>
            <a:schemeClr val="phClr">
              <a:tint val="90000"/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tint val="90000"/>
            </a:schemeClr>
          </a:solidFill>
          <a:prstDash val="solid"/>
        </a:ln>
        <a:ln w="76200" cap="flat" cmpd="dbl" algn="ctr">
          <a:solidFill>
            <a:schemeClr val="phClr">
              <a:tint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1000" sy="101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sx="101000" sy="101000" rotWithShape="0">
              <a:srgbClr val="000000">
                <a:alpha val="50000"/>
              </a:srgbClr>
            </a:outerShdw>
            <a:reflection blurRad="12700" stA="30000" endPos="30000" dist="508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 prstMaterial="softmetal">
            <a:bevelT w="63500" h="25400" prst="coolSlant"/>
          </a:sp3d>
        </a:effectStyle>
      </a:effectStyleLst>
      <a:bgFillStyleLst>
        <a:solidFill>
          <a:schemeClr val="phClr">
            <a:satMod val="125000"/>
          </a:schemeClr>
        </a:solidFill>
        <a:solidFill>
          <a:schemeClr val="phClr">
            <a:shade val="30000"/>
            <a:satMod val="150000"/>
          </a:schemeClr>
        </a:solidFill>
        <a:gradFill>
          <a:gsLst>
            <a:gs pos="0">
              <a:schemeClr val="phClr">
                <a:tint val="100000"/>
                <a:shade val="80000"/>
                <a:satMod val="135000"/>
              </a:schemeClr>
            </a:gs>
            <a:gs pos="55000">
              <a:schemeClr val="phClr">
                <a:tint val="70000"/>
                <a:shade val="100000"/>
                <a:satMod val="150000"/>
              </a:schemeClr>
            </a:gs>
            <a:gs pos="100000">
              <a:schemeClr val="phClr">
                <a:tint val="70000"/>
                <a:shade val="100000"/>
                <a:satMod val="15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AyudantiaGinga</Template>
  <TotalTime>5434</TotalTime>
  <Words>656</Words>
  <Application>Microsoft Office PowerPoint</Application>
  <PresentationFormat>On-screen Show (4:3)</PresentationFormat>
  <Paragraphs>144</Paragraphs>
  <Slides>22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Mod</vt:lpstr>
      <vt:lpstr>PowerPoint Presentation</vt:lpstr>
      <vt:lpstr>Paradigma de la orientación a objetos</vt:lpstr>
      <vt:lpstr> Interpretación de diagramas de clases</vt:lpstr>
      <vt:lpstr> Interpretación de diagramas de clases</vt:lpstr>
      <vt:lpstr> Interpretación de diagramas de clases</vt:lpstr>
      <vt:lpstr> Interpretación de diagramas de clases</vt:lpstr>
      <vt:lpstr>Público, Protegido y Privado</vt:lpstr>
      <vt:lpstr>Público, Protegido y Privado (en atributos)</vt:lpstr>
      <vt:lpstr>Público, Protegido y Privado (en métodos)</vt:lpstr>
      <vt:lpstr>Público, Protegido y Privado (en diagrama)</vt:lpstr>
      <vt:lpstr>Público, Protegido y Privado (en diagrama)</vt:lpstr>
      <vt:lpstr>Variables (Primitivas)</vt:lpstr>
      <vt:lpstr>Variables</vt:lpstr>
      <vt:lpstr>Variables</vt:lpstr>
      <vt:lpstr>Variables (comparar)</vt:lpstr>
      <vt:lpstr>Variables (comparar)</vt:lpstr>
      <vt:lpstr>Variables (comparar)</vt:lpstr>
      <vt:lpstr>Variables (comparar)</vt:lpstr>
      <vt:lpstr>ArrayList</vt:lpstr>
      <vt:lpstr>ArrayList</vt:lpstr>
      <vt:lpstr>ArrayList</vt:lpstr>
      <vt:lpstr>ArrayList</vt:lpstr>
    </vt:vector>
  </TitlesOfParts>
  <Company>UACH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 A GRAFICOS 1</dc:title>
  <dc:creator>ERICK ARAYA</dc:creator>
  <cp:lastModifiedBy>cro</cp:lastModifiedBy>
  <cp:revision>141</cp:revision>
  <cp:lastPrinted>1601-01-01T00:00:00Z</cp:lastPrinted>
  <dcterms:created xsi:type="dcterms:W3CDTF">1601-01-01T00:00:00Z</dcterms:created>
  <dcterms:modified xsi:type="dcterms:W3CDTF">2014-03-26T23:00:26Z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