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304" r:id="rId2"/>
    <p:sldId id="332" r:id="rId3"/>
    <p:sldId id="338" r:id="rId4"/>
    <p:sldId id="337" r:id="rId5"/>
    <p:sldId id="333" r:id="rId6"/>
    <p:sldId id="334" r:id="rId7"/>
    <p:sldId id="335" r:id="rId8"/>
    <p:sldId id="336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99CC00"/>
    <a:srgbClr val="CC3300"/>
    <a:srgbClr val="008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9858" autoAdjust="0"/>
  </p:normalViewPr>
  <p:slideViewPr>
    <p:cSldViewPr snapToGrid="0">
      <p:cViewPr>
        <p:scale>
          <a:sx n="75" d="100"/>
          <a:sy n="75" d="100"/>
        </p:scale>
        <p:origin x="-142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Requisitos: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baseline="0" dirty="0" smtClean="0"/>
              <a:t>La clase Persona debe encapsularse (puede crear métodos).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baseline="0" dirty="0" smtClean="0"/>
              <a:t>Cada método debe estar implementado.</a:t>
            </a:r>
          </a:p>
          <a:p>
            <a:pPr marL="171450" indent="-171450">
              <a:buFont typeface="Arial" pitchFamily="34" charset="0"/>
              <a:buChar char="•"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207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02.5 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07618" y="2496154"/>
            <a:ext cx="3213560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711" y="3321934"/>
            <a:ext cx="700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Ejercicio Diagramas de Clases/Encapsulación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La API de java (</a:t>
            </a:r>
            <a:r>
              <a:rPr lang="es-ES" dirty="0" err="1" smtClean="0"/>
              <a:t>ArrayList</a:t>
            </a:r>
            <a:r>
              <a:rPr lang="es-E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Guía de Ejercicios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n-MY" dirty="0"/>
          </a:p>
        </p:txBody>
      </p:sp>
      <p:grpSp>
        <p:nvGrpSpPr>
          <p:cNvPr id="43" name="Group 42"/>
          <p:cNvGrpSpPr/>
          <p:nvPr/>
        </p:nvGrpSpPr>
        <p:grpSpPr>
          <a:xfrm>
            <a:off x="149164" y="1937087"/>
            <a:ext cx="2729663" cy="3258645"/>
            <a:chOff x="149164" y="2156313"/>
            <a:chExt cx="3242072" cy="4255220"/>
          </a:xfrm>
        </p:grpSpPr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149164" y="2156313"/>
              <a:ext cx="3242072" cy="4255220"/>
              <a:chOff x="5181" y="2722"/>
              <a:chExt cx="1920" cy="2520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96769" y="3224761"/>
              <a:ext cx="3136740" cy="62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- color: </a:t>
              </a:r>
              <a:r>
                <a:rPr lang="es-ES" sz="1400" dirty="0" err="1" smtClean="0"/>
                <a:t>String</a:t>
              </a:r>
              <a:endParaRPr lang="es-ES" sz="1400" dirty="0" smtClean="0"/>
            </a:p>
            <a:p>
              <a:r>
                <a:rPr lang="es-ES" sz="1400" dirty="0" smtClean="0"/>
                <a:t>- marca: </a:t>
              </a:r>
              <a:r>
                <a:rPr lang="es-ES" sz="1400" dirty="0" err="1" smtClean="0"/>
                <a:t>String</a:t>
              </a:r>
              <a:endParaRPr lang="es-ES" sz="14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8299" y="2267481"/>
              <a:ext cx="317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3600" dirty="0" smtClean="0">
                  <a:latin typeface="Arial" pitchFamily="34" charset="0"/>
                  <a:cs typeface="Arial" pitchFamily="34" charset="0"/>
                </a:rPr>
                <a:t>Auto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119" y="4893456"/>
              <a:ext cx="3136740" cy="113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obtenerMarca</a:t>
              </a:r>
              <a:r>
                <a:rPr lang="es-ES" sz="1400" dirty="0" smtClean="0"/>
                <a:t>(): </a:t>
              </a:r>
              <a:r>
                <a:rPr lang="es-ES" sz="1400" dirty="0" err="1" smtClean="0"/>
                <a:t>String</a:t>
              </a:r>
              <a:endParaRPr lang="es-ES" sz="1400" dirty="0" smtClean="0"/>
            </a:p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asignarMarca</a:t>
              </a:r>
              <a:r>
                <a:rPr lang="es-ES" sz="1400" dirty="0" smtClean="0"/>
                <a:t>(marca: </a:t>
              </a:r>
              <a:r>
                <a:rPr lang="es-ES" sz="1400" dirty="0" err="1" smtClean="0"/>
                <a:t>String</a:t>
              </a:r>
              <a:r>
                <a:rPr lang="es-ES" sz="1400" dirty="0" smtClean="0"/>
                <a:t>)</a:t>
              </a:r>
            </a:p>
            <a:p>
              <a:r>
                <a:rPr lang="es-ES" sz="1400" dirty="0" smtClean="0"/>
                <a:t>+ pintar(color: </a:t>
              </a:r>
              <a:r>
                <a:rPr lang="es-ES" sz="1400" dirty="0" err="1" smtClean="0"/>
                <a:t>String</a:t>
              </a:r>
              <a:r>
                <a:rPr lang="es-ES" sz="1400" dirty="0" smtClean="0"/>
                <a:t>)</a:t>
              </a:r>
            </a:p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obtenerColor</a:t>
              </a:r>
              <a:r>
                <a:rPr lang="es-ES" sz="1400" dirty="0" smtClean="0"/>
                <a:t>(): </a:t>
              </a:r>
              <a:r>
                <a:rPr lang="es-ES" sz="1400" dirty="0" err="1" smtClean="0"/>
                <a:t>String</a:t>
              </a:r>
              <a:endParaRPr lang="es-ES" sz="14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82221" y="1942805"/>
            <a:ext cx="2815917" cy="3252927"/>
            <a:chOff x="3605569" y="2137377"/>
            <a:chExt cx="3242072" cy="4255220"/>
          </a:xfrm>
        </p:grpSpPr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3605569" y="2137377"/>
              <a:ext cx="3242072" cy="4255220"/>
              <a:chOff x="5181" y="2722"/>
              <a:chExt cx="1920" cy="2520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dirty="0"/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653175" y="3205824"/>
              <a:ext cx="3136740" cy="602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- </a:t>
              </a:r>
              <a:r>
                <a:rPr lang="es-ES" sz="1400" dirty="0" err="1" smtClean="0"/>
                <a:t>autos_disponibles</a:t>
              </a:r>
              <a:r>
                <a:rPr lang="es-ES" sz="1400" dirty="0" smtClean="0"/>
                <a:t>: Auto[]</a:t>
              </a:r>
            </a:p>
            <a:p>
              <a:r>
                <a:rPr lang="es-ES" sz="1400" dirty="0" smtClean="0"/>
                <a:t>- clientes: Persona[]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4704" y="2248545"/>
              <a:ext cx="317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3600" dirty="0" smtClean="0">
                  <a:latin typeface="Arial" pitchFamily="34" charset="0"/>
                  <a:cs typeface="Arial" pitchFamily="34" charset="0"/>
                </a:rPr>
                <a:t>Empresa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524" y="4874521"/>
              <a:ext cx="3136740" cy="850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venderAuto</a:t>
              </a:r>
              <a:r>
                <a:rPr lang="es-ES" sz="1400" dirty="0" smtClean="0"/>
                <a:t>(auto: Auto, cliente: Persona)</a:t>
              </a:r>
            </a:p>
            <a:p>
              <a:r>
                <a:rPr lang="es-ES" sz="1400" dirty="0" smtClean="0"/>
                <a:t>+ </a:t>
              </a:r>
              <a:r>
                <a:rPr lang="es-ES" sz="1400" dirty="0" err="1" smtClean="0"/>
                <a:t>verAutos</a:t>
              </a:r>
              <a:r>
                <a:rPr lang="es-ES" sz="1400" dirty="0" smtClean="0"/>
                <a:t>(marca: </a:t>
              </a:r>
              <a:r>
                <a:rPr lang="es-ES" sz="1400" dirty="0" err="1" smtClean="0"/>
                <a:t>String</a:t>
              </a:r>
              <a:r>
                <a:rPr lang="es-ES" sz="1400" dirty="0" smtClean="0"/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44849" y="1960443"/>
            <a:ext cx="2838733" cy="3235289"/>
            <a:chOff x="7290743" y="2071351"/>
            <a:chExt cx="3242072" cy="4255220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7290743" y="2071351"/>
              <a:ext cx="3242072" cy="4255220"/>
              <a:chOff x="5181" y="2722"/>
              <a:chExt cx="1920" cy="2520"/>
            </a:xfrm>
          </p:grpSpPr>
          <p:sp>
            <p:nvSpPr>
              <p:cNvPr id="36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38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/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s-CL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338348" y="3139799"/>
              <a:ext cx="3136740" cy="8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nombre: </a:t>
              </a:r>
              <a:r>
                <a:rPr lang="es-ES" sz="1400" dirty="0" err="1" smtClean="0"/>
                <a:t>String</a:t>
              </a:r>
              <a:endParaRPr lang="es-ES" sz="1400" dirty="0" smtClean="0"/>
            </a:p>
            <a:p>
              <a:r>
                <a:rPr lang="es-ES" sz="1400" dirty="0" smtClean="0"/>
                <a:t>edad: </a:t>
              </a:r>
              <a:r>
                <a:rPr lang="es-ES" sz="1400" dirty="0" err="1" smtClean="0"/>
                <a:t>int</a:t>
              </a:r>
              <a:endParaRPr lang="es-ES" sz="1400" dirty="0" smtClean="0"/>
            </a:p>
            <a:p>
              <a:r>
                <a:rPr lang="es-ES" sz="1400" dirty="0" smtClean="0"/>
                <a:t>sexo: </a:t>
              </a:r>
              <a:r>
                <a:rPr lang="es-ES" sz="1400" dirty="0" err="1" smtClean="0"/>
                <a:t>boolean</a:t>
              </a:r>
              <a:endParaRPr lang="es-ES" sz="1400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9878" y="2182519"/>
              <a:ext cx="317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Aft>
                  <a:spcPts val="1000"/>
                </a:spcAft>
              </a:pPr>
              <a:r>
                <a:rPr lang="es-ES" sz="3600" dirty="0" smtClean="0">
                  <a:latin typeface="Arial" pitchFamily="34" charset="0"/>
                  <a:cs typeface="Arial" pitchFamily="34" charset="0"/>
                </a:rPr>
                <a:t>Persona</a:t>
              </a:r>
              <a:endParaRPr lang="es-CL" sz="3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9162" y="5173937"/>
            <a:ext cx="905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400" i="1" dirty="0" err="1" smtClean="0">
                <a:solidFill>
                  <a:srgbClr val="FF0000"/>
                </a:solidFill>
              </a:rPr>
              <a:t>venderAutos</a:t>
            </a:r>
            <a:r>
              <a:rPr lang="es-ES" sz="1400" dirty="0" smtClean="0"/>
              <a:t>: Una persona se considera cliente si ha comprado un auto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400" i="1" dirty="0" err="1" smtClean="0">
                <a:solidFill>
                  <a:srgbClr val="FF0000"/>
                </a:solidFill>
              </a:rPr>
              <a:t>verAutos</a:t>
            </a:r>
            <a:r>
              <a:rPr lang="es-ES" sz="1400" dirty="0" smtClean="0"/>
              <a:t>: Permite que el usuario vea las características de los autos de la marca solicitada</a:t>
            </a:r>
            <a:endParaRPr lang="en-MY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7680" y="5778210"/>
            <a:ext cx="9058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+</a:t>
            </a:r>
            <a:r>
              <a:rPr lang="es-ES" sz="1400" dirty="0" smtClean="0"/>
              <a:t> </a:t>
            </a:r>
            <a:r>
              <a:rPr lang="es-ES" sz="1400" i="1" dirty="0" smtClean="0">
                <a:solidFill>
                  <a:srgbClr val="FF0000"/>
                </a:solidFill>
              </a:rPr>
              <a:t>Programa principal</a:t>
            </a:r>
            <a:r>
              <a:rPr lang="es-ES" sz="1400" dirty="0" smtClean="0"/>
              <a:t>: La </a:t>
            </a:r>
            <a:r>
              <a:rPr lang="es-ES" sz="1400" dirty="0"/>
              <a:t>e</a:t>
            </a:r>
            <a:r>
              <a:rPr lang="es-ES" sz="1400" dirty="0" smtClean="0"/>
              <a:t>mpresa tiene 50 autos CHEVROLET (25 azules y 25 amarillos), 5 MAZDA verdes y 10 JAGUAR rojos. Pedro, de 28 años, comprará un CHEVROLET azul y Consuelo, de 32 años, un CHEVROLET amarillo. </a:t>
            </a:r>
          </a:p>
          <a:p>
            <a:r>
              <a:rPr lang="es-ES" sz="1400" dirty="0" smtClean="0"/>
              <a:t>Carlos, de 18 años, no comprará nada.</a:t>
            </a:r>
          </a:p>
        </p:txBody>
      </p:sp>
    </p:spTree>
    <p:extLst>
      <p:ext uri="{BB962C8B-B14F-4D97-AF65-F5344CB8AC3E}">
        <p14:creationId xmlns:p14="http://schemas.microsoft.com/office/powerpoint/2010/main" val="3148612626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API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1585734" y="3796496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Lenguaje de Programación</a:t>
            </a:r>
            <a:endParaRPr lang="es-CL" dirty="0"/>
          </a:p>
        </p:txBody>
      </p:sp>
      <p:sp>
        <p:nvSpPr>
          <p:cNvPr id="9" name="Rounded Rectangle 8"/>
          <p:cNvSpPr/>
          <p:nvPr/>
        </p:nvSpPr>
        <p:spPr>
          <a:xfrm>
            <a:off x="5326291" y="3798424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Software</a:t>
            </a:r>
            <a:endParaRPr lang="es-CL" dirty="0"/>
          </a:p>
        </p:txBody>
      </p:sp>
      <p:sp>
        <p:nvSpPr>
          <p:cNvPr id="10" name="Oval 9"/>
          <p:cNvSpPr/>
          <p:nvPr/>
        </p:nvSpPr>
        <p:spPr>
          <a:xfrm>
            <a:off x="2060294" y="1886673"/>
            <a:ext cx="1006997" cy="983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</a:t>
            </a:r>
            <a:endParaRPr lang="es-CL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193403" y="3339295"/>
            <a:ext cx="7060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11301" y="3970109"/>
            <a:ext cx="16320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22877" y="4352080"/>
            <a:ext cx="15741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339794" y="5548119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Hardware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957105" y="5065853"/>
            <a:ext cx="7060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74471"/>
      </p:ext>
    </p:extLst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API de JAVA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415978" y="2232326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123" y="2232326"/>
            <a:ext cx="5558504" cy="39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00231" y="2232326"/>
            <a:ext cx="7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URL</a:t>
            </a:r>
            <a:r>
              <a:rPr lang="es-ES" dirty="0" smtClean="0"/>
              <a:t>:</a:t>
            </a:r>
            <a:endParaRPr lang="es-CL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908" y="3261102"/>
            <a:ext cx="7366702" cy="347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5280126"/>
      </p:ext>
    </p:extLst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8" name="TextBox 7"/>
          <p:cNvSpPr txBox="1"/>
          <p:nvPr/>
        </p:nvSpPr>
        <p:spPr>
          <a:xfrm>
            <a:off x="1033043" y="142368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Arreglos en Java: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582" y="2230776"/>
            <a:ext cx="3686160" cy="44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092845" y="3662414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ArrayList</a:t>
            </a:r>
            <a:r>
              <a:rPr lang="es-ES" b="1" u="sng" dirty="0" smtClean="0"/>
              <a:t>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4271" y="4468906"/>
            <a:ext cx="5366975" cy="35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449731" y="1875096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DIMENSIÓN FIJA:</a:t>
            </a:r>
            <a:endParaRPr lang="es-CL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09534" y="4102252"/>
            <a:ext cx="32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DIMENSIÓN VARIABLE:</a:t>
            </a:r>
            <a:endParaRPr lang="es-CL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51659" y="2826150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AGREGAR ELEMENTOS:</a:t>
            </a:r>
            <a:endParaRPr lang="es-CL" i="1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1367" y="3227527"/>
            <a:ext cx="2235200" cy="31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546184" y="4972281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AGREGAR ELEMENTOS:</a:t>
            </a:r>
            <a:endParaRPr lang="es-CL" i="1" dirty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/>
          <a:srcRect t="8569"/>
          <a:stretch>
            <a:fillRect/>
          </a:stretch>
        </p:blipFill>
        <p:spPr bwMode="auto">
          <a:xfrm>
            <a:off x="1958050" y="5342013"/>
            <a:ext cx="5425991" cy="425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1506079" y="5918655"/>
            <a:ext cx="41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ELIMINAR ELEMENTOS:</a:t>
            </a:r>
            <a:endParaRPr lang="es-CL" i="1" dirty="0"/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4092" y="6303044"/>
            <a:ext cx="2955507" cy="399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5013821" y="6316579"/>
            <a:ext cx="332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(elimina el elemento en posición 1)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82977014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6" name="TextBox 15"/>
          <p:cNvSpPr txBox="1"/>
          <p:nvPr/>
        </p:nvSpPr>
        <p:spPr>
          <a:xfrm>
            <a:off x="971066" y="4441111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ArrayList</a:t>
            </a:r>
            <a:r>
              <a:rPr lang="es-ES" b="1" u="sng" dirty="0" smtClean="0"/>
              <a:t>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88115" y="1913016"/>
            <a:ext cx="24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Arreglos en Java:</a:t>
            </a:r>
          </a:p>
          <a:p>
            <a:r>
              <a:rPr lang="es-ES" u="sng" dirty="0" smtClean="0"/>
              <a:t/>
            </a:r>
            <a:br>
              <a:rPr lang="es-ES" u="sng" dirty="0" smtClean="0"/>
            </a:br>
            <a:endParaRPr lang="es-ES" u="sng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304803" y="2364426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TAMAÑO:</a:t>
            </a:r>
            <a:endParaRPr lang="es-CL" i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02" y="2707150"/>
            <a:ext cx="4897703" cy="46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387755" y="4854912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TAMAÑO:</a:t>
            </a:r>
            <a:endParaRPr lang="es-CL" i="1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3120" y="5233140"/>
            <a:ext cx="5161684" cy="453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1283582" y="3315479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VER UN ELEMENTO:</a:t>
            </a:r>
            <a:endParaRPr lang="es-CL" i="1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841" y="3790405"/>
            <a:ext cx="7235624" cy="28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1366534" y="5771241"/>
            <a:ext cx="26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i="1" dirty="0" smtClean="0"/>
              <a:t> VER UN ELEMENTO:</a:t>
            </a:r>
            <a:endParaRPr lang="es-CL" i="1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1011" y="6207467"/>
            <a:ext cx="7174080" cy="25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07944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 rot="19334907">
            <a:off x="669236" y="207784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1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2124" y="2578984"/>
            <a:ext cx="6088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Escriba un programa que pida al usuario que ingrese números y los almacene en un </a:t>
            </a:r>
            <a:r>
              <a:rPr lang="es-ES" dirty="0" err="1" smtClean="0"/>
              <a:t>ArrayList</a:t>
            </a:r>
            <a:r>
              <a:rPr lang="es-ES" dirty="0" smtClean="0"/>
              <a:t>. Si el usuario ingresa el número ‘0’ el programa debe imprimir una lista de todos los números que fueron ingresados.</a:t>
            </a:r>
          </a:p>
          <a:p>
            <a:endParaRPr lang="es-ES" dirty="0" smtClean="0"/>
          </a:p>
          <a:p>
            <a:r>
              <a:rPr lang="es-ES" i="1" dirty="0" smtClean="0"/>
              <a:t>BONUS</a:t>
            </a:r>
            <a:r>
              <a:rPr lang="es-ES" dirty="0" smtClean="0"/>
              <a:t>: Si el usuario ingresa -1, el programa debe borrar el último número guardado.</a:t>
            </a:r>
            <a:endParaRPr lang="es-CL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9639" y="4940160"/>
            <a:ext cx="3291335" cy="1713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773" y="4914840"/>
            <a:ext cx="4024252" cy="1280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2971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 rot="19334907">
            <a:off x="460088" y="2114757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2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3999" y="2280228"/>
            <a:ext cx="6088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Implemente el método </a:t>
            </a:r>
            <a:r>
              <a:rPr lang="es-CL" dirty="0" err="1" smtClean="0"/>
              <a:t>mezclaListas</a:t>
            </a:r>
            <a:r>
              <a:rPr lang="es-CL" dirty="0" smtClean="0"/>
              <a:t> que recibe dos </a:t>
            </a:r>
            <a:r>
              <a:rPr lang="es-CL" dirty="0" err="1" smtClean="0"/>
              <a:t>ArrayList</a:t>
            </a:r>
            <a:r>
              <a:rPr lang="es-CL" dirty="0" smtClean="0"/>
              <a:t>, los intercala y devuelve un nuevo </a:t>
            </a:r>
            <a:r>
              <a:rPr lang="es-CL" dirty="0" err="1" smtClean="0"/>
              <a:t>ArrayList</a:t>
            </a:r>
            <a:r>
              <a:rPr lang="es-CL" dirty="0" smtClean="0"/>
              <a:t>. Por ejemplo, si los </a:t>
            </a:r>
            <a:r>
              <a:rPr lang="es-CL" dirty="0" err="1" smtClean="0"/>
              <a:t>ArrayList</a:t>
            </a:r>
            <a:r>
              <a:rPr lang="es-CL" dirty="0" smtClean="0"/>
              <a:t> tienen los elementos "1", "2", "3" y "A", "B", "C", el </a:t>
            </a:r>
            <a:r>
              <a:rPr lang="es-CL" dirty="0" err="1" smtClean="0"/>
              <a:t>ArrayList</a:t>
            </a:r>
            <a:r>
              <a:rPr lang="es-CL" dirty="0" smtClean="0"/>
              <a:t> devuelto debe contener "1", "A", "2", "B", "3", "C". Si ambos </a:t>
            </a:r>
            <a:r>
              <a:rPr lang="es-CL" dirty="0" err="1" smtClean="0"/>
              <a:t>ArrayList</a:t>
            </a:r>
            <a:r>
              <a:rPr lang="es-CL" dirty="0" smtClean="0"/>
              <a:t> tienen distinto tamaño, debe intercalar hasta el último elemento del menor y luego completar con los elementos restantes del mayor. Por ejemplo: "1", "A", "2", "B", "C".</a:t>
            </a:r>
          </a:p>
          <a:p>
            <a:r>
              <a:rPr lang="es-CL" dirty="0" smtClean="0"/>
              <a:t>El prototipo del método se muestra a continuación: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31374"/>
            <a:ext cx="9144001" cy="1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082103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AyudantiaGinga</Template>
  <TotalTime>5572</TotalTime>
  <Words>443</Words>
  <Application>Microsoft Office PowerPoint</Application>
  <PresentationFormat>On-screen Show (4:3)</PresentationFormat>
  <Paragraphs>67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</vt:lpstr>
      <vt:lpstr>PowerPoint Presentation</vt:lpstr>
      <vt:lpstr>Ejercicio</vt:lpstr>
      <vt:lpstr>API</vt:lpstr>
      <vt:lpstr>La API de JAVA</vt:lpstr>
      <vt:lpstr>ArrayList</vt:lpstr>
      <vt:lpstr>ArrayList</vt:lpstr>
      <vt:lpstr>ArrayList</vt:lpstr>
      <vt:lpstr>ArrayList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148</cp:revision>
  <cp:lastPrinted>1601-01-01T00:00:00Z</cp:lastPrinted>
  <dcterms:created xsi:type="dcterms:W3CDTF">1601-01-01T00:00:00Z</dcterms:created>
  <dcterms:modified xsi:type="dcterms:W3CDTF">2014-04-02T23:29:25Z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