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3"/>
  </p:notesMasterIdLst>
  <p:sldIdLst>
    <p:sldId id="304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6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F9933"/>
    <a:srgbClr val="99CC00"/>
    <a:srgbClr val="CC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429" autoAdjust="0"/>
  </p:normalViewPr>
  <p:slideViewPr>
    <p:cSldViewPr snapToGrid="0">
      <p:cViewPr varScale="1">
        <p:scale>
          <a:sx n="82" d="100"/>
          <a:sy n="82" d="100"/>
        </p:scale>
        <p:origin x="-12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C6833-D587-424F-B1C8-289BCD76803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7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10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11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3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4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5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6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7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8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9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/>
              <a:pPr/>
              <a:t>3/28/2008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9F80C3B-C92D-47C8-853A-45AD96669C0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33F0-5885-4260-8086-61894037917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895C6DBA-56E6-4EE2-A27A-322B0B82A999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DBC8-7141-458F-B79A-B71E69F4ED0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F65329F-C139-4E3E-AECE-84EE02EC077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0961-45F4-4E3C-AF2A-7AF35196A92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1CF6-B975-4982-985D-E42172E5D17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7E8F-9F28-436D-BE6F-B5477881384E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B5E0-A0C6-4433-92B6-6C57C3B40D6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F40-65F4-40D9-B043-A77ED0C5DD1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9866-5D59-4F10-A651-BEEB854EAC7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8050" y="7715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Ayudantía </a:t>
            </a:r>
            <a:r>
              <a:rPr lang="es-ES" sz="4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03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42301" y="2496155"/>
            <a:ext cx="2156538" cy="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1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Temas:</a:t>
            </a:r>
            <a:endParaRPr kumimoji="0" lang="es-ES" sz="4000" b="1" i="1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94" y="3321935"/>
            <a:ext cx="469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Herencia y polimorfismo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Herencia</a:t>
            </a:r>
          </a:p>
        </p:txBody>
      </p:sp>
      <p:sp>
        <p:nvSpPr>
          <p:cNvPr id="34" name="TextBox 19"/>
          <p:cNvSpPr txBox="1"/>
          <p:nvPr/>
        </p:nvSpPr>
        <p:spPr>
          <a:xfrm rot="19334907">
            <a:off x="348038" y="2080019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2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938075" y="2231799"/>
            <a:ext cx="59976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Un trabajador que repara calzado repara los siguientes tipos de zapato: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 Zapatos comunes y corrientes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 Botas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 Zapatillas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 Sandalias</a:t>
            </a:r>
            <a:br>
              <a:rPr lang="es-CL" dirty="0" smtClean="0"/>
            </a:br>
            <a:r>
              <a:rPr lang="es-CL" dirty="0" smtClean="0"/>
              <a:t>Implemente un diagrama de clases de un programa que almacene los datos de cada zapato reparado. Debe almacenar los datos: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Número del zapato (Para todos).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Costo de reparación (Para todos).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Tipo de cordón (Zapatillas).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Color del cuero (Botas).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Marca (Sandalias).</a:t>
            </a:r>
            <a:endParaRPr lang="es-CL" dirty="0" smtClean="0"/>
          </a:p>
          <a:p>
            <a:pPr>
              <a:buFont typeface="Arial" pitchFamily="34" charset="0"/>
              <a:buChar char="•"/>
            </a:pPr>
            <a:endParaRPr lang="es-CL" dirty="0" smtClean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Herencia</a:t>
            </a:r>
          </a:p>
        </p:txBody>
      </p:sp>
      <p:sp>
        <p:nvSpPr>
          <p:cNvPr id="34" name="TextBox 19"/>
          <p:cNvSpPr txBox="1"/>
          <p:nvPr/>
        </p:nvSpPr>
        <p:spPr>
          <a:xfrm rot="19334907">
            <a:off x="498509" y="2323086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3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2088546" y="2474866"/>
            <a:ext cx="5997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una clase </a:t>
            </a:r>
            <a:r>
              <a:rPr lang="es-ES" dirty="0" smtClean="0">
                <a:solidFill>
                  <a:srgbClr val="0033CC"/>
                </a:solidFill>
              </a:rPr>
              <a:t>Equipo</a:t>
            </a:r>
            <a:r>
              <a:rPr lang="es-ES" dirty="0" smtClean="0"/>
              <a:t> que guardará los </a:t>
            </a:r>
            <a:r>
              <a:rPr lang="es-ES" dirty="0" err="1" smtClean="0">
                <a:solidFill>
                  <a:srgbClr val="FF0000"/>
                </a:solidFill>
              </a:rPr>
              <a:t>partidos_jugados</a:t>
            </a:r>
            <a:r>
              <a:rPr lang="es-ES" dirty="0" smtClean="0"/>
              <a:t> y los </a:t>
            </a:r>
            <a:r>
              <a:rPr lang="es-ES" dirty="0" err="1" smtClean="0">
                <a:solidFill>
                  <a:srgbClr val="FF0000"/>
                </a:solidFill>
              </a:rPr>
              <a:t>partidos_ganados</a:t>
            </a:r>
            <a:r>
              <a:rPr lang="es-ES" dirty="0" smtClean="0"/>
              <a:t> en un arreglo.</a:t>
            </a:r>
          </a:p>
          <a:p>
            <a:endParaRPr lang="es-ES" dirty="0" smtClean="0"/>
          </a:p>
          <a:p>
            <a:r>
              <a:rPr lang="es-ES" dirty="0" smtClean="0"/>
              <a:t>Crear una clase </a:t>
            </a:r>
            <a:r>
              <a:rPr lang="es-ES" dirty="0" smtClean="0">
                <a:solidFill>
                  <a:srgbClr val="0033CC"/>
                </a:solidFill>
              </a:rPr>
              <a:t>Partido</a:t>
            </a:r>
            <a:r>
              <a:rPr lang="es-ES" dirty="0" smtClean="0"/>
              <a:t> que tendrá </a:t>
            </a:r>
            <a:r>
              <a:rPr lang="es-ES" dirty="0" smtClean="0">
                <a:solidFill>
                  <a:srgbClr val="FF0000"/>
                </a:solidFill>
              </a:rPr>
              <a:t>Fecha </a:t>
            </a:r>
            <a:r>
              <a:rPr lang="es-ES" dirty="0" smtClean="0"/>
              <a:t>y </a:t>
            </a:r>
            <a:r>
              <a:rPr lang="es-ES" dirty="0" smtClean="0">
                <a:solidFill>
                  <a:srgbClr val="FF0000"/>
                </a:solidFill>
              </a:rPr>
              <a:t>Estadio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Crear una subclase </a:t>
            </a:r>
            <a:r>
              <a:rPr lang="es-ES" dirty="0" err="1" smtClean="0">
                <a:solidFill>
                  <a:srgbClr val="0033CC"/>
                </a:solidFill>
              </a:rPr>
              <a:t>Partido_Ganado</a:t>
            </a:r>
            <a:r>
              <a:rPr lang="es-ES" dirty="0" smtClean="0"/>
              <a:t> que almacenará la </a:t>
            </a:r>
            <a:r>
              <a:rPr lang="es-ES" dirty="0" err="1" smtClean="0">
                <a:solidFill>
                  <a:srgbClr val="FF0000"/>
                </a:solidFill>
              </a:rPr>
              <a:t>Diferencia_de_goles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Crear un programa que imprima las fechas de los partidos jugados de un equipo y, si ganó algún partido, la diferencia de goles.</a:t>
            </a:r>
            <a:endParaRPr lang="es-CL" dirty="0" smtClean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Herencia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788210" y="4642227"/>
            <a:ext cx="7354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 Una clase se </a:t>
            </a:r>
            <a:r>
              <a:rPr lang="es-CL" dirty="0" smtClean="0">
                <a:solidFill>
                  <a:srgbClr val="FF0000"/>
                </a:solidFill>
              </a:rPr>
              <a:t>deriva</a:t>
            </a:r>
            <a:r>
              <a:rPr lang="es-CL" dirty="0" smtClean="0"/>
              <a:t> de otra (El Hijo se deriva del Padre).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 Una clase </a:t>
            </a:r>
            <a:r>
              <a:rPr lang="es-CL" dirty="0" smtClean="0">
                <a:solidFill>
                  <a:srgbClr val="FF0000"/>
                </a:solidFill>
              </a:rPr>
              <a:t>adquiere los atributos y métodos </a:t>
            </a:r>
            <a:r>
              <a:rPr lang="es-CL" dirty="0" smtClean="0"/>
              <a:t>de la clase Padre.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 La clase Hijo es </a:t>
            </a:r>
            <a:r>
              <a:rPr lang="es-CL" dirty="0" smtClean="0">
                <a:solidFill>
                  <a:srgbClr val="FF0000"/>
                </a:solidFill>
              </a:rPr>
              <a:t>más especifico </a:t>
            </a:r>
            <a:r>
              <a:rPr lang="es-CL" dirty="0" smtClean="0"/>
              <a:t>que el Padre.</a:t>
            </a:r>
          </a:p>
        </p:txBody>
      </p:sp>
      <p:grpSp>
        <p:nvGrpSpPr>
          <p:cNvPr id="38" name="37 Grupo"/>
          <p:cNvGrpSpPr/>
          <p:nvPr/>
        </p:nvGrpSpPr>
        <p:grpSpPr>
          <a:xfrm>
            <a:off x="1653370" y="2244956"/>
            <a:ext cx="1689198" cy="2158730"/>
            <a:chOff x="3598420" y="1836800"/>
            <a:chExt cx="1689198" cy="2158730"/>
          </a:xfrm>
        </p:grpSpPr>
        <p:grpSp>
          <p:nvGrpSpPr>
            <p:cNvPr id="26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8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0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2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Padre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29"/>
            <p:cNvSpPr txBox="1"/>
            <p:nvPr/>
          </p:nvSpPr>
          <p:spPr>
            <a:xfrm>
              <a:off x="3626147" y="2338718"/>
              <a:ext cx="114463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atributo1: tipo</a:t>
              </a:r>
            </a:p>
            <a:p>
              <a:r>
                <a:rPr lang="es-ES" sz="1050" dirty="0" smtClean="0"/>
                <a:t>atributo2: tipo</a:t>
              </a:r>
            </a:p>
            <a:p>
              <a:r>
                <a:rPr lang="es-ES" sz="1050" dirty="0" smtClean="0"/>
                <a:t>atributo3: tipo</a:t>
              </a:r>
              <a:endParaRPr lang="es-CL" sz="1050" dirty="0"/>
            </a:p>
          </p:txBody>
        </p:sp>
        <p:sp>
          <p:nvSpPr>
            <p:cNvPr id="37" name="TextBox 31"/>
            <p:cNvSpPr txBox="1"/>
            <p:nvPr/>
          </p:nvSpPr>
          <p:spPr>
            <a:xfrm>
              <a:off x="3626441" y="3217178"/>
              <a:ext cx="1661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método1 ()</a:t>
              </a:r>
            </a:p>
            <a:p>
              <a:r>
                <a:rPr lang="es-ES" sz="900" dirty="0" smtClean="0"/>
                <a:t>método2 ()</a:t>
              </a:r>
              <a:endParaRPr lang="es-CL" sz="900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5552821" y="2238331"/>
            <a:ext cx="1689198" cy="2158730"/>
            <a:chOff x="3598420" y="1836800"/>
            <a:chExt cx="1689198" cy="2158730"/>
          </a:xfrm>
        </p:grpSpPr>
        <p:grpSp>
          <p:nvGrpSpPr>
            <p:cNvPr id="40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43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4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Hijo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" name="TextBox 29"/>
            <p:cNvSpPr txBox="1"/>
            <p:nvPr/>
          </p:nvSpPr>
          <p:spPr>
            <a:xfrm>
              <a:off x="3626147" y="2338718"/>
              <a:ext cx="114463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atributo4: tipo</a:t>
              </a:r>
            </a:p>
            <a:p>
              <a:r>
                <a:rPr lang="es-ES" sz="1050" dirty="0" smtClean="0"/>
                <a:t>atributo5: tipo</a:t>
              </a:r>
            </a:p>
            <a:p>
              <a:r>
                <a:rPr lang="es-ES" sz="1050" dirty="0" smtClean="0"/>
                <a:t>atributo6: tipo</a:t>
              </a:r>
              <a:endParaRPr lang="es-CL" sz="1050" dirty="0"/>
            </a:p>
          </p:txBody>
        </p:sp>
        <p:sp>
          <p:nvSpPr>
            <p:cNvPr id="42" name="TextBox 31"/>
            <p:cNvSpPr txBox="1"/>
            <p:nvPr/>
          </p:nvSpPr>
          <p:spPr>
            <a:xfrm>
              <a:off x="3626441" y="3217178"/>
              <a:ext cx="1661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método3 ()</a:t>
              </a:r>
            </a:p>
            <a:p>
              <a:r>
                <a:rPr lang="es-ES" sz="900" dirty="0" smtClean="0"/>
                <a:t>método4 ()</a:t>
              </a:r>
              <a:endParaRPr lang="es-CL" sz="900" dirty="0"/>
            </a:p>
          </p:txBody>
        </p:sp>
      </p:grpSp>
      <p:cxnSp>
        <p:nvCxnSpPr>
          <p:cNvPr id="48" name="47 Conector recto de flecha"/>
          <p:cNvCxnSpPr/>
          <p:nvPr/>
        </p:nvCxnSpPr>
        <p:spPr>
          <a:xfrm rot="10800000" flipV="1">
            <a:off x="3298117" y="3317695"/>
            <a:ext cx="2254705" cy="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Herencia</a:t>
            </a:r>
          </a:p>
        </p:txBody>
      </p:sp>
      <p:grpSp>
        <p:nvGrpSpPr>
          <p:cNvPr id="2" name="37 Grupo"/>
          <p:cNvGrpSpPr/>
          <p:nvPr/>
        </p:nvGrpSpPr>
        <p:grpSpPr>
          <a:xfrm>
            <a:off x="1641795" y="1738541"/>
            <a:ext cx="1689198" cy="2158730"/>
            <a:chOff x="3598420" y="1836800"/>
            <a:chExt cx="1689198" cy="2158730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8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0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2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Padre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29"/>
            <p:cNvSpPr txBox="1"/>
            <p:nvPr/>
          </p:nvSpPr>
          <p:spPr>
            <a:xfrm>
              <a:off x="3626147" y="2338718"/>
              <a:ext cx="114463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atributo1: tipo</a:t>
              </a:r>
            </a:p>
            <a:p>
              <a:r>
                <a:rPr lang="es-ES" sz="1050" dirty="0" smtClean="0"/>
                <a:t>atributo2: tipo</a:t>
              </a:r>
            </a:p>
            <a:p>
              <a:r>
                <a:rPr lang="es-ES" sz="1050" dirty="0" smtClean="0"/>
                <a:t>atributo3: tipo</a:t>
              </a:r>
              <a:endParaRPr lang="es-CL" sz="1050" dirty="0"/>
            </a:p>
          </p:txBody>
        </p:sp>
        <p:sp>
          <p:nvSpPr>
            <p:cNvPr id="37" name="TextBox 31"/>
            <p:cNvSpPr txBox="1"/>
            <p:nvPr/>
          </p:nvSpPr>
          <p:spPr>
            <a:xfrm>
              <a:off x="3626441" y="3217178"/>
              <a:ext cx="1661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método1 ()</a:t>
              </a:r>
            </a:p>
            <a:p>
              <a:r>
                <a:rPr lang="es-ES" sz="900" dirty="0" smtClean="0"/>
                <a:t>método2 ()</a:t>
              </a:r>
              <a:endParaRPr lang="es-CL" sz="900" dirty="0"/>
            </a:p>
          </p:txBody>
        </p:sp>
      </p:grpSp>
      <p:grpSp>
        <p:nvGrpSpPr>
          <p:cNvPr id="4" name="38 Grupo"/>
          <p:cNvGrpSpPr/>
          <p:nvPr/>
        </p:nvGrpSpPr>
        <p:grpSpPr>
          <a:xfrm>
            <a:off x="5541246" y="1731916"/>
            <a:ext cx="1689198" cy="2158730"/>
            <a:chOff x="3598420" y="1836800"/>
            <a:chExt cx="1689198" cy="215873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43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4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Hijo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" name="TextBox 29"/>
            <p:cNvSpPr txBox="1"/>
            <p:nvPr/>
          </p:nvSpPr>
          <p:spPr>
            <a:xfrm>
              <a:off x="3626147" y="2338718"/>
              <a:ext cx="114463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atributo4: tipo</a:t>
              </a:r>
            </a:p>
            <a:p>
              <a:r>
                <a:rPr lang="es-ES" sz="1050" dirty="0" smtClean="0"/>
                <a:t>atributo5: tipo</a:t>
              </a:r>
            </a:p>
            <a:p>
              <a:r>
                <a:rPr lang="es-ES" sz="1050" dirty="0" smtClean="0"/>
                <a:t>atributo6: tipo</a:t>
              </a:r>
              <a:endParaRPr lang="es-CL" sz="1050" dirty="0"/>
            </a:p>
          </p:txBody>
        </p:sp>
        <p:sp>
          <p:nvSpPr>
            <p:cNvPr id="42" name="TextBox 31"/>
            <p:cNvSpPr txBox="1"/>
            <p:nvPr/>
          </p:nvSpPr>
          <p:spPr>
            <a:xfrm>
              <a:off x="3626441" y="3217178"/>
              <a:ext cx="1661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método3 ()</a:t>
              </a:r>
            </a:p>
            <a:p>
              <a:r>
                <a:rPr lang="es-ES" sz="900" dirty="0" smtClean="0"/>
                <a:t>método4 ()</a:t>
              </a:r>
              <a:endParaRPr lang="es-CL" sz="900" dirty="0"/>
            </a:p>
          </p:txBody>
        </p:sp>
      </p:grpSp>
      <p:cxnSp>
        <p:nvCxnSpPr>
          <p:cNvPr id="48" name="47 Conector recto de flecha"/>
          <p:cNvCxnSpPr/>
          <p:nvPr/>
        </p:nvCxnSpPr>
        <p:spPr>
          <a:xfrm rot="10800000" flipV="1">
            <a:off x="3286542" y="2811280"/>
            <a:ext cx="2254705" cy="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1734107" y="4151270"/>
          <a:ext cx="1437860" cy="223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60"/>
              </a:tblGrid>
              <a:tr h="47846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Atributos</a:t>
                      </a:r>
                      <a:r>
                        <a:rPr lang="es-CL" baseline="0" dirty="0" smtClean="0">
                          <a:solidFill>
                            <a:srgbClr val="FF0000"/>
                          </a:solidFill>
                        </a:rPr>
                        <a:t> del Padre</a:t>
                      </a:r>
                      <a:endParaRPr lang="es-C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9744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atributo1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atributo2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atributo3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5703133" y="4174462"/>
          <a:ext cx="1437860" cy="236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60"/>
              </a:tblGrid>
              <a:tr h="598999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Atributos</a:t>
                      </a:r>
                      <a:r>
                        <a:rPr lang="es-CL" baseline="0" dirty="0" smtClean="0">
                          <a:solidFill>
                            <a:srgbClr val="FF0000"/>
                          </a:solidFill>
                        </a:rPr>
                        <a:t> del Hijo</a:t>
                      </a:r>
                      <a:endParaRPr lang="es-C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1993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atributo1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atributo2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atributo3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atributo4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atributo5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Herencia</a:t>
            </a:r>
          </a:p>
        </p:txBody>
      </p:sp>
      <p:grpSp>
        <p:nvGrpSpPr>
          <p:cNvPr id="2" name="37 Grupo"/>
          <p:cNvGrpSpPr/>
          <p:nvPr/>
        </p:nvGrpSpPr>
        <p:grpSpPr>
          <a:xfrm>
            <a:off x="1653370" y="1750123"/>
            <a:ext cx="1689198" cy="2158730"/>
            <a:chOff x="3598420" y="1836800"/>
            <a:chExt cx="1689198" cy="2158730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8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0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2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Padre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29"/>
            <p:cNvSpPr txBox="1"/>
            <p:nvPr/>
          </p:nvSpPr>
          <p:spPr>
            <a:xfrm>
              <a:off x="3626147" y="2338718"/>
              <a:ext cx="114463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atributo1: tipo</a:t>
              </a:r>
            </a:p>
            <a:p>
              <a:r>
                <a:rPr lang="es-ES" sz="1050" dirty="0" smtClean="0"/>
                <a:t>atributo2: tipo</a:t>
              </a:r>
            </a:p>
            <a:p>
              <a:r>
                <a:rPr lang="es-ES" sz="1050" dirty="0" smtClean="0"/>
                <a:t>atributo3: tipo</a:t>
              </a:r>
              <a:endParaRPr lang="es-CL" sz="1050" dirty="0"/>
            </a:p>
          </p:txBody>
        </p:sp>
        <p:sp>
          <p:nvSpPr>
            <p:cNvPr id="37" name="TextBox 31"/>
            <p:cNvSpPr txBox="1"/>
            <p:nvPr/>
          </p:nvSpPr>
          <p:spPr>
            <a:xfrm>
              <a:off x="3626441" y="3217178"/>
              <a:ext cx="1661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método1 ()</a:t>
              </a:r>
            </a:p>
            <a:p>
              <a:r>
                <a:rPr lang="es-ES" sz="900" dirty="0" smtClean="0"/>
                <a:t>método2 ()</a:t>
              </a:r>
              <a:endParaRPr lang="es-CL" sz="900" dirty="0"/>
            </a:p>
          </p:txBody>
        </p:sp>
      </p:grpSp>
      <p:grpSp>
        <p:nvGrpSpPr>
          <p:cNvPr id="4" name="38 Grupo"/>
          <p:cNvGrpSpPr/>
          <p:nvPr/>
        </p:nvGrpSpPr>
        <p:grpSpPr>
          <a:xfrm>
            <a:off x="5552821" y="1743498"/>
            <a:ext cx="1689198" cy="2158730"/>
            <a:chOff x="3598420" y="1836800"/>
            <a:chExt cx="1689198" cy="215873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43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4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Hijo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" name="TextBox 29"/>
            <p:cNvSpPr txBox="1"/>
            <p:nvPr/>
          </p:nvSpPr>
          <p:spPr>
            <a:xfrm>
              <a:off x="3626147" y="2338718"/>
              <a:ext cx="114463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atributo4: tipo</a:t>
              </a:r>
            </a:p>
            <a:p>
              <a:r>
                <a:rPr lang="es-ES" sz="1050" dirty="0" smtClean="0"/>
                <a:t>atributo5: tipo</a:t>
              </a:r>
            </a:p>
            <a:p>
              <a:r>
                <a:rPr lang="es-ES" sz="1050" dirty="0" smtClean="0"/>
                <a:t>atributo6: tipo</a:t>
              </a:r>
              <a:endParaRPr lang="es-CL" sz="1050" dirty="0"/>
            </a:p>
          </p:txBody>
        </p:sp>
        <p:sp>
          <p:nvSpPr>
            <p:cNvPr id="42" name="TextBox 31"/>
            <p:cNvSpPr txBox="1"/>
            <p:nvPr/>
          </p:nvSpPr>
          <p:spPr>
            <a:xfrm>
              <a:off x="3626441" y="3217178"/>
              <a:ext cx="1661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método3 ()</a:t>
              </a:r>
            </a:p>
            <a:p>
              <a:r>
                <a:rPr lang="es-ES" sz="900" dirty="0" smtClean="0"/>
                <a:t>método4 ()</a:t>
              </a:r>
              <a:endParaRPr lang="es-CL" sz="900" dirty="0"/>
            </a:p>
          </p:txBody>
        </p:sp>
      </p:grpSp>
      <p:cxnSp>
        <p:nvCxnSpPr>
          <p:cNvPr id="48" name="47 Conector recto de flecha"/>
          <p:cNvCxnSpPr/>
          <p:nvPr/>
        </p:nvCxnSpPr>
        <p:spPr>
          <a:xfrm rot="10800000" flipV="1">
            <a:off x="3298117" y="2822862"/>
            <a:ext cx="2254705" cy="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1745682" y="4162852"/>
          <a:ext cx="1437860" cy="245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60"/>
              </a:tblGrid>
              <a:tr h="542492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Métodos</a:t>
                      </a:r>
                      <a:r>
                        <a:rPr lang="es-CL" baseline="0" dirty="0" smtClean="0">
                          <a:solidFill>
                            <a:srgbClr val="FF0000"/>
                          </a:solidFill>
                        </a:rPr>
                        <a:t> del Padre</a:t>
                      </a:r>
                      <a:endParaRPr lang="es-C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1119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método1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método2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5714708" y="4186043"/>
          <a:ext cx="1437860" cy="235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60"/>
              </a:tblGrid>
              <a:tr h="513137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Métodos </a:t>
                      </a:r>
                      <a:r>
                        <a:rPr lang="es-CL" baseline="0" dirty="0" smtClean="0">
                          <a:solidFill>
                            <a:srgbClr val="FF0000"/>
                          </a:solidFill>
                        </a:rPr>
                        <a:t>del Hijo</a:t>
                      </a:r>
                      <a:endParaRPr lang="es-C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1319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método1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método2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método3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baseline="0" dirty="0" smtClean="0"/>
                        <a:t> método4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Herencia</a:t>
            </a:r>
          </a:p>
        </p:txBody>
      </p:sp>
      <p:grpSp>
        <p:nvGrpSpPr>
          <p:cNvPr id="2" name="37 Grupo"/>
          <p:cNvGrpSpPr/>
          <p:nvPr/>
        </p:nvGrpSpPr>
        <p:grpSpPr>
          <a:xfrm>
            <a:off x="1850139" y="1692243"/>
            <a:ext cx="1689198" cy="2158730"/>
            <a:chOff x="3598420" y="1836800"/>
            <a:chExt cx="1689198" cy="2158730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8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0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2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Padre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- atributo1: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r>
                <a:rPr lang="es-ES" sz="1050" dirty="0" smtClean="0"/>
                <a:t>- atributo2: </a:t>
              </a:r>
              <a:r>
                <a:rPr lang="es-ES" sz="1050" dirty="0" err="1" smtClean="0"/>
                <a:t>char</a:t>
              </a:r>
              <a:endParaRPr lang="es-ES" sz="1050" dirty="0" smtClean="0"/>
            </a:p>
            <a:p>
              <a:r>
                <a:rPr lang="es-ES" sz="1050" dirty="0" smtClean="0"/>
                <a:t>+ atributo3: </a:t>
              </a:r>
              <a:r>
                <a:rPr lang="es-ES" sz="1050" dirty="0" err="1" smtClean="0"/>
                <a:t>String</a:t>
              </a:r>
              <a:endParaRPr lang="es-CL" sz="1050" dirty="0"/>
            </a:p>
          </p:txBody>
        </p:sp>
        <p:sp>
          <p:nvSpPr>
            <p:cNvPr id="37" name="TextBox 31"/>
            <p:cNvSpPr txBox="1"/>
            <p:nvPr/>
          </p:nvSpPr>
          <p:spPr>
            <a:xfrm>
              <a:off x="3626441" y="3217178"/>
              <a:ext cx="1661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método1 ()</a:t>
              </a:r>
            </a:p>
            <a:p>
              <a:r>
                <a:rPr lang="es-ES" sz="900" dirty="0" smtClean="0"/>
                <a:t>+ método2 ()</a:t>
              </a:r>
              <a:endParaRPr lang="es-CL" sz="900" dirty="0"/>
            </a:p>
          </p:txBody>
        </p:sp>
      </p:grpSp>
      <p:grpSp>
        <p:nvGrpSpPr>
          <p:cNvPr id="4" name="38 Grupo"/>
          <p:cNvGrpSpPr/>
          <p:nvPr/>
        </p:nvGrpSpPr>
        <p:grpSpPr>
          <a:xfrm>
            <a:off x="5749590" y="1685618"/>
            <a:ext cx="1689198" cy="2158730"/>
            <a:chOff x="3598420" y="1836800"/>
            <a:chExt cx="1689198" cy="215873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43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4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Hijo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" name="TextBox 29"/>
            <p:cNvSpPr txBox="1"/>
            <p:nvPr/>
          </p:nvSpPr>
          <p:spPr>
            <a:xfrm>
              <a:off x="3626146" y="2338718"/>
              <a:ext cx="163122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+ atributo4: </a:t>
              </a:r>
              <a:r>
                <a:rPr lang="es-ES" sz="1050" dirty="0" err="1" smtClean="0"/>
                <a:t>boolean</a:t>
              </a:r>
              <a:endParaRPr lang="es-ES" sz="1050" dirty="0" smtClean="0"/>
            </a:p>
            <a:p>
              <a:r>
                <a:rPr lang="es-ES" sz="1050" dirty="0" smtClean="0"/>
                <a:t>- atributo5: </a:t>
              </a:r>
              <a:r>
                <a:rPr lang="es-ES" sz="1050" dirty="0" err="1" smtClean="0"/>
                <a:t>String</a:t>
              </a:r>
              <a:endParaRPr lang="es-ES" sz="1050" dirty="0" smtClean="0"/>
            </a:p>
            <a:p>
              <a:r>
                <a:rPr lang="es-ES" sz="1050" dirty="0" smtClean="0"/>
                <a:t>+ atributo6: byte</a:t>
              </a:r>
              <a:endParaRPr lang="es-CL" sz="1050" dirty="0"/>
            </a:p>
          </p:txBody>
        </p:sp>
        <p:sp>
          <p:nvSpPr>
            <p:cNvPr id="42" name="TextBox 31"/>
            <p:cNvSpPr txBox="1"/>
            <p:nvPr/>
          </p:nvSpPr>
          <p:spPr>
            <a:xfrm>
              <a:off x="3626441" y="3217178"/>
              <a:ext cx="1661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método3 ()</a:t>
              </a:r>
            </a:p>
            <a:p>
              <a:r>
                <a:rPr lang="es-ES" sz="900" dirty="0" smtClean="0"/>
                <a:t>+ método4 ()</a:t>
              </a:r>
              <a:endParaRPr lang="es-CL" sz="900" dirty="0"/>
            </a:p>
          </p:txBody>
        </p:sp>
      </p:grpSp>
      <p:cxnSp>
        <p:nvCxnSpPr>
          <p:cNvPr id="48" name="47 Conector recto de flecha"/>
          <p:cNvCxnSpPr/>
          <p:nvPr/>
        </p:nvCxnSpPr>
        <p:spPr>
          <a:xfrm rot="10800000" flipV="1">
            <a:off x="3494886" y="2764982"/>
            <a:ext cx="2254705" cy="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4598" y="4361298"/>
            <a:ext cx="3066281" cy="2263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588" y="4343121"/>
            <a:ext cx="3458363" cy="2163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25 CuadroTexto"/>
          <p:cNvSpPr txBox="1"/>
          <p:nvPr/>
        </p:nvSpPr>
        <p:spPr>
          <a:xfrm>
            <a:off x="1165059" y="3969495"/>
            <a:ext cx="275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u="sng" dirty="0" smtClean="0"/>
              <a:t>Archivo </a:t>
            </a:r>
            <a:r>
              <a:rPr lang="es-CL" b="1" u="sng" dirty="0" err="1" smtClean="0"/>
              <a:t>Padre.class</a:t>
            </a:r>
            <a:endParaRPr lang="es-CL" b="1" u="sng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542437" y="3974410"/>
            <a:ext cx="275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u="sng" dirty="0" smtClean="0"/>
              <a:t>Archivo </a:t>
            </a:r>
            <a:r>
              <a:rPr lang="es-CL" b="1" u="sng" dirty="0" err="1" smtClean="0"/>
              <a:t>Hijo.class</a:t>
            </a:r>
            <a:endParaRPr lang="es-CL" b="1" u="sng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Herencia (Redefinición)</a:t>
            </a:r>
          </a:p>
        </p:txBody>
      </p:sp>
      <p:grpSp>
        <p:nvGrpSpPr>
          <p:cNvPr id="20" name="37 Grupo"/>
          <p:cNvGrpSpPr/>
          <p:nvPr/>
        </p:nvGrpSpPr>
        <p:grpSpPr>
          <a:xfrm>
            <a:off x="3895963" y="1439341"/>
            <a:ext cx="1689198" cy="2158730"/>
            <a:chOff x="3598420" y="1836800"/>
            <a:chExt cx="1689198" cy="2158730"/>
          </a:xfrm>
        </p:grpSpPr>
        <p:grpSp>
          <p:nvGrpSpPr>
            <p:cNvPr id="21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5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6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Deportista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IMC: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record: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premios: </a:t>
              </a:r>
              <a:r>
                <a:rPr lang="es-ES" sz="1050" dirty="0" err="1" smtClean="0"/>
                <a:t>int</a:t>
              </a:r>
              <a:endParaRPr lang="es-CL" sz="1050" dirty="0"/>
            </a:p>
          </p:txBody>
        </p:sp>
        <p:sp>
          <p:nvSpPr>
            <p:cNvPr id="23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alimentarse()</a:t>
              </a:r>
            </a:p>
            <a:p>
              <a:r>
                <a:rPr lang="es-ES" sz="900" dirty="0" smtClean="0"/>
                <a:t>+ practicar() </a:t>
              </a:r>
              <a:endParaRPr lang="es-CL" sz="900" dirty="0"/>
            </a:p>
          </p:txBody>
        </p:sp>
      </p:grpSp>
      <p:grpSp>
        <p:nvGrpSpPr>
          <p:cNvPr id="29" name="38 Grupo"/>
          <p:cNvGrpSpPr/>
          <p:nvPr/>
        </p:nvGrpSpPr>
        <p:grpSpPr>
          <a:xfrm>
            <a:off x="6497568" y="1442549"/>
            <a:ext cx="1689198" cy="2158730"/>
            <a:chOff x="3598420" y="1836800"/>
            <a:chExt cx="1689198" cy="2158730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9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0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smtClean="0">
                    <a:latin typeface="Arial" pitchFamily="34" charset="0"/>
                    <a:cs typeface="Arial" pitchFamily="34" charset="0"/>
                  </a:rPr>
                  <a:t>Ciclista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CL" sz="1050" dirty="0" smtClean="0"/>
                <a:t> bicicleta: </a:t>
              </a:r>
              <a:r>
                <a:rPr lang="es-CL" sz="1050" dirty="0" err="1" smtClean="0"/>
                <a:t>String</a:t>
              </a:r>
              <a:endParaRPr lang="es-CL" sz="1050" dirty="0" smtClean="0"/>
            </a:p>
            <a:p>
              <a:pPr>
                <a:buFontTx/>
                <a:buChar char="-"/>
              </a:pPr>
              <a:endParaRPr lang="es-CL" sz="1050" dirty="0"/>
            </a:p>
          </p:txBody>
        </p:sp>
        <p:sp>
          <p:nvSpPr>
            <p:cNvPr id="35" name="TextBox 31"/>
            <p:cNvSpPr txBox="1"/>
            <p:nvPr/>
          </p:nvSpPr>
          <p:spPr>
            <a:xfrm>
              <a:off x="3626441" y="3217178"/>
              <a:ext cx="1661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  <a:endParaRPr lang="es-CL" sz="900" dirty="0"/>
            </a:p>
          </p:txBody>
        </p:sp>
      </p:grpSp>
      <p:cxnSp>
        <p:nvCxnSpPr>
          <p:cNvPr id="49" name="48 Conector recto de flecha"/>
          <p:cNvCxnSpPr/>
          <p:nvPr/>
        </p:nvCxnSpPr>
        <p:spPr>
          <a:xfrm flipH="1" flipV="1">
            <a:off x="5540709" y="2518706"/>
            <a:ext cx="956859" cy="3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37 Grupo"/>
          <p:cNvGrpSpPr/>
          <p:nvPr/>
        </p:nvGrpSpPr>
        <p:grpSpPr>
          <a:xfrm>
            <a:off x="1256001" y="1463922"/>
            <a:ext cx="1689198" cy="2158730"/>
            <a:chOff x="3598420" y="1836800"/>
            <a:chExt cx="1689198" cy="2158730"/>
          </a:xfrm>
        </p:grpSpPr>
        <p:grpSp>
          <p:nvGrpSpPr>
            <p:cNvPr id="51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54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5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Persona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nombre: </a:t>
              </a:r>
              <a:r>
                <a:rPr lang="es-ES" sz="1050" dirty="0" err="1" smtClean="0"/>
                <a:t>String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RUT: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sexo: </a:t>
              </a:r>
              <a:r>
                <a:rPr lang="es-ES" sz="1050" dirty="0" err="1" smtClean="0"/>
                <a:t>boolean</a:t>
              </a:r>
              <a:endParaRPr lang="es-ES" sz="1050" dirty="0" smtClean="0"/>
            </a:p>
          </p:txBody>
        </p:sp>
        <p:sp>
          <p:nvSpPr>
            <p:cNvPr id="53" name="TextBox 31"/>
            <p:cNvSpPr txBox="1"/>
            <p:nvPr/>
          </p:nvSpPr>
          <p:spPr>
            <a:xfrm>
              <a:off x="3626441" y="3217178"/>
              <a:ext cx="1661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saludar(): </a:t>
              </a:r>
              <a:r>
                <a:rPr lang="es-ES" sz="900" dirty="0" err="1" smtClean="0"/>
                <a:t>String</a:t>
              </a:r>
              <a:endParaRPr lang="es-ES" sz="900" dirty="0" smtClean="0"/>
            </a:p>
            <a:p>
              <a:r>
                <a:rPr lang="es-ES" sz="900" dirty="0" smtClean="0"/>
                <a:t>+ viajar()</a:t>
              </a:r>
              <a:endParaRPr lang="es-CL" sz="900" dirty="0"/>
            </a:p>
          </p:txBody>
        </p:sp>
      </p:grpSp>
      <p:cxnSp>
        <p:nvCxnSpPr>
          <p:cNvPr id="58" name="57 Conector recto de flecha"/>
          <p:cNvCxnSpPr/>
          <p:nvPr/>
        </p:nvCxnSpPr>
        <p:spPr>
          <a:xfrm flipH="1" flipV="1">
            <a:off x="2920412" y="2513789"/>
            <a:ext cx="956859" cy="3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3175" y="3835963"/>
            <a:ext cx="5634224" cy="2840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0" name="35 Conector recto de flecha"/>
          <p:cNvCxnSpPr/>
          <p:nvPr/>
        </p:nvCxnSpPr>
        <p:spPr>
          <a:xfrm rot="16200000" flipV="1">
            <a:off x="3663387" y="4068503"/>
            <a:ext cx="2627455" cy="439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35" idx="1"/>
          </p:cNvCxnSpPr>
          <p:nvPr/>
        </p:nvCxnSpPr>
        <p:spPr>
          <a:xfrm rot="5400000" flipH="1" flipV="1">
            <a:off x="4384625" y="3764058"/>
            <a:ext cx="2897428" cy="1384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Herencia (Sobrecarga)</a:t>
            </a:r>
          </a:p>
        </p:txBody>
      </p:sp>
      <p:grpSp>
        <p:nvGrpSpPr>
          <p:cNvPr id="2" name="37 Grupo"/>
          <p:cNvGrpSpPr/>
          <p:nvPr/>
        </p:nvGrpSpPr>
        <p:grpSpPr>
          <a:xfrm>
            <a:off x="3930694" y="1439341"/>
            <a:ext cx="1689198" cy="2158730"/>
            <a:chOff x="3598420" y="1836800"/>
            <a:chExt cx="1689198" cy="2158730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5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6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Deportista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IMC: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record: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premios: </a:t>
              </a:r>
              <a:r>
                <a:rPr lang="es-ES" sz="1050" dirty="0" err="1" smtClean="0"/>
                <a:t>int</a:t>
              </a:r>
              <a:endParaRPr lang="es-CL" sz="1050" dirty="0"/>
            </a:p>
          </p:txBody>
        </p:sp>
        <p:sp>
          <p:nvSpPr>
            <p:cNvPr id="23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alimentarse()</a:t>
              </a:r>
            </a:p>
            <a:p>
              <a:r>
                <a:rPr lang="es-ES" sz="900" dirty="0" smtClean="0"/>
                <a:t>+ practicar() </a:t>
              </a:r>
              <a:endParaRPr lang="es-CL" sz="900" dirty="0"/>
            </a:p>
          </p:txBody>
        </p:sp>
      </p:grpSp>
      <p:grpSp>
        <p:nvGrpSpPr>
          <p:cNvPr id="4" name="38 Grupo"/>
          <p:cNvGrpSpPr/>
          <p:nvPr/>
        </p:nvGrpSpPr>
        <p:grpSpPr>
          <a:xfrm>
            <a:off x="6532299" y="1442549"/>
            <a:ext cx="1689198" cy="2158730"/>
            <a:chOff x="3598420" y="1836800"/>
            <a:chExt cx="1689198" cy="215873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9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0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smtClean="0">
                    <a:latin typeface="Arial" pitchFamily="34" charset="0"/>
                    <a:cs typeface="Arial" pitchFamily="34" charset="0"/>
                  </a:rPr>
                  <a:t>Ciclista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" name="TextBox 29"/>
            <p:cNvSpPr txBox="1"/>
            <p:nvPr/>
          </p:nvSpPr>
          <p:spPr>
            <a:xfrm>
              <a:off x="3626146" y="2338718"/>
              <a:ext cx="16312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CL" sz="1050" dirty="0" smtClean="0"/>
                <a:t> bicicleta: </a:t>
              </a:r>
              <a:r>
                <a:rPr lang="es-CL" sz="1050" dirty="0" err="1" smtClean="0"/>
                <a:t>String</a:t>
              </a:r>
              <a:endParaRPr lang="es-CL" sz="1050" dirty="0" smtClean="0"/>
            </a:p>
            <a:p>
              <a:pPr>
                <a:buFontTx/>
                <a:buChar char="-"/>
              </a:pPr>
              <a:endParaRPr lang="es-CL" sz="1050" dirty="0"/>
            </a:p>
          </p:txBody>
        </p:sp>
        <p:sp>
          <p:nvSpPr>
            <p:cNvPr id="35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practicar()</a:t>
              </a:r>
            </a:p>
            <a:p>
              <a:r>
                <a:rPr lang="es-ES" sz="900" dirty="0" smtClean="0"/>
                <a:t>+ viajar(</a:t>
              </a:r>
              <a:r>
                <a:rPr lang="es-ES" sz="900" dirty="0" err="1" smtClean="0"/>
                <a:t>kms</a:t>
              </a:r>
              <a:r>
                <a:rPr lang="es-ES" sz="900" dirty="0" smtClean="0"/>
                <a:t>: </a:t>
              </a:r>
              <a:r>
                <a:rPr lang="es-ES" sz="900" dirty="0" err="1" smtClean="0"/>
                <a:t>int</a:t>
              </a:r>
              <a:r>
                <a:rPr lang="es-ES" sz="900" dirty="0" smtClean="0"/>
                <a:t>)</a:t>
              </a:r>
              <a:endParaRPr lang="es-CL" sz="900" dirty="0"/>
            </a:p>
          </p:txBody>
        </p:sp>
      </p:grpSp>
      <p:cxnSp>
        <p:nvCxnSpPr>
          <p:cNvPr id="49" name="48 Conector recto de flecha"/>
          <p:cNvCxnSpPr/>
          <p:nvPr/>
        </p:nvCxnSpPr>
        <p:spPr>
          <a:xfrm flipH="1" flipV="1">
            <a:off x="5575440" y="2518706"/>
            <a:ext cx="956859" cy="3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37 Grupo"/>
          <p:cNvGrpSpPr/>
          <p:nvPr/>
        </p:nvGrpSpPr>
        <p:grpSpPr>
          <a:xfrm>
            <a:off x="1290732" y="1463922"/>
            <a:ext cx="1689198" cy="2158730"/>
            <a:chOff x="3598420" y="1836800"/>
            <a:chExt cx="1689198" cy="2158730"/>
          </a:xfrm>
        </p:grpSpPr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54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5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Persona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- nombre: </a:t>
              </a:r>
              <a:r>
                <a:rPr lang="es-ES" sz="1050" dirty="0" err="1" smtClean="0"/>
                <a:t>String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RUT: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sexo: </a:t>
              </a:r>
              <a:r>
                <a:rPr lang="es-ES" sz="1050" dirty="0" err="1" smtClean="0"/>
                <a:t>boolean</a:t>
              </a:r>
              <a:endParaRPr lang="es-ES" sz="1050" dirty="0" smtClean="0"/>
            </a:p>
          </p:txBody>
        </p:sp>
        <p:sp>
          <p:nvSpPr>
            <p:cNvPr id="53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saludar(): </a:t>
              </a:r>
              <a:r>
                <a:rPr lang="es-ES" sz="900" dirty="0" err="1" smtClean="0"/>
                <a:t>String</a:t>
              </a:r>
              <a:endParaRPr lang="es-ES" sz="900" dirty="0" smtClean="0"/>
            </a:p>
            <a:p>
              <a:r>
                <a:rPr lang="es-ES" sz="900" dirty="0" smtClean="0"/>
                <a:t>+ viajar()</a:t>
              </a:r>
            </a:p>
            <a:p>
              <a:r>
                <a:rPr lang="es-ES" sz="900" dirty="0" smtClean="0"/>
                <a:t>+ viajar(destino: </a:t>
              </a:r>
              <a:r>
                <a:rPr lang="es-ES" sz="900" dirty="0" err="1" smtClean="0"/>
                <a:t>String</a:t>
              </a:r>
              <a:r>
                <a:rPr lang="es-ES" sz="900" dirty="0" smtClean="0"/>
                <a:t>)</a:t>
              </a:r>
              <a:endParaRPr lang="es-CL" sz="900" dirty="0"/>
            </a:p>
          </p:txBody>
        </p:sp>
      </p:grpSp>
      <p:cxnSp>
        <p:nvCxnSpPr>
          <p:cNvPr id="58" name="57 Conector recto de flecha"/>
          <p:cNvCxnSpPr/>
          <p:nvPr/>
        </p:nvCxnSpPr>
        <p:spPr>
          <a:xfrm flipH="1" flipV="1">
            <a:off x="2955143" y="2513789"/>
            <a:ext cx="956859" cy="3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4522" y="3726886"/>
            <a:ext cx="4549724" cy="2996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6" name="35 Conector recto de flecha"/>
          <p:cNvCxnSpPr/>
          <p:nvPr/>
        </p:nvCxnSpPr>
        <p:spPr>
          <a:xfrm flipH="1" flipV="1">
            <a:off x="1908453" y="3106994"/>
            <a:ext cx="1189706" cy="2526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 flipV="1">
            <a:off x="1770801" y="3313471"/>
            <a:ext cx="1327356" cy="2526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flipV="1">
            <a:off x="4612324" y="3254477"/>
            <a:ext cx="2094271" cy="2831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Herencia</a:t>
            </a:r>
          </a:p>
        </p:txBody>
      </p:sp>
      <p:sp>
        <p:nvSpPr>
          <p:cNvPr id="34" name="TextBox 19"/>
          <p:cNvSpPr txBox="1"/>
          <p:nvPr/>
        </p:nvSpPr>
        <p:spPr>
          <a:xfrm rot="19334907">
            <a:off x="730003" y="2392536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1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2285315" y="2717935"/>
            <a:ext cx="5997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Implemente las clases del ejemplo anterior (Persona, Deportista y Ciclista) y agregue donde corresponda las clases “Ingeniero”, “Futbolista” y “Tenista”.</a:t>
            </a:r>
          </a:p>
          <a:p>
            <a:endParaRPr lang="es-CL" dirty="0" smtClean="0"/>
          </a:p>
          <a:p>
            <a:r>
              <a:rPr lang="es-CL" dirty="0" smtClean="0"/>
              <a:t>Escriba un programa que pregunte su nombre, una profesión (Deportista, Ingeniero o ninguna), si es Deportista que pregunte la especialidad (Ciclista, Futbolista o Tenista). El programa deberá crear un nuevo objeto con la nueva persona donde corresponda.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Herencia (</a:t>
            </a:r>
            <a:r>
              <a:rPr lang="es-ES" dirty="0" err="1" smtClean="0"/>
              <a:t>instanceof</a:t>
            </a:r>
            <a:r>
              <a:rPr lang="es-ES" dirty="0" smtClean="0"/>
              <a:t>)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2551533" y="2717935"/>
            <a:ext cx="599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 smtClean="0"/>
          </a:p>
        </p:txBody>
      </p:sp>
      <p:grpSp>
        <p:nvGrpSpPr>
          <p:cNvPr id="5" name="37 Grupo"/>
          <p:cNvGrpSpPr/>
          <p:nvPr/>
        </p:nvGrpSpPr>
        <p:grpSpPr>
          <a:xfrm>
            <a:off x="5153878" y="1551727"/>
            <a:ext cx="1689198" cy="2158730"/>
            <a:chOff x="3598420" y="1836800"/>
            <a:chExt cx="1689198" cy="2158730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Deportista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1050" dirty="0" smtClean="0"/>
                <a:t> IMC: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record: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premios: </a:t>
              </a:r>
              <a:r>
                <a:rPr lang="es-ES" sz="1050" dirty="0" err="1" smtClean="0"/>
                <a:t>int</a:t>
              </a:r>
              <a:endParaRPr lang="es-CL" sz="1050" dirty="0"/>
            </a:p>
          </p:txBody>
        </p:sp>
        <p:sp>
          <p:nvSpPr>
            <p:cNvPr id="8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ejercitarse()</a:t>
              </a:r>
            </a:p>
            <a:p>
              <a:r>
                <a:rPr lang="es-ES" sz="900" dirty="0" smtClean="0"/>
                <a:t>+ alimentarse()</a:t>
              </a:r>
            </a:p>
            <a:p>
              <a:r>
                <a:rPr lang="es-ES" sz="900" dirty="0" smtClean="0"/>
                <a:t>+ practicar() </a:t>
              </a:r>
              <a:endParaRPr lang="es-CL" sz="900" dirty="0"/>
            </a:p>
          </p:txBody>
        </p:sp>
      </p:grpSp>
      <p:grpSp>
        <p:nvGrpSpPr>
          <p:cNvPr id="13" name="37 Grupo"/>
          <p:cNvGrpSpPr/>
          <p:nvPr/>
        </p:nvGrpSpPr>
        <p:grpSpPr>
          <a:xfrm>
            <a:off x="2513916" y="1576308"/>
            <a:ext cx="1689198" cy="2158730"/>
            <a:chOff x="3598420" y="1836800"/>
            <a:chExt cx="1689198" cy="2158730"/>
          </a:xfrm>
        </p:grpSpPr>
        <p:grpSp>
          <p:nvGrpSpPr>
            <p:cNvPr id="14" name="Group 2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18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Persona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29"/>
            <p:cNvSpPr txBox="1"/>
            <p:nvPr/>
          </p:nvSpPr>
          <p:spPr>
            <a:xfrm>
              <a:off x="3626147" y="2338718"/>
              <a:ext cx="154861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- nombre: </a:t>
              </a:r>
              <a:r>
                <a:rPr lang="es-ES" sz="1050" dirty="0" err="1" smtClean="0"/>
                <a:t>String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RUT: </a:t>
              </a:r>
              <a:r>
                <a:rPr lang="es-ES" sz="1050" dirty="0" err="1" smtClean="0"/>
                <a:t>int</a:t>
              </a:r>
              <a:endParaRPr lang="es-ES" sz="1050" dirty="0" smtClean="0"/>
            </a:p>
            <a:p>
              <a:pPr>
                <a:buFontTx/>
                <a:buChar char="-"/>
              </a:pPr>
              <a:r>
                <a:rPr lang="es-ES" sz="1050" dirty="0" smtClean="0"/>
                <a:t> sexo: </a:t>
              </a:r>
              <a:r>
                <a:rPr lang="es-ES" sz="1050" dirty="0" err="1" smtClean="0"/>
                <a:t>boolean</a:t>
              </a:r>
              <a:endParaRPr lang="es-ES" sz="1050" dirty="0" smtClean="0"/>
            </a:p>
          </p:txBody>
        </p:sp>
        <p:sp>
          <p:nvSpPr>
            <p:cNvPr id="16" name="TextBox 31"/>
            <p:cNvSpPr txBox="1"/>
            <p:nvPr/>
          </p:nvSpPr>
          <p:spPr>
            <a:xfrm>
              <a:off x="3626441" y="3217178"/>
              <a:ext cx="16611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smtClean="0"/>
                <a:t>+ saludar(): </a:t>
              </a:r>
              <a:r>
                <a:rPr lang="es-ES" sz="900" dirty="0" err="1" smtClean="0"/>
                <a:t>String</a:t>
              </a:r>
              <a:endParaRPr lang="es-ES" sz="900" dirty="0" smtClean="0"/>
            </a:p>
            <a:p>
              <a:r>
                <a:rPr lang="es-ES" sz="900" dirty="0" smtClean="0"/>
                <a:t>+ viajar()</a:t>
              </a:r>
            </a:p>
            <a:p>
              <a:r>
                <a:rPr lang="es-ES" sz="900" dirty="0" smtClean="0"/>
                <a:t>+ viajar(destino: </a:t>
              </a:r>
              <a:r>
                <a:rPr lang="es-ES" sz="900" dirty="0" err="1" smtClean="0"/>
                <a:t>String</a:t>
              </a:r>
              <a:r>
                <a:rPr lang="es-ES" sz="900" dirty="0" smtClean="0"/>
                <a:t>)</a:t>
              </a:r>
              <a:endParaRPr lang="es-CL" sz="900" dirty="0"/>
            </a:p>
          </p:txBody>
        </p:sp>
      </p:grpSp>
      <p:cxnSp>
        <p:nvCxnSpPr>
          <p:cNvPr id="21" name="20 Conector recto de flecha"/>
          <p:cNvCxnSpPr/>
          <p:nvPr/>
        </p:nvCxnSpPr>
        <p:spPr>
          <a:xfrm flipH="1" flipV="1">
            <a:off x="4178327" y="2626175"/>
            <a:ext cx="956859" cy="3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5171" y="3995154"/>
            <a:ext cx="6298226" cy="2590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Ayudantia01</Template>
  <TotalTime>5704</TotalTime>
  <Words>569</Words>
  <Application>Microsoft Office PowerPoint</Application>
  <PresentationFormat>On-screen Show (4:3)</PresentationFormat>
  <Paragraphs>167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</vt:lpstr>
      <vt:lpstr>PowerPoint Presentation</vt:lpstr>
      <vt:lpstr>Herencia</vt:lpstr>
      <vt:lpstr>Herencia</vt:lpstr>
      <vt:lpstr>Herencia</vt:lpstr>
      <vt:lpstr>Herencia</vt:lpstr>
      <vt:lpstr>Herencia (Redefinición)</vt:lpstr>
      <vt:lpstr>Herencia (Sobrecarga)</vt:lpstr>
      <vt:lpstr>Herencia</vt:lpstr>
      <vt:lpstr>Herencia (instanceof)</vt:lpstr>
      <vt:lpstr>Herencia</vt:lpstr>
      <vt:lpstr>Herencia</vt:lpstr>
    </vt:vector>
  </TitlesOfParts>
  <Company>UACH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GRAFICOS 1</dc:title>
  <dc:creator>ERICK ARAYA</dc:creator>
  <cp:lastModifiedBy>cro</cp:lastModifiedBy>
  <cp:revision>160</cp:revision>
  <cp:lastPrinted>1601-01-01T00:00:00Z</cp:lastPrinted>
  <dcterms:created xsi:type="dcterms:W3CDTF">1601-01-01T00:00:00Z</dcterms:created>
  <dcterms:modified xsi:type="dcterms:W3CDTF">2014-04-02T23:23:39Z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