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57B27F-ED05-4A3E-9B30-D1D55BFC1AB0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8F89D10-B242-4727-B166-F3F371AD923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925D2A6-E12E-47B1-A455-5E3367D3DA60}" type="slidenum">
              <a:rPr lang="en-US" sz="1200"/>
              <a:t>&lt;number&gt;</a:t>
            </a:fld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25A7CD1-CDA2-44D4-9D91-96080367F3C3}" type="slidenum">
              <a:rPr lang="en-US" sz="1200"/>
              <a:t>&lt;number&gt;</a:t>
            </a:fld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38C4C53-76EB-4FD6-8C67-02AD7AAFE760}" type="slidenum">
              <a:rPr lang="en-US" sz="1200"/>
              <a:t>&lt;number&gt;</a:t>
            </a:fld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595AF8E-3911-44E3-BC14-55EABE35C588}" type="slidenum">
              <a:rPr lang="en-US" sz="1200"/>
              <a:t>&lt;number&gt;</a:t>
            </a:fld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24114ED-36C5-4FBA-AA4F-7E6E9E81554E}" type="slidenum">
              <a:rPr lang="en-US" sz="1200"/>
              <a:t>&lt;number&gt;</a:t>
            </a:fld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468F475-48D1-4A3D-A626-A9847BA807A7}" type="slidenum">
              <a:rPr lang="en-US" sz="1200"/>
              <a:t>&lt;number&gt;</a:t>
            </a:fld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99735F4-CE86-454B-9875-C7E99EECFF2E}" type="slidenum">
              <a:rPr lang="en-US" sz="1200"/>
              <a:t>&lt;number&gt;</a:t>
            </a:fld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68CB353-0FEB-42E0-9E15-822AF77948B3}" type="slidenum">
              <a:rPr lang="en-US" sz="1200"/>
              <a:t>&lt;number&gt;</a:t>
            </a:fld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41CADA9-F869-447F-8505-7E1E9A20E101}" type="slidenum">
              <a:rPr lang="en-US" sz="1200"/>
              <a:t>&lt;number&gt;</a:t>
            </a:fld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2D27288-9E48-4849-BB5C-E0618DC8B6DC}" type="slidenum">
              <a:rPr lang="en-US" sz="1200"/>
              <a:t>&lt;number&gt;</a:t>
            </a:fld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080" cy="1896840"/>
          </a:xfrm>
          <a:prstGeom prst="rect">
            <a:avLst/>
          </a:prstGeom>
          <a:ln>
            <a:noFill/>
          </a:ln>
        </p:spPr>
      </p:pic>
      <p:pic>
        <p:nvPicPr>
          <p:cNvPr descr="" id="4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08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2438280" y="228600"/>
            <a:ext cx="6248160" cy="5353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9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080" cy="1896840"/>
          </a:xfrm>
          <a:prstGeom prst="rect">
            <a:avLst/>
          </a:prstGeom>
          <a:ln>
            <a:noFill/>
          </a:ln>
        </p:spPr>
      </p:pic>
      <p:pic>
        <p:nvPicPr>
          <p:cNvPr descr="" id="9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08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2438280" y="228600"/>
            <a:ext cx="6248160" cy="5353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8686440" cy="167616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1828440" cy="6857640"/>
          </a:xfrm>
          <a:prstGeom prst="rect">
            <a:avLst/>
          </a:prstGeom>
          <a:solidFill>
            <a:srgbClr val="d4e336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1828440" cy="1676160"/>
          </a:xfrm>
          <a:prstGeom prst="rect">
            <a:avLst/>
          </a:prstGeom>
          <a:solidFill>
            <a:srgbClr val="769f11"/>
          </a:solidFill>
          <a:ln w="507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495360" y="419040"/>
            <a:ext cx="837720" cy="837720"/>
          </a:xfrm>
          <a:prstGeom prst="ellipse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828800" y="4572000"/>
            <a:ext cx="6857640" cy="182844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0" y="0"/>
            <a:ext cx="1828440" cy="6400440"/>
          </a:xfrm>
          <a:prstGeom prst="rect">
            <a:avLst/>
          </a:prstGeom>
          <a:solidFill>
            <a:srgbClr val="d4e336"/>
          </a:solidFill>
          <a:ln w="507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0" y="4572000"/>
            <a:ext cx="9143640" cy="182844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0" y="4572000"/>
            <a:ext cx="1828440" cy="1828440"/>
          </a:xfrm>
          <a:prstGeom prst="rect">
            <a:avLst/>
          </a:prstGeom>
          <a:solidFill>
            <a:srgbClr val="769f11"/>
          </a:solidFill>
          <a:ln w="50760">
            <a:noFill/>
          </a:ln>
        </p:spPr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934320" y="6553080"/>
            <a:ext cx="1676160" cy="228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Trebuchet MS"/>
              </a:rPr>
              <a:t>4/10/14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1891440" y="6553080"/>
            <a:ext cx="1676160" cy="228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4870080" y="6553080"/>
            <a:ext cx="761760" cy="228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5306CA4-96EA-4B43-9B67-73D33ABCD462}" type="slidenum">
              <a:rPr lang="en-US" sz="900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905120" y="4648320"/>
            <a:ext cx="6552720" cy="1218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0"/>
            <a:ext cx="8686440" cy="167616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48" name="CustomShape 2"/>
          <p:cNvSpPr/>
          <p:nvPr/>
        </p:nvSpPr>
        <p:spPr>
          <a:xfrm>
            <a:off x="0" y="0"/>
            <a:ext cx="1828440" cy="6857640"/>
          </a:xfrm>
          <a:prstGeom prst="rect">
            <a:avLst/>
          </a:prstGeom>
          <a:solidFill>
            <a:srgbClr val="d4e336"/>
          </a:solidFill>
          <a:ln w="50760">
            <a:noFill/>
          </a:ln>
        </p:spPr>
      </p:sp>
      <p:sp>
        <p:nvSpPr>
          <p:cNvPr id="49" name="CustomShape 3"/>
          <p:cNvSpPr/>
          <p:nvPr/>
        </p:nvSpPr>
        <p:spPr>
          <a:xfrm>
            <a:off x="0" y="0"/>
            <a:ext cx="1828440" cy="1676160"/>
          </a:xfrm>
          <a:prstGeom prst="rect">
            <a:avLst/>
          </a:prstGeom>
          <a:solidFill>
            <a:srgbClr val="769f11"/>
          </a:solidFill>
          <a:ln w="50760">
            <a:noFill/>
          </a:ln>
        </p:spPr>
      </p:sp>
      <p:sp>
        <p:nvSpPr>
          <p:cNvPr id="50" name="CustomShape 4"/>
          <p:cNvSpPr/>
          <p:nvPr/>
        </p:nvSpPr>
        <p:spPr>
          <a:xfrm>
            <a:off x="495360" y="419040"/>
            <a:ext cx="837720" cy="837720"/>
          </a:xfrm>
          <a:prstGeom prst="ellipse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51" name="CustomShape 5"/>
          <p:cNvSpPr/>
          <p:nvPr/>
        </p:nvSpPr>
        <p:spPr>
          <a:xfrm>
            <a:off x="0" y="0"/>
            <a:ext cx="9143640" cy="167616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52" name="CustomShape 6"/>
          <p:cNvSpPr/>
          <p:nvPr/>
        </p:nvSpPr>
        <p:spPr>
          <a:xfrm>
            <a:off x="0" y="0"/>
            <a:ext cx="1828440" cy="1676160"/>
          </a:xfrm>
          <a:prstGeom prst="rect">
            <a:avLst/>
          </a:prstGeom>
          <a:solidFill>
            <a:srgbClr val="769f11"/>
          </a:solidFill>
          <a:ln w="50760">
            <a:noFill/>
          </a:ln>
        </p:spPr>
      </p:sp>
      <p:sp>
        <p:nvSpPr>
          <p:cNvPr id="53" name="CustomShape 7"/>
          <p:cNvSpPr/>
          <p:nvPr/>
        </p:nvSpPr>
        <p:spPr>
          <a:xfrm>
            <a:off x="495360" y="419040"/>
            <a:ext cx="837720" cy="837720"/>
          </a:xfrm>
          <a:prstGeom prst="ellipse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55" name="PlaceHolder 9"/>
          <p:cNvSpPr>
            <a:spLocks noGrp="1"/>
          </p:cNvSpPr>
          <p:nvPr>
            <p:ph type="dt"/>
          </p:nvPr>
        </p:nvSpPr>
        <p:spPr>
          <a:xfrm>
            <a:off x="6553080" y="635148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6" name="PlaceHolder 10"/>
          <p:cNvSpPr>
            <a:spLocks noGrp="1"/>
          </p:cNvSpPr>
          <p:nvPr>
            <p:ph type="ftr"/>
          </p:nvPr>
        </p:nvSpPr>
        <p:spPr>
          <a:xfrm>
            <a:off x="24382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7" name="PlaceHolder 11"/>
          <p:cNvSpPr>
            <a:spLocks noGrp="1"/>
          </p:cNvSpPr>
          <p:nvPr>
            <p:ph type="sldNum"/>
          </p:nvPr>
        </p:nvSpPr>
        <p:spPr>
          <a:xfrm>
            <a:off x="533520" y="533520"/>
            <a:ext cx="76176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F00F0D9-19E5-49BE-B5C3-2EEF06305149}" type="slidenum">
              <a:rPr lang="en-US" sz="1600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58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07920" y="771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65218"/>
                </a:solidFill>
                <a:latin typeface="Trebuchet MS"/>
              </a:rPr>
              <a:t>Ayudantía 03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1842480" y="2496240"/>
            <a:ext cx="2156040" cy="7578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000" u="sng">
                <a:solidFill>
                  <a:srgbClr val="065218"/>
                </a:solidFill>
                <a:latin typeface="Trebuchet MS"/>
              </a:rPr>
              <a:t>Temas: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921320" y="3322080"/>
            <a:ext cx="46990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Herencia y polimorfismo</a:t>
            </a:r>
            <a:endParaRPr/>
          </a:p>
        </p:txBody>
      </p:sp>
    </p:spTree>
  </p:cSld>
  <p:transition spd="med">
    <p:pull dir="l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 rot="19335000">
            <a:off x="345960" y="2080440"/>
            <a:ext cx="242388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ff0000"/>
                </a:solidFill>
                <a:latin typeface="Arial"/>
              </a:rPr>
              <a:t>EJERCICIO 2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1938240" y="2231640"/>
            <a:ext cx="5997240" cy="420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Un trabajador que repara calzado repara los siguientes tipos de zapato: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Zapatos comunes y corrientes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Botas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Zapatillas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Sandalias</a:t>
            </a:r>
            <a:r>
              <a:rPr lang="en-US">
                <a:solidFill>
                  <a:srgbClr val="000000"/>
                </a:solidFill>
                <a:latin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</a:rPr>
              <a:t>Implemente un diagrama de clases de un programa que almacene los datos de cada zapato reparado. Debe almacenar los datos: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Número del zapato (Para todos).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Costo de reparación (Para todos).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Tipo de cordón (Zapatillas).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Color del cuero (Botas).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Marca (Sandalias).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ll dir="l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 rot="19335000">
            <a:off x="496440" y="2323800"/>
            <a:ext cx="242388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ff0000"/>
                </a:solidFill>
                <a:latin typeface="Arial"/>
              </a:rPr>
              <a:t>EJERCICIO 3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2088720" y="2475000"/>
            <a:ext cx="5997240" cy="2833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Crear una clase </a:t>
            </a:r>
            <a:r>
              <a:rPr lang="en-US">
                <a:solidFill>
                  <a:srgbClr val="0033cc"/>
                </a:solidFill>
                <a:latin typeface="Arial"/>
              </a:rPr>
              <a:t>Equipo</a:t>
            </a:r>
            <a:r>
              <a:rPr lang="en-US">
                <a:solidFill>
                  <a:srgbClr val="000000"/>
                </a:solidFill>
                <a:latin typeface="Arial"/>
              </a:rPr>
              <a:t> que guardará los </a:t>
            </a:r>
            <a:r>
              <a:rPr lang="en-US">
                <a:solidFill>
                  <a:srgbClr val="ff0000"/>
                </a:solidFill>
                <a:latin typeface="Arial"/>
              </a:rPr>
              <a:t>partidos_jugados</a:t>
            </a:r>
            <a:r>
              <a:rPr lang="en-US">
                <a:solidFill>
                  <a:srgbClr val="000000"/>
                </a:solidFill>
                <a:latin typeface="Arial"/>
              </a:rPr>
              <a:t> y los </a:t>
            </a:r>
            <a:r>
              <a:rPr lang="en-US">
                <a:solidFill>
                  <a:srgbClr val="ff0000"/>
                </a:solidFill>
                <a:latin typeface="Arial"/>
              </a:rPr>
              <a:t>partidos_ganados</a:t>
            </a:r>
            <a:r>
              <a:rPr lang="en-US">
                <a:solidFill>
                  <a:srgbClr val="000000"/>
                </a:solidFill>
                <a:latin typeface="Arial"/>
              </a:rPr>
              <a:t> en un arreglo.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Crear una clase </a:t>
            </a:r>
            <a:r>
              <a:rPr lang="en-US">
                <a:solidFill>
                  <a:srgbClr val="0033cc"/>
                </a:solidFill>
                <a:latin typeface="Arial"/>
              </a:rPr>
              <a:t>Partido</a:t>
            </a:r>
            <a:r>
              <a:rPr lang="en-US">
                <a:solidFill>
                  <a:srgbClr val="000000"/>
                </a:solidFill>
                <a:latin typeface="Arial"/>
              </a:rPr>
              <a:t> que tendrá </a:t>
            </a:r>
            <a:r>
              <a:rPr lang="en-US">
                <a:solidFill>
                  <a:srgbClr val="ff0000"/>
                </a:solidFill>
                <a:latin typeface="Arial"/>
              </a:rPr>
              <a:t>Fecha </a:t>
            </a:r>
            <a:r>
              <a:rPr lang="en-US">
                <a:solidFill>
                  <a:srgbClr val="000000"/>
                </a:solidFill>
                <a:latin typeface="Arial"/>
              </a:rPr>
              <a:t>y </a:t>
            </a:r>
            <a:r>
              <a:rPr lang="en-US">
                <a:solidFill>
                  <a:srgbClr val="ff0000"/>
                </a:solidFill>
                <a:latin typeface="Arial"/>
              </a:rPr>
              <a:t>Estadio</a:t>
            </a:r>
            <a:r>
              <a:rPr lang="en-US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Crear una subclase </a:t>
            </a:r>
            <a:r>
              <a:rPr lang="en-US">
                <a:solidFill>
                  <a:srgbClr val="0033cc"/>
                </a:solidFill>
                <a:latin typeface="Arial"/>
              </a:rPr>
              <a:t>Partido_Ganado</a:t>
            </a:r>
            <a:r>
              <a:rPr lang="en-US">
                <a:solidFill>
                  <a:srgbClr val="000000"/>
                </a:solidFill>
                <a:latin typeface="Arial"/>
              </a:rPr>
              <a:t> que almacenará la </a:t>
            </a:r>
            <a:r>
              <a:rPr lang="en-US">
                <a:solidFill>
                  <a:srgbClr val="ff0000"/>
                </a:solidFill>
                <a:latin typeface="Arial"/>
              </a:rPr>
              <a:t>Diferencia_de_goles</a:t>
            </a:r>
            <a:r>
              <a:rPr lang="en-US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Crear un programa que imprima las fechas de los partidos jugados de un equipo y, si ganó algún partido, la diferencia de goles.</a:t>
            </a:r>
            <a:endParaRPr/>
          </a:p>
        </p:txBody>
      </p:sp>
    </p:spTree>
  </p:cSld>
  <p:transition spd="med">
    <p:pull dir="l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788040" y="4642200"/>
            <a:ext cx="7354440" cy="91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Una clase se </a:t>
            </a:r>
            <a:r>
              <a:rPr lang="en-US">
                <a:solidFill>
                  <a:srgbClr val="ff0000"/>
                </a:solidFill>
                <a:latin typeface="Arial"/>
              </a:rPr>
              <a:t>deriva</a:t>
            </a:r>
            <a:r>
              <a:rPr lang="en-US">
                <a:solidFill>
                  <a:srgbClr val="000000"/>
                </a:solidFill>
                <a:latin typeface="Arial"/>
              </a:rPr>
              <a:t> de otra (El Hijo se deriva del Padre).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Una clase </a:t>
            </a:r>
            <a:r>
              <a:rPr lang="en-US">
                <a:solidFill>
                  <a:srgbClr val="ff0000"/>
                </a:solidFill>
                <a:latin typeface="Arial"/>
              </a:rPr>
              <a:t>adquiere los atributos y métodos </a:t>
            </a:r>
            <a:r>
              <a:rPr lang="en-US">
                <a:solidFill>
                  <a:srgbClr val="000000"/>
                </a:solidFill>
                <a:latin typeface="Arial"/>
              </a:rPr>
              <a:t>de la clase Padre.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La clase Hijo es </a:t>
            </a:r>
            <a:r>
              <a:rPr lang="en-US">
                <a:solidFill>
                  <a:srgbClr val="ff0000"/>
                </a:solidFill>
                <a:latin typeface="Arial"/>
              </a:rPr>
              <a:t>más especifico </a:t>
            </a:r>
            <a:r>
              <a:rPr lang="en-US">
                <a:solidFill>
                  <a:srgbClr val="000000"/>
                </a:solidFill>
                <a:latin typeface="Arial"/>
              </a:rPr>
              <a:t>que el Padre.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1653480" y="22449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04" name="Line 4"/>
          <p:cNvSpPr/>
          <p:nvPr/>
        </p:nvSpPr>
        <p:spPr>
          <a:xfrm>
            <a:off x="1653120" y="270720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05" name="Line 5"/>
          <p:cNvSpPr/>
          <p:nvPr/>
        </p:nvSpPr>
        <p:spPr>
          <a:xfrm>
            <a:off x="1653120" y="363240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6" name="CustomShape 6"/>
          <p:cNvSpPr/>
          <p:nvPr/>
        </p:nvSpPr>
        <p:spPr>
          <a:xfrm>
            <a:off x="1653480" y="22449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Padre</a:t>
            </a:r>
            <a:endParaRPr/>
          </a:p>
        </p:txBody>
      </p:sp>
      <p:sp>
        <p:nvSpPr>
          <p:cNvPr id="107" name="CustomShape 7"/>
          <p:cNvSpPr/>
          <p:nvPr/>
        </p:nvSpPr>
        <p:spPr>
          <a:xfrm>
            <a:off x="1681200" y="274680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atributo1: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atributo2: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atributo3: tipo</a:t>
            </a:r>
            <a:endParaRPr/>
          </a:p>
        </p:txBody>
      </p:sp>
      <p:sp>
        <p:nvSpPr>
          <p:cNvPr id="108" name="CustomShape 8"/>
          <p:cNvSpPr/>
          <p:nvPr/>
        </p:nvSpPr>
        <p:spPr>
          <a:xfrm>
            <a:off x="1681560" y="362520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método1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método2 ()</a:t>
            </a:r>
            <a:endParaRPr/>
          </a:p>
        </p:txBody>
      </p:sp>
      <p:sp>
        <p:nvSpPr>
          <p:cNvPr id="109" name="CustomShape 9"/>
          <p:cNvSpPr/>
          <p:nvPr/>
        </p:nvSpPr>
        <p:spPr>
          <a:xfrm>
            <a:off x="5553000" y="223848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10" name="Line 10"/>
          <p:cNvSpPr/>
          <p:nvPr/>
        </p:nvSpPr>
        <p:spPr>
          <a:xfrm>
            <a:off x="5552640" y="270072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11" name="Line 11"/>
          <p:cNvSpPr/>
          <p:nvPr/>
        </p:nvSpPr>
        <p:spPr>
          <a:xfrm>
            <a:off x="5552640" y="362592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2" name="CustomShape 12"/>
          <p:cNvSpPr/>
          <p:nvPr/>
        </p:nvSpPr>
        <p:spPr>
          <a:xfrm>
            <a:off x="5553000" y="223848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Hijo</a:t>
            </a:r>
            <a:endParaRPr/>
          </a:p>
        </p:txBody>
      </p:sp>
      <p:sp>
        <p:nvSpPr>
          <p:cNvPr id="113" name="CustomShape 13"/>
          <p:cNvSpPr/>
          <p:nvPr/>
        </p:nvSpPr>
        <p:spPr>
          <a:xfrm>
            <a:off x="5580720" y="274032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atributo4: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atributo5: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atributo6: tipo</a:t>
            </a:r>
            <a:endParaRPr/>
          </a:p>
        </p:txBody>
      </p:sp>
      <p:sp>
        <p:nvSpPr>
          <p:cNvPr id="114" name="CustomShape 14"/>
          <p:cNvSpPr/>
          <p:nvPr/>
        </p:nvSpPr>
        <p:spPr>
          <a:xfrm>
            <a:off x="5580720" y="361872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método3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método4 ()</a:t>
            </a:r>
            <a:endParaRPr/>
          </a:p>
        </p:txBody>
      </p:sp>
      <p:sp>
        <p:nvSpPr>
          <p:cNvPr id="115" name="CustomShape 15"/>
          <p:cNvSpPr/>
          <p:nvPr/>
        </p:nvSpPr>
        <p:spPr>
          <a:xfrm flipV="1" rot="10800000">
            <a:off x="3298680" y="3317400"/>
            <a:ext cx="2254320" cy="612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</p:spTree>
  </p:cSld>
  <p:transition spd="med">
    <p:pull dir="l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641960" y="173844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18" name="Line 3"/>
          <p:cNvSpPr/>
          <p:nvPr/>
        </p:nvSpPr>
        <p:spPr>
          <a:xfrm>
            <a:off x="1641600" y="220104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19" name="Line 4"/>
          <p:cNvSpPr/>
          <p:nvPr/>
        </p:nvSpPr>
        <p:spPr>
          <a:xfrm>
            <a:off x="1641600" y="312624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0" name="CustomShape 5"/>
          <p:cNvSpPr/>
          <p:nvPr/>
        </p:nvSpPr>
        <p:spPr>
          <a:xfrm>
            <a:off x="1641960" y="173844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Padre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1669680" y="224028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atributo1: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atributo2: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atributo3: tipo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669680" y="311904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método1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método2 ()</a:t>
            </a:r>
            <a:endParaRPr/>
          </a:p>
        </p:txBody>
      </p:sp>
      <p:sp>
        <p:nvSpPr>
          <p:cNvPr id="123" name="CustomShape 8"/>
          <p:cNvSpPr/>
          <p:nvPr/>
        </p:nvSpPr>
        <p:spPr>
          <a:xfrm>
            <a:off x="5541120" y="17319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4" name="Line 9"/>
          <p:cNvSpPr/>
          <p:nvPr/>
        </p:nvSpPr>
        <p:spPr>
          <a:xfrm>
            <a:off x="5541120" y="219420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5" name="Line 10"/>
          <p:cNvSpPr/>
          <p:nvPr/>
        </p:nvSpPr>
        <p:spPr>
          <a:xfrm>
            <a:off x="5541120" y="311940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6" name="CustomShape 11"/>
          <p:cNvSpPr/>
          <p:nvPr/>
        </p:nvSpPr>
        <p:spPr>
          <a:xfrm>
            <a:off x="5541120" y="17319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Hijo</a:t>
            </a:r>
            <a:endParaRPr/>
          </a:p>
        </p:txBody>
      </p:sp>
      <p:sp>
        <p:nvSpPr>
          <p:cNvPr id="127" name="CustomShape 12"/>
          <p:cNvSpPr/>
          <p:nvPr/>
        </p:nvSpPr>
        <p:spPr>
          <a:xfrm>
            <a:off x="5568840" y="223380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atributo4: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atributo5: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atributo6: tipo</a:t>
            </a:r>
            <a:endParaRPr/>
          </a:p>
        </p:txBody>
      </p:sp>
      <p:sp>
        <p:nvSpPr>
          <p:cNvPr id="128" name="CustomShape 13"/>
          <p:cNvSpPr/>
          <p:nvPr/>
        </p:nvSpPr>
        <p:spPr>
          <a:xfrm>
            <a:off x="5569200" y="311220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método3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método4 ()</a:t>
            </a:r>
            <a:endParaRPr/>
          </a:p>
        </p:txBody>
      </p:sp>
      <p:sp>
        <p:nvSpPr>
          <p:cNvPr id="129" name="CustomShape 14"/>
          <p:cNvSpPr/>
          <p:nvPr/>
        </p:nvSpPr>
        <p:spPr>
          <a:xfrm flipV="1" rot="10800000">
            <a:off x="3286800" y="2811240"/>
            <a:ext cx="2254320" cy="612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graphicFrame>
        <p:nvGraphicFramePr>
          <p:cNvPr id="130" name="Table 15"/>
          <p:cNvGraphicFramePr/>
          <p:nvPr/>
        </p:nvGraphicFramePr>
        <p:xfrm>
          <a:off x="1734120" y="4151160"/>
          <a:ext cx="1437480" cy="2237040"/>
        </p:xfrm>
        <a:graphic>
          <a:graphicData uri="http://schemas.openxmlformats.org/drawingml/2006/table">
            <a:tbl>
              <a:tblPr/>
              <a:tblGrid>
                <a:gridCol w="1437480"/>
              </a:tblGrid>
              <a:tr h="640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</a:rPr>
                        <a:t>Atributos del Padre</a:t>
                      </a:r>
                      <a:endParaRPr/>
                    </a:p>
                  </a:txBody>
                  <a:tcPr/>
                </a:tc>
              </a:tr>
              <a:tr h="1596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Table 16"/>
          <p:cNvGraphicFramePr/>
          <p:nvPr/>
        </p:nvGraphicFramePr>
        <p:xfrm>
          <a:off x="5703120" y="4174560"/>
          <a:ext cx="1437480" cy="2359800"/>
        </p:xfrm>
        <a:graphic>
          <a:graphicData uri="http://schemas.openxmlformats.org/drawingml/2006/table">
            <a:tbl>
              <a:tblPr/>
              <a:tblGrid>
                <a:gridCol w="1437480"/>
              </a:tblGrid>
              <a:tr h="640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</a:rPr>
                        <a:t>Atributos del Hijo</a:t>
                      </a:r>
                      <a:endParaRPr/>
                    </a:p>
                  </a:txBody>
                  <a:tcPr/>
                </a:tc>
              </a:tr>
              <a:tr h="1719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atributo3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atributo4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atributo5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pull dir="lu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653480" y="17499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34" name="Line 3"/>
          <p:cNvSpPr/>
          <p:nvPr/>
        </p:nvSpPr>
        <p:spPr>
          <a:xfrm>
            <a:off x="1653120" y="221256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5" name="Line 4"/>
          <p:cNvSpPr/>
          <p:nvPr/>
        </p:nvSpPr>
        <p:spPr>
          <a:xfrm>
            <a:off x="1653120" y="31377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6" name="CustomShape 5"/>
          <p:cNvSpPr/>
          <p:nvPr/>
        </p:nvSpPr>
        <p:spPr>
          <a:xfrm>
            <a:off x="1653480" y="17499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Padre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1681200" y="225216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atributo1: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atributo2: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atributo3: tipo</a:t>
            </a:r>
            <a:endParaRPr/>
          </a:p>
        </p:txBody>
      </p:sp>
      <p:sp>
        <p:nvSpPr>
          <p:cNvPr id="138" name="CustomShape 7"/>
          <p:cNvSpPr/>
          <p:nvPr/>
        </p:nvSpPr>
        <p:spPr>
          <a:xfrm>
            <a:off x="1681560" y="313056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método1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método2 ()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5553000" y="174348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40" name="Line 9"/>
          <p:cNvSpPr/>
          <p:nvPr/>
        </p:nvSpPr>
        <p:spPr>
          <a:xfrm>
            <a:off x="5552640" y="220608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1" name="Line 10"/>
          <p:cNvSpPr/>
          <p:nvPr/>
        </p:nvSpPr>
        <p:spPr>
          <a:xfrm>
            <a:off x="5552640" y="313092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2" name="CustomShape 11"/>
          <p:cNvSpPr/>
          <p:nvPr/>
        </p:nvSpPr>
        <p:spPr>
          <a:xfrm>
            <a:off x="5553000" y="174348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Hijo</a:t>
            </a:r>
            <a:endParaRPr/>
          </a:p>
        </p:txBody>
      </p:sp>
      <p:sp>
        <p:nvSpPr>
          <p:cNvPr id="143" name="CustomShape 12"/>
          <p:cNvSpPr/>
          <p:nvPr/>
        </p:nvSpPr>
        <p:spPr>
          <a:xfrm>
            <a:off x="5580720" y="224532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atributo4: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atributo5: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atributo6: tipo</a:t>
            </a:r>
            <a:endParaRPr/>
          </a:p>
        </p:txBody>
      </p:sp>
      <p:sp>
        <p:nvSpPr>
          <p:cNvPr id="144" name="CustomShape 13"/>
          <p:cNvSpPr/>
          <p:nvPr/>
        </p:nvSpPr>
        <p:spPr>
          <a:xfrm>
            <a:off x="5580720" y="312372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método3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método4 ()</a:t>
            </a:r>
            <a:endParaRPr/>
          </a:p>
        </p:txBody>
      </p:sp>
      <p:sp>
        <p:nvSpPr>
          <p:cNvPr id="145" name="CustomShape 14"/>
          <p:cNvSpPr/>
          <p:nvPr/>
        </p:nvSpPr>
        <p:spPr>
          <a:xfrm flipV="1" rot="10800000">
            <a:off x="3298680" y="2822760"/>
            <a:ext cx="2254320" cy="612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graphicFrame>
        <p:nvGraphicFramePr>
          <p:cNvPr id="146" name="Table 15"/>
          <p:cNvGraphicFramePr/>
          <p:nvPr/>
        </p:nvGraphicFramePr>
        <p:xfrm>
          <a:off x="1745640" y="4162680"/>
          <a:ext cx="1437480" cy="2450880"/>
        </p:xfrm>
        <a:graphic>
          <a:graphicData uri="http://schemas.openxmlformats.org/drawingml/2006/table">
            <a:tbl>
              <a:tblPr/>
              <a:tblGrid>
                <a:gridCol w="1437480"/>
              </a:tblGrid>
              <a:tr h="640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</a:rPr>
                        <a:t>Métodos del Padre</a:t>
                      </a:r>
                      <a:endParaRPr/>
                    </a:p>
                  </a:txBody>
                  <a:tcPr/>
                </a:tc>
              </a:tr>
              <a:tr h="1810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7" name="Table 16"/>
          <p:cNvGraphicFramePr/>
          <p:nvPr/>
        </p:nvGraphicFramePr>
        <p:xfrm>
          <a:off x="5714640" y="4186080"/>
          <a:ext cx="1437480" cy="2352960"/>
        </p:xfrm>
        <a:graphic>
          <a:graphicData uri="http://schemas.openxmlformats.org/drawingml/2006/table">
            <a:tbl>
              <a:tblPr/>
              <a:tblGrid>
                <a:gridCol w="1437480"/>
              </a:tblGrid>
              <a:tr h="640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</a:rPr>
                        <a:t>Métodos del Hijo</a:t>
                      </a:r>
                      <a:endParaRPr/>
                    </a:p>
                  </a:txBody>
                  <a:tcPr/>
                </a:tc>
              </a:tr>
              <a:tr h="171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método3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pull dir="l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850040" y="16923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50" name="Line 3"/>
          <p:cNvSpPr/>
          <p:nvPr/>
        </p:nvSpPr>
        <p:spPr>
          <a:xfrm>
            <a:off x="1850040" y="215460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1" name="Line 4"/>
          <p:cNvSpPr/>
          <p:nvPr/>
        </p:nvSpPr>
        <p:spPr>
          <a:xfrm>
            <a:off x="1850040" y="307980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2" name="CustomShape 5"/>
          <p:cNvSpPr/>
          <p:nvPr/>
        </p:nvSpPr>
        <p:spPr>
          <a:xfrm>
            <a:off x="1850040" y="16923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Padre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1877760" y="219420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atributo1: int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atributo2: char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+ atributo3: String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1878120" y="307260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método1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método2 ()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>
            <a:off x="5749560" y="168552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56" name="Line 9"/>
          <p:cNvSpPr/>
          <p:nvPr/>
        </p:nvSpPr>
        <p:spPr>
          <a:xfrm>
            <a:off x="5749560" y="2148120"/>
            <a:ext cx="16444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7" name="Line 10"/>
          <p:cNvSpPr/>
          <p:nvPr/>
        </p:nvSpPr>
        <p:spPr>
          <a:xfrm>
            <a:off x="5749560" y="3073320"/>
            <a:ext cx="1644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8" name="CustomShape 11"/>
          <p:cNvSpPr/>
          <p:nvPr/>
        </p:nvSpPr>
        <p:spPr>
          <a:xfrm>
            <a:off x="5749560" y="168552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Hijo</a:t>
            </a:r>
            <a:endParaRPr/>
          </a:p>
        </p:txBody>
      </p:sp>
      <p:sp>
        <p:nvSpPr>
          <p:cNvPr id="159" name="CustomShape 12"/>
          <p:cNvSpPr/>
          <p:nvPr/>
        </p:nvSpPr>
        <p:spPr>
          <a:xfrm>
            <a:off x="5777280" y="2187360"/>
            <a:ext cx="163080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+ atributo4: boolean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atributo5: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+ atributo6: byte</a:t>
            </a:r>
            <a:endParaRPr/>
          </a:p>
        </p:txBody>
      </p:sp>
      <p:sp>
        <p:nvSpPr>
          <p:cNvPr id="160" name="CustomShape 13"/>
          <p:cNvSpPr/>
          <p:nvPr/>
        </p:nvSpPr>
        <p:spPr>
          <a:xfrm>
            <a:off x="5777640" y="306612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método3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método4 ()</a:t>
            </a:r>
            <a:endParaRPr/>
          </a:p>
        </p:txBody>
      </p:sp>
      <p:sp>
        <p:nvSpPr>
          <p:cNvPr id="161" name="CustomShape 14"/>
          <p:cNvSpPr/>
          <p:nvPr/>
        </p:nvSpPr>
        <p:spPr>
          <a:xfrm flipV="1" rot="10800000">
            <a:off x="3495240" y="2764800"/>
            <a:ext cx="2254320" cy="612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pic>
        <p:nvPicPr>
          <p:cNvPr descr="" id="16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760" y="4361400"/>
            <a:ext cx="3065760" cy="22633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descr="" id="16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56600" y="4343040"/>
            <a:ext cx="3458160" cy="21628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sp>
        <p:nvSpPr>
          <p:cNvPr id="164" name="CustomShape 15"/>
          <p:cNvSpPr/>
          <p:nvPr/>
        </p:nvSpPr>
        <p:spPr>
          <a:xfrm>
            <a:off x="1164960" y="3969360"/>
            <a:ext cx="27525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Arial"/>
              </a:rPr>
              <a:t>Archivo Padre.class</a:t>
            </a:r>
            <a:endParaRPr/>
          </a:p>
        </p:txBody>
      </p:sp>
      <p:sp>
        <p:nvSpPr>
          <p:cNvPr id="165" name="CustomShape 16"/>
          <p:cNvSpPr/>
          <p:nvPr/>
        </p:nvSpPr>
        <p:spPr>
          <a:xfrm>
            <a:off x="4542480" y="3974400"/>
            <a:ext cx="27525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Arial"/>
              </a:rPr>
              <a:t>Archivo Hijo.class</a:t>
            </a:r>
            <a:endParaRPr/>
          </a:p>
        </p:txBody>
      </p:sp>
    </p:spTree>
  </p:cSld>
  <p:transition spd="med">
    <p:pull dir="l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 (Redefinición)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3895920" y="143928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8" name="Line 3"/>
          <p:cNvSpPr/>
          <p:nvPr/>
        </p:nvSpPr>
        <p:spPr>
          <a:xfrm>
            <a:off x="3895920" y="1901880"/>
            <a:ext cx="16444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69" name="Line 4"/>
          <p:cNvSpPr/>
          <p:nvPr/>
        </p:nvSpPr>
        <p:spPr>
          <a:xfrm>
            <a:off x="3895920" y="2827080"/>
            <a:ext cx="1644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0" name="CustomShape 5"/>
          <p:cNvSpPr/>
          <p:nvPr/>
        </p:nvSpPr>
        <p:spPr>
          <a:xfrm>
            <a:off x="3895920" y="143928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Deportista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3923640" y="194112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IMC: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record: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premios: int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3924000" y="281988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alimentarse()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 </a:t>
            </a:r>
            <a:endParaRPr/>
          </a:p>
        </p:txBody>
      </p:sp>
      <p:sp>
        <p:nvSpPr>
          <p:cNvPr id="173" name="CustomShape 8"/>
          <p:cNvSpPr/>
          <p:nvPr/>
        </p:nvSpPr>
        <p:spPr>
          <a:xfrm>
            <a:off x="6497640" y="144252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74" name="Line 9"/>
          <p:cNvSpPr/>
          <p:nvPr/>
        </p:nvSpPr>
        <p:spPr>
          <a:xfrm>
            <a:off x="6497280" y="190512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75" name="Line 10"/>
          <p:cNvSpPr/>
          <p:nvPr/>
        </p:nvSpPr>
        <p:spPr>
          <a:xfrm>
            <a:off x="6497280" y="28299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6" name="CustomShape 11"/>
          <p:cNvSpPr/>
          <p:nvPr/>
        </p:nvSpPr>
        <p:spPr>
          <a:xfrm>
            <a:off x="6497640" y="144252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Ciclista</a:t>
            </a:r>
            <a:endParaRPr/>
          </a:p>
        </p:txBody>
      </p:sp>
      <p:sp>
        <p:nvSpPr>
          <p:cNvPr id="177" name="CustomShape 12"/>
          <p:cNvSpPr/>
          <p:nvPr/>
        </p:nvSpPr>
        <p:spPr>
          <a:xfrm>
            <a:off x="6525360" y="1944360"/>
            <a:ext cx="1630800" cy="410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bicicleta: String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13"/>
          <p:cNvSpPr/>
          <p:nvPr/>
        </p:nvSpPr>
        <p:spPr>
          <a:xfrm>
            <a:off x="6525720" y="282276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</a:t>
            </a:r>
            <a:endParaRPr/>
          </a:p>
        </p:txBody>
      </p:sp>
      <p:sp>
        <p:nvSpPr>
          <p:cNvPr id="179" name="CustomShape 14"/>
          <p:cNvSpPr/>
          <p:nvPr/>
        </p:nvSpPr>
        <p:spPr>
          <a:xfrm flipH="1" flipV="1">
            <a:off x="5540040" y="251856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180" name="CustomShape 15"/>
          <p:cNvSpPr/>
          <p:nvPr/>
        </p:nvSpPr>
        <p:spPr>
          <a:xfrm>
            <a:off x="1256040" y="14637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81" name="Line 16"/>
          <p:cNvSpPr/>
          <p:nvPr/>
        </p:nvSpPr>
        <p:spPr>
          <a:xfrm>
            <a:off x="1255680" y="192636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2" name="Line 17"/>
          <p:cNvSpPr/>
          <p:nvPr/>
        </p:nvSpPr>
        <p:spPr>
          <a:xfrm>
            <a:off x="1255680" y="28515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3" name="CustomShape 18"/>
          <p:cNvSpPr/>
          <p:nvPr/>
        </p:nvSpPr>
        <p:spPr>
          <a:xfrm>
            <a:off x="1256040" y="14637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Persona</a:t>
            </a:r>
            <a:endParaRPr/>
          </a:p>
        </p:txBody>
      </p:sp>
      <p:sp>
        <p:nvSpPr>
          <p:cNvPr id="184" name="CustomShape 19"/>
          <p:cNvSpPr/>
          <p:nvPr/>
        </p:nvSpPr>
        <p:spPr>
          <a:xfrm>
            <a:off x="1283760" y="196596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nombre: String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RUT: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sexo: boolean</a:t>
            </a:r>
            <a:endParaRPr/>
          </a:p>
        </p:txBody>
      </p:sp>
      <p:sp>
        <p:nvSpPr>
          <p:cNvPr id="185" name="CustomShape 20"/>
          <p:cNvSpPr/>
          <p:nvPr/>
        </p:nvSpPr>
        <p:spPr>
          <a:xfrm>
            <a:off x="1284120" y="284436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saludar():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viajar()</a:t>
            </a:r>
            <a:endParaRPr/>
          </a:p>
        </p:txBody>
      </p:sp>
      <p:sp>
        <p:nvSpPr>
          <p:cNvPr id="186" name="CustomShape 21"/>
          <p:cNvSpPr/>
          <p:nvPr/>
        </p:nvSpPr>
        <p:spPr>
          <a:xfrm flipH="1" flipV="1">
            <a:off x="2919600" y="251388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pic>
        <p:nvPicPr>
          <p:cNvPr descr="" id="18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00" y="3835800"/>
            <a:ext cx="5634000" cy="28396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sp>
        <p:nvSpPr>
          <p:cNvPr id="188" name="CustomShape 22"/>
          <p:cNvSpPr/>
          <p:nvPr/>
        </p:nvSpPr>
        <p:spPr>
          <a:xfrm flipV="1" rot="5400000">
            <a:off x="3663360" y="4068360"/>
            <a:ext cx="2626920" cy="43956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189" name="CustomShape 23"/>
          <p:cNvSpPr/>
          <p:nvPr/>
        </p:nvSpPr>
        <p:spPr>
          <a:xfrm flipH="1" flipV="1" rot="5400000">
            <a:off x="4384440" y="3763080"/>
            <a:ext cx="2896920" cy="138420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</p:spTree>
  </p:cSld>
  <p:transition spd="med">
    <p:pull dir="lu"/>
  </p:transition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9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14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 (Sobrecarga)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930840" y="143928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92" name="Line 3"/>
          <p:cNvSpPr/>
          <p:nvPr/>
        </p:nvSpPr>
        <p:spPr>
          <a:xfrm>
            <a:off x="3930480" y="190188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93" name="Line 4"/>
          <p:cNvSpPr/>
          <p:nvPr/>
        </p:nvSpPr>
        <p:spPr>
          <a:xfrm>
            <a:off x="3930480" y="282708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4" name="CustomShape 5"/>
          <p:cNvSpPr/>
          <p:nvPr/>
        </p:nvSpPr>
        <p:spPr>
          <a:xfrm>
            <a:off x="3930840" y="143928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Deportista</a:t>
            </a:r>
            <a:endParaRPr/>
          </a:p>
        </p:txBody>
      </p:sp>
      <p:sp>
        <p:nvSpPr>
          <p:cNvPr id="195" name="CustomShape 6"/>
          <p:cNvSpPr/>
          <p:nvPr/>
        </p:nvSpPr>
        <p:spPr>
          <a:xfrm>
            <a:off x="3958560" y="194112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IMC: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record: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premios: int</a:t>
            </a:r>
            <a:endParaRPr/>
          </a:p>
        </p:txBody>
      </p:sp>
      <p:sp>
        <p:nvSpPr>
          <p:cNvPr id="196" name="CustomShape 7"/>
          <p:cNvSpPr/>
          <p:nvPr/>
        </p:nvSpPr>
        <p:spPr>
          <a:xfrm>
            <a:off x="3958560" y="281988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alimentarse()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 </a:t>
            </a:r>
            <a:endParaRPr/>
          </a:p>
        </p:txBody>
      </p:sp>
      <p:sp>
        <p:nvSpPr>
          <p:cNvPr id="197" name="CustomShape 8"/>
          <p:cNvSpPr/>
          <p:nvPr/>
        </p:nvSpPr>
        <p:spPr>
          <a:xfrm>
            <a:off x="6532200" y="144252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98" name="Line 9"/>
          <p:cNvSpPr/>
          <p:nvPr/>
        </p:nvSpPr>
        <p:spPr>
          <a:xfrm>
            <a:off x="6532200" y="190512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99" name="Line 10"/>
          <p:cNvSpPr/>
          <p:nvPr/>
        </p:nvSpPr>
        <p:spPr>
          <a:xfrm>
            <a:off x="6532200" y="28299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0" name="CustomShape 11"/>
          <p:cNvSpPr/>
          <p:nvPr/>
        </p:nvSpPr>
        <p:spPr>
          <a:xfrm>
            <a:off x="6532200" y="144252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Ciclista</a:t>
            </a:r>
            <a:endParaRPr/>
          </a:p>
        </p:txBody>
      </p:sp>
      <p:sp>
        <p:nvSpPr>
          <p:cNvPr id="201" name="CustomShape 12"/>
          <p:cNvSpPr/>
          <p:nvPr/>
        </p:nvSpPr>
        <p:spPr>
          <a:xfrm>
            <a:off x="6559920" y="1944360"/>
            <a:ext cx="1630800" cy="410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bicicleta: String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13"/>
          <p:cNvSpPr/>
          <p:nvPr/>
        </p:nvSpPr>
        <p:spPr>
          <a:xfrm>
            <a:off x="6560280" y="282276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viajar(kms: int)</a:t>
            </a:r>
            <a:endParaRPr/>
          </a:p>
        </p:txBody>
      </p:sp>
      <p:sp>
        <p:nvSpPr>
          <p:cNvPr id="203" name="CustomShape 14"/>
          <p:cNvSpPr/>
          <p:nvPr/>
        </p:nvSpPr>
        <p:spPr>
          <a:xfrm flipH="1" flipV="1">
            <a:off x="5574600" y="251856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204" name="CustomShape 15"/>
          <p:cNvSpPr/>
          <p:nvPr/>
        </p:nvSpPr>
        <p:spPr>
          <a:xfrm>
            <a:off x="1290600" y="14637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5" name="Line 16"/>
          <p:cNvSpPr/>
          <p:nvPr/>
        </p:nvSpPr>
        <p:spPr>
          <a:xfrm>
            <a:off x="1290600" y="192636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06" name="Line 17"/>
          <p:cNvSpPr/>
          <p:nvPr/>
        </p:nvSpPr>
        <p:spPr>
          <a:xfrm>
            <a:off x="1290600" y="28515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7" name="CustomShape 18"/>
          <p:cNvSpPr/>
          <p:nvPr/>
        </p:nvSpPr>
        <p:spPr>
          <a:xfrm>
            <a:off x="1290600" y="14637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Persona</a:t>
            </a:r>
            <a:endParaRPr/>
          </a:p>
        </p:txBody>
      </p:sp>
      <p:sp>
        <p:nvSpPr>
          <p:cNvPr id="208" name="CustomShape 19"/>
          <p:cNvSpPr/>
          <p:nvPr/>
        </p:nvSpPr>
        <p:spPr>
          <a:xfrm>
            <a:off x="1318320" y="196596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nombre: String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RUT: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sexo: boolean</a:t>
            </a:r>
            <a:endParaRPr/>
          </a:p>
        </p:txBody>
      </p:sp>
      <p:sp>
        <p:nvSpPr>
          <p:cNvPr id="209" name="CustomShape 20"/>
          <p:cNvSpPr/>
          <p:nvPr/>
        </p:nvSpPr>
        <p:spPr>
          <a:xfrm>
            <a:off x="1318680" y="284436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saludar():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viajar(destino: String)</a:t>
            </a:r>
            <a:endParaRPr/>
          </a:p>
        </p:txBody>
      </p:sp>
      <p:sp>
        <p:nvSpPr>
          <p:cNvPr id="210" name="CustomShape 21"/>
          <p:cNvSpPr/>
          <p:nvPr/>
        </p:nvSpPr>
        <p:spPr>
          <a:xfrm flipH="1" flipV="1">
            <a:off x="2954520" y="251388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pic>
        <p:nvPicPr>
          <p:cNvPr descr="" id="21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94640" y="3726720"/>
            <a:ext cx="4549320" cy="29959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sp>
        <p:nvSpPr>
          <p:cNvPr id="212" name="CustomShape 22"/>
          <p:cNvSpPr/>
          <p:nvPr/>
        </p:nvSpPr>
        <p:spPr>
          <a:xfrm flipH="1" flipV="1">
            <a:off x="1908000" y="3107160"/>
            <a:ext cx="1189440" cy="25264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213" name="CustomShape 23"/>
          <p:cNvSpPr/>
          <p:nvPr/>
        </p:nvSpPr>
        <p:spPr>
          <a:xfrm flipH="1" flipV="1">
            <a:off x="1770480" y="3313440"/>
            <a:ext cx="1326960" cy="25264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214" name="CustomShape 24"/>
          <p:cNvSpPr/>
          <p:nvPr/>
        </p:nvSpPr>
        <p:spPr>
          <a:xfrm flipV="1">
            <a:off x="4612320" y="3253320"/>
            <a:ext cx="2093760" cy="283140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</p:spTree>
  </p:cSld>
  <p:transition spd="med">
    <p:pull dir="lu"/>
  </p:transition>
  <p:timing>
    <p:tnLst>
      <p:par>
        <p:cTn dur="indefinite" id="15" nodeType="tmRoot" restart="never">
          <p:childTnLst>
            <p:seq>
              <p:cTn dur="indefinite" id="16" nodeType="mainSeq">
                <p:childTnLst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2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26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3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 rot="19335000">
            <a:off x="727920" y="2393280"/>
            <a:ext cx="242388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ff0000"/>
                </a:solidFill>
                <a:latin typeface="Arial"/>
              </a:rPr>
              <a:t>EJERCICIO 1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2285280" y="2718000"/>
            <a:ext cx="5997240" cy="2559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Implemente las clases del ejemplo anterior (Persona, Deportista y Ciclista) y agregue donde corresponda las clases “Ingeniero”, “Futbolista” y “Tenista”.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Escriba un programa que pregunte su nombre, una profesión (Deportista, Ingeniero o ninguna), si es Deportista que pregunte la especialidad (Ciclista, Futbolista o Tenista). El programa deberá crear un nuevo objeto con la nueva persona donde corresponda.</a:t>
            </a:r>
            <a:endParaRPr/>
          </a:p>
        </p:txBody>
      </p:sp>
    </p:spTree>
  </p:cSld>
  <p:transition spd="med">
    <p:pull dir="l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 (instanceof)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2551680" y="2718000"/>
            <a:ext cx="5997240" cy="3690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CustomShape 3"/>
          <p:cNvSpPr/>
          <p:nvPr/>
        </p:nvSpPr>
        <p:spPr>
          <a:xfrm>
            <a:off x="5153760" y="155160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1" name="Line 4"/>
          <p:cNvSpPr/>
          <p:nvPr/>
        </p:nvSpPr>
        <p:spPr>
          <a:xfrm>
            <a:off x="5153760" y="201420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2" name="Line 5"/>
          <p:cNvSpPr/>
          <p:nvPr/>
        </p:nvSpPr>
        <p:spPr>
          <a:xfrm>
            <a:off x="5153760" y="293940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3" name="CustomShape 6"/>
          <p:cNvSpPr/>
          <p:nvPr/>
        </p:nvSpPr>
        <p:spPr>
          <a:xfrm>
            <a:off x="5153760" y="155160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Deportista</a:t>
            </a:r>
            <a:endParaRPr/>
          </a:p>
        </p:txBody>
      </p:sp>
      <p:sp>
        <p:nvSpPr>
          <p:cNvPr id="224" name="CustomShape 7"/>
          <p:cNvSpPr/>
          <p:nvPr/>
        </p:nvSpPr>
        <p:spPr>
          <a:xfrm>
            <a:off x="5181480" y="205380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IMC: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record: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premios: int</a:t>
            </a:r>
            <a:endParaRPr/>
          </a:p>
        </p:txBody>
      </p:sp>
      <p:sp>
        <p:nvSpPr>
          <p:cNvPr id="225" name="CustomShape 8"/>
          <p:cNvSpPr/>
          <p:nvPr/>
        </p:nvSpPr>
        <p:spPr>
          <a:xfrm>
            <a:off x="5181840" y="293220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alimentarse()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 </a:t>
            </a:r>
            <a:endParaRPr/>
          </a:p>
        </p:txBody>
      </p:sp>
      <p:sp>
        <p:nvSpPr>
          <p:cNvPr id="226" name="CustomShape 9"/>
          <p:cNvSpPr/>
          <p:nvPr/>
        </p:nvSpPr>
        <p:spPr>
          <a:xfrm>
            <a:off x="2513880" y="157644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7" name="Line 10"/>
          <p:cNvSpPr/>
          <p:nvPr/>
        </p:nvSpPr>
        <p:spPr>
          <a:xfrm>
            <a:off x="2513880" y="2038680"/>
            <a:ext cx="16444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8" name="Line 11"/>
          <p:cNvSpPr/>
          <p:nvPr/>
        </p:nvSpPr>
        <p:spPr>
          <a:xfrm>
            <a:off x="2513880" y="2963880"/>
            <a:ext cx="1644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9" name="CustomShape 12"/>
          <p:cNvSpPr/>
          <p:nvPr/>
        </p:nvSpPr>
        <p:spPr>
          <a:xfrm>
            <a:off x="2513880" y="157644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Persona</a:t>
            </a:r>
            <a:endParaRPr/>
          </a:p>
        </p:txBody>
      </p:sp>
      <p:sp>
        <p:nvSpPr>
          <p:cNvPr id="230" name="CustomShape 13"/>
          <p:cNvSpPr/>
          <p:nvPr/>
        </p:nvSpPr>
        <p:spPr>
          <a:xfrm>
            <a:off x="2541600" y="207828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nombre: String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RUT: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sexo: boolean</a:t>
            </a:r>
            <a:endParaRPr/>
          </a:p>
        </p:txBody>
      </p:sp>
      <p:sp>
        <p:nvSpPr>
          <p:cNvPr id="231" name="CustomShape 14"/>
          <p:cNvSpPr/>
          <p:nvPr/>
        </p:nvSpPr>
        <p:spPr>
          <a:xfrm>
            <a:off x="2541960" y="295668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saludar():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viajar(destino: String)</a:t>
            </a:r>
            <a:endParaRPr/>
          </a:p>
        </p:txBody>
      </p:sp>
      <p:sp>
        <p:nvSpPr>
          <p:cNvPr id="232" name="CustomShape 15"/>
          <p:cNvSpPr/>
          <p:nvPr/>
        </p:nvSpPr>
        <p:spPr>
          <a:xfrm flipH="1" flipV="1">
            <a:off x="4177440" y="262620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pic>
        <p:nvPicPr>
          <p:cNvPr descr="" id="2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15320" y="3995280"/>
            <a:ext cx="6297840" cy="259056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  <p:transition spd="med">
    <p:pull dir="l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