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5"/>
  </p:notesMasterIdLst>
  <p:sldIdLst>
    <p:sldId id="304" r:id="rId2"/>
    <p:sldId id="306" r:id="rId3"/>
    <p:sldId id="307" r:id="rId4"/>
    <p:sldId id="309" r:id="rId5"/>
    <p:sldId id="310" r:id="rId6"/>
    <p:sldId id="313" r:id="rId7"/>
    <p:sldId id="311" r:id="rId8"/>
    <p:sldId id="312" r:id="rId9"/>
    <p:sldId id="315" r:id="rId10"/>
    <p:sldId id="314" r:id="rId11"/>
    <p:sldId id="316" r:id="rId12"/>
    <p:sldId id="317" r:id="rId13"/>
    <p:sldId id="318" r:id="rId1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FF9933"/>
    <a:srgbClr val="99CC00"/>
    <a:srgbClr val="CC33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8429" autoAdjust="0"/>
  </p:normalViewPr>
  <p:slideViewPr>
    <p:cSldViewPr snapToGrid="0">
      <p:cViewPr varScale="1">
        <p:scale>
          <a:sx n="82" d="100"/>
          <a:sy n="82" d="100"/>
        </p:scale>
        <p:origin x="-121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 dirty="0"/>
          </a:p>
        </p:txBody>
      </p:sp>
      <p:sp>
        <p:nvSpPr>
          <p:cNvPr id="175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5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 dirty="0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3C6833-D587-424F-B1C8-289BCD768038}" type="slidenum">
              <a:rPr lang="es-ES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67089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C6833-D587-424F-B1C8-289BCD768038}" type="slidenum">
              <a:rPr lang="es-ES" smtClean="0"/>
              <a:pPr/>
              <a:t>1</a:t>
            </a:fld>
            <a:endParaRPr 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2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3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4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5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6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8E36636D-D922-432D-A958-524484B5923D}" type="datetimeFigureOut">
              <a:rPr/>
              <a:pPr/>
              <a:t>3/28/2008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89F80C3B-C92D-47C8-853A-45AD96669C0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33F0-5885-4260-8086-61894037917F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/>
          <a:p>
            <a:fld id="{895C6DBA-56E6-4EE2-A27A-322B0B82A999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DBC8-7141-458F-B79A-B71E69F4ED08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5F65329F-C139-4E3E-AECE-84EE02EC0771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0961-45F4-4E3C-AF2A-7AF35196A928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1CF6-B975-4982-985D-E42172E5D174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7E8F-9F28-436D-BE6F-B5477881384E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B5E0-A0C6-4433-92B6-6C57C3B40D6F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7F40-65F4-40D9-B043-A77ED0C5DD12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9866-5D59-4F10-A651-BEEB854EAC78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457200" y="0"/>
              <a:ext cx="86868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86000"/>
            <a:ext cx="62484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63A29886-7F21-4CA2-97CC-66341D573B01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08050" y="7715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Ayudantía </a:t>
            </a:r>
            <a:r>
              <a:rPr lang="es-ES" sz="44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06</a:t>
            </a:r>
            <a:endParaRPr kumimoji="0" lang="es-E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26557" y="2473004"/>
            <a:ext cx="3877519" cy="75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1" u="sng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Temas:</a:t>
            </a:r>
            <a:endParaRPr kumimoji="0" lang="es-ES" sz="4000" b="1" i="1" u="sng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5651" y="3298784"/>
            <a:ext cx="717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CL" dirty="0" smtClean="0"/>
              <a:t> Clases y métodos abstractos</a:t>
            </a:r>
          </a:p>
          <a:p>
            <a:pPr>
              <a:buFont typeface="Arial" pitchFamily="34" charset="0"/>
              <a:buChar char="•"/>
            </a:pPr>
            <a:r>
              <a:rPr lang="es-CL" dirty="0" smtClean="0"/>
              <a:t> Interfaces</a:t>
            </a:r>
          </a:p>
          <a:p>
            <a:pPr>
              <a:buFont typeface="Arial" pitchFamily="34" charset="0"/>
              <a:buChar char="•"/>
            </a:pPr>
            <a:r>
              <a:rPr lang="es-CL" dirty="0" smtClean="0"/>
              <a:t> Constructores</a:t>
            </a: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Constructores</a:t>
            </a:r>
            <a:endParaRPr lang="es-C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1819" y="4981694"/>
            <a:ext cx="5337065" cy="14191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5242" y="2148671"/>
            <a:ext cx="4794181" cy="18214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7" name="TextBox 36"/>
          <p:cNvSpPr txBox="1"/>
          <p:nvPr/>
        </p:nvSpPr>
        <p:spPr>
          <a:xfrm>
            <a:off x="1944547" y="1666755"/>
            <a:ext cx="354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Persona.java</a:t>
            </a:r>
            <a:endParaRPr lang="es-CL" dirty="0"/>
          </a:p>
        </p:txBody>
      </p:sp>
      <p:sp>
        <p:nvSpPr>
          <p:cNvPr id="39" name="TextBox 38"/>
          <p:cNvSpPr txBox="1"/>
          <p:nvPr/>
        </p:nvSpPr>
        <p:spPr>
          <a:xfrm>
            <a:off x="1923327" y="4516056"/>
            <a:ext cx="425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Principal.java (Programa principal)</a:t>
            </a:r>
            <a:endParaRPr lang="es-CL" dirty="0"/>
          </a:p>
        </p:txBody>
      </p:sp>
      <p:sp>
        <p:nvSpPr>
          <p:cNvPr id="41" name="TextBox 40"/>
          <p:cNvSpPr txBox="1"/>
          <p:nvPr/>
        </p:nvSpPr>
        <p:spPr>
          <a:xfrm>
            <a:off x="6933235" y="3995911"/>
            <a:ext cx="2048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¡Los atributos no se están inicializando!</a:t>
            </a:r>
            <a:endParaRPr lang="es-CL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Constructores</a:t>
            </a:r>
            <a:endParaRPr lang="es-C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r="7630"/>
          <a:stretch>
            <a:fillRect/>
          </a:stretch>
        </p:blipFill>
        <p:spPr bwMode="auto">
          <a:xfrm>
            <a:off x="1391820" y="1484394"/>
            <a:ext cx="7566986" cy="49858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1817225" y="2812647"/>
            <a:ext cx="7083707" cy="1493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TextBox 8"/>
          <p:cNvSpPr txBox="1"/>
          <p:nvPr/>
        </p:nvSpPr>
        <p:spPr>
          <a:xfrm>
            <a:off x="-92595" y="3240912"/>
            <a:ext cx="173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Constructor 1</a:t>
            </a:r>
            <a:endParaRPr lang="es-CL" dirty="0"/>
          </a:p>
        </p:txBody>
      </p:sp>
      <p:sp>
        <p:nvSpPr>
          <p:cNvPr id="10" name="TextBox 9"/>
          <p:cNvSpPr txBox="1"/>
          <p:nvPr/>
        </p:nvSpPr>
        <p:spPr>
          <a:xfrm>
            <a:off x="-92600" y="4863297"/>
            <a:ext cx="173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Constructor 2</a:t>
            </a:r>
            <a:endParaRPr lang="es-CL" dirty="0"/>
          </a:p>
        </p:txBody>
      </p:sp>
      <p:sp>
        <p:nvSpPr>
          <p:cNvPr id="11" name="Rectangle 10"/>
          <p:cNvSpPr/>
          <p:nvPr/>
        </p:nvSpPr>
        <p:spPr>
          <a:xfrm>
            <a:off x="1830729" y="4411882"/>
            <a:ext cx="7083707" cy="1493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469985" y="3449256"/>
            <a:ext cx="32409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71910" y="5036956"/>
            <a:ext cx="32409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Constructores</a:t>
            </a:r>
            <a:endParaRPr lang="es-CL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9302" y="1844955"/>
            <a:ext cx="5337065" cy="14191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610810" y="1379317"/>
            <a:ext cx="425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Principal.java (Programa principal)</a:t>
            </a:r>
            <a:endParaRPr lang="es-CL" dirty="0"/>
          </a:p>
        </p:txBody>
      </p:sp>
      <p:sp>
        <p:nvSpPr>
          <p:cNvPr id="14" name="TextBox 13"/>
          <p:cNvSpPr txBox="1"/>
          <p:nvPr/>
        </p:nvSpPr>
        <p:spPr>
          <a:xfrm>
            <a:off x="7419373" y="2060293"/>
            <a:ext cx="122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ERROR!</a:t>
            </a:r>
            <a:endParaRPr lang="es-CL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5879940" y="2257063"/>
            <a:ext cx="146998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l="1298" r="3781"/>
          <a:stretch>
            <a:fillRect/>
          </a:stretch>
        </p:blipFill>
        <p:spPr bwMode="auto">
          <a:xfrm>
            <a:off x="1493134" y="4249899"/>
            <a:ext cx="6111433" cy="18962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1705336" y="3777206"/>
            <a:ext cx="425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Principal.java (Programa principal)</a:t>
            </a:r>
            <a:endParaRPr lang="es-CL" dirty="0"/>
          </a:p>
        </p:txBody>
      </p:sp>
      <p:sp>
        <p:nvSpPr>
          <p:cNvPr id="18" name="TextBox 17"/>
          <p:cNvSpPr txBox="1"/>
          <p:nvPr/>
        </p:nvSpPr>
        <p:spPr>
          <a:xfrm>
            <a:off x="7558270" y="4469756"/>
            <a:ext cx="163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8000"/>
                </a:solidFill>
              </a:rPr>
              <a:t>CORRECTO!</a:t>
            </a:r>
            <a:endParaRPr lang="es-CL" dirty="0">
              <a:solidFill>
                <a:srgbClr val="008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52841" y="4737903"/>
            <a:ext cx="160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8000"/>
                </a:solidFill>
              </a:rPr>
              <a:t>CORRECTO!</a:t>
            </a:r>
            <a:endParaRPr lang="es-CL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Constructores</a:t>
            </a:r>
            <a:endParaRPr lang="es-CL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4551" y="3355212"/>
            <a:ext cx="6530436" cy="17492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1250065" y="2129742"/>
            <a:ext cx="7268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 </a:t>
            </a:r>
            <a:r>
              <a:rPr lang="es-ES" dirty="0" smtClean="0">
                <a:solidFill>
                  <a:srgbClr val="008000"/>
                </a:solidFill>
              </a:rPr>
              <a:t>Persona</a:t>
            </a:r>
            <a:r>
              <a:rPr lang="es-ES" dirty="0" smtClean="0"/>
              <a:t> tiene un Constructor y hacemos una nueva clase que extienda a </a:t>
            </a:r>
            <a:r>
              <a:rPr lang="es-ES" dirty="0" smtClean="0">
                <a:solidFill>
                  <a:srgbClr val="008000"/>
                </a:solidFill>
              </a:rPr>
              <a:t>Persona</a:t>
            </a:r>
            <a:r>
              <a:rPr lang="es-ES" dirty="0" smtClean="0"/>
              <a:t>, esta nueva clase DEBE tener constructor y debe llamar al constructor de su clase padre usando la palabra </a:t>
            </a:r>
            <a:r>
              <a:rPr lang="es-ES" dirty="0" err="1" smtClean="0">
                <a:solidFill>
                  <a:srgbClr val="0070C0"/>
                </a:solidFill>
              </a:rPr>
              <a:t>super</a:t>
            </a:r>
            <a:r>
              <a:rPr lang="es-ES" dirty="0" smtClean="0"/>
              <a:t>.</a:t>
            </a:r>
            <a:endParaRPr lang="es-CL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Clases y métodos abstractos</a:t>
            </a:r>
          </a:p>
        </p:txBody>
      </p:sp>
      <p:grpSp>
        <p:nvGrpSpPr>
          <p:cNvPr id="21" name="37 Grupo"/>
          <p:cNvGrpSpPr/>
          <p:nvPr/>
        </p:nvGrpSpPr>
        <p:grpSpPr>
          <a:xfrm>
            <a:off x="1523161" y="1450916"/>
            <a:ext cx="1689198" cy="2158730"/>
            <a:chOff x="3598420" y="1836800"/>
            <a:chExt cx="1689198" cy="2158730"/>
          </a:xfrm>
        </p:grpSpPr>
        <p:grpSp>
          <p:nvGrpSpPr>
            <p:cNvPr id="22" name="Group 21"/>
            <p:cNvGrpSpPr>
              <a:grpSpLocks/>
            </p:cNvGrpSpPr>
            <p:nvPr/>
          </p:nvGrpSpPr>
          <p:grpSpPr bwMode="auto">
            <a:xfrm>
              <a:off x="3598420" y="1836800"/>
              <a:ext cx="1644746" cy="2158730"/>
              <a:chOff x="5181" y="2722"/>
              <a:chExt cx="1920" cy="2520"/>
            </a:xfrm>
          </p:grpSpPr>
          <p:sp>
            <p:nvSpPr>
              <p:cNvPr id="27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29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31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33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Deportista</a:t>
                </a:r>
                <a:endParaRPr kumimoji="0" lang="es-C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3" name="TextBox 29"/>
            <p:cNvSpPr txBox="1"/>
            <p:nvPr/>
          </p:nvSpPr>
          <p:spPr>
            <a:xfrm>
              <a:off x="3626147" y="2338718"/>
              <a:ext cx="154861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s-ES" sz="1050" dirty="0" smtClean="0"/>
                <a:t> IMC: </a:t>
              </a:r>
              <a:r>
                <a:rPr lang="es-ES" sz="1050" dirty="0" err="1" smtClean="0"/>
                <a:t>int</a:t>
              </a:r>
              <a:endParaRPr lang="es-ES" sz="1050" dirty="0" smtClean="0"/>
            </a:p>
            <a:p>
              <a:pPr>
                <a:buFontTx/>
                <a:buChar char="-"/>
              </a:pPr>
              <a:r>
                <a:rPr lang="es-ES" sz="1050" dirty="0" smtClean="0"/>
                <a:t> record: </a:t>
              </a:r>
              <a:r>
                <a:rPr lang="es-ES" sz="1050" dirty="0" err="1" smtClean="0"/>
                <a:t>int</a:t>
              </a:r>
              <a:endParaRPr lang="es-ES" sz="1050" dirty="0" smtClean="0"/>
            </a:p>
            <a:p>
              <a:pPr>
                <a:buFontTx/>
                <a:buChar char="-"/>
              </a:pPr>
              <a:r>
                <a:rPr lang="es-ES" sz="1050" dirty="0" smtClean="0"/>
                <a:t> premios: </a:t>
              </a:r>
              <a:r>
                <a:rPr lang="es-ES" sz="1050" dirty="0" err="1" smtClean="0"/>
                <a:t>int</a:t>
              </a:r>
              <a:endParaRPr lang="es-CL" sz="1050" dirty="0"/>
            </a:p>
          </p:txBody>
        </p:sp>
        <p:sp>
          <p:nvSpPr>
            <p:cNvPr id="25" name="TextBox 31"/>
            <p:cNvSpPr txBox="1"/>
            <p:nvPr/>
          </p:nvSpPr>
          <p:spPr>
            <a:xfrm>
              <a:off x="3626441" y="3217178"/>
              <a:ext cx="166117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+ ejercitarse()</a:t>
              </a:r>
            </a:p>
            <a:p>
              <a:r>
                <a:rPr lang="es-ES" sz="900" dirty="0" smtClean="0"/>
                <a:t>+ alimentarse()</a:t>
              </a:r>
            </a:p>
            <a:p>
              <a:r>
                <a:rPr lang="es-ES" sz="900" dirty="0" smtClean="0"/>
                <a:t>+ practicar() </a:t>
              </a:r>
              <a:endParaRPr lang="es-CL" sz="900" dirty="0"/>
            </a:p>
          </p:txBody>
        </p:sp>
      </p:grpSp>
      <p:grpSp>
        <p:nvGrpSpPr>
          <p:cNvPr id="35" name="38 Grupo"/>
          <p:cNvGrpSpPr/>
          <p:nvPr/>
        </p:nvGrpSpPr>
        <p:grpSpPr>
          <a:xfrm>
            <a:off x="4124766" y="1454124"/>
            <a:ext cx="1689198" cy="2158730"/>
            <a:chOff x="3598420" y="1836800"/>
            <a:chExt cx="1689198" cy="2158730"/>
          </a:xfrm>
        </p:grpSpPr>
        <p:grpSp>
          <p:nvGrpSpPr>
            <p:cNvPr id="47" name="Group 2"/>
            <p:cNvGrpSpPr>
              <a:grpSpLocks/>
            </p:cNvGrpSpPr>
            <p:nvPr/>
          </p:nvGrpSpPr>
          <p:grpSpPr bwMode="auto">
            <a:xfrm>
              <a:off x="3598420" y="1836800"/>
              <a:ext cx="1644746" cy="2158730"/>
              <a:chOff x="5181" y="2722"/>
              <a:chExt cx="1920" cy="2520"/>
            </a:xfrm>
          </p:grpSpPr>
          <p:sp>
            <p:nvSpPr>
              <p:cNvPr id="51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52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53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54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s-CL" sz="2000" dirty="0" smtClean="0">
                    <a:latin typeface="Arial" pitchFamily="34" charset="0"/>
                    <a:cs typeface="Arial" pitchFamily="34" charset="0"/>
                  </a:rPr>
                  <a:t>Ciclista</a:t>
                </a:r>
                <a:endParaRPr kumimoji="0" lang="es-C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9" name="TextBox 29"/>
            <p:cNvSpPr txBox="1"/>
            <p:nvPr/>
          </p:nvSpPr>
          <p:spPr>
            <a:xfrm>
              <a:off x="3626146" y="2338718"/>
              <a:ext cx="163122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s-CL" sz="1050" dirty="0" smtClean="0"/>
                <a:t> bicicleta: </a:t>
              </a:r>
              <a:r>
                <a:rPr lang="es-CL" sz="1050" dirty="0" err="1" smtClean="0"/>
                <a:t>String</a:t>
              </a:r>
              <a:endParaRPr lang="es-CL" sz="1050" dirty="0" smtClean="0"/>
            </a:p>
            <a:p>
              <a:pPr>
                <a:buFontTx/>
                <a:buChar char="-"/>
              </a:pPr>
              <a:endParaRPr lang="es-CL" sz="1050" dirty="0"/>
            </a:p>
          </p:txBody>
        </p:sp>
        <p:sp>
          <p:nvSpPr>
            <p:cNvPr id="50" name="TextBox 31"/>
            <p:cNvSpPr txBox="1"/>
            <p:nvPr/>
          </p:nvSpPr>
          <p:spPr>
            <a:xfrm>
              <a:off x="3626441" y="3217178"/>
              <a:ext cx="166117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+ ejercitarse()</a:t>
              </a:r>
            </a:p>
            <a:p>
              <a:r>
                <a:rPr lang="es-ES" sz="900" dirty="0" smtClean="0"/>
                <a:t>+ practicar()</a:t>
              </a:r>
            </a:p>
            <a:p>
              <a:r>
                <a:rPr lang="es-ES" sz="900" dirty="0" smtClean="0"/>
                <a:t>+ alimentarse()</a:t>
              </a:r>
            </a:p>
          </p:txBody>
        </p:sp>
      </p:grpSp>
      <p:cxnSp>
        <p:nvCxnSpPr>
          <p:cNvPr id="55" name="48 Conector recto de flecha"/>
          <p:cNvCxnSpPr/>
          <p:nvPr/>
        </p:nvCxnSpPr>
        <p:spPr>
          <a:xfrm flipH="1" flipV="1">
            <a:off x="3167907" y="2530281"/>
            <a:ext cx="956859" cy="3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38 Grupo"/>
          <p:cNvGrpSpPr/>
          <p:nvPr/>
        </p:nvGrpSpPr>
        <p:grpSpPr>
          <a:xfrm>
            <a:off x="4115121" y="4083506"/>
            <a:ext cx="1689198" cy="2158730"/>
            <a:chOff x="3598420" y="1836800"/>
            <a:chExt cx="1689198" cy="2158730"/>
          </a:xfrm>
        </p:grpSpPr>
        <p:grpSp>
          <p:nvGrpSpPr>
            <p:cNvPr id="57" name="Group 56"/>
            <p:cNvGrpSpPr>
              <a:grpSpLocks/>
            </p:cNvGrpSpPr>
            <p:nvPr/>
          </p:nvGrpSpPr>
          <p:grpSpPr bwMode="auto">
            <a:xfrm>
              <a:off x="3598420" y="1836800"/>
              <a:ext cx="1644746" cy="2158730"/>
              <a:chOff x="5181" y="2722"/>
              <a:chExt cx="1920" cy="2520"/>
            </a:xfrm>
          </p:grpSpPr>
          <p:sp>
            <p:nvSpPr>
              <p:cNvPr id="60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61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62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63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s-C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8" name="TextBox 29"/>
            <p:cNvSpPr txBox="1"/>
            <p:nvPr/>
          </p:nvSpPr>
          <p:spPr>
            <a:xfrm>
              <a:off x="3626146" y="2338718"/>
              <a:ext cx="16312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s-ES" sz="1050" dirty="0" smtClean="0"/>
                <a:t> equipo: </a:t>
              </a:r>
              <a:r>
                <a:rPr lang="es-ES" sz="1050" dirty="0" err="1" smtClean="0"/>
                <a:t>String</a:t>
              </a:r>
              <a:endParaRPr lang="es-CL" sz="1050" dirty="0"/>
            </a:p>
          </p:txBody>
        </p:sp>
        <p:sp>
          <p:nvSpPr>
            <p:cNvPr id="59" name="TextBox 31"/>
            <p:cNvSpPr txBox="1"/>
            <p:nvPr/>
          </p:nvSpPr>
          <p:spPr>
            <a:xfrm>
              <a:off x="3626441" y="3217178"/>
              <a:ext cx="166117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+ ejercitarse()</a:t>
              </a:r>
            </a:p>
            <a:p>
              <a:r>
                <a:rPr lang="es-ES" sz="900" dirty="0" smtClean="0"/>
                <a:t>+ practicar()</a:t>
              </a:r>
            </a:p>
            <a:p>
              <a:r>
                <a:rPr lang="es-ES" sz="900" dirty="0" smtClean="0"/>
                <a:t>+ alimentarse()</a:t>
              </a:r>
            </a:p>
          </p:txBody>
        </p:sp>
      </p:grpSp>
      <p:cxnSp>
        <p:nvCxnSpPr>
          <p:cNvPr id="65" name="Straight Arrow Connector 64"/>
          <p:cNvCxnSpPr>
            <a:stCxn id="60" idx="1"/>
            <a:endCxn id="27" idx="2"/>
          </p:cNvCxnSpPr>
          <p:nvPr/>
        </p:nvCxnSpPr>
        <p:spPr>
          <a:xfrm rot="10800000">
            <a:off x="2345535" y="3609647"/>
            <a:ext cx="1769587" cy="1553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4149845" y="4071932"/>
            <a:ext cx="1541949" cy="488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s-CL" sz="2000" dirty="0" smtClean="0">
                <a:latin typeface="Arial" pitchFamily="34" charset="0"/>
                <a:cs typeface="Arial" pitchFamily="34" charset="0"/>
              </a:rPr>
              <a:t>Futbolista</a:t>
            </a:r>
            <a:endParaRPr kumimoji="0" lang="es-C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76708" y="1817225"/>
            <a:ext cx="273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¿Necesitamos hacer objetos “Deportista”?</a:t>
            </a:r>
            <a:endParaRPr lang="es-CL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Clases y métodos abstractos</a:t>
            </a:r>
          </a:p>
        </p:txBody>
      </p:sp>
      <p:grpSp>
        <p:nvGrpSpPr>
          <p:cNvPr id="2" name="37 Grupo"/>
          <p:cNvGrpSpPr/>
          <p:nvPr/>
        </p:nvGrpSpPr>
        <p:grpSpPr>
          <a:xfrm>
            <a:off x="1523161" y="1450916"/>
            <a:ext cx="1689198" cy="2158730"/>
            <a:chOff x="3598420" y="1836800"/>
            <a:chExt cx="1689198" cy="2158730"/>
          </a:xfrm>
        </p:grpSpPr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3598420" y="1836800"/>
              <a:ext cx="1644746" cy="2158730"/>
              <a:chOff x="5181" y="2722"/>
              <a:chExt cx="1920" cy="2520"/>
            </a:xfrm>
          </p:grpSpPr>
          <p:sp>
            <p:nvSpPr>
              <p:cNvPr id="27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29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31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33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0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Deportista</a:t>
                </a:r>
                <a:endParaRPr kumimoji="0" lang="es-CL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3" name="TextBox 29"/>
            <p:cNvSpPr txBox="1"/>
            <p:nvPr/>
          </p:nvSpPr>
          <p:spPr>
            <a:xfrm>
              <a:off x="3626147" y="2338718"/>
              <a:ext cx="154861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s-ES" sz="1050" dirty="0" smtClean="0"/>
                <a:t> IMC: </a:t>
              </a:r>
              <a:r>
                <a:rPr lang="es-ES" sz="1050" dirty="0" err="1" smtClean="0"/>
                <a:t>int</a:t>
              </a:r>
              <a:endParaRPr lang="es-ES" sz="1050" dirty="0" smtClean="0"/>
            </a:p>
            <a:p>
              <a:pPr>
                <a:buFontTx/>
                <a:buChar char="-"/>
              </a:pPr>
              <a:r>
                <a:rPr lang="es-ES" sz="1050" dirty="0" smtClean="0"/>
                <a:t> record: </a:t>
              </a:r>
              <a:r>
                <a:rPr lang="es-ES" sz="1050" dirty="0" err="1" smtClean="0"/>
                <a:t>int</a:t>
              </a:r>
              <a:endParaRPr lang="es-ES" sz="1050" dirty="0" smtClean="0"/>
            </a:p>
            <a:p>
              <a:pPr>
                <a:buFontTx/>
                <a:buChar char="-"/>
              </a:pPr>
              <a:r>
                <a:rPr lang="es-ES" sz="1050" dirty="0" smtClean="0"/>
                <a:t> premios: </a:t>
              </a:r>
              <a:r>
                <a:rPr lang="es-ES" sz="1050" dirty="0" err="1" smtClean="0"/>
                <a:t>int</a:t>
              </a:r>
              <a:endParaRPr lang="es-CL" sz="1050" dirty="0"/>
            </a:p>
          </p:txBody>
        </p:sp>
        <p:sp>
          <p:nvSpPr>
            <p:cNvPr id="25" name="TextBox 31"/>
            <p:cNvSpPr txBox="1"/>
            <p:nvPr/>
          </p:nvSpPr>
          <p:spPr>
            <a:xfrm>
              <a:off x="3626441" y="3217178"/>
              <a:ext cx="166117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+ ejercitarse()</a:t>
              </a:r>
            </a:p>
            <a:p>
              <a:r>
                <a:rPr lang="es-ES" sz="900" dirty="0" smtClean="0"/>
                <a:t>+ alimentarse()</a:t>
              </a:r>
            </a:p>
            <a:p>
              <a:r>
                <a:rPr lang="es-ES" sz="900" dirty="0" smtClean="0"/>
                <a:t>+ practicar() </a:t>
              </a:r>
              <a:endParaRPr lang="es-CL" sz="900" dirty="0"/>
            </a:p>
          </p:txBody>
        </p:sp>
      </p:grpSp>
      <p:grpSp>
        <p:nvGrpSpPr>
          <p:cNvPr id="4" name="38 Grupo"/>
          <p:cNvGrpSpPr/>
          <p:nvPr/>
        </p:nvGrpSpPr>
        <p:grpSpPr>
          <a:xfrm>
            <a:off x="4124766" y="1454124"/>
            <a:ext cx="1689198" cy="2158730"/>
            <a:chOff x="3598420" y="1836800"/>
            <a:chExt cx="1689198" cy="2158730"/>
          </a:xfrm>
        </p:grpSpPr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3598420" y="1836800"/>
              <a:ext cx="1644746" cy="2158730"/>
              <a:chOff x="5181" y="2722"/>
              <a:chExt cx="1920" cy="2520"/>
            </a:xfrm>
          </p:grpSpPr>
          <p:sp>
            <p:nvSpPr>
              <p:cNvPr id="51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52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53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54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s-CL" sz="2000" dirty="0" smtClean="0">
                    <a:latin typeface="Arial" pitchFamily="34" charset="0"/>
                    <a:cs typeface="Arial" pitchFamily="34" charset="0"/>
                  </a:rPr>
                  <a:t>Ciclista</a:t>
                </a:r>
                <a:endParaRPr kumimoji="0" lang="es-C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9" name="TextBox 29"/>
            <p:cNvSpPr txBox="1"/>
            <p:nvPr/>
          </p:nvSpPr>
          <p:spPr>
            <a:xfrm>
              <a:off x="3626146" y="2338718"/>
              <a:ext cx="163122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s-CL" sz="1050" dirty="0" smtClean="0"/>
                <a:t> bicicleta: </a:t>
              </a:r>
              <a:r>
                <a:rPr lang="es-CL" sz="1050" dirty="0" err="1" smtClean="0"/>
                <a:t>String</a:t>
              </a:r>
              <a:endParaRPr lang="es-CL" sz="1050" dirty="0" smtClean="0"/>
            </a:p>
            <a:p>
              <a:pPr>
                <a:buFontTx/>
                <a:buChar char="-"/>
              </a:pPr>
              <a:endParaRPr lang="es-CL" sz="1050" dirty="0"/>
            </a:p>
          </p:txBody>
        </p:sp>
        <p:sp>
          <p:nvSpPr>
            <p:cNvPr id="50" name="TextBox 31"/>
            <p:cNvSpPr txBox="1"/>
            <p:nvPr/>
          </p:nvSpPr>
          <p:spPr>
            <a:xfrm>
              <a:off x="3626441" y="3217178"/>
              <a:ext cx="166117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+ ejercitarse()</a:t>
              </a:r>
            </a:p>
            <a:p>
              <a:r>
                <a:rPr lang="es-ES" sz="900" dirty="0" smtClean="0"/>
                <a:t>+ practicar()</a:t>
              </a:r>
            </a:p>
            <a:p>
              <a:r>
                <a:rPr lang="es-ES" sz="900" dirty="0" smtClean="0"/>
                <a:t>+ alimentarse()</a:t>
              </a:r>
            </a:p>
          </p:txBody>
        </p:sp>
      </p:grpSp>
      <p:cxnSp>
        <p:nvCxnSpPr>
          <p:cNvPr id="55" name="48 Conector recto de flecha"/>
          <p:cNvCxnSpPr/>
          <p:nvPr/>
        </p:nvCxnSpPr>
        <p:spPr>
          <a:xfrm flipH="1" flipV="1">
            <a:off x="3167907" y="2530281"/>
            <a:ext cx="956859" cy="3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38 Grupo"/>
          <p:cNvGrpSpPr/>
          <p:nvPr/>
        </p:nvGrpSpPr>
        <p:grpSpPr>
          <a:xfrm>
            <a:off x="4115121" y="4083506"/>
            <a:ext cx="1689198" cy="2158730"/>
            <a:chOff x="3598420" y="1836800"/>
            <a:chExt cx="1689198" cy="2158730"/>
          </a:xfrm>
        </p:grpSpPr>
        <p:grpSp>
          <p:nvGrpSpPr>
            <p:cNvPr id="7" name="Group 56"/>
            <p:cNvGrpSpPr>
              <a:grpSpLocks/>
            </p:cNvGrpSpPr>
            <p:nvPr/>
          </p:nvGrpSpPr>
          <p:grpSpPr bwMode="auto">
            <a:xfrm>
              <a:off x="3598420" y="1836800"/>
              <a:ext cx="1644746" cy="2158730"/>
              <a:chOff x="5181" y="2722"/>
              <a:chExt cx="1920" cy="2520"/>
            </a:xfrm>
          </p:grpSpPr>
          <p:sp>
            <p:nvSpPr>
              <p:cNvPr id="60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61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62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63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s-C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8" name="TextBox 29"/>
            <p:cNvSpPr txBox="1"/>
            <p:nvPr/>
          </p:nvSpPr>
          <p:spPr>
            <a:xfrm>
              <a:off x="3626146" y="2338718"/>
              <a:ext cx="16312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s-ES" sz="1050" dirty="0" smtClean="0"/>
                <a:t> equipo: </a:t>
              </a:r>
              <a:r>
                <a:rPr lang="es-ES" sz="1050" dirty="0" err="1" smtClean="0"/>
                <a:t>String</a:t>
              </a:r>
              <a:endParaRPr lang="es-CL" sz="1050" dirty="0"/>
            </a:p>
          </p:txBody>
        </p:sp>
        <p:sp>
          <p:nvSpPr>
            <p:cNvPr id="59" name="TextBox 31"/>
            <p:cNvSpPr txBox="1"/>
            <p:nvPr/>
          </p:nvSpPr>
          <p:spPr>
            <a:xfrm>
              <a:off x="3626441" y="3217178"/>
              <a:ext cx="166117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+ ejercitarse()</a:t>
              </a:r>
            </a:p>
            <a:p>
              <a:r>
                <a:rPr lang="es-ES" sz="900" dirty="0" smtClean="0"/>
                <a:t>+ practicar()</a:t>
              </a:r>
            </a:p>
            <a:p>
              <a:r>
                <a:rPr lang="es-ES" sz="900" dirty="0" smtClean="0"/>
                <a:t>+ alimentarse()</a:t>
              </a:r>
            </a:p>
          </p:txBody>
        </p:sp>
      </p:grpSp>
      <p:cxnSp>
        <p:nvCxnSpPr>
          <p:cNvPr id="65" name="Straight Arrow Connector 64"/>
          <p:cNvCxnSpPr>
            <a:stCxn id="60" idx="1"/>
            <a:endCxn id="27" idx="2"/>
          </p:cNvCxnSpPr>
          <p:nvPr/>
        </p:nvCxnSpPr>
        <p:spPr>
          <a:xfrm rot="10800000">
            <a:off x="2345535" y="3609647"/>
            <a:ext cx="1769587" cy="1553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4149845" y="4071932"/>
            <a:ext cx="1541949" cy="488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s-CL" sz="2000" dirty="0" smtClean="0">
                <a:latin typeface="Arial" pitchFamily="34" charset="0"/>
                <a:cs typeface="Arial" pitchFamily="34" charset="0"/>
              </a:rPr>
              <a:t>Futbolista</a:t>
            </a:r>
            <a:endParaRPr kumimoji="0" lang="es-C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76708" y="1817225"/>
            <a:ext cx="273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¿Necesitamos hacer objetos “Deportista”?</a:t>
            </a:r>
            <a:endParaRPr lang="es-CL" dirty="0"/>
          </a:p>
        </p:txBody>
      </p:sp>
      <p:sp>
        <p:nvSpPr>
          <p:cNvPr id="32" name="TextBox 31"/>
          <p:cNvSpPr txBox="1"/>
          <p:nvPr/>
        </p:nvSpPr>
        <p:spPr>
          <a:xfrm>
            <a:off x="6900439" y="2432613"/>
            <a:ext cx="53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NO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562583" y="1446835"/>
            <a:ext cx="1493134" cy="4514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Clases y métodos abstractos</a:t>
            </a:r>
          </a:p>
        </p:txBody>
      </p:sp>
      <p:grpSp>
        <p:nvGrpSpPr>
          <p:cNvPr id="2" name="37 Grupo"/>
          <p:cNvGrpSpPr/>
          <p:nvPr/>
        </p:nvGrpSpPr>
        <p:grpSpPr>
          <a:xfrm>
            <a:off x="1523161" y="1450916"/>
            <a:ext cx="1689198" cy="2158730"/>
            <a:chOff x="3598420" y="1836800"/>
            <a:chExt cx="1689198" cy="2158730"/>
          </a:xfrm>
        </p:grpSpPr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3598420" y="1836800"/>
              <a:ext cx="1644746" cy="2158730"/>
              <a:chOff x="5181" y="2722"/>
              <a:chExt cx="1920" cy="2520"/>
            </a:xfrm>
          </p:grpSpPr>
          <p:sp>
            <p:nvSpPr>
              <p:cNvPr id="27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29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31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33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000" b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Deportista</a:t>
                </a:r>
                <a:endParaRPr kumimoji="0" lang="es-CL" sz="2000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3" name="TextBox 29"/>
            <p:cNvSpPr txBox="1"/>
            <p:nvPr/>
          </p:nvSpPr>
          <p:spPr>
            <a:xfrm>
              <a:off x="3626147" y="2338718"/>
              <a:ext cx="154861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s-ES" sz="1050" dirty="0" smtClean="0"/>
                <a:t> IMC: </a:t>
              </a:r>
              <a:r>
                <a:rPr lang="es-ES" sz="1050" dirty="0" err="1" smtClean="0"/>
                <a:t>int</a:t>
              </a:r>
              <a:endParaRPr lang="es-ES" sz="1050" dirty="0" smtClean="0"/>
            </a:p>
            <a:p>
              <a:pPr>
                <a:buFontTx/>
                <a:buChar char="-"/>
              </a:pPr>
              <a:r>
                <a:rPr lang="es-ES" sz="1050" dirty="0" smtClean="0"/>
                <a:t> record: </a:t>
              </a:r>
              <a:r>
                <a:rPr lang="es-ES" sz="1050" dirty="0" err="1" smtClean="0"/>
                <a:t>int</a:t>
              </a:r>
              <a:endParaRPr lang="es-ES" sz="1050" dirty="0" smtClean="0"/>
            </a:p>
            <a:p>
              <a:pPr>
                <a:buFontTx/>
                <a:buChar char="-"/>
              </a:pPr>
              <a:r>
                <a:rPr lang="es-ES" sz="1050" dirty="0" smtClean="0"/>
                <a:t> premios: </a:t>
              </a:r>
              <a:r>
                <a:rPr lang="es-ES" sz="1050" dirty="0" err="1" smtClean="0"/>
                <a:t>int</a:t>
              </a:r>
              <a:endParaRPr lang="es-CL" sz="1050" dirty="0"/>
            </a:p>
          </p:txBody>
        </p:sp>
        <p:sp>
          <p:nvSpPr>
            <p:cNvPr id="25" name="TextBox 31"/>
            <p:cNvSpPr txBox="1"/>
            <p:nvPr/>
          </p:nvSpPr>
          <p:spPr>
            <a:xfrm>
              <a:off x="3626441" y="3217178"/>
              <a:ext cx="166117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+ ejercitarse()</a:t>
              </a:r>
            </a:p>
            <a:p>
              <a:r>
                <a:rPr lang="es-ES" sz="900" dirty="0" smtClean="0"/>
                <a:t>+ alimentarse()</a:t>
              </a:r>
            </a:p>
            <a:p>
              <a:r>
                <a:rPr lang="es-ES" sz="900" dirty="0" smtClean="0"/>
                <a:t>+ practicar() </a:t>
              </a:r>
              <a:endParaRPr lang="es-CL" sz="900" dirty="0"/>
            </a:p>
          </p:txBody>
        </p:sp>
      </p:grpSp>
      <p:grpSp>
        <p:nvGrpSpPr>
          <p:cNvPr id="4" name="38 Grupo"/>
          <p:cNvGrpSpPr/>
          <p:nvPr/>
        </p:nvGrpSpPr>
        <p:grpSpPr>
          <a:xfrm>
            <a:off x="4124766" y="1454124"/>
            <a:ext cx="1689198" cy="2158730"/>
            <a:chOff x="3598420" y="1836800"/>
            <a:chExt cx="1689198" cy="2158730"/>
          </a:xfrm>
        </p:grpSpPr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3598420" y="1836800"/>
              <a:ext cx="1644746" cy="2158730"/>
              <a:chOff x="5181" y="2722"/>
              <a:chExt cx="1920" cy="2520"/>
            </a:xfrm>
          </p:grpSpPr>
          <p:sp>
            <p:nvSpPr>
              <p:cNvPr id="51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52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53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54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s-CL" sz="2000" dirty="0" smtClean="0">
                    <a:latin typeface="Arial" pitchFamily="34" charset="0"/>
                    <a:cs typeface="Arial" pitchFamily="34" charset="0"/>
                  </a:rPr>
                  <a:t>Ciclista</a:t>
                </a:r>
                <a:endParaRPr kumimoji="0" lang="es-C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9" name="TextBox 29"/>
            <p:cNvSpPr txBox="1"/>
            <p:nvPr/>
          </p:nvSpPr>
          <p:spPr>
            <a:xfrm>
              <a:off x="3626146" y="2338718"/>
              <a:ext cx="163122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s-CL" sz="1050" dirty="0" smtClean="0"/>
                <a:t> bicicleta: </a:t>
              </a:r>
              <a:r>
                <a:rPr lang="es-CL" sz="1050" dirty="0" err="1" smtClean="0"/>
                <a:t>String</a:t>
              </a:r>
              <a:endParaRPr lang="es-CL" sz="1050" dirty="0" smtClean="0"/>
            </a:p>
            <a:p>
              <a:pPr>
                <a:buFontTx/>
                <a:buChar char="-"/>
              </a:pPr>
              <a:endParaRPr lang="es-CL" sz="1050" dirty="0"/>
            </a:p>
          </p:txBody>
        </p:sp>
        <p:sp>
          <p:nvSpPr>
            <p:cNvPr id="50" name="TextBox 31"/>
            <p:cNvSpPr txBox="1"/>
            <p:nvPr/>
          </p:nvSpPr>
          <p:spPr>
            <a:xfrm>
              <a:off x="3626441" y="3217178"/>
              <a:ext cx="166117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+ ejercitarse()</a:t>
              </a:r>
            </a:p>
            <a:p>
              <a:r>
                <a:rPr lang="es-ES" sz="900" dirty="0" smtClean="0"/>
                <a:t>+ practicar()</a:t>
              </a:r>
            </a:p>
            <a:p>
              <a:r>
                <a:rPr lang="es-ES" sz="900" dirty="0" smtClean="0"/>
                <a:t>+ alimentarse()</a:t>
              </a:r>
            </a:p>
          </p:txBody>
        </p:sp>
      </p:grpSp>
      <p:cxnSp>
        <p:nvCxnSpPr>
          <p:cNvPr id="55" name="48 Conector recto de flecha"/>
          <p:cNvCxnSpPr/>
          <p:nvPr/>
        </p:nvCxnSpPr>
        <p:spPr>
          <a:xfrm flipH="1" flipV="1">
            <a:off x="3167907" y="2530281"/>
            <a:ext cx="956859" cy="3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38 Grupo"/>
          <p:cNvGrpSpPr/>
          <p:nvPr/>
        </p:nvGrpSpPr>
        <p:grpSpPr>
          <a:xfrm>
            <a:off x="4115121" y="4083506"/>
            <a:ext cx="1689198" cy="2158730"/>
            <a:chOff x="3598420" y="1836800"/>
            <a:chExt cx="1689198" cy="2158730"/>
          </a:xfrm>
        </p:grpSpPr>
        <p:grpSp>
          <p:nvGrpSpPr>
            <p:cNvPr id="7" name="Group 56"/>
            <p:cNvGrpSpPr>
              <a:grpSpLocks/>
            </p:cNvGrpSpPr>
            <p:nvPr/>
          </p:nvGrpSpPr>
          <p:grpSpPr bwMode="auto">
            <a:xfrm>
              <a:off x="3598420" y="1836800"/>
              <a:ext cx="1644746" cy="2158730"/>
              <a:chOff x="5181" y="2722"/>
              <a:chExt cx="1920" cy="2520"/>
            </a:xfrm>
          </p:grpSpPr>
          <p:sp>
            <p:nvSpPr>
              <p:cNvPr id="60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61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62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63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s-C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8" name="TextBox 29"/>
            <p:cNvSpPr txBox="1"/>
            <p:nvPr/>
          </p:nvSpPr>
          <p:spPr>
            <a:xfrm>
              <a:off x="3626146" y="2338718"/>
              <a:ext cx="16312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s-ES" sz="1050" dirty="0" smtClean="0"/>
                <a:t> equipo: </a:t>
              </a:r>
              <a:r>
                <a:rPr lang="es-ES" sz="1050" dirty="0" err="1" smtClean="0"/>
                <a:t>String</a:t>
              </a:r>
              <a:endParaRPr lang="es-CL" sz="1050" dirty="0"/>
            </a:p>
          </p:txBody>
        </p:sp>
        <p:sp>
          <p:nvSpPr>
            <p:cNvPr id="59" name="TextBox 31"/>
            <p:cNvSpPr txBox="1"/>
            <p:nvPr/>
          </p:nvSpPr>
          <p:spPr>
            <a:xfrm>
              <a:off x="3626441" y="3217178"/>
              <a:ext cx="166117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+ ejercitarse()</a:t>
              </a:r>
            </a:p>
            <a:p>
              <a:r>
                <a:rPr lang="es-ES" sz="900" dirty="0" smtClean="0"/>
                <a:t>+ practicar()</a:t>
              </a:r>
            </a:p>
            <a:p>
              <a:r>
                <a:rPr lang="es-ES" sz="900" dirty="0" smtClean="0"/>
                <a:t>+ alimentarse()</a:t>
              </a:r>
            </a:p>
          </p:txBody>
        </p:sp>
      </p:grpSp>
      <p:cxnSp>
        <p:nvCxnSpPr>
          <p:cNvPr id="65" name="Straight Arrow Connector 64"/>
          <p:cNvCxnSpPr>
            <a:stCxn id="60" idx="1"/>
            <a:endCxn id="27" idx="2"/>
          </p:cNvCxnSpPr>
          <p:nvPr/>
        </p:nvCxnSpPr>
        <p:spPr>
          <a:xfrm rot="10800000">
            <a:off x="2345535" y="3609647"/>
            <a:ext cx="1769587" cy="1553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4149845" y="4071932"/>
            <a:ext cx="1541949" cy="488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s-CL" sz="2000" dirty="0" smtClean="0">
                <a:latin typeface="Arial" pitchFamily="34" charset="0"/>
                <a:cs typeface="Arial" pitchFamily="34" charset="0"/>
              </a:rPr>
              <a:t>Futbolista</a:t>
            </a:r>
            <a:endParaRPr kumimoji="0" lang="es-C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76708" y="1817225"/>
            <a:ext cx="273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¿Necesitamos hacer objetos “Deportista”?</a:t>
            </a:r>
            <a:endParaRPr lang="es-CL" dirty="0"/>
          </a:p>
        </p:txBody>
      </p:sp>
      <p:sp>
        <p:nvSpPr>
          <p:cNvPr id="32" name="TextBox 31"/>
          <p:cNvSpPr txBox="1"/>
          <p:nvPr/>
        </p:nvSpPr>
        <p:spPr>
          <a:xfrm>
            <a:off x="6981462" y="2444188"/>
            <a:ext cx="53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SI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067062" y="2965048"/>
            <a:ext cx="2731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¿Qué practicará el “Deportista” si no tiene especialidad?</a:t>
            </a:r>
            <a:endParaRPr lang="es-CL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Clases y métodos abstractos</a:t>
            </a:r>
          </a:p>
        </p:txBody>
      </p:sp>
      <p:grpSp>
        <p:nvGrpSpPr>
          <p:cNvPr id="2" name="37 Grupo"/>
          <p:cNvGrpSpPr/>
          <p:nvPr/>
        </p:nvGrpSpPr>
        <p:grpSpPr>
          <a:xfrm>
            <a:off x="1523161" y="1450916"/>
            <a:ext cx="1689198" cy="2158730"/>
            <a:chOff x="3598420" y="1836800"/>
            <a:chExt cx="1689198" cy="2158730"/>
          </a:xfrm>
        </p:grpSpPr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3598420" y="1836800"/>
              <a:ext cx="1644746" cy="2158730"/>
              <a:chOff x="5181" y="2722"/>
              <a:chExt cx="1920" cy="2520"/>
            </a:xfrm>
          </p:grpSpPr>
          <p:sp>
            <p:nvSpPr>
              <p:cNvPr id="27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29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31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33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00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Deportista</a:t>
                </a:r>
                <a:endParaRPr kumimoji="0" lang="es-CL" sz="200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3" name="TextBox 29"/>
            <p:cNvSpPr txBox="1"/>
            <p:nvPr/>
          </p:nvSpPr>
          <p:spPr>
            <a:xfrm>
              <a:off x="3626147" y="2338718"/>
              <a:ext cx="154861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s-ES" sz="1050" dirty="0" smtClean="0"/>
                <a:t> IMC: </a:t>
              </a:r>
              <a:r>
                <a:rPr lang="es-ES" sz="1050" dirty="0" err="1" smtClean="0"/>
                <a:t>int</a:t>
              </a:r>
              <a:endParaRPr lang="es-ES" sz="1050" dirty="0" smtClean="0"/>
            </a:p>
            <a:p>
              <a:pPr>
                <a:buFontTx/>
                <a:buChar char="-"/>
              </a:pPr>
              <a:r>
                <a:rPr lang="es-ES" sz="1050" dirty="0" smtClean="0"/>
                <a:t> record: </a:t>
              </a:r>
              <a:r>
                <a:rPr lang="es-ES" sz="1050" dirty="0" err="1" smtClean="0"/>
                <a:t>int</a:t>
              </a:r>
              <a:endParaRPr lang="es-ES" sz="1050" dirty="0" smtClean="0"/>
            </a:p>
            <a:p>
              <a:pPr>
                <a:buFontTx/>
                <a:buChar char="-"/>
              </a:pPr>
              <a:r>
                <a:rPr lang="es-ES" sz="1050" dirty="0" smtClean="0"/>
                <a:t> premios: </a:t>
              </a:r>
              <a:r>
                <a:rPr lang="es-ES" sz="1050" dirty="0" err="1" smtClean="0"/>
                <a:t>int</a:t>
              </a:r>
              <a:endParaRPr lang="es-CL" sz="1050" dirty="0"/>
            </a:p>
          </p:txBody>
        </p:sp>
        <p:sp>
          <p:nvSpPr>
            <p:cNvPr id="25" name="TextBox 31"/>
            <p:cNvSpPr txBox="1"/>
            <p:nvPr/>
          </p:nvSpPr>
          <p:spPr>
            <a:xfrm>
              <a:off x="3626441" y="3217178"/>
              <a:ext cx="166117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+ ejercitarse()</a:t>
              </a:r>
            </a:p>
            <a:p>
              <a:r>
                <a:rPr lang="es-ES" sz="900" dirty="0" smtClean="0"/>
                <a:t>+ alimentarse()</a:t>
              </a:r>
            </a:p>
            <a:p>
              <a:r>
                <a:rPr lang="es-ES" sz="900" i="1" dirty="0" smtClean="0"/>
                <a:t>+ practicar() </a:t>
              </a:r>
              <a:endParaRPr lang="es-CL" sz="900" i="1" dirty="0"/>
            </a:p>
          </p:txBody>
        </p:sp>
      </p:grpSp>
      <p:grpSp>
        <p:nvGrpSpPr>
          <p:cNvPr id="4" name="38 Grupo"/>
          <p:cNvGrpSpPr/>
          <p:nvPr/>
        </p:nvGrpSpPr>
        <p:grpSpPr>
          <a:xfrm>
            <a:off x="4124766" y="1454124"/>
            <a:ext cx="1689198" cy="2158730"/>
            <a:chOff x="3598420" y="1836800"/>
            <a:chExt cx="1689198" cy="2158730"/>
          </a:xfrm>
        </p:grpSpPr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3598420" y="1836800"/>
              <a:ext cx="1644746" cy="2158730"/>
              <a:chOff x="5181" y="2722"/>
              <a:chExt cx="1920" cy="2520"/>
            </a:xfrm>
          </p:grpSpPr>
          <p:sp>
            <p:nvSpPr>
              <p:cNvPr id="51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52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53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54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s-CL" sz="2000" dirty="0" smtClean="0">
                    <a:latin typeface="Arial" pitchFamily="34" charset="0"/>
                    <a:cs typeface="Arial" pitchFamily="34" charset="0"/>
                  </a:rPr>
                  <a:t>Ciclista</a:t>
                </a:r>
                <a:endParaRPr kumimoji="0" lang="es-C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9" name="TextBox 29"/>
            <p:cNvSpPr txBox="1"/>
            <p:nvPr/>
          </p:nvSpPr>
          <p:spPr>
            <a:xfrm>
              <a:off x="3626146" y="2338718"/>
              <a:ext cx="163122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s-CL" sz="1050" dirty="0" smtClean="0"/>
                <a:t> bicicleta: </a:t>
              </a:r>
              <a:r>
                <a:rPr lang="es-CL" sz="1050" dirty="0" err="1" smtClean="0"/>
                <a:t>String</a:t>
              </a:r>
              <a:endParaRPr lang="es-CL" sz="1050" dirty="0" smtClean="0"/>
            </a:p>
            <a:p>
              <a:pPr>
                <a:buFontTx/>
                <a:buChar char="-"/>
              </a:pPr>
              <a:endParaRPr lang="es-CL" sz="1050" dirty="0"/>
            </a:p>
          </p:txBody>
        </p:sp>
        <p:sp>
          <p:nvSpPr>
            <p:cNvPr id="50" name="TextBox 31"/>
            <p:cNvSpPr txBox="1"/>
            <p:nvPr/>
          </p:nvSpPr>
          <p:spPr>
            <a:xfrm>
              <a:off x="3626441" y="3217178"/>
              <a:ext cx="166117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+ ejercitarse()</a:t>
              </a:r>
            </a:p>
            <a:p>
              <a:r>
                <a:rPr lang="es-ES" sz="900" dirty="0" smtClean="0"/>
                <a:t>+ practicar()</a:t>
              </a:r>
            </a:p>
            <a:p>
              <a:r>
                <a:rPr lang="es-ES" sz="900" dirty="0" smtClean="0"/>
                <a:t>+ alimentarse()</a:t>
              </a:r>
            </a:p>
          </p:txBody>
        </p:sp>
      </p:grpSp>
      <p:cxnSp>
        <p:nvCxnSpPr>
          <p:cNvPr id="55" name="48 Conector recto de flecha"/>
          <p:cNvCxnSpPr/>
          <p:nvPr/>
        </p:nvCxnSpPr>
        <p:spPr>
          <a:xfrm flipH="1" flipV="1">
            <a:off x="3167907" y="2530281"/>
            <a:ext cx="956859" cy="3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38 Grupo"/>
          <p:cNvGrpSpPr/>
          <p:nvPr/>
        </p:nvGrpSpPr>
        <p:grpSpPr>
          <a:xfrm>
            <a:off x="4115121" y="4083506"/>
            <a:ext cx="1689198" cy="2158730"/>
            <a:chOff x="3598420" y="1836800"/>
            <a:chExt cx="1689198" cy="2158730"/>
          </a:xfrm>
        </p:grpSpPr>
        <p:grpSp>
          <p:nvGrpSpPr>
            <p:cNvPr id="7" name="Group 56"/>
            <p:cNvGrpSpPr>
              <a:grpSpLocks/>
            </p:cNvGrpSpPr>
            <p:nvPr/>
          </p:nvGrpSpPr>
          <p:grpSpPr bwMode="auto">
            <a:xfrm>
              <a:off x="3598420" y="1836800"/>
              <a:ext cx="1644746" cy="2158730"/>
              <a:chOff x="5181" y="2722"/>
              <a:chExt cx="1920" cy="2520"/>
            </a:xfrm>
          </p:grpSpPr>
          <p:sp>
            <p:nvSpPr>
              <p:cNvPr id="60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61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62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63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s-C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8" name="TextBox 29"/>
            <p:cNvSpPr txBox="1"/>
            <p:nvPr/>
          </p:nvSpPr>
          <p:spPr>
            <a:xfrm>
              <a:off x="3626146" y="2338718"/>
              <a:ext cx="16312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s-ES" sz="1050" dirty="0" smtClean="0"/>
                <a:t> equipo: </a:t>
              </a:r>
              <a:r>
                <a:rPr lang="es-ES" sz="1050" dirty="0" err="1" smtClean="0"/>
                <a:t>String</a:t>
              </a:r>
              <a:endParaRPr lang="es-CL" sz="1050" dirty="0"/>
            </a:p>
          </p:txBody>
        </p:sp>
        <p:sp>
          <p:nvSpPr>
            <p:cNvPr id="59" name="TextBox 31"/>
            <p:cNvSpPr txBox="1"/>
            <p:nvPr/>
          </p:nvSpPr>
          <p:spPr>
            <a:xfrm>
              <a:off x="3626441" y="3217178"/>
              <a:ext cx="166117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+ ejercitarse()</a:t>
              </a:r>
            </a:p>
            <a:p>
              <a:r>
                <a:rPr lang="es-ES" sz="900" dirty="0" smtClean="0"/>
                <a:t>+ practicar()</a:t>
              </a:r>
            </a:p>
            <a:p>
              <a:r>
                <a:rPr lang="es-ES" sz="900" dirty="0" smtClean="0"/>
                <a:t>+ alimentarse()</a:t>
              </a:r>
            </a:p>
          </p:txBody>
        </p:sp>
      </p:grpSp>
      <p:cxnSp>
        <p:nvCxnSpPr>
          <p:cNvPr id="65" name="Straight Arrow Connector 64"/>
          <p:cNvCxnSpPr>
            <a:stCxn id="60" idx="1"/>
            <a:endCxn id="27" idx="2"/>
          </p:cNvCxnSpPr>
          <p:nvPr/>
        </p:nvCxnSpPr>
        <p:spPr>
          <a:xfrm rot="10800000">
            <a:off x="2345535" y="3609647"/>
            <a:ext cx="1769587" cy="1553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4149845" y="4071932"/>
            <a:ext cx="1541949" cy="488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s-CL" sz="2000" dirty="0" smtClean="0">
                <a:latin typeface="Arial" pitchFamily="34" charset="0"/>
                <a:cs typeface="Arial" pitchFamily="34" charset="0"/>
              </a:rPr>
              <a:t>Futbolista</a:t>
            </a:r>
            <a:endParaRPr kumimoji="0" lang="es-C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76708" y="1817225"/>
            <a:ext cx="273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¿Necesitamos hacer objetos “Deportista”?</a:t>
            </a:r>
            <a:endParaRPr lang="es-CL" dirty="0"/>
          </a:p>
        </p:txBody>
      </p:sp>
      <p:sp>
        <p:nvSpPr>
          <p:cNvPr id="32" name="TextBox 31"/>
          <p:cNvSpPr txBox="1"/>
          <p:nvPr/>
        </p:nvSpPr>
        <p:spPr>
          <a:xfrm>
            <a:off x="6981462" y="2444188"/>
            <a:ext cx="53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SI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067062" y="2965048"/>
            <a:ext cx="2731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¿Qué practicará el “Deportista” si no tiene especialidad?</a:t>
            </a:r>
            <a:endParaRPr lang="es-CL" dirty="0"/>
          </a:p>
        </p:txBody>
      </p:sp>
      <p:sp>
        <p:nvSpPr>
          <p:cNvPr id="34" name="Oval 33"/>
          <p:cNvSpPr/>
          <p:nvPr/>
        </p:nvSpPr>
        <p:spPr>
          <a:xfrm>
            <a:off x="1504710" y="3159887"/>
            <a:ext cx="914399" cy="219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Clases y métodos abstractos</a:t>
            </a:r>
          </a:p>
        </p:txBody>
      </p:sp>
      <p:grpSp>
        <p:nvGrpSpPr>
          <p:cNvPr id="2" name="37 Grupo"/>
          <p:cNvGrpSpPr/>
          <p:nvPr/>
        </p:nvGrpSpPr>
        <p:grpSpPr>
          <a:xfrm>
            <a:off x="1523161" y="1450916"/>
            <a:ext cx="1689198" cy="2158730"/>
            <a:chOff x="3598420" y="1836800"/>
            <a:chExt cx="1689198" cy="2158730"/>
          </a:xfrm>
        </p:grpSpPr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3598420" y="1836800"/>
              <a:ext cx="1644746" cy="2158730"/>
              <a:chOff x="5181" y="2722"/>
              <a:chExt cx="1920" cy="2520"/>
            </a:xfrm>
          </p:grpSpPr>
          <p:sp>
            <p:nvSpPr>
              <p:cNvPr id="27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29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31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33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00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Deportista</a:t>
                </a:r>
                <a:endParaRPr kumimoji="0" lang="es-CL" sz="20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3" name="TextBox 29"/>
            <p:cNvSpPr txBox="1"/>
            <p:nvPr/>
          </p:nvSpPr>
          <p:spPr>
            <a:xfrm>
              <a:off x="3626147" y="2338718"/>
              <a:ext cx="154861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s-ES" sz="1050" dirty="0" smtClean="0"/>
                <a:t> IMC: </a:t>
              </a:r>
              <a:r>
                <a:rPr lang="es-ES" sz="1050" dirty="0" err="1" smtClean="0"/>
                <a:t>int</a:t>
              </a:r>
              <a:endParaRPr lang="es-ES" sz="1050" dirty="0" smtClean="0"/>
            </a:p>
            <a:p>
              <a:pPr>
                <a:buFontTx/>
                <a:buChar char="-"/>
              </a:pPr>
              <a:r>
                <a:rPr lang="es-ES" sz="1050" dirty="0" smtClean="0"/>
                <a:t> record: </a:t>
              </a:r>
              <a:r>
                <a:rPr lang="es-ES" sz="1050" dirty="0" err="1" smtClean="0"/>
                <a:t>int</a:t>
              </a:r>
              <a:endParaRPr lang="es-ES" sz="1050" dirty="0" smtClean="0"/>
            </a:p>
            <a:p>
              <a:pPr>
                <a:buFontTx/>
                <a:buChar char="-"/>
              </a:pPr>
              <a:r>
                <a:rPr lang="es-ES" sz="1050" dirty="0" smtClean="0"/>
                <a:t> premios: </a:t>
              </a:r>
              <a:r>
                <a:rPr lang="es-ES" sz="1050" dirty="0" err="1" smtClean="0"/>
                <a:t>int</a:t>
              </a:r>
              <a:endParaRPr lang="es-CL" sz="1050" dirty="0"/>
            </a:p>
          </p:txBody>
        </p:sp>
        <p:sp>
          <p:nvSpPr>
            <p:cNvPr id="25" name="TextBox 31"/>
            <p:cNvSpPr txBox="1"/>
            <p:nvPr/>
          </p:nvSpPr>
          <p:spPr>
            <a:xfrm>
              <a:off x="3626441" y="3217178"/>
              <a:ext cx="166117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+ ejercitarse()</a:t>
              </a:r>
            </a:p>
            <a:p>
              <a:r>
                <a:rPr lang="es-ES" sz="900" dirty="0" smtClean="0"/>
                <a:t>+ alimentarse()</a:t>
              </a:r>
            </a:p>
            <a:p>
              <a:r>
                <a:rPr lang="es-ES" sz="900" i="1" dirty="0" smtClean="0"/>
                <a:t>+ practicar() </a:t>
              </a:r>
              <a:endParaRPr lang="es-CL" sz="900" i="1" dirty="0"/>
            </a:p>
          </p:txBody>
        </p:sp>
      </p:grpSp>
      <p:grpSp>
        <p:nvGrpSpPr>
          <p:cNvPr id="4" name="38 Grupo"/>
          <p:cNvGrpSpPr/>
          <p:nvPr/>
        </p:nvGrpSpPr>
        <p:grpSpPr>
          <a:xfrm>
            <a:off x="4124766" y="1454124"/>
            <a:ext cx="1689198" cy="2158730"/>
            <a:chOff x="3598420" y="1836800"/>
            <a:chExt cx="1689198" cy="2158730"/>
          </a:xfrm>
        </p:grpSpPr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3598420" y="1836800"/>
              <a:ext cx="1644746" cy="2158730"/>
              <a:chOff x="5181" y="2722"/>
              <a:chExt cx="1920" cy="2520"/>
            </a:xfrm>
          </p:grpSpPr>
          <p:sp>
            <p:nvSpPr>
              <p:cNvPr id="51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52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53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54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s-CL" sz="2000" dirty="0" smtClean="0">
                    <a:latin typeface="Arial" pitchFamily="34" charset="0"/>
                    <a:cs typeface="Arial" pitchFamily="34" charset="0"/>
                  </a:rPr>
                  <a:t>Ciclista</a:t>
                </a:r>
                <a:endParaRPr kumimoji="0" lang="es-C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9" name="TextBox 29"/>
            <p:cNvSpPr txBox="1"/>
            <p:nvPr/>
          </p:nvSpPr>
          <p:spPr>
            <a:xfrm>
              <a:off x="3626146" y="2338718"/>
              <a:ext cx="163122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s-CL" sz="1050" dirty="0" smtClean="0"/>
                <a:t> bicicleta: </a:t>
              </a:r>
              <a:r>
                <a:rPr lang="es-CL" sz="1050" dirty="0" err="1" smtClean="0"/>
                <a:t>String</a:t>
              </a:r>
              <a:endParaRPr lang="es-CL" sz="1050" dirty="0" smtClean="0"/>
            </a:p>
            <a:p>
              <a:pPr>
                <a:buFontTx/>
                <a:buChar char="-"/>
              </a:pPr>
              <a:endParaRPr lang="es-CL" sz="1050" dirty="0"/>
            </a:p>
          </p:txBody>
        </p:sp>
        <p:sp>
          <p:nvSpPr>
            <p:cNvPr id="50" name="TextBox 31"/>
            <p:cNvSpPr txBox="1"/>
            <p:nvPr/>
          </p:nvSpPr>
          <p:spPr>
            <a:xfrm>
              <a:off x="3626441" y="3217178"/>
              <a:ext cx="166117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+ ejercitarse()</a:t>
              </a:r>
            </a:p>
            <a:p>
              <a:r>
                <a:rPr lang="es-ES" sz="900" dirty="0" smtClean="0"/>
                <a:t>+ practicar()</a:t>
              </a:r>
            </a:p>
            <a:p>
              <a:r>
                <a:rPr lang="es-ES" sz="900" dirty="0" smtClean="0"/>
                <a:t>+ alimentarse()</a:t>
              </a:r>
            </a:p>
          </p:txBody>
        </p:sp>
      </p:grpSp>
      <p:cxnSp>
        <p:nvCxnSpPr>
          <p:cNvPr id="55" name="48 Conector recto de flecha"/>
          <p:cNvCxnSpPr/>
          <p:nvPr/>
        </p:nvCxnSpPr>
        <p:spPr>
          <a:xfrm flipH="1" flipV="1">
            <a:off x="3167907" y="2530281"/>
            <a:ext cx="956859" cy="3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38 Grupo"/>
          <p:cNvGrpSpPr/>
          <p:nvPr/>
        </p:nvGrpSpPr>
        <p:grpSpPr>
          <a:xfrm>
            <a:off x="4115121" y="4083506"/>
            <a:ext cx="1689198" cy="2158730"/>
            <a:chOff x="3598420" y="1836800"/>
            <a:chExt cx="1689198" cy="2158730"/>
          </a:xfrm>
        </p:grpSpPr>
        <p:grpSp>
          <p:nvGrpSpPr>
            <p:cNvPr id="7" name="Group 56"/>
            <p:cNvGrpSpPr>
              <a:grpSpLocks/>
            </p:cNvGrpSpPr>
            <p:nvPr/>
          </p:nvGrpSpPr>
          <p:grpSpPr bwMode="auto">
            <a:xfrm>
              <a:off x="3598420" y="1836800"/>
              <a:ext cx="1644746" cy="2158730"/>
              <a:chOff x="5181" y="2722"/>
              <a:chExt cx="1920" cy="2520"/>
            </a:xfrm>
          </p:grpSpPr>
          <p:sp>
            <p:nvSpPr>
              <p:cNvPr id="60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61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62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63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s-C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8" name="TextBox 29"/>
            <p:cNvSpPr txBox="1"/>
            <p:nvPr/>
          </p:nvSpPr>
          <p:spPr>
            <a:xfrm>
              <a:off x="3626146" y="2338718"/>
              <a:ext cx="16312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s-ES" sz="1050" dirty="0" smtClean="0"/>
                <a:t> equipo: </a:t>
              </a:r>
              <a:r>
                <a:rPr lang="es-ES" sz="1050" dirty="0" err="1" smtClean="0"/>
                <a:t>String</a:t>
              </a:r>
              <a:endParaRPr lang="es-CL" sz="1050" dirty="0"/>
            </a:p>
          </p:txBody>
        </p:sp>
        <p:sp>
          <p:nvSpPr>
            <p:cNvPr id="59" name="TextBox 31"/>
            <p:cNvSpPr txBox="1"/>
            <p:nvPr/>
          </p:nvSpPr>
          <p:spPr>
            <a:xfrm>
              <a:off x="3626441" y="3217178"/>
              <a:ext cx="166117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+ ejercitarse()</a:t>
              </a:r>
            </a:p>
            <a:p>
              <a:r>
                <a:rPr lang="es-ES" sz="900" dirty="0" smtClean="0"/>
                <a:t>+ practicar()</a:t>
              </a:r>
            </a:p>
            <a:p>
              <a:r>
                <a:rPr lang="es-ES" sz="900" dirty="0" smtClean="0"/>
                <a:t>+ alimentarse()</a:t>
              </a:r>
            </a:p>
          </p:txBody>
        </p:sp>
      </p:grpSp>
      <p:cxnSp>
        <p:nvCxnSpPr>
          <p:cNvPr id="65" name="Straight Arrow Connector 64"/>
          <p:cNvCxnSpPr>
            <a:stCxn id="60" idx="1"/>
            <a:endCxn id="27" idx="2"/>
          </p:cNvCxnSpPr>
          <p:nvPr/>
        </p:nvCxnSpPr>
        <p:spPr>
          <a:xfrm rot="10800000">
            <a:off x="2345535" y="3609647"/>
            <a:ext cx="1769587" cy="1553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4149845" y="4071932"/>
            <a:ext cx="1541949" cy="488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s-CL" sz="2000" dirty="0" smtClean="0">
                <a:latin typeface="Arial" pitchFamily="34" charset="0"/>
                <a:cs typeface="Arial" pitchFamily="34" charset="0"/>
              </a:rPr>
              <a:t>Futbolista</a:t>
            </a:r>
            <a:endParaRPr kumimoji="0" lang="es-C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76708" y="1817225"/>
            <a:ext cx="273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¿Necesitamos hacer objetos “Deportista”?</a:t>
            </a:r>
            <a:endParaRPr lang="es-CL" dirty="0"/>
          </a:p>
        </p:txBody>
      </p:sp>
      <p:sp>
        <p:nvSpPr>
          <p:cNvPr id="32" name="TextBox 31"/>
          <p:cNvSpPr txBox="1"/>
          <p:nvPr/>
        </p:nvSpPr>
        <p:spPr>
          <a:xfrm>
            <a:off x="6981462" y="2444188"/>
            <a:ext cx="53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NO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067062" y="2965048"/>
            <a:ext cx="2731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¿Se puede definir un método  “practicar()” por defecto?</a:t>
            </a:r>
            <a:endParaRPr lang="es-CL" dirty="0"/>
          </a:p>
        </p:txBody>
      </p:sp>
      <p:sp>
        <p:nvSpPr>
          <p:cNvPr id="35" name="Oval 34"/>
          <p:cNvSpPr/>
          <p:nvPr/>
        </p:nvSpPr>
        <p:spPr>
          <a:xfrm>
            <a:off x="1504710" y="3159887"/>
            <a:ext cx="914399" cy="219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Oval 35"/>
          <p:cNvSpPr/>
          <p:nvPr/>
        </p:nvSpPr>
        <p:spPr>
          <a:xfrm>
            <a:off x="1562583" y="1446835"/>
            <a:ext cx="1493134" cy="4514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TextBox 36"/>
          <p:cNvSpPr txBox="1"/>
          <p:nvPr/>
        </p:nvSpPr>
        <p:spPr>
          <a:xfrm>
            <a:off x="7087563" y="3962400"/>
            <a:ext cx="53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NO</a:t>
            </a:r>
            <a:endParaRPr lang="es-CL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</a:t>
            </a:r>
            <a:endParaRPr lang="es-CL" dirty="0"/>
          </a:p>
        </p:txBody>
      </p:sp>
      <p:grpSp>
        <p:nvGrpSpPr>
          <p:cNvPr id="3" name="38 Grupo"/>
          <p:cNvGrpSpPr/>
          <p:nvPr/>
        </p:nvGrpSpPr>
        <p:grpSpPr>
          <a:xfrm>
            <a:off x="4136341" y="4232048"/>
            <a:ext cx="1689198" cy="2158730"/>
            <a:chOff x="3598420" y="1836800"/>
            <a:chExt cx="1689198" cy="2158730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3598420" y="1836800"/>
              <a:ext cx="1644746" cy="2158730"/>
              <a:chOff x="5181" y="2722"/>
              <a:chExt cx="1920" cy="2520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8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9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10" name="Text Box 6"/>
              <p:cNvSpPr txBox="1">
                <a:spLocks noChangeArrowheads="1"/>
              </p:cNvSpPr>
              <p:nvPr/>
            </p:nvSpPr>
            <p:spPr bwMode="auto">
              <a:xfrm>
                <a:off x="5289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Caballo</a:t>
                </a:r>
                <a:endParaRPr kumimoji="0" lang="es-C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" name="TextBox 29"/>
            <p:cNvSpPr txBox="1"/>
            <p:nvPr/>
          </p:nvSpPr>
          <p:spPr>
            <a:xfrm>
              <a:off x="3626146" y="2338718"/>
              <a:ext cx="163122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s-ES" sz="1050" dirty="0" smtClean="0"/>
                <a:t> edad: </a:t>
              </a:r>
              <a:r>
                <a:rPr lang="es-ES" sz="1050" dirty="0" err="1" smtClean="0"/>
                <a:t>int</a:t>
              </a:r>
              <a:endParaRPr lang="es-ES" sz="1050" dirty="0" smtClean="0"/>
            </a:p>
            <a:p>
              <a:pPr>
                <a:buFontTx/>
                <a:buChar char="-"/>
              </a:pPr>
              <a:r>
                <a:rPr lang="es-ES" sz="1050" dirty="0" smtClean="0"/>
                <a:t> color: </a:t>
              </a:r>
              <a:r>
                <a:rPr lang="es-ES" sz="1050" dirty="0" err="1" smtClean="0"/>
                <a:t>String</a:t>
              </a:r>
              <a:r>
                <a:rPr lang="es-ES" sz="1050" dirty="0" smtClean="0"/>
                <a:t> </a:t>
              </a:r>
              <a:endParaRPr lang="es-CL" sz="1050" dirty="0"/>
            </a:p>
          </p:txBody>
        </p:sp>
        <p:sp>
          <p:nvSpPr>
            <p:cNvPr id="6" name="TextBox 31"/>
            <p:cNvSpPr txBox="1"/>
            <p:nvPr/>
          </p:nvSpPr>
          <p:spPr>
            <a:xfrm>
              <a:off x="3626441" y="3217178"/>
              <a:ext cx="16611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+ relinchar()</a:t>
              </a:r>
            </a:p>
          </p:txBody>
        </p:sp>
      </p:grpSp>
      <p:grpSp>
        <p:nvGrpSpPr>
          <p:cNvPr id="19" name="38 Grupo"/>
          <p:cNvGrpSpPr/>
          <p:nvPr/>
        </p:nvGrpSpPr>
        <p:grpSpPr>
          <a:xfrm>
            <a:off x="6233288" y="1525501"/>
            <a:ext cx="1689198" cy="2158730"/>
            <a:chOff x="3598420" y="1836800"/>
            <a:chExt cx="1689198" cy="2158730"/>
          </a:xfrm>
        </p:grpSpPr>
        <p:grpSp>
          <p:nvGrpSpPr>
            <p:cNvPr id="20" name="Group 19"/>
            <p:cNvGrpSpPr>
              <a:grpSpLocks/>
            </p:cNvGrpSpPr>
            <p:nvPr/>
          </p:nvGrpSpPr>
          <p:grpSpPr bwMode="auto">
            <a:xfrm>
              <a:off x="3598420" y="1836800"/>
              <a:ext cx="1644746" cy="2158730"/>
              <a:chOff x="5181" y="2722"/>
              <a:chExt cx="1920" cy="2520"/>
            </a:xfrm>
          </p:grpSpPr>
          <p:sp>
            <p:nvSpPr>
              <p:cNvPr id="23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24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25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26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s-C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2" name="TextBox 31"/>
            <p:cNvSpPr txBox="1"/>
            <p:nvPr/>
          </p:nvSpPr>
          <p:spPr>
            <a:xfrm>
              <a:off x="3626441" y="3217178"/>
              <a:ext cx="16611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+ viajar()</a:t>
              </a:r>
            </a:p>
          </p:txBody>
        </p:sp>
      </p:grpSp>
      <p:grpSp>
        <p:nvGrpSpPr>
          <p:cNvPr id="28" name="38 Grupo"/>
          <p:cNvGrpSpPr/>
          <p:nvPr/>
        </p:nvGrpSpPr>
        <p:grpSpPr>
          <a:xfrm>
            <a:off x="2077976" y="1409754"/>
            <a:ext cx="1689198" cy="2158730"/>
            <a:chOff x="3598420" y="1836800"/>
            <a:chExt cx="1689198" cy="2158730"/>
          </a:xfrm>
        </p:grpSpPr>
        <p:grpSp>
          <p:nvGrpSpPr>
            <p:cNvPr id="29" name="Group 28"/>
            <p:cNvGrpSpPr>
              <a:grpSpLocks/>
            </p:cNvGrpSpPr>
            <p:nvPr/>
          </p:nvGrpSpPr>
          <p:grpSpPr bwMode="auto">
            <a:xfrm>
              <a:off x="3598420" y="1836800"/>
              <a:ext cx="1644746" cy="2158730"/>
              <a:chOff x="5181" y="2722"/>
              <a:chExt cx="1920" cy="2520"/>
            </a:xfrm>
          </p:grpSpPr>
          <p:sp>
            <p:nvSpPr>
              <p:cNvPr id="32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33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34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35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s-CL" sz="2000" dirty="0" smtClean="0">
                    <a:latin typeface="Arial" pitchFamily="34" charset="0"/>
                    <a:cs typeface="Arial" pitchFamily="34" charset="0"/>
                  </a:rPr>
                  <a:t>Animal</a:t>
                </a:r>
                <a:endParaRPr kumimoji="0" lang="es-C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626146" y="2338718"/>
              <a:ext cx="163122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s-ES" sz="1050" dirty="0" smtClean="0"/>
                <a:t> nombre: </a:t>
              </a:r>
              <a:r>
                <a:rPr lang="es-ES" sz="1050" dirty="0" err="1" smtClean="0"/>
                <a:t>String</a:t>
              </a:r>
              <a:endParaRPr lang="es-ES" sz="1050" dirty="0" smtClean="0"/>
            </a:p>
            <a:p>
              <a:pPr>
                <a:buFontTx/>
                <a:buChar char="-"/>
              </a:pPr>
              <a:r>
                <a:rPr lang="es-ES" sz="1050" dirty="0" smtClean="0"/>
                <a:t> patas: </a:t>
              </a:r>
              <a:r>
                <a:rPr lang="es-ES" sz="1050" dirty="0" err="1" smtClean="0"/>
                <a:t>int</a:t>
              </a:r>
              <a:endParaRPr lang="es-CL" sz="1050" dirty="0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3626441" y="3217178"/>
              <a:ext cx="16611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+ comer()</a:t>
              </a:r>
            </a:p>
          </p:txBody>
        </p:sp>
      </p:grp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6314310" y="1490777"/>
            <a:ext cx="1541949" cy="488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Medio de transporte</a:t>
            </a:r>
            <a:endParaRPr kumimoji="0" lang="es-C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Shape 37"/>
          <p:cNvCxnSpPr>
            <a:endCxn id="32" idx="2"/>
          </p:cNvCxnSpPr>
          <p:nvPr/>
        </p:nvCxnSpPr>
        <p:spPr>
          <a:xfrm rot="10800000">
            <a:off x="2900349" y="3568484"/>
            <a:ext cx="1220238" cy="9687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stCxn id="10" idx="3"/>
            <a:endCxn id="23" idx="2"/>
          </p:cNvCxnSpPr>
          <p:nvPr/>
        </p:nvCxnSpPr>
        <p:spPr>
          <a:xfrm flipV="1">
            <a:off x="5770887" y="3684231"/>
            <a:ext cx="1284774" cy="7919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49256" y="1238491"/>
            <a:ext cx="277792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4400" dirty="0" smtClean="0">
                <a:solidFill>
                  <a:srgbClr val="FF0000"/>
                </a:solidFill>
              </a:rPr>
              <a:t>X</a:t>
            </a:r>
            <a:endParaRPr lang="es-CL" sz="3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</a:t>
            </a:r>
            <a:endParaRPr lang="es-CL" dirty="0"/>
          </a:p>
        </p:txBody>
      </p:sp>
      <p:grpSp>
        <p:nvGrpSpPr>
          <p:cNvPr id="3" name="38 Grupo"/>
          <p:cNvGrpSpPr/>
          <p:nvPr/>
        </p:nvGrpSpPr>
        <p:grpSpPr>
          <a:xfrm>
            <a:off x="4136341" y="4232048"/>
            <a:ext cx="1689198" cy="2158730"/>
            <a:chOff x="3598420" y="1836800"/>
            <a:chExt cx="1689198" cy="2158730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3598420" y="1836800"/>
              <a:ext cx="1644746" cy="2158730"/>
              <a:chOff x="5181" y="2722"/>
              <a:chExt cx="1920" cy="2520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8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9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10" name="Text Box 6"/>
              <p:cNvSpPr txBox="1">
                <a:spLocks noChangeArrowheads="1"/>
              </p:cNvSpPr>
              <p:nvPr/>
            </p:nvSpPr>
            <p:spPr bwMode="auto">
              <a:xfrm>
                <a:off x="5289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Caballo</a:t>
                </a:r>
                <a:endParaRPr kumimoji="0" lang="es-C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" name="TextBox 29"/>
            <p:cNvSpPr txBox="1"/>
            <p:nvPr/>
          </p:nvSpPr>
          <p:spPr>
            <a:xfrm>
              <a:off x="3626146" y="2338718"/>
              <a:ext cx="163122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s-ES" sz="1050" dirty="0" smtClean="0"/>
                <a:t> edad: </a:t>
              </a:r>
              <a:r>
                <a:rPr lang="es-ES" sz="1050" dirty="0" err="1" smtClean="0"/>
                <a:t>int</a:t>
              </a:r>
              <a:endParaRPr lang="es-ES" sz="1050" dirty="0" smtClean="0"/>
            </a:p>
            <a:p>
              <a:pPr>
                <a:buFontTx/>
                <a:buChar char="-"/>
              </a:pPr>
              <a:r>
                <a:rPr lang="es-ES" sz="1050" dirty="0" smtClean="0"/>
                <a:t> color: </a:t>
              </a:r>
              <a:r>
                <a:rPr lang="es-ES" sz="1050" dirty="0" err="1" smtClean="0"/>
                <a:t>String</a:t>
              </a:r>
              <a:r>
                <a:rPr lang="es-ES" sz="1050" dirty="0" smtClean="0"/>
                <a:t> </a:t>
              </a:r>
              <a:endParaRPr lang="es-CL" sz="1050" dirty="0"/>
            </a:p>
          </p:txBody>
        </p:sp>
        <p:sp>
          <p:nvSpPr>
            <p:cNvPr id="6" name="TextBox 31"/>
            <p:cNvSpPr txBox="1"/>
            <p:nvPr/>
          </p:nvSpPr>
          <p:spPr>
            <a:xfrm>
              <a:off x="3626441" y="3217178"/>
              <a:ext cx="16611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+ relinchar()</a:t>
              </a:r>
            </a:p>
          </p:txBody>
        </p:sp>
      </p:grpSp>
      <p:grpSp>
        <p:nvGrpSpPr>
          <p:cNvPr id="11" name="38 Grupo"/>
          <p:cNvGrpSpPr/>
          <p:nvPr/>
        </p:nvGrpSpPr>
        <p:grpSpPr>
          <a:xfrm>
            <a:off x="6233288" y="1525501"/>
            <a:ext cx="1689198" cy="2158730"/>
            <a:chOff x="3598420" y="1836800"/>
            <a:chExt cx="1689198" cy="2158730"/>
          </a:xfrm>
        </p:grpSpPr>
        <p:grpSp>
          <p:nvGrpSpPr>
            <p:cNvPr id="12" name="Group 19"/>
            <p:cNvGrpSpPr>
              <a:grpSpLocks/>
            </p:cNvGrpSpPr>
            <p:nvPr/>
          </p:nvGrpSpPr>
          <p:grpSpPr bwMode="auto">
            <a:xfrm>
              <a:off x="3598420" y="1836800"/>
              <a:ext cx="1644746" cy="2158730"/>
              <a:chOff x="5181" y="2722"/>
              <a:chExt cx="1920" cy="2520"/>
            </a:xfrm>
          </p:grpSpPr>
          <p:sp>
            <p:nvSpPr>
              <p:cNvPr id="23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24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25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26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s-C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2" name="TextBox 31"/>
            <p:cNvSpPr txBox="1"/>
            <p:nvPr/>
          </p:nvSpPr>
          <p:spPr>
            <a:xfrm>
              <a:off x="3626441" y="3217178"/>
              <a:ext cx="16611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+ viajar()</a:t>
              </a:r>
            </a:p>
          </p:txBody>
        </p:sp>
      </p:grpSp>
      <p:grpSp>
        <p:nvGrpSpPr>
          <p:cNvPr id="13" name="38 Grupo"/>
          <p:cNvGrpSpPr/>
          <p:nvPr/>
        </p:nvGrpSpPr>
        <p:grpSpPr>
          <a:xfrm>
            <a:off x="2077976" y="1409754"/>
            <a:ext cx="1689198" cy="2158730"/>
            <a:chOff x="3598420" y="1836800"/>
            <a:chExt cx="1689198" cy="2158730"/>
          </a:xfrm>
        </p:grpSpPr>
        <p:grpSp>
          <p:nvGrpSpPr>
            <p:cNvPr id="14" name="Group 28"/>
            <p:cNvGrpSpPr>
              <a:grpSpLocks/>
            </p:cNvGrpSpPr>
            <p:nvPr/>
          </p:nvGrpSpPr>
          <p:grpSpPr bwMode="auto">
            <a:xfrm>
              <a:off x="3598420" y="1836800"/>
              <a:ext cx="1644746" cy="2158730"/>
              <a:chOff x="5181" y="2722"/>
              <a:chExt cx="1920" cy="2520"/>
            </a:xfrm>
          </p:grpSpPr>
          <p:sp>
            <p:nvSpPr>
              <p:cNvPr id="32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33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34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35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s-CL" sz="2000" dirty="0" smtClean="0">
                    <a:latin typeface="Arial" pitchFamily="34" charset="0"/>
                    <a:cs typeface="Arial" pitchFamily="34" charset="0"/>
                  </a:rPr>
                  <a:t>Animal</a:t>
                </a:r>
                <a:endParaRPr kumimoji="0" lang="es-C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626146" y="2338718"/>
              <a:ext cx="163122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s-ES" sz="1050" dirty="0" smtClean="0"/>
                <a:t> nombre: </a:t>
              </a:r>
              <a:r>
                <a:rPr lang="es-ES" sz="1050" dirty="0" err="1" smtClean="0"/>
                <a:t>String</a:t>
              </a:r>
              <a:endParaRPr lang="es-ES" sz="1050" dirty="0" smtClean="0"/>
            </a:p>
            <a:p>
              <a:pPr>
                <a:buFontTx/>
                <a:buChar char="-"/>
              </a:pPr>
              <a:r>
                <a:rPr lang="es-ES" sz="1050" dirty="0" smtClean="0"/>
                <a:t> patas: </a:t>
              </a:r>
              <a:r>
                <a:rPr lang="es-ES" sz="1050" dirty="0" err="1" smtClean="0"/>
                <a:t>int</a:t>
              </a:r>
              <a:endParaRPr lang="es-CL" sz="1050" dirty="0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3626441" y="3217178"/>
              <a:ext cx="16611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+ comer()</a:t>
              </a:r>
            </a:p>
          </p:txBody>
        </p:sp>
      </p:grp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6314310" y="1537077"/>
            <a:ext cx="1541949" cy="488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Medio de transporte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s-ES" sz="1100" b="1" dirty="0" smtClean="0">
                <a:latin typeface="Arial" pitchFamily="34" charset="0"/>
                <a:cs typeface="Arial" pitchFamily="34" charset="0"/>
              </a:rPr>
              <a:t>&lt;&lt; Interfaz &gt;&gt;</a:t>
            </a:r>
            <a:endParaRPr kumimoji="0" lang="es-CL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Shape 37"/>
          <p:cNvCxnSpPr>
            <a:endCxn id="32" idx="2"/>
          </p:cNvCxnSpPr>
          <p:nvPr/>
        </p:nvCxnSpPr>
        <p:spPr>
          <a:xfrm rot="10800000">
            <a:off x="2900349" y="3568484"/>
            <a:ext cx="1220238" cy="9687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stCxn id="10" idx="3"/>
            <a:endCxn id="23" idx="2"/>
          </p:cNvCxnSpPr>
          <p:nvPr/>
        </p:nvCxnSpPr>
        <p:spPr>
          <a:xfrm flipV="1">
            <a:off x="5770887" y="3684231"/>
            <a:ext cx="1284774" cy="791959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Definición e implementación</a:t>
            </a:r>
            <a:endParaRPr lang="es-CL" dirty="0"/>
          </a:p>
        </p:txBody>
      </p:sp>
      <p:sp>
        <p:nvSpPr>
          <p:cNvPr id="29" name="TextBox 28"/>
          <p:cNvSpPr txBox="1"/>
          <p:nvPr/>
        </p:nvSpPr>
        <p:spPr>
          <a:xfrm>
            <a:off x="1516284" y="1713053"/>
            <a:ext cx="2650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Clases Abstractas:</a:t>
            </a:r>
            <a:endParaRPr lang="es-CL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6773" y="1737952"/>
            <a:ext cx="3552515" cy="843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Box 36"/>
          <p:cNvSpPr txBox="1"/>
          <p:nvPr/>
        </p:nvSpPr>
        <p:spPr>
          <a:xfrm>
            <a:off x="1564512" y="2941899"/>
            <a:ext cx="2650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Métodos abstractos:</a:t>
            </a:r>
            <a:endParaRPr lang="es-CL" dirty="0"/>
          </a:p>
        </p:txBody>
      </p:sp>
      <p:sp>
        <p:nvSpPr>
          <p:cNvPr id="39" name="TextBox 38"/>
          <p:cNvSpPr txBox="1"/>
          <p:nvPr/>
        </p:nvSpPr>
        <p:spPr>
          <a:xfrm>
            <a:off x="1520143" y="3302643"/>
            <a:ext cx="2650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(NO PUEDEN TENER CUERPO)</a:t>
            </a:r>
            <a:endParaRPr lang="es-CL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1589590" y="3973975"/>
            <a:ext cx="2650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Interfaces</a:t>
            </a:r>
            <a:endParaRPr lang="es-CL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8126" y="3996341"/>
            <a:ext cx="4771784" cy="805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TextBox 41"/>
          <p:cNvSpPr txBox="1"/>
          <p:nvPr/>
        </p:nvSpPr>
        <p:spPr>
          <a:xfrm>
            <a:off x="1579946" y="4276846"/>
            <a:ext cx="2650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(SUS MÉTODOS NO PUEDEN TENER CUERPO)</a:t>
            </a:r>
            <a:endParaRPr lang="es-CL" sz="12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16230" y="4858594"/>
            <a:ext cx="7442574" cy="1775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68370" y="3036906"/>
            <a:ext cx="4592191" cy="4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Ayudantia01</Template>
  <TotalTime>5688</TotalTime>
  <Words>525</Words>
  <Application>Microsoft Office PowerPoint</Application>
  <PresentationFormat>On-screen Show (4:3)</PresentationFormat>
  <Paragraphs>158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Mod</vt:lpstr>
      <vt:lpstr>PowerPoint Presentation</vt:lpstr>
      <vt:lpstr>Clases y métodos abstractos</vt:lpstr>
      <vt:lpstr>Clases y métodos abstractos</vt:lpstr>
      <vt:lpstr>Clases y métodos abstractos</vt:lpstr>
      <vt:lpstr>Clases y métodos abstractos</vt:lpstr>
      <vt:lpstr>Clases y métodos abstractos</vt:lpstr>
      <vt:lpstr>Interfaces</vt:lpstr>
      <vt:lpstr>Interfaces</vt:lpstr>
      <vt:lpstr>Definición e implementación</vt:lpstr>
      <vt:lpstr>Constructores</vt:lpstr>
      <vt:lpstr>Constructores</vt:lpstr>
      <vt:lpstr>Constructores</vt:lpstr>
      <vt:lpstr>Constructores</vt:lpstr>
    </vt:vector>
  </TitlesOfParts>
  <Company>UACH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A GRAFICOS 1</dc:title>
  <dc:creator>ERICK ARAYA</dc:creator>
  <cp:lastModifiedBy>cro</cp:lastModifiedBy>
  <cp:revision>159</cp:revision>
  <cp:lastPrinted>1601-01-01T00:00:00Z</cp:lastPrinted>
  <dcterms:created xsi:type="dcterms:W3CDTF">1601-01-01T00:00:00Z</dcterms:created>
  <dcterms:modified xsi:type="dcterms:W3CDTF">2014-05-08T13:27:07Z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