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304" r:id="rId2"/>
    <p:sldId id="306" r:id="rId3"/>
    <p:sldId id="307" r:id="rId4"/>
    <p:sldId id="308" r:id="rId5"/>
    <p:sldId id="310" r:id="rId6"/>
    <p:sldId id="309" r:id="rId7"/>
    <p:sldId id="316" r:id="rId8"/>
    <p:sldId id="311" r:id="rId9"/>
    <p:sldId id="312" r:id="rId10"/>
    <p:sldId id="313" r:id="rId11"/>
    <p:sldId id="314" r:id="rId12"/>
    <p:sldId id="315" r:id="rId13"/>
    <p:sldId id="317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9933"/>
    <a:srgbClr val="99CC00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429" autoAdjust="0"/>
  </p:normalViewPr>
  <p:slideViewPr>
    <p:cSldViewPr snapToGrid="0">
      <p:cViewPr varScale="1">
        <p:scale>
          <a:sx n="82" d="100"/>
          <a:sy n="82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175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C6833-D587-424F-B1C8-289BCD768038}" type="slidenum">
              <a:rPr lang="es-ES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708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C6833-D587-424F-B1C8-289BCD768038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11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2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3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4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5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6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8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9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6ED0A-F8CF-4067-98A4-5791528F0CDF}" type="slidenum">
              <a:rPr lang="es-ES"/>
              <a:pPr/>
              <a:t>10</a:t>
            </a:fld>
            <a:endParaRPr lang="es-ES" dirty="0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E36636D-D922-432D-A958-524484B5923D}" type="datetimeFigureOut">
              <a:rPr/>
              <a:pPr/>
              <a:t>3/28/2008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89F80C3B-C92D-47C8-853A-45AD96669C0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33F0-5885-4260-8086-61894037917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895C6DBA-56E6-4EE2-A27A-322B0B82A999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DBC8-7141-458F-B79A-B71E69F4ED0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5F65329F-C139-4E3E-AECE-84EE02EC077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0961-45F4-4E3C-AF2A-7AF35196A92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1CF6-B975-4982-985D-E42172E5D174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7E8F-9F28-436D-BE6F-B5477881384E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B5E0-A0C6-4433-92B6-6C57C3B40D6F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7F40-65F4-40D9-B043-A77ED0C5DD12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9866-5D59-4F10-A651-BEEB854EAC78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63A29886-7F21-4CA2-97CC-66341D573B01}" type="slidenum">
              <a:rPr lang="es-ES" smtClean="0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docs.oracle.com/javase/1.5.0/docs/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8050" y="7715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Ayudantía </a:t>
            </a:r>
            <a:r>
              <a:rPr kumimoji="0" lang="es-E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07</a:t>
            </a:r>
            <a:endParaRPr kumimoji="0" lang="es-E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807579" y="2565602"/>
            <a:ext cx="2140603" cy="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1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Temas:</a:t>
            </a:r>
            <a:endParaRPr kumimoji="0" lang="es-ES" sz="4000" b="1" i="1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673" y="3391382"/>
            <a:ext cx="466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CL" dirty="0" smtClean="0"/>
              <a:t> Clase</a:t>
            </a:r>
            <a:r>
              <a:rPr lang="es-ES" dirty="0" smtClean="0"/>
              <a:t> </a:t>
            </a:r>
            <a:r>
              <a:rPr lang="es-ES" dirty="0" err="1" smtClean="0"/>
              <a:t>Math</a:t>
            </a:r>
            <a:r>
              <a:rPr lang="es-ES" dirty="0" smtClean="0"/>
              <a:t> (API)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y Final</a:t>
            </a:r>
          </a:p>
          <a:p>
            <a:pPr>
              <a:buFont typeface="Arial" pitchFamily="34" charset="0"/>
              <a:buChar char="•"/>
            </a:pPr>
            <a:endParaRPr lang="es-CL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métodos final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62582" y="116280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Sintaxis:</a:t>
            </a:r>
            <a:endParaRPr lang="es-C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458" y="1172024"/>
            <a:ext cx="4775099" cy="110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08880" y="2264668"/>
            <a:ext cx="740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método </a:t>
            </a:r>
            <a:r>
              <a:rPr lang="es-ES" dirty="0" err="1" smtClean="0"/>
              <a:t>entregarPI</a:t>
            </a:r>
            <a:r>
              <a:rPr lang="es-ES" dirty="0" smtClean="0"/>
              <a:t>() no podrá ser redefinido.</a:t>
            </a:r>
            <a:endParaRPr lang="es-CL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300" y="2754448"/>
            <a:ext cx="9025508" cy="4043392"/>
            <a:chOff x="46300" y="2754448"/>
            <a:chExt cx="9025508" cy="4043392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/>
            <a:srcRect r="6089"/>
            <a:stretch>
              <a:fillRect/>
            </a:stretch>
          </p:blipFill>
          <p:spPr bwMode="auto">
            <a:xfrm>
              <a:off x="46300" y="2754448"/>
              <a:ext cx="4319707" cy="195141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280" y="4839609"/>
              <a:ext cx="9023528" cy="195823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TextBox 11"/>
          <p:cNvSpPr txBox="1"/>
          <p:nvPr/>
        </p:nvSpPr>
        <p:spPr>
          <a:xfrm>
            <a:off x="3206181" y="5116020"/>
            <a:ext cx="33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rgbClr val="FF0000"/>
                </a:solidFill>
              </a:rPr>
              <a:t>X</a:t>
            </a:r>
            <a:endParaRPr lang="es-CL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atributos </a:t>
            </a:r>
            <a:r>
              <a:rPr lang="es-ES" dirty="0" err="1" smtClean="0"/>
              <a:t>static</a:t>
            </a:r>
            <a:endParaRPr lang="es-E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562582" y="116280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Sintaxis:</a:t>
            </a:r>
            <a:endParaRPr lang="es-CL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0964" y="1197197"/>
            <a:ext cx="5295652" cy="34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597305" y="1701478"/>
            <a:ext cx="740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atributo “</a:t>
            </a:r>
            <a:r>
              <a:rPr lang="es-ES" dirty="0" err="1" smtClean="0"/>
              <a:t>cantidad_personas</a:t>
            </a:r>
            <a:r>
              <a:rPr lang="es-ES" dirty="0" smtClean="0"/>
              <a:t>” será </a:t>
            </a:r>
            <a:r>
              <a:rPr lang="es-ES" dirty="0" smtClean="0">
                <a:solidFill>
                  <a:srgbClr val="FF0000"/>
                </a:solidFill>
              </a:rPr>
              <a:t>compartido</a:t>
            </a:r>
            <a:r>
              <a:rPr lang="es-ES" dirty="0" smtClean="0"/>
              <a:t> entre todos los </a:t>
            </a:r>
            <a:r>
              <a:rPr lang="es-ES" dirty="0" smtClean="0">
                <a:solidFill>
                  <a:srgbClr val="FF0000"/>
                </a:solidFill>
              </a:rPr>
              <a:t>objetos</a:t>
            </a:r>
            <a:r>
              <a:rPr lang="es-ES" dirty="0" smtClean="0"/>
              <a:t> de la misma clase.</a:t>
            </a:r>
            <a:endParaRPr lang="es-CL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9441" y="2346223"/>
            <a:ext cx="6204575" cy="4332371"/>
            <a:chOff x="1469441" y="2346223"/>
            <a:chExt cx="6204575" cy="4332371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91688" y="2346223"/>
              <a:ext cx="6182328" cy="258717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69441" y="5098288"/>
              <a:ext cx="4843980" cy="15803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métodos </a:t>
            </a:r>
            <a:r>
              <a:rPr lang="es-ES" dirty="0" err="1" smtClean="0"/>
              <a:t>static</a:t>
            </a:r>
            <a:endParaRPr lang="es-E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64869" y="2997848"/>
            <a:ext cx="740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método </a:t>
            </a:r>
            <a:r>
              <a:rPr lang="es-ES" dirty="0" err="1" smtClean="0"/>
              <a:t>calcularAreaCircunferencia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 radio) será compartido entre todos los objetos de su clase.</a:t>
            </a:r>
            <a:endParaRPr lang="es-C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1749" y="2456130"/>
            <a:ext cx="6740365" cy="31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1006996" y="245917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Sintaxis:</a:t>
            </a:r>
            <a:endParaRPr lang="es-C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4081" y="3729827"/>
            <a:ext cx="7388589" cy="2289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Math</a:t>
            </a:r>
            <a:r>
              <a:rPr lang="es-ES" dirty="0" smtClean="0"/>
              <a:t>, </a:t>
            </a:r>
            <a:r>
              <a:rPr lang="es-ES" dirty="0" err="1" smtClean="0"/>
              <a:t>static</a:t>
            </a:r>
            <a:r>
              <a:rPr lang="es-ES" dirty="0" smtClean="0"/>
              <a:t>, final</a:t>
            </a:r>
            <a:endParaRPr lang="es-CL" dirty="0"/>
          </a:p>
        </p:txBody>
      </p:sp>
      <p:sp>
        <p:nvSpPr>
          <p:cNvPr id="3" name="TextBox 19"/>
          <p:cNvSpPr txBox="1"/>
          <p:nvPr/>
        </p:nvSpPr>
        <p:spPr>
          <a:xfrm rot="19334907">
            <a:off x="382762" y="2543007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2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4" name="41 CuadroTexto"/>
          <p:cNvSpPr txBox="1"/>
          <p:nvPr/>
        </p:nvSpPr>
        <p:spPr>
          <a:xfrm>
            <a:off x="1938074" y="2868406"/>
            <a:ext cx="5997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Implemente una clase “</a:t>
            </a:r>
            <a:r>
              <a:rPr lang="es-ES" dirty="0" err="1" smtClean="0"/>
              <a:t>Matematica</a:t>
            </a:r>
            <a:r>
              <a:rPr lang="es-ES" dirty="0" smtClean="0"/>
              <a:t>” que tenga los métodos </a:t>
            </a:r>
            <a:r>
              <a:rPr lang="es-ES" dirty="0" err="1" smtClean="0">
                <a:solidFill>
                  <a:srgbClr val="FF0000"/>
                </a:solidFill>
              </a:rPr>
              <a:t>elevarCuadrado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double</a:t>
            </a:r>
            <a:r>
              <a:rPr lang="es-ES" dirty="0" smtClean="0">
                <a:solidFill>
                  <a:srgbClr val="FF0000"/>
                </a:solidFill>
              </a:rPr>
              <a:t> a)</a:t>
            </a:r>
            <a:r>
              <a:rPr lang="es-ES" dirty="0" smtClean="0"/>
              <a:t> y</a:t>
            </a:r>
          </a:p>
          <a:p>
            <a:r>
              <a:rPr lang="es-ES" dirty="0" err="1" smtClean="0">
                <a:solidFill>
                  <a:srgbClr val="FF0000"/>
                </a:solidFill>
              </a:rPr>
              <a:t>sacarRaiz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double</a:t>
            </a:r>
            <a:r>
              <a:rPr lang="es-ES" dirty="0" smtClean="0">
                <a:solidFill>
                  <a:srgbClr val="FF0000"/>
                </a:solidFill>
              </a:rPr>
              <a:t> a)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Implemente una sub-clase de “Matemática” llamada “</a:t>
            </a:r>
            <a:r>
              <a:rPr lang="es-ES" dirty="0" err="1" smtClean="0"/>
              <a:t>MatematicaVectorial</a:t>
            </a:r>
            <a:r>
              <a:rPr lang="es-ES" dirty="0" smtClean="0"/>
              <a:t>” que tenga el método </a:t>
            </a:r>
            <a:r>
              <a:rPr lang="es-ES" dirty="0" err="1" smtClean="0">
                <a:solidFill>
                  <a:srgbClr val="FF0000"/>
                </a:solidFill>
              </a:rPr>
              <a:t>calcularDistancia</a:t>
            </a:r>
            <a:r>
              <a:rPr lang="es-ES" dirty="0" smtClean="0">
                <a:solidFill>
                  <a:srgbClr val="FF0000"/>
                </a:solidFill>
              </a:rPr>
              <a:t>(Punto a, Punto b) </a:t>
            </a:r>
            <a:r>
              <a:rPr lang="es-ES" dirty="0" smtClean="0"/>
              <a:t>y el método </a:t>
            </a:r>
            <a:r>
              <a:rPr lang="es-ES" dirty="0" err="1" smtClean="0">
                <a:solidFill>
                  <a:srgbClr val="FF0000"/>
                </a:solidFill>
              </a:rPr>
              <a:t>calcularAreaCircunferencia</a:t>
            </a:r>
            <a:r>
              <a:rPr lang="es-ES" dirty="0" smtClean="0">
                <a:solidFill>
                  <a:srgbClr val="FF0000"/>
                </a:solidFill>
              </a:rPr>
              <a:t>(Punto a, Punto b)</a:t>
            </a:r>
            <a:r>
              <a:rPr lang="es-ES" dirty="0" smtClean="0"/>
              <a:t>.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Puede utilizar la clase Punto del ejercicio anterior.</a:t>
            </a:r>
          </a:p>
          <a:p>
            <a:endParaRPr lang="es-ES" dirty="0" smtClean="0"/>
          </a:p>
          <a:p>
            <a:r>
              <a:rPr lang="es-ES" dirty="0" smtClean="0"/>
              <a:t>Asegúrese que sus clases, métodos y atributos estén declarados adecuadamente (¿STATIC? ¿FINAL?)</a:t>
            </a:r>
          </a:p>
        </p:txBody>
      </p:sp>
    </p:spTree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API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85734" y="3796496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Lenguaje de Programación</a:t>
            </a:r>
            <a:endParaRPr lang="es-CL" dirty="0"/>
          </a:p>
        </p:txBody>
      </p:sp>
      <p:sp>
        <p:nvSpPr>
          <p:cNvPr id="34" name="Rounded Rectangle 33"/>
          <p:cNvSpPr/>
          <p:nvPr/>
        </p:nvSpPr>
        <p:spPr>
          <a:xfrm>
            <a:off x="5326291" y="3798424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Software</a:t>
            </a:r>
            <a:endParaRPr lang="es-CL" dirty="0"/>
          </a:p>
        </p:txBody>
      </p:sp>
      <p:sp>
        <p:nvSpPr>
          <p:cNvPr id="36" name="Oval 35"/>
          <p:cNvSpPr/>
          <p:nvPr/>
        </p:nvSpPr>
        <p:spPr>
          <a:xfrm>
            <a:off x="2060294" y="1886673"/>
            <a:ext cx="1006997" cy="983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</a:t>
            </a:r>
            <a:endParaRPr lang="es-CL" dirty="0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2193403" y="3339295"/>
            <a:ext cx="7060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611301" y="3970109"/>
            <a:ext cx="163203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 flipV="1">
            <a:off x="3622877" y="4352080"/>
            <a:ext cx="1574157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339794" y="5548119"/>
            <a:ext cx="1967696" cy="810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Hardware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5957105" y="5065853"/>
            <a:ext cx="7060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La API de 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5578" y="1678329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723" y="1678329"/>
            <a:ext cx="5558504" cy="39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909831" y="1678329"/>
            <a:ext cx="7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4"/>
              </a:rPr>
              <a:t>URL</a:t>
            </a:r>
            <a:r>
              <a:rPr lang="es-ES" dirty="0" smtClean="0"/>
              <a:t>:</a:t>
            </a:r>
            <a:endParaRPr lang="es-C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9508" y="2707105"/>
            <a:ext cx="7366702" cy="347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La API de JAVA (</a:t>
            </a:r>
            <a:r>
              <a:rPr lang="es-ES" dirty="0" err="1" smtClean="0"/>
              <a:t>Math</a:t>
            </a:r>
            <a:r>
              <a:rPr lang="es-ES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5578" y="1678329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630" y="983244"/>
            <a:ext cx="8211335" cy="56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613460" y="4757195"/>
            <a:ext cx="544011" cy="234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La API de JAVA (</a:t>
            </a:r>
            <a:r>
              <a:rPr lang="es-ES" dirty="0" err="1" smtClean="0"/>
              <a:t>Math</a:t>
            </a:r>
            <a:r>
              <a:rPr lang="es-ES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4328" y="3622876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788" y="2440994"/>
            <a:ext cx="3238357" cy="23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38 Grupo"/>
          <p:cNvGrpSpPr/>
          <p:nvPr/>
        </p:nvGrpSpPr>
        <p:grpSpPr>
          <a:xfrm>
            <a:off x="6300807" y="4486691"/>
            <a:ext cx="1689198" cy="2158730"/>
            <a:chOff x="3598420" y="1836800"/>
            <a:chExt cx="1689198" cy="215873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err="1" smtClean="0">
                    <a:latin typeface="Arial" pitchFamily="34" charset="0"/>
                    <a:cs typeface="Arial" pitchFamily="34" charset="0"/>
                  </a:rPr>
                  <a:t>Math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9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900" dirty="0" smtClean="0"/>
            </a:p>
          </p:txBody>
        </p:sp>
      </p:grpSp>
      <p:grpSp>
        <p:nvGrpSpPr>
          <p:cNvPr id="15" name="38 Grupo"/>
          <p:cNvGrpSpPr/>
          <p:nvPr/>
        </p:nvGrpSpPr>
        <p:grpSpPr>
          <a:xfrm>
            <a:off x="6256434" y="1594949"/>
            <a:ext cx="1689198" cy="2158730"/>
            <a:chOff x="3598420" y="1836800"/>
            <a:chExt cx="1689198" cy="2158730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3598420" y="1836800"/>
              <a:ext cx="1644746" cy="2158730"/>
              <a:chOff x="5181" y="2722"/>
              <a:chExt cx="1920" cy="2520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2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5181" y="434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err="1" smtClean="0">
                    <a:latin typeface="Arial" pitchFamily="34" charset="0"/>
                    <a:cs typeface="Arial" pitchFamily="34" charset="0"/>
                  </a:rPr>
                  <a:t>Object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es-CL" sz="1050" dirty="0"/>
            </a:p>
          </p:txBody>
        </p:sp>
        <p:sp>
          <p:nvSpPr>
            <p:cNvPr id="18" name="TextBox 31"/>
            <p:cNvSpPr txBox="1"/>
            <p:nvPr/>
          </p:nvSpPr>
          <p:spPr>
            <a:xfrm>
              <a:off x="3626441" y="3217178"/>
              <a:ext cx="16611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" sz="900" dirty="0" smtClean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rot="5400000" flipH="1" flipV="1">
            <a:off x="6708788" y="4116673"/>
            <a:ext cx="733012" cy="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La API de JAVA (</a:t>
            </a:r>
            <a:r>
              <a:rPr lang="es-ES" dirty="0" err="1" smtClean="0"/>
              <a:t>Math</a:t>
            </a:r>
            <a:r>
              <a:rPr lang="es-ES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3922" y="1828800"/>
            <a:ext cx="10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r="44467"/>
          <a:stretch>
            <a:fillRect/>
          </a:stretch>
        </p:blipFill>
        <p:spPr bwMode="auto">
          <a:xfrm>
            <a:off x="254644" y="1885226"/>
            <a:ext cx="59030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>
          <a:xfrm>
            <a:off x="6157732" y="1840375"/>
            <a:ext cx="254643" cy="14584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6597569" y="2384387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 </a:t>
            </a:r>
            <a:r>
              <a:rPr lang="es-ES" dirty="0" smtClean="0">
                <a:solidFill>
                  <a:srgbClr val="FF0000"/>
                </a:solidFill>
              </a:rPr>
              <a:t>públicos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148085" y="3323862"/>
            <a:ext cx="299012" cy="32389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6645798" y="4724402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Métodos </a:t>
            </a:r>
            <a:r>
              <a:rPr lang="es-ES" dirty="0" smtClean="0">
                <a:solidFill>
                  <a:srgbClr val="FF0000"/>
                </a:solidFill>
              </a:rPr>
              <a:t>públicos</a:t>
            </a:r>
            <a:endParaRPr lang="es-C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API de JAVA (</a:t>
            </a:r>
            <a:r>
              <a:rPr lang="es-ES" dirty="0" err="1" smtClean="0"/>
              <a:t>Math</a:t>
            </a:r>
            <a:r>
              <a:rPr lang="es-ES" dirty="0" smtClean="0"/>
              <a:t>)</a:t>
            </a:r>
            <a:endParaRPr lang="es-CL" dirty="0"/>
          </a:p>
        </p:txBody>
      </p:sp>
      <p:sp>
        <p:nvSpPr>
          <p:cNvPr id="3" name="TextBox 19"/>
          <p:cNvSpPr txBox="1"/>
          <p:nvPr/>
        </p:nvSpPr>
        <p:spPr>
          <a:xfrm rot="19334907">
            <a:off x="938348" y="2867098"/>
            <a:ext cx="242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 smtClean="0">
                <a:solidFill>
                  <a:srgbClr val="FF0000"/>
                </a:solidFill>
              </a:rPr>
              <a:t>EJERCICIO 1</a:t>
            </a:r>
            <a:endParaRPr lang="es-CL" sz="2800" b="1" u="sng" dirty="0">
              <a:solidFill>
                <a:srgbClr val="FF0000"/>
              </a:solidFill>
            </a:endParaRPr>
          </a:p>
        </p:txBody>
      </p:sp>
      <p:sp>
        <p:nvSpPr>
          <p:cNvPr id="4" name="41 CuadroTexto"/>
          <p:cNvSpPr txBox="1"/>
          <p:nvPr/>
        </p:nvSpPr>
        <p:spPr>
          <a:xfrm>
            <a:off x="2493660" y="3192497"/>
            <a:ext cx="599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Implemente un programa que dados dos Puntos en 2 dimensiones (implemente la clase Punto, encapsulada correctamente), calcule la distancia entre ellos y la imprima. </a:t>
            </a:r>
            <a:endParaRPr lang="es-CL" dirty="0" smtClean="0"/>
          </a:p>
        </p:txBody>
      </p:sp>
    </p:spTree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final </a:t>
            </a:r>
            <a:r>
              <a:rPr lang="es-ES" dirty="0" err="1" smtClean="0"/>
              <a:t>class</a:t>
            </a:r>
            <a:endParaRPr lang="es-E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361" y="1445570"/>
            <a:ext cx="3238357" cy="239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2453833" y="3310361"/>
            <a:ext cx="763928" cy="231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2476" y="5603896"/>
            <a:ext cx="7262762" cy="1039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38 Grupo"/>
          <p:cNvGrpSpPr/>
          <p:nvPr/>
        </p:nvGrpSpPr>
        <p:grpSpPr>
          <a:xfrm>
            <a:off x="5120193" y="2715763"/>
            <a:ext cx="1658953" cy="1069085"/>
            <a:chOff x="3598420" y="1836799"/>
            <a:chExt cx="1658953" cy="1069085"/>
          </a:xfrm>
        </p:grpSpPr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3598420" y="1836799"/>
              <a:ext cx="1644746" cy="1069085"/>
              <a:chOff x="5181" y="2722"/>
              <a:chExt cx="1920" cy="1248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>
                <a:off x="5181" y="3599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err="1" smtClean="0">
                    <a:latin typeface="Arial" pitchFamily="34" charset="0"/>
                    <a:cs typeface="Arial" pitchFamily="34" charset="0"/>
                  </a:rPr>
                  <a:t>Math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es-CL" sz="1050" dirty="0"/>
            </a:p>
          </p:txBody>
        </p:sp>
      </p:grpSp>
      <p:grpSp>
        <p:nvGrpSpPr>
          <p:cNvPr id="24" name="38 Grupo"/>
          <p:cNvGrpSpPr/>
          <p:nvPr/>
        </p:nvGrpSpPr>
        <p:grpSpPr>
          <a:xfrm>
            <a:off x="5064247" y="1155111"/>
            <a:ext cx="1658949" cy="1113631"/>
            <a:chOff x="3598424" y="1836801"/>
            <a:chExt cx="1658949" cy="111363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598424" y="1836801"/>
              <a:ext cx="1656740" cy="1113631"/>
              <a:chOff x="5181" y="2722"/>
              <a:chExt cx="1934" cy="1300"/>
            </a:xfrm>
          </p:grpSpPr>
          <p:sp>
            <p:nvSpPr>
              <p:cNvPr id="28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1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5195" y="3612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5181" y="2722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2000" dirty="0" err="1" smtClean="0">
                    <a:latin typeface="Arial" pitchFamily="34" charset="0"/>
                    <a:cs typeface="Arial" pitchFamily="34" charset="0"/>
                  </a:rPr>
                  <a:t>Object</a:t>
                </a:r>
                <a:endParaRPr kumimoji="0" lang="es-C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es-CL" sz="1050" dirty="0"/>
            </a:p>
          </p:txBody>
        </p:sp>
      </p:grpSp>
      <p:cxnSp>
        <p:nvCxnSpPr>
          <p:cNvPr id="32" name="Straight Arrow Connector 31"/>
          <p:cNvCxnSpPr>
            <a:stCxn id="23" idx="0"/>
            <a:endCxn id="28" idx="2"/>
          </p:cNvCxnSpPr>
          <p:nvPr/>
        </p:nvCxnSpPr>
        <p:spPr>
          <a:xfrm rot="16200000" flipV="1">
            <a:off x="5665329" y="2489925"/>
            <a:ext cx="447126" cy="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38 Grupo"/>
          <p:cNvGrpSpPr/>
          <p:nvPr/>
        </p:nvGrpSpPr>
        <p:grpSpPr>
          <a:xfrm>
            <a:off x="5122123" y="4349723"/>
            <a:ext cx="1658953" cy="1069085"/>
            <a:chOff x="3598420" y="1836799"/>
            <a:chExt cx="1658953" cy="1069085"/>
          </a:xfrm>
        </p:grpSpPr>
        <p:grpSp>
          <p:nvGrpSpPr>
            <p:cNvPr id="39" name="Group 6"/>
            <p:cNvGrpSpPr>
              <a:grpSpLocks/>
            </p:cNvGrpSpPr>
            <p:nvPr/>
          </p:nvGrpSpPr>
          <p:grpSpPr bwMode="auto">
            <a:xfrm>
              <a:off x="3598420" y="1836799"/>
              <a:ext cx="1644746" cy="1069085"/>
              <a:chOff x="5181" y="2722"/>
              <a:chExt cx="1920" cy="1248"/>
            </a:xfrm>
          </p:grpSpPr>
          <p:sp>
            <p:nvSpPr>
              <p:cNvPr id="41" name="Rectangle 3"/>
              <p:cNvSpPr>
                <a:spLocks noChangeArrowheads="1"/>
              </p:cNvSpPr>
              <p:nvPr/>
            </p:nvSpPr>
            <p:spPr bwMode="auto">
              <a:xfrm>
                <a:off x="5181" y="2722"/>
                <a:ext cx="1920" cy="1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2" name="Line 4"/>
              <p:cNvSpPr>
                <a:spLocks noChangeShapeType="1"/>
              </p:cNvSpPr>
              <p:nvPr/>
            </p:nvSpPr>
            <p:spPr bwMode="auto">
              <a:xfrm>
                <a:off x="5181" y="3262"/>
                <a:ext cx="19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3" name="Line 5"/>
              <p:cNvSpPr>
                <a:spLocks noChangeShapeType="1"/>
              </p:cNvSpPr>
              <p:nvPr/>
            </p:nvSpPr>
            <p:spPr bwMode="auto">
              <a:xfrm>
                <a:off x="5181" y="3599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L" sz="1000" dirty="0"/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5235" y="2830"/>
                <a:ext cx="1800" cy="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s-CL" sz="1100" dirty="0" err="1" smtClean="0">
                    <a:latin typeface="Arial" pitchFamily="34" charset="0"/>
                    <a:cs typeface="Arial" pitchFamily="34" charset="0"/>
                  </a:rPr>
                  <a:t>MatematicaAvanzada</a:t>
                </a:r>
                <a:endParaRPr kumimoji="0" lang="es-CL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TextBox 29"/>
            <p:cNvSpPr txBox="1"/>
            <p:nvPr/>
          </p:nvSpPr>
          <p:spPr>
            <a:xfrm>
              <a:off x="3626146" y="2338718"/>
              <a:ext cx="16312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es-CL" sz="1050" dirty="0"/>
            </a:p>
          </p:txBody>
        </p:sp>
      </p:grpSp>
      <p:cxnSp>
        <p:nvCxnSpPr>
          <p:cNvPr id="52" name="Straight Arrow Connector 51"/>
          <p:cNvCxnSpPr>
            <a:stCxn id="41" idx="0"/>
            <a:endCxn id="20" idx="2"/>
          </p:cNvCxnSpPr>
          <p:nvPr/>
        </p:nvCxnSpPr>
        <p:spPr>
          <a:xfrm rot="16200000" flipV="1">
            <a:off x="5661131" y="4066358"/>
            <a:ext cx="564801" cy="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60017" y="3680742"/>
            <a:ext cx="33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rgbClr val="FF0000"/>
                </a:solidFill>
              </a:rPr>
              <a:t>X</a:t>
            </a:r>
            <a:endParaRPr lang="es-CL" sz="4800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08881" y="5613722"/>
            <a:ext cx="7222603" cy="1006997"/>
            <a:chOff x="1608881" y="5613722"/>
            <a:chExt cx="7222603" cy="1006997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608881" y="5613722"/>
              <a:ext cx="7222603" cy="1006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655180" y="5683170"/>
              <a:ext cx="7141579" cy="9375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xfrm>
            <a:off x="1341852" y="0"/>
            <a:ext cx="7354887" cy="1143000"/>
          </a:xfrm>
        </p:spPr>
        <p:txBody>
          <a:bodyPr/>
          <a:lstStyle/>
          <a:p>
            <a:r>
              <a:rPr lang="es-ES" dirty="0" smtClean="0"/>
              <a:t>atributos final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1924" y="2368289"/>
            <a:ext cx="5064669" cy="51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1134319" y="2361238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Sintaxis:</a:t>
            </a:r>
            <a:endParaRPr lang="es-CL" dirty="0"/>
          </a:p>
        </p:txBody>
      </p:sp>
      <p:sp>
        <p:nvSpPr>
          <p:cNvPr id="36" name="TextBox 35"/>
          <p:cNvSpPr txBox="1"/>
          <p:nvPr/>
        </p:nvSpPr>
        <p:spPr>
          <a:xfrm>
            <a:off x="1226915" y="3264061"/>
            <a:ext cx="740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atributo “PI” no podrá ser modificado, se considerará </a:t>
            </a:r>
            <a:r>
              <a:rPr lang="es-ES" dirty="0" smtClean="0">
                <a:solidFill>
                  <a:srgbClr val="FF0000"/>
                </a:solidFill>
              </a:rPr>
              <a:t>CONSTANTE</a:t>
            </a:r>
            <a:r>
              <a:rPr lang="es-ES" dirty="0" smtClean="0"/>
              <a:t>.</a:t>
            </a:r>
            <a:endParaRPr lang="es-CL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0682" y="4190637"/>
            <a:ext cx="5569714" cy="2164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TextBox 37"/>
          <p:cNvSpPr txBox="1"/>
          <p:nvPr/>
        </p:nvSpPr>
        <p:spPr>
          <a:xfrm>
            <a:off x="3368227" y="5104445"/>
            <a:ext cx="33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rgbClr val="FF0000"/>
                </a:solidFill>
              </a:rPr>
              <a:t>X</a:t>
            </a:r>
            <a:endParaRPr lang="es-CL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Ayudantia03</Template>
  <TotalTime>5798</TotalTime>
  <Words>204</Words>
  <Application>Microsoft Office PowerPoint</Application>
  <PresentationFormat>On-screen Show (4:3)</PresentationFormat>
  <Paragraphs>57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</vt:lpstr>
      <vt:lpstr>PowerPoint Presentation</vt:lpstr>
      <vt:lpstr>API</vt:lpstr>
      <vt:lpstr>La API de JAVA</vt:lpstr>
      <vt:lpstr>La API de JAVA (Math)</vt:lpstr>
      <vt:lpstr>La API de JAVA (Math)</vt:lpstr>
      <vt:lpstr>La API de JAVA (Math)</vt:lpstr>
      <vt:lpstr>La API de JAVA (Math)</vt:lpstr>
      <vt:lpstr>final class</vt:lpstr>
      <vt:lpstr>atributos final</vt:lpstr>
      <vt:lpstr>métodos final</vt:lpstr>
      <vt:lpstr>atributos static</vt:lpstr>
      <vt:lpstr>métodos static</vt:lpstr>
      <vt:lpstr>Math, static, final</vt:lpstr>
    </vt:vector>
  </TitlesOfParts>
  <Company>UACH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GRAFICOS 1</dc:title>
  <dc:creator>ERICK ARAYA</dc:creator>
  <cp:lastModifiedBy>cro</cp:lastModifiedBy>
  <cp:revision>171</cp:revision>
  <cp:lastPrinted>1601-01-01T00:00:00Z</cp:lastPrinted>
  <dcterms:created xsi:type="dcterms:W3CDTF">1601-01-01T00:00:00Z</dcterms:created>
  <dcterms:modified xsi:type="dcterms:W3CDTF">2014-05-15T04:51:18Z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