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9" r:id="rId11"/>
    <p:sldId id="264" r:id="rId12"/>
    <p:sldId id="268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051" autoAdjust="0"/>
  </p:normalViewPr>
  <p:slideViewPr>
    <p:cSldViewPr snapToGrid="0">
      <p:cViewPr varScale="1">
        <p:scale>
          <a:sx n="61" d="100"/>
          <a:sy n="61" d="100"/>
        </p:scale>
        <p:origin x="-10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8E417-9CB2-4025-94E5-F48CD9A56C59}" type="datetimeFigureOut">
              <a:rPr lang="es-CL" smtClean="0"/>
              <a:t>31-05-2016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C2A2F-6E5C-49BB-ADC5-D626CB9299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826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 llamar al método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hilo, comenzará ejecutarse su método run. Crear un hilo</a:t>
            </a:r>
          </a:p>
          <a:p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heredando de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tiene el problema de que al no haber herencia múltiple en Java, si</a:t>
            </a:r>
          </a:p>
          <a:p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heredamos de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podremos heredar de ninguna otra clase, y por lo tanto un hilo</a:t>
            </a:r>
          </a:p>
          <a:p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podría heredar de ninguna otra clase.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C2A2F-6E5C-49BB-ADC5-D626CB92996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282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Esto es así debido a que en este caso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EjemploHilo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deriva de una clase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 lo que no se puede considerar un hilo, lo único que estamos haciendo implementando la interfaz es asegurar que vamos a tener definido el método run(). Con esto lo que haremos será proporcionar esta clase al constructor de la clase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para que el objeto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creemos llame al método run() de la clase que hemos definido al iniciarse la ejecución del hilo, ya que implementando la interfaz le aseguramos que esta función existe.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C2A2F-6E5C-49BB-ADC5-D626CB92996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24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C2A2F-6E5C-49BB-ADC5-D626CB92996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212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C2A2F-6E5C-49BB-ADC5-D626CB929969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623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2945" y="1454728"/>
            <a:ext cx="6153294" cy="1143000"/>
          </a:xfrm>
        </p:spPr>
        <p:txBody>
          <a:bodyPr/>
          <a:lstStyle/>
          <a:p>
            <a:r>
              <a:rPr lang="es-ES" dirty="0" smtClean="0"/>
              <a:t>HILOS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2945" y="2524991"/>
            <a:ext cx="6153294" cy="2100589"/>
          </a:xfrm>
        </p:spPr>
        <p:txBody>
          <a:bodyPr/>
          <a:lstStyle/>
          <a:p>
            <a:r>
              <a:rPr lang="es-CL" b="1" dirty="0"/>
              <a:t>(THREADS) EN JAVA</a:t>
            </a:r>
            <a:endParaRPr lang="es-CL" dirty="0"/>
          </a:p>
        </p:txBody>
      </p:sp>
      <p:pic>
        <p:nvPicPr>
          <p:cNvPr id="4" name="Picture 2" descr="http://4.bp.blogspot.com/_WWwLvW0iPBo/TGwkJ952PMI/AAAAAAAAARQ/PtjuDh0TW8s/s1600/entre-hilos-y-metodos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3913909"/>
            <a:ext cx="2971800" cy="2365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59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316635" y="891942"/>
            <a:ext cx="8090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/>
              <a:t>Supongamos que los locutores que hemos creado comparten un micrófono y éste sólo puede ser usado por un locutor a la vez.</a:t>
            </a:r>
            <a:endParaRPr lang="es-CL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19" y="3026471"/>
            <a:ext cx="5334212" cy="25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61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83441" y="495945"/>
            <a:ext cx="5067946" cy="836909"/>
          </a:xfrm>
        </p:spPr>
        <p:txBody>
          <a:bodyPr/>
          <a:lstStyle/>
          <a:p>
            <a:r>
              <a:rPr lang="es-ES" dirty="0" smtClean="0"/>
              <a:t>Sincronización</a:t>
            </a:r>
            <a:endParaRPr lang="es-CL" dirty="0"/>
          </a:p>
        </p:txBody>
      </p:sp>
      <p:sp>
        <p:nvSpPr>
          <p:cNvPr id="4" name="3 Rectángulo"/>
          <p:cNvSpPr/>
          <p:nvPr/>
        </p:nvSpPr>
        <p:spPr>
          <a:xfrm>
            <a:off x="3053169" y="1663319"/>
            <a:ext cx="89993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Todos los objetos tienen un bloqueo asociado, </a:t>
            </a:r>
            <a:r>
              <a:rPr lang="es-CL" sz="2800" dirty="0" err="1"/>
              <a:t>lock</a:t>
            </a:r>
            <a:r>
              <a:rPr lang="es-CL" sz="2800" dirty="0"/>
              <a:t> o cerrojo, que </a:t>
            </a:r>
            <a:r>
              <a:rPr lang="es-CL" sz="2800" dirty="0" smtClean="0"/>
              <a:t>puede ser </a:t>
            </a:r>
            <a:r>
              <a:rPr lang="es-CL" sz="2800" dirty="0"/>
              <a:t>adquirido y </a:t>
            </a:r>
            <a:r>
              <a:rPr lang="es-CL" sz="2800" dirty="0" smtClean="0"/>
              <a:t>liberado mediante </a:t>
            </a:r>
            <a:r>
              <a:rPr lang="es-CL" sz="2800" dirty="0"/>
              <a:t>el uso de métodos y </a:t>
            </a:r>
            <a:r>
              <a:rPr lang="es-CL" sz="2800" dirty="0" smtClean="0"/>
              <a:t>sentencias </a:t>
            </a:r>
            <a:r>
              <a:rPr lang="es-CL" sz="2800" dirty="0" err="1" smtClean="0"/>
              <a:t>synchronized</a:t>
            </a:r>
            <a:r>
              <a:rPr lang="es-CL" sz="2800" dirty="0" smtClean="0"/>
              <a:t>.</a:t>
            </a:r>
          </a:p>
          <a:p>
            <a:endParaRPr lang="es-CL" sz="2800" dirty="0"/>
          </a:p>
          <a:p>
            <a:r>
              <a:rPr lang="es-CL" sz="2800" dirty="0"/>
              <a:t>La </a:t>
            </a:r>
            <a:r>
              <a:rPr lang="es-CL" sz="2800" dirty="0" smtClean="0"/>
              <a:t>sincronización obliga a </a:t>
            </a:r>
            <a:r>
              <a:rPr lang="es-CL" sz="2800" dirty="0"/>
              <a:t>que la ejecución de los dos hilos </a:t>
            </a:r>
            <a:r>
              <a:rPr lang="es-CL" sz="2800" dirty="0" smtClean="0"/>
              <a:t>sea mutuamente </a:t>
            </a:r>
            <a:r>
              <a:rPr lang="es-CL" sz="2800" dirty="0"/>
              <a:t>exclusiva en el tiempo.</a:t>
            </a:r>
          </a:p>
          <a:p>
            <a:r>
              <a:rPr lang="es-CL" sz="2800" dirty="0" smtClean="0"/>
              <a:t>Mecanismos </a:t>
            </a:r>
            <a:r>
              <a:rPr lang="es-CL" sz="2800" dirty="0"/>
              <a:t>de comunicación de los </a:t>
            </a:r>
            <a:r>
              <a:rPr lang="es-CL" sz="2800" dirty="0" err="1"/>
              <a:t>threads</a:t>
            </a:r>
            <a:r>
              <a:rPr lang="es-CL" sz="2800" dirty="0"/>
              <a:t> (variables de condición):</a:t>
            </a:r>
          </a:p>
          <a:p>
            <a:r>
              <a:rPr lang="es-CL" sz="2800" dirty="0"/>
              <a:t>􀂄 </a:t>
            </a:r>
            <a:r>
              <a:rPr lang="es-CL" sz="2800" dirty="0" err="1"/>
              <a:t>Wait</a:t>
            </a:r>
            <a:r>
              <a:rPr lang="es-CL" sz="2800" dirty="0"/>
              <a:t>(), </a:t>
            </a:r>
            <a:r>
              <a:rPr lang="es-CL" sz="2800" dirty="0" err="1"/>
              <a:t>notify</a:t>
            </a:r>
            <a:r>
              <a:rPr lang="es-CL" sz="2800" dirty="0"/>
              <a:t>(),</a:t>
            </a:r>
            <a:r>
              <a:rPr lang="es-CL" sz="2800" dirty="0" err="1"/>
              <a:t>notifyAll</a:t>
            </a:r>
            <a:r>
              <a:rPr lang="es-CL" sz="2800" dirty="0"/>
              <a:t>()...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253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53" y="1890794"/>
            <a:ext cx="7253228" cy="13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54" y="4602997"/>
            <a:ext cx="5628530" cy="12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052001" y="704582"/>
            <a:ext cx="79096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Mecanismos de bloqueo: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Métodos </a:t>
            </a:r>
            <a:r>
              <a:rPr lang="es-CL" sz="2800" dirty="0" err="1"/>
              <a:t>synchronized</a:t>
            </a:r>
            <a:r>
              <a:rPr lang="es-CL" sz="2800" dirty="0"/>
              <a:t> (exclusión mutua</a:t>
            </a:r>
            <a:r>
              <a:rPr lang="es-CL" sz="28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s-CL" sz="2800" dirty="0"/>
          </a:p>
          <a:p>
            <a:pPr marL="285750" indent="-285750">
              <a:buFont typeface="Arial" pitchFamily="34" charset="0"/>
              <a:buChar char="•"/>
            </a:pPr>
            <a:endParaRPr lang="es-CL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s-CL" sz="2800" dirty="0"/>
          </a:p>
          <a:p>
            <a:pPr marL="285750" indent="-285750">
              <a:buFont typeface="Arial" pitchFamily="34" charset="0"/>
              <a:buChar char="•"/>
            </a:pPr>
            <a:endParaRPr lang="es-CL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s-CL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Bloques </a:t>
            </a:r>
            <a:r>
              <a:rPr lang="es-CL" sz="2800" dirty="0" err="1"/>
              <a:t>synchronized</a:t>
            </a:r>
            <a:r>
              <a:rPr lang="es-CL" sz="2800" dirty="0"/>
              <a:t> (regiones críticas).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40289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84759"/>
          </a:xfrm>
        </p:spPr>
        <p:txBody>
          <a:bodyPr>
            <a:normAutofit/>
          </a:bodyPr>
          <a:lstStyle/>
          <a:p>
            <a:r>
              <a:rPr lang="es-CL" sz="2800" dirty="0" smtClean="0"/>
              <a:t>Replica el ejercicio 2 y crea la clase Micrófono.</a:t>
            </a:r>
            <a:endParaRPr lang="es-CL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33" y="1503335"/>
            <a:ext cx="4520259" cy="124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745323" y="3767681"/>
            <a:ext cx="8911687" cy="199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800" dirty="0" smtClean="0"/>
              <a:t>Modifica la clase locutor para que incluya un </a:t>
            </a:r>
            <a:r>
              <a:rPr lang="es-CL" sz="2800" dirty="0" err="1" smtClean="0"/>
              <a:t>Microfono</a:t>
            </a:r>
            <a:r>
              <a:rPr lang="es-CL" sz="2800" dirty="0" smtClean="0"/>
              <a:t>, y actualice su atributo cada vez que un locutor comience a “hablar” y cuando termine.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20643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95" y="278970"/>
            <a:ext cx="8216465" cy="61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7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81519" y="410114"/>
            <a:ext cx="79096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/>
              <a:t>Da solución al problema utilizando los mecanismos </a:t>
            </a:r>
            <a:r>
              <a:rPr lang="es-CL" sz="2800" dirty="0"/>
              <a:t>de </a:t>
            </a:r>
            <a:r>
              <a:rPr lang="es-CL" sz="2800" dirty="0" smtClean="0"/>
              <a:t>bloqueo,  primero aplicando exclusión mutua</a:t>
            </a:r>
            <a:r>
              <a:rPr lang="es-CL" sz="2800" dirty="0"/>
              <a:t> </a:t>
            </a:r>
            <a:r>
              <a:rPr lang="es-CL" sz="2800" dirty="0" smtClean="0"/>
              <a:t>y después identificando regiones críticas</a:t>
            </a:r>
            <a:r>
              <a:rPr lang="es-CL" sz="2800" dirty="0"/>
              <a:t>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97428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123268" y="2074611"/>
            <a:ext cx="96244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 smtClean="0"/>
              <a:t>Cuándo </a:t>
            </a:r>
            <a:r>
              <a:rPr lang="es-CL" b="1" dirty="0"/>
              <a:t>no sincronizar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No </a:t>
            </a:r>
            <a:r>
              <a:rPr lang="es-CL" dirty="0"/>
              <a:t>sincronizar el método </a:t>
            </a:r>
            <a:r>
              <a:rPr lang="es-CL" dirty="0" smtClean="0"/>
              <a:t>entero, cuando </a:t>
            </a:r>
            <a:r>
              <a:rPr lang="es-CL" dirty="0"/>
              <a:t>sólo una parte necesita ser sincronizada. Poner sólo un bloque sincronizado en </a:t>
            </a:r>
            <a:r>
              <a:rPr lang="es-CL" dirty="0" smtClean="0"/>
              <a:t>esa parte </a:t>
            </a:r>
            <a:r>
              <a:rPr lang="es-CL" dirty="0"/>
              <a:t>del código:</a:t>
            </a:r>
          </a:p>
          <a:p>
            <a:pPr lvl="3"/>
            <a:r>
              <a:rPr lang="es-CL" i="1" dirty="0" err="1"/>
              <a:t>public</a:t>
            </a:r>
            <a:r>
              <a:rPr lang="es-CL" i="1" dirty="0"/>
              <a:t> </a:t>
            </a:r>
            <a:r>
              <a:rPr lang="es-CL" i="1" dirty="0" err="1"/>
              <a:t>void</a:t>
            </a:r>
            <a:r>
              <a:rPr lang="es-CL" i="1" dirty="0"/>
              <a:t> </a:t>
            </a:r>
            <a:r>
              <a:rPr lang="es-CL" i="1" dirty="0" err="1"/>
              <a:t>myMethod</a:t>
            </a:r>
            <a:r>
              <a:rPr lang="es-CL" i="1" dirty="0"/>
              <a:t>() {</a:t>
            </a:r>
          </a:p>
          <a:p>
            <a:pPr lvl="3"/>
            <a:r>
              <a:rPr lang="es-CL" i="1" dirty="0" smtClean="0"/>
              <a:t>    </a:t>
            </a:r>
            <a:r>
              <a:rPr lang="es-CL" i="1" dirty="0" err="1" smtClean="0"/>
              <a:t>synchronized</a:t>
            </a:r>
            <a:r>
              <a:rPr lang="es-CL" i="1" dirty="0" smtClean="0"/>
              <a:t>(</a:t>
            </a:r>
            <a:r>
              <a:rPr lang="es-CL" i="1" dirty="0" err="1" smtClean="0"/>
              <a:t>this</a:t>
            </a:r>
            <a:r>
              <a:rPr lang="es-CL" i="1" dirty="0"/>
              <a:t>) {</a:t>
            </a:r>
          </a:p>
          <a:p>
            <a:pPr lvl="3"/>
            <a:r>
              <a:rPr lang="en-US" i="1" dirty="0" smtClean="0"/>
              <a:t>     // </a:t>
            </a:r>
            <a:r>
              <a:rPr lang="en-US" i="1" dirty="0"/>
              <a:t>code that needs to be synchronized</a:t>
            </a:r>
          </a:p>
          <a:p>
            <a:pPr lvl="3"/>
            <a:r>
              <a:rPr lang="es-CL" i="1" dirty="0" smtClean="0"/>
              <a:t>    }</a:t>
            </a:r>
            <a:endParaRPr lang="es-CL" i="1" dirty="0"/>
          </a:p>
          <a:p>
            <a:pPr lvl="3"/>
            <a:r>
              <a:rPr lang="en-US" i="1" dirty="0" smtClean="0"/>
              <a:t>    // </a:t>
            </a:r>
            <a:r>
              <a:rPr lang="en-US" i="1" dirty="0"/>
              <a:t>code that is already thread-safe</a:t>
            </a:r>
          </a:p>
          <a:p>
            <a:pPr lvl="3"/>
            <a:r>
              <a:rPr lang="es-CL" i="1" dirty="0"/>
              <a:t>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No </a:t>
            </a:r>
            <a:r>
              <a:rPr lang="es-CL" dirty="0"/>
              <a:t>sincronizar un método que usa variables locales. Las variables locales son</a:t>
            </a:r>
          </a:p>
          <a:p>
            <a:r>
              <a:rPr lang="es-CL" dirty="0"/>
              <a:t>almacenadas en el </a:t>
            </a:r>
            <a:r>
              <a:rPr lang="es-CL" dirty="0" err="1"/>
              <a:t>stack</a:t>
            </a:r>
            <a:r>
              <a:rPr lang="es-CL" dirty="0"/>
              <a:t>, y cada </a:t>
            </a:r>
            <a:r>
              <a:rPr lang="es-CL" dirty="0" err="1"/>
              <a:t>thread</a:t>
            </a:r>
            <a:r>
              <a:rPr lang="es-CL" dirty="0"/>
              <a:t> tiene su propio </a:t>
            </a:r>
            <a:r>
              <a:rPr lang="es-CL" dirty="0" err="1"/>
              <a:t>stack</a:t>
            </a:r>
            <a:r>
              <a:rPr lang="es-CL" dirty="0"/>
              <a:t>, así que, no habrá</a:t>
            </a:r>
          </a:p>
          <a:p>
            <a:r>
              <a:rPr lang="es-CL" dirty="0"/>
              <a:t>problemas de concurrencia:</a:t>
            </a:r>
          </a:p>
          <a:p>
            <a:pPr lvl="3"/>
            <a:r>
              <a:rPr lang="es-CL" i="1" dirty="0" err="1"/>
              <a:t>public</a:t>
            </a:r>
            <a:r>
              <a:rPr lang="es-CL" i="1" dirty="0"/>
              <a:t> </a:t>
            </a:r>
            <a:r>
              <a:rPr lang="es-CL" i="1" dirty="0" err="1"/>
              <a:t>int</a:t>
            </a:r>
            <a:r>
              <a:rPr lang="es-CL" i="1" dirty="0"/>
              <a:t> </a:t>
            </a:r>
            <a:r>
              <a:rPr lang="es-CL" i="1" dirty="0" err="1"/>
              <a:t>square</a:t>
            </a:r>
            <a:r>
              <a:rPr lang="es-CL" i="1" dirty="0"/>
              <a:t>(</a:t>
            </a:r>
            <a:r>
              <a:rPr lang="es-CL" i="1" dirty="0" err="1"/>
              <a:t>int</a:t>
            </a:r>
            <a:r>
              <a:rPr lang="es-CL" i="1" dirty="0"/>
              <a:t> n) {</a:t>
            </a:r>
          </a:p>
          <a:p>
            <a:pPr lvl="3"/>
            <a:r>
              <a:rPr lang="es-CL" i="1" dirty="0" smtClean="0"/>
              <a:t>	</a:t>
            </a:r>
            <a:r>
              <a:rPr lang="es-CL" i="1" dirty="0" err="1" smtClean="0"/>
              <a:t>int</a:t>
            </a:r>
            <a:r>
              <a:rPr lang="es-CL" i="1" dirty="0" smtClean="0"/>
              <a:t> </a:t>
            </a:r>
            <a:r>
              <a:rPr lang="es-CL" i="1" dirty="0"/>
              <a:t>s = n * n;</a:t>
            </a:r>
          </a:p>
          <a:p>
            <a:pPr lvl="3"/>
            <a:r>
              <a:rPr lang="es-CL" i="1" dirty="0" smtClean="0"/>
              <a:t>	</a:t>
            </a:r>
            <a:r>
              <a:rPr lang="es-CL" i="1" dirty="0" err="1" smtClean="0"/>
              <a:t>return</a:t>
            </a:r>
            <a:r>
              <a:rPr lang="es-CL" i="1" dirty="0" smtClean="0"/>
              <a:t> s;</a:t>
            </a:r>
          </a:p>
          <a:p>
            <a:pPr lvl="3"/>
            <a:r>
              <a:rPr lang="es-CL" i="1" dirty="0" smtClean="0"/>
              <a:t>}</a:t>
            </a:r>
            <a:endParaRPr lang="es-CL" i="1" dirty="0"/>
          </a:p>
        </p:txBody>
      </p:sp>
      <p:sp>
        <p:nvSpPr>
          <p:cNvPr id="4" name="3 Rectángulo"/>
          <p:cNvSpPr/>
          <p:nvPr/>
        </p:nvSpPr>
        <p:spPr>
          <a:xfrm>
            <a:off x="5695627" y="518602"/>
            <a:ext cx="5091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Cuándo sincronizar</a:t>
            </a:r>
          </a:p>
          <a:p>
            <a:r>
              <a:rPr lang="es-CL" dirty="0"/>
              <a:t>En cualquier momento en el que dos o más </a:t>
            </a:r>
            <a:r>
              <a:rPr lang="es-CL" dirty="0" err="1"/>
              <a:t>threads</a:t>
            </a:r>
            <a:r>
              <a:rPr lang="es-CL" dirty="0"/>
              <a:t> acceden al mismo objeto o campo.</a:t>
            </a: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19" y="632991"/>
            <a:ext cx="117633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05" y="3250828"/>
            <a:ext cx="1201115" cy="10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53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Prioridades</a:t>
            </a:r>
            <a:endParaRPr lang="es-CL" dirty="0"/>
          </a:p>
        </p:txBody>
      </p:sp>
      <p:sp>
        <p:nvSpPr>
          <p:cNvPr id="3" name="2 Rectángulo"/>
          <p:cNvSpPr/>
          <p:nvPr/>
        </p:nvSpPr>
        <p:spPr>
          <a:xfrm>
            <a:off x="2753532" y="1632777"/>
            <a:ext cx="88237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/>
              <a:t>La ejecución de los </a:t>
            </a:r>
            <a:r>
              <a:rPr lang="es-CL" sz="2400" dirty="0"/>
              <a:t>hilos se realiza en base a la prioridad relativa de un hilo frente a las prioridades de otros.</a:t>
            </a:r>
          </a:p>
          <a:p>
            <a:r>
              <a:rPr lang="es-CL" sz="2400" dirty="0"/>
              <a:t>La prioridad de un hilo es un valor entero </a:t>
            </a:r>
            <a:r>
              <a:rPr lang="es-CL" sz="2400" dirty="0" smtClean="0"/>
              <a:t>que </a:t>
            </a:r>
            <a:r>
              <a:rPr lang="es-CL" sz="2400" dirty="0"/>
              <a:t>puede asignarse con el método </a:t>
            </a:r>
            <a:r>
              <a:rPr lang="es-CL" sz="2400" b="1" dirty="0" err="1"/>
              <a:t>setPriority</a:t>
            </a:r>
            <a:r>
              <a:rPr lang="es-CL" sz="2400" dirty="0"/>
              <a:t>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57060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1609935"/>
          </a:xfrm>
        </p:spPr>
        <p:txBody>
          <a:bodyPr>
            <a:normAutofit/>
          </a:bodyPr>
          <a:lstStyle/>
          <a:p>
            <a:r>
              <a:rPr lang="es-CL" dirty="0"/>
              <a:t>Un hilo es un flujo de control dentro de un programa.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92924" y="2767304"/>
            <a:ext cx="90885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Arial" panose="020B0604020202020204" pitchFamily="34" charset="0"/>
              </a:rPr>
              <a:t>La Máquina Virtual Java (JVM) es un sistema </a:t>
            </a:r>
            <a:r>
              <a:rPr lang="es-CL" dirty="0" err="1">
                <a:latin typeface="Arial" panose="020B0604020202020204" pitchFamily="34" charset="0"/>
              </a:rPr>
              <a:t>multihilo</a:t>
            </a:r>
            <a:r>
              <a:rPr lang="es-CL" dirty="0">
                <a:latin typeface="Arial" panose="020B0604020202020204" pitchFamily="34" charset="0"/>
              </a:rPr>
              <a:t>. </a:t>
            </a:r>
            <a:endParaRPr lang="es-CL" dirty="0" smtClean="0">
              <a:latin typeface="Arial" panose="020B0604020202020204" pitchFamily="34" charset="0"/>
            </a:endParaRPr>
          </a:p>
          <a:p>
            <a:endParaRPr lang="es-CL" dirty="0" smtClean="0">
              <a:latin typeface="Arial" panose="020B0604020202020204" pitchFamily="34" charset="0"/>
            </a:endParaRPr>
          </a:p>
          <a:p>
            <a:r>
              <a:rPr lang="es-CL" dirty="0" smtClean="0">
                <a:latin typeface="Arial" panose="020B0604020202020204" pitchFamily="34" charset="0"/>
              </a:rPr>
              <a:t>La </a:t>
            </a:r>
            <a:r>
              <a:rPr lang="es-CL" dirty="0">
                <a:latin typeface="Arial" panose="020B0604020202020204" pitchFamily="34" charset="0"/>
              </a:rPr>
              <a:t>JVM gestiona todos los detalles, asignación de </a:t>
            </a:r>
            <a:r>
              <a:rPr lang="es-CL" dirty="0" smtClean="0">
                <a:latin typeface="Arial" panose="020B0604020202020204" pitchFamily="34" charset="0"/>
              </a:rPr>
              <a:t>tiempos de </a:t>
            </a:r>
            <a:r>
              <a:rPr lang="es-CL" dirty="0">
                <a:latin typeface="Arial" panose="020B0604020202020204" pitchFamily="34" charset="0"/>
              </a:rPr>
              <a:t>ejecución, </a:t>
            </a:r>
            <a:r>
              <a:rPr lang="es-CL" dirty="0" smtClean="0">
                <a:latin typeface="Arial" panose="020B0604020202020204" pitchFamily="34" charset="0"/>
              </a:rPr>
              <a:t>Prioridades</a:t>
            </a:r>
            <a:r>
              <a:rPr lang="es-CL" dirty="0">
                <a:latin typeface="Arial" panose="020B0604020202020204" pitchFamily="34" charset="0"/>
              </a:rPr>
              <a:t>, etc., de forma similar a como gestiona un Sistema </a:t>
            </a:r>
            <a:r>
              <a:rPr lang="es-CL" dirty="0" smtClean="0">
                <a:latin typeface="Arial" panose="020B0604020202020204" pitchFamily="34" charset="0"/>
              </a:rPr>
              <a:t>Operativo(S.O.) múltiples </a:t>
            </a:r>
            <a:r>
              <a:rPr lang="es-CL" dirty="0">
                <a:latin typeface="Arial" panose="020B0604020202020204" pitchFamily="34" charset="0"/>
              </a:rPr>
              <a:t>procesos. </a:t>
            </a:r>
            <a:endParaRPr lang="es-CL" dirty="0" smtClean="0">
              <a:latin typeface="Arial" panose="020B0604020202020204" pitchFamily="34" charset="0"/>
            </a:endParaRPr>
          </a:p>
          <a:p>
            <a:endParaRPr lang="es-CL" dirty="0" smtClean="0">
              <a:latin typeface="Arial" panose="020B0604020202020204" pitchFamily="34" charset="0"/>
            </a:endParaRPr>
          </a:p>
          <a:p>
            <a:r>
              <a:rPr lang="es-CL" dirty="0" smtClean="0">
                <a:latin typeface="Arial" panose="020B0604020202020204" pitchFamily="34" charset="0"/>
              </a:rPr>
              <a:t>La </a:t>
            </a:r>
            <a:r>
              <a:rPr lang="es-CL" dirty="0">
                <a:latin typeface="Arial" panose="020B0604020202020204" pitchFamily="34" charset="0"/>
              </a:rPr>
              <a:t>diferencia básica entre un proceso de </a:t>
            </a:r>
            <a:r>
              <a:rPr lang="es-CL" dirty="0" err="1" smtClean="0">
                <a:latin typeface="Arial" panose="020B0604020202020204" pitchFamily="34" charset="0"/>
              </a:rPr>
              <a:t>S.O.y</a:t>
            </a:r>
            <a:r>
              <a:rPr lang="es-CL" dirty="0" smtClean="0">
                <a:latin typeface="Arial" panose="020B0604020202020204" pitchFamily="34" charset="0"/>
              </a:rPr>
              <a:t> </a:t>
            </a:r>
            <a:r>
              <a:rPr lang="es-CL" dirty="0">
                <a:latin typeface="Arial" panose="020B0604020202020204" pitchFamily="34" charset="0"/>
              </a:rPr>
              <a:t>un </a:t>
            </a:r>
            <a:r>
              <a:rPr lang="es-CL" b="1" dirty="0" err="1" smtClean="0">
                <a:latin typeface="Courier New" panose="02070309020205020404" pitchFamily="49" charset="0"/>
              </a:rPr>
              <a:t>Thread</a:t>
            </a:r>
            <a:r>
              <a:rPr lang="es-CL" b="1" dirty="0" smtClean="0">
                <a:latin typeface="Courier New" panose="02070309020205020404" pitchFamily="49" charset="0"/>
              </a:rPr>
              <a:t> </a:t>
            </a:r>
            <a:r>
              <a:rPr lang="es-CL" dirty="0" smtClean="0">
                <a:latin typeface="Arial" panose="020B0604020202020204" pitchFamily="34" charset="0"/>
              </a:rPr>
              <a:t>Java </a:t>
            </a:r>
            <a:r>
              <a:rPr lang="es-CL" dirty="0">
                <a:latin typeface="Arial" panose="020B0604020202020204" pitchFamily="34" charset="0"/>
              </a:rPr>
              <a:t>es que los hilos corren dentro de la JVM, que es un proceso del </a:t>
            </a:r>
            <a:r>
              <a:rPr lang="es-CL" dirty="0" smtClean="0">
                <a:latin typeface="Arial" panose="020B0604020202020204" pitchFamily="34" charset="0"/>
              </a:rPr>
              <a:t>S.O.</a:t>
            </a:r>
          </a:p>
          <a:p>
            <a:endParaRPr lang="es-ES" dirty="0">
              <a:latin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</a:rPr>
              <a:t>Desde el punto de vista de las aplicaciones los hilos son útiles porque permiten que el flujo </a:t>
            </a:r>
            <a:r>
              <a:rPr lang="es-CL" dirty="0" smtClean="0">
                <a:latin typeface="Arial" panose="020B0604020202020204" pitchFamily="34" charset="0"/>
              </a:rPr>
              <a:t>del programa </a:t>
            </a:r>
            <a:r>
              <a:rPr lang="es-CL" dirty="0">
                <a:latin typeface="Arial" panose="020B0604020202020204" pitchFamily="34" charset="0"/>
              </a:rPr>
              <a:t>sea divido en dos o más partes, cada una ocupándose de alguna tarea de </a:t>
            </a:r>
            <a:r>
              <a:rPr lang="es-CL" dirty="0" smtClean="0">
                <a:latin typeface="Arial" panose="020B0604020202020204" pitchFamily="34" charset="0"/>
              </a:rPr>
              <a:t>forma independiente</a:t>
            </a:r>
            <a:r>
              <a:rPr lang="es-CL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Rectángulo 3"/>
          <p:cNvSpPr/>
          <p:nvPr/>
        </p:nvSpPr>
        <p:spPr>
          <a:xfrm rot="21144842">
            <a:off x="6102927" y="1458839"/>
            <a:ext cx="461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Creando varios hilos </a:t>
            </a:r>
            <a:r>
              <a:rPr lang="es-CL" dirty="0" smtClean="0"/>
              <a:t>podremos realizar </a:t>
            </a:r>
            <a:r>
              <a:rPr lang="es-CL" dirty="0"/>
              <a:t>varias tareas simultáneamente.</a:t>
            </a:r>
          </a:p>
        </p:txBody>
      </p:sp>
    </p:spTree>
    <p:extLst>
      <p:ext uri="{BB962C8B-B14F-4D97-AF65-F5344CB8AC3E}">
        <p14:creationId xmlns:p14="http://schemas.microsoft.com/office/powerpoint/2010/main" val="42838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2249"/>
          </a:xfrm>
        </p:spPr>
        <p:txBody>
          <a:bodyPr/>
          <a:lstStyle/>
          <a:p>
            <a:r>
              <a:rPr lang="es-CL" dirty="0"/>
              <a:t>Creación de </a:t>
            </a:r>
            <a:r>
              <a:rPr lang="es-CL" dirty="0" smtClean="0"/>
              <a:t>hilos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3140990" y="1286359"/>
            <a:ext cx="865322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>
                <a:latin typeface="Times New Roman" panose="02020603050405020304" pitchFamily="18" charset="0"/>
              </a:rPr>
              <a:t>Para </a:t>
            </a:r>
            <a:r>
              <a:rPr lang="es-CL" sz="2400" dirty="0">
                <a:latin typeface="Times New Roman" panose="02020603050405020304" pitchFamily="18" charset="0"/>
              </a:rPr>
              <a:t>crear un hilo tenemos </a:t>
            </a:r>
            <a:r>
              <a:rPr lang="es-CL" sz="2400" dirty="0" smtClean="0">
                <a:latin typeface="Times New Roman" panose="02020603050405020304" pitchFamily="18" charset="0"/>
              </a:rPr>
              <a:t>dos posibilidades</a:t>
            </a:r>
            <a:r>
              <a:rPr lang="es-CL" sz="2400" dirty="0">
                <a:latin typeface="Times New Roman" panose="02020603050405020304" pitchFamily="18" charset="0"/>
              </a:rPr>
              <a:t>:</a:t>
            </a:r>
          </a:p>
          <a:p>
            <a:r>
              <a:rPr lang="es-CL" sz="2400" dirty="0">
                <a:latin typeface="Arial" panose="020B0604020202020204" pitchFamily="34" charset="0"/>
              </a:rPr>
              <a:t>• </a:t>
            </a:r>
            <a:r>
              <a:rPr lang="es-CL" sz="2400" dirty="0">
                <a:latin typeface="Times New Roman" panose="02020603050405020304" pitchFamily="18" charset="0"/>
              </a:rPr>
              <a:t>Heredar de </a:t>
            </a:r>
            <a:r>
              <a:rPr lang="es-CL" dirty="0" err="1">
                <a:latin typeface="Courier"/>
              </a:rPr>
              <a:t>Thread</a:t>
            </a:r>
            <a:r>
              <a:rPr lang="es-CL" sz="1600" dirty="0">
                <a:latin typeface="Courier"/>
              </a:rPr>
              <a:t> </a:t>
            </a:r>
            <a:r>
              <a:rPr lang="es-CL" sz="2400" dirty="0">
                <a:latin typeface="Times New Roman" panose="02020603050405020304" pitchFamily="18" charset="0"/>
              </a:rPr>
              <a:t>redefiniendo el método </a:t>
            </a:r>
            <a:r>
              <a:rPr lang="es-CL" dirty="0">
                <a:latin typeface="Courier"/>
              </a:rPr>
              <a:t>run()</a:t>
            </a:r>
            <a:r>
              <a:rPr lang="es-CL" sz="2800" dirty="0">
                <a:latin typeface="Times New Roman" panose="02020603050405020304" pitchFamily="18" charset="0"/>
              </a:rPr>
              <a:t>.</a:t>
            </a:r>
            <a:endParaRPr lang="es-CL" sz="2400" dirty="0">
              <a:latin typeface="Times New Roman" panose="02020603050405020304" pitchFamily="18" charset="0"/>
            </a:endParaRPr>
          </a:p>
          <a:p>
            <a:r>
              <a:rPr lang="es-CL" sz="2400" dirty="0">
                <a:latin typeface="Arial" panose="020B0604020202020204" pitchFamily="34" charset="0"/>
              </a:rPr>
              <a:t>• </a:t>
            </a:r>
            <a:r>
              <a:rPr lang="es-CL" sz="2400" dirty="0">
                <a:latin typeface="Times New Roman" panose="02020603050405020304" pitchFamily="18" charset="0"/>
              </a:rPr>
              <a:t>Crear una clase que implemente la interfaz </a:t>
            </a:r>
            <a:r>
              <a:rPr lang="es-CL" sz="1600" dirty="0" err="1">
                <a:latin typeface="Courier"/>
              </a:rPr>
              <a:t>Runnable</a:t>
            </a:r>
            <a:r>
              <a:rPr lang="es-CL" sz="1600" dirty="0">
                <a:latin typeface="Courier"/>
              </a:rPr>
              <a:t> </a:t>
            </a:r>
            <a:r>
              <a:rPr lang="es-CL" sz="2400" dirty="0">
                <a:latin typeface="Times New Roman" panose="02020603050405020304" pitchFamily="18" charset="0"/>
              </a:rPr>
              <a:t>que nos obliga a definir </a:t>
            </a:r>
            <a:r>
              <a:rPr lang="es-CL" sz="2400" dirty="0" smtClean="0">
                <a:latin typeface="Times New Roman" panose="02020603050405020304" pitchFamily="18" charset="0"/>
              </a:rPr>
              <a:t>el método </a:t>
            </a:r>
            <a:r>
              <a:rPr lang="es-CL" sz="1600" dirty="0">
                <a:latin typeface="Courier"/>
              </a:rPr>
              <a:t>run</a:t>
            </a:r>
            <a:r>
              <a:rPr lang="es-CL" sz="1600" dirty="0" smtClean="0">
                <a:latin typeface="Courier"/>
              </a:rPr>
              <a:t>()</a:t>
            </a:r>
            <a:r>
              <a:rPr lang="es-CL" sz="2400" dirty="0" smtClean="0">
                <a:latin typeface="Times New Roman" panose="02020603050405020304" pitchFamily="18" charset="0"/>
              </a:rPr>
              <a:t>.</a:t>
            </a:r>
          </a:p>
          <a:p>
            <a:endParaRPr lang="es-CL" sz="2400" dirty="0" smtClean="0">
              <a:latin typeface="Times New Roman" panose="02020603050405020304" pitchFamily="18" charset="0"/>
            </a:endParaRPr>
          </a:p>
          <a:p>
            <a:r>
              <a:rPr lang="es-CL" sz="2400" dirty="0">
                <a:latin typeface="Times New Roman" panose="02020603050405020304" pitchFamily="18" charset="0"/>
              </a:rPr>
              <a:t>Para crear nuestro hilo mediante herencia haremos lo siguiente: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99" y="3594682"/>
            <a:ext cx="4644268" cy="15388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42" y="5718876"/>
            <a:ext cx="3929971" cy="50914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140990" y="5133530"/>
            <a:ext cx="8363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>
                <a:latin typeface="Times New Roman" panose="02020603050405020304" pitchFamily="18" charset="0"/>
              </a:rPr>
              <a:t>Luego deberemos </a:t>
            </a:r>
            <a:r>
              <a:rPr lang="es-CL" sz="2400" dirty="0">
                <a:latin typeface="Times New Roman" panose="02020603050405020304" pitchFamily="18" charset="0"/>
              </a:rPr>
              <a:t>instanciarlo y ejecutarlo de la siguiente forma: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067946" y="6106332"/>
            <a:ext cx="2355742" cy="278971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586421" y="6228021"/>
            <a:ext cx="17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 ejecuta </a:t>
            </a:r>
            <a:r>
              <a:rPr lang="es-ES" dirty="0" smtClean="0"/>
              <a:t>run</a:t>
            </a:r>
            <a:r>
              <a:rPr lang="es-ES" sz="1400" dirty="0" smtClean="0"/>
              <a:t>()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39716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855" y="1980881"/>
            <a:ext cx="5312256" cy="14577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855" y="4558339"/>
            <a:ext cx="5014251" cy="5571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43318" y="549599"/>
            <a:ext cx="8384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>
                <a:latin typeface="Times New Roman" panose="02020603050405020304" pitchFamily="18" charset="0"/>
              </a:rPr>
              <a:t>Si heredamos de </a:t>
            </a:r>
            <a:r>
              <a:rPr lang="es-CL" sz="2400" dirty="0" err="1">
                <a:latin typeface="Times New Roman" panose="02020603050405020304" pitchFamily="18" charset="0"/>
              </a:rPr>
              <a:t>Thread</a:t>
            </a:r>
            <a:r>
              <a:rPr lang="es-CL" sz="2400" dirty="0">
                <a:latin typeface="Times New Roman" panose="02020603050405020304" pitchFamily="18" charset="0"/>
              </a:rPr>
              <a:t> no podremos heredar de ninguna otra clase. La segunda opción es utilizada cuando queremos que la nueva clase se comporte como un hilo pero pueda heredar de otra clase.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764162" y="3854016"/>
            <a:ext cx="8363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>
                <a:latin typeface="Times New Roman" panose="02020603050405020304" pitchFamily="18" charset="0"/>
              </a:rPr>
              <a:t>Luego deberemos </a:t>
            </a:r>
            <a:r>
              <a:rPr lang="es-CL" sz="2400" dirty="0">
                <a:latin typeface="Times New Roman" panose="02020603050405020304" pitchFamily="18" charset="0"/>
              </a:rPr>
              <a:t>instanciarlo y ejecutarlo de la siguiente forma:</a:t>
            </a:r>
          </a:p>
        </p:txBody>
      </p:sp>
    </p:spTree>
    <p:extLst>
      <p:ext uri="{BB962C8B-B14F-4D97-AF65-F5344CB8AC3E}">
        <p14:creationId xmlns:p14="http://schemas.microsoft.com/office/powerpoint/2010/main" val="4334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2443" y="126076"/>
            <a:ext cx="8911687" cy="817232"/>
          </a:xfrm>
        </p:spPr>
        <p:txBody>
          <a:bodyPr/>
          <a:lstStyle/>
          <a:p>
            <a:r>
              <a:rPr lang="es-ES" dirty="0" smtClean="0"/>
              <a:t>Ciclo de vida de un hilo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2422443" y="4448014"/>
            <a:ext cx="89116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vez se ha instanciado el objeto del hilo, diremos que está en estado de </a:t>
            </a:r>
            <a:r>
              <a:rPr lang="es-C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Nuevo hilo</a:t>
            </a:r>
            <a:r>
              <a:rPr lang="es-C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invoquemos su método </a:t>
            </a:r>
            <a:r>
              <a:rPr lang="es-C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el hilo pasará a ser un hilo </a:t>
            </a:r>
            <a:r>
              <a:rPr lang="es-C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vivo</a:t>
            </a: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comenzándose a </a:t>
            </a: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ejecutar su método run(). Una vez haya salido de este método pasará a ser un </a:t>
            </a:r>
            <a:r>
              <a:rPr lang="es-C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hilo </a:t>
            </a:r>
            <a:r>
              <a:rPr lang="es-C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muerto</a:t>
            </a:r>
            <a:r>
              <a:rPr lang="es-C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43" y="1106041"/>
            <a:ext cx="8390778" cy="317924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893313" y="6106333"/>
            <a:ext cx="2133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Averigua: ¿Para qué se usa 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isAlive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()?</a:t>
            </a:r>
            <a:endParaRPr lang="es-CL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56461" y="3983619"/>
            <a:ext cx="8849531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Mientras el hilo esté </a:t>
            </a:r>
            <a:r>
              <a:rPr lang="es-C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vivo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podrá encontrarse en dos estados: </a:t>
            </a:r>
            <a:r>
              <a:rPr lang="es-C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Ejecutable 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C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ejecutable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hilo pasará de </a:t>
            </a:r>
            <a:r>
              <a:rPr lang="es-C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Ejecutable 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C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ejecutable 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los siguientes casos:</a:t>
            </a:r>
          </a:p>
          <a:p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Cuando se encuentre dormido por haberse llamado al método </a:t>
            </a:r>
            <a:r>
              <a:rPr lang="es-C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permanecerá </a:t>
            </a:r>
            <a:r>
              <a:rPr lang="es-C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ejecutable 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hasta haber transcurrido el número de milisegundos especificados.</a:t>
            </a:r>
          </a:p>
          <a:p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Cuando se encuentre bloqueado en una llamada al método </a:t>
            </a:r>
            <a:r>
              <a:rPr lang="es-C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esperando que otro hilo lo desbloquee llamando a </a:t>
            </a:r>
            <a:r>
              <a:rPr lang="es-C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s-C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s-C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r>
              <a:rPr lang="es-C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Cuando se encuentre bloqueado en una petición de E/S, hasta que se complete la operación de E/S</a:t>
            </a:r>
            <a:r>
              <a:rPr lang="es-C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422443" y="126076"/>
            <a:ext cx="8911687" cy="817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2800" dirty="0" smtClean="0"/>
              <a:t>…Ciclo de vida de un hilo</a:t>
            </a:r>
            <a:endParaRPr lang="es-CL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53" y="690430"/>
            <a:ext cx="8390778" cy="317924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946310" y="1150245"/>
            <a:ext cx="2774197" cy="1596325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 rot="20958109">
            <a:off x="9779189" y="4769386"/>
            <a:ext cx="2141276" cy="119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este tiempo el sistema puede ceder </a:t>
            </a:r>
            <a:r>
              <a:rPr lang="es-C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control 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otros hilos activos.</a:t>
            </a:r>
          </a:p>
        </p:txBody>
      </p:sp>
      <p:sp>
        <p:nvSpPr>
          <p:cNvPr id="8" name="Cerrar llave 7"/>
          <p:cNvSpPr/>
          <p:nvPr/>
        </p:nvSpPr>
        <p:spPr>
          <a:xfrm>
            <a:off x="8973519" y="4742481"/>
            <a:ext cx="666427" cy="1751309"/>
          </a:xfrm>
          <a:prstGeom prst="rightBrace">
            <a:avLst>
              <a:gd name="adj1" fmla="val 8333"/>
              <a:gd name="adj2" fmla="val 2699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30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981" y="239302"/>
            <a:ext cx="8911687" cy="675098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2190653" y="1024246"/>
            <a:ext cx="5279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>
                <a:latin typeface="Courier"/>
              </a:rPr>
              <a:t>Crear clase Locutor que tiene un atributo </a:t>
            </a:r>
            <a:r>
              <a:rPr lang="es-CL" dirty="0" err="1" smtClean="0">
                <a:latin typeface="Courier"/>
              </a:rPr>
              <a:t>String</a:t>
            </a:r>
            <a:r>
              <a:rPr lang="es-CL" dirty="0" smtClean="0">
                <a:latin typeface="Courier"/>
              </a:rPr>
              <a:t> llamado </a:t>
            </a:r>
            <a:r>
              <a:rPr lang="es-CL" dirty="0" err="1" smtClean="0">
                <a:latin typeface="Courier"/>
              </a:rPr>
              <a:t>name</a:t>
            </a:r>
            <a:r>
              <a:rPr lang="es-CL" dirty="0">
                <a:latin typeface="Courier"/>
              </a:rPr>
              <a:t> </a:t>
            </a:r>
            <a:r>
              <a:rPr lang="es-CL" dirty="0" smtClean="0">
                <a:latin typeface="Courier"/>
              </a:rPr>
              <a:t>y un método hablar.</a:t>
            </a:r>
          </a:p>
          <a:p>
            <a:r>
              <a:rPr lang="es-CL" dirty="0" smtClean="0">
                <a:latin typeface="Courier"/>
              </a:rPr>
              <a:t>Implemente de tal forma que ante el siguiente código la salida es la indicada: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53" y="2504042"/>
            <a:ext cx="4778517" cy="194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018" y="1024246"/>
            <a:ext cx="3143371" cy="532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1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065981" y="239302"/>
            <a:ext cx="8911687" cy="675098"/>
          </a:xfrm>
        </p:spPr>
        <p:txBody>
          <a:bodyPr/>
          <a:lstStyle/>
          <a:p>
            <a:r>
              <a:rPr lang="es-ES" dirty="0" smtClean="0"/>
              <a:t>Ejercicio 2</a:t>
            </a:r>
            <a:endParaRPr lang="es-CL" dirty="0"/>
          </a:p>
        </p:txBody>
      </p:sp>
      <p:sp>
        <p:nvSpPr>
          <p:cNvPr id="5" name="Rectángulo 2"/>
          <p:cNvSpPr/>
          <p:nvPr/>
        </p:nvSpPr>
        <p:spPr>
          <a:xfrm>
            <a:off x="2190653" y="1024246"/>
            <a:ext cx="5279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>
                <a:latin typeface="Courier"/>
              </a:rPr>
              <a:t>Haga los cambios necesarios para que Locutor sea un hilo.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90653" y="2809438"/>
            <a:ext cx="8911687" cy="675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Ejercicio 3</a:t>
            </a:r>
            <a:endParaRPr lang="es-CL" dirty="0"/>
          </a:p>
        </p:txBody>
      </p:sp>
      <p:sp>
        <p:nvSpPr>
          <p:cNvPr id="7" name="Rectángulo 2"/>
          <p:cNvSpPr/>
          <p:nvPr/>
        </p:nvSpPr>
        <p:spPr>
          <a:xfrm>
            <a:off x="2315325" y="3594382"/>
            <a:ext cx="5279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>
                <a:latin typeface="Courier"/>
              </a:rPr>
              <a:t>Haga los cambios necesarios para que Locutor implemente la interfaz </a:t>
            </a:r>
            <a:r>
              <a:rPr lang="es-CL" dirty="0" err="1" smtClean="0">
                <a:latin typeface="Courier"/>
              </a:rPr>
              <a:t>Runnable</a:t>
            </a:r>
            <a:r>
              <a:rPr lang="es-CL" dirty="0" smtClean="0">
                <a:latin typeface="Courier"/>
              </a:rPr>
              <a:t>.</a:t>
            </a:r>
          </a:p>
        </p:txBody>
      </p:sp>
      <p:pic>
        <p:nvPicPr>
          <p:cNvPr id="8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390" y="4437947"/>
            <a:ext cx="2266950" cy="1700213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7594854" y="1693234"/>
            <a:ext cx="4044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try{</a:t>
            </a:r>
          </a:p>
          <a:p>
            <a:r>
              <a:rPr lang="es-CL" dirty="0"/>
              <a:t>              </a:t>
            </a:r>
            <a:r>
              <a:rPr lang="es-CL" dirty="0" err="1"/>
              <a:t>Thread.sleep</a:t>
            </a:r>
            <a:r>
              <a:rPr lang="es-CL" dirty="0"/>
              <a:t>(1000</a:t>
            </a:r>
            <a:r>
              <a:rPr lang="es-CL" dirty="0" smtClean="0"/>
              <a:t>);</a:t>
            </a:r>
          </a:p>
          <a:p>
            <a:r>
              <a:rPr lang="es-CL" dirty="0" smtClean="0"/>
              <a:t>} catch(</a:t>
            </a:r>
            <a:r>
              <a:rPr lang="es-CL" dirty="0" err="1" smtClean="0"/>
              <a:t>Exception</a:t>
            </a:r>
            <a:r>
              <a:rPr lang="es-CL" dirty="0" smtClean="0"/>
              <a:t> </a:t>
            </a:r>
            <a:r>
              <a:rPr lang="es-CL" dirty="0"/>
              <a:t>e</a:t>
            </a:r>
            <a:r>
              <a:rPr lang="es-CL" dirty="0" smtClean="0"/>
              <a:t>) { }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22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79226"/>
          </a:xfrm>
        </p:spPr>
        <p:txBody>
          <a:bodyPr/>
          <a:lstStyle/>
          <a:p>
            <a:r>
              <a:rPr lang="es-CL" dirty="0" smtClean="0"/>
              <a:t>Sincronización</a:t>
            </a:r>
            <a:endParaRPr lang="es-CL" dirty="0"/>
          </a:p>
        </p:txBody>
      </p:sp>
      <p:sp>
        <p:nvSpPr>
          <p:cNvPr id="3" name="2 Rectángulo"/>
          <p:cNvSpPr/>
          <p:nvPr/>
        </p:nvSpPr>
        <p:spPr>
          <a:xfrm>
            <a:off x="3549110" y="3859078"/>
            <a:ext cx="80901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H</a:t>
            </a:r>
            <a:r>
              <a:rPr lang="es-CL" sz="2400" dirty="0" smtClean="0"/>
              <a:t>ay </a:t>
            </a:r>
            <a:r>
              <a:rPr lang="es-CL" sz="2400" dirty="0"/>
              <a:t>ocasiones que distintos hilos en un </a:t>
            </a:r>
            <a:r>
              <a:rPr lang="es-CL" sz="2400" dirty="0" smtClean="0"/>
              <a:t>programa necesitan </a:t>
            </a:r>
            <a:r>
              <a:rPr lang="es-CL" sz="2400" dirty="0"/>
              <a:t>establecer </a:t>
            </a:r>
            <a:r>
              <a:rPr lang="es-CL" sz="2400" dirty="0" smtClean="0"/>
              <a:t>alguna relación </a:t>
            </a:r>
            <a:r>
              <a:rPr lang="es-CL" sz="2400" dirty="0"/>
              <a:t>entre sí, o compartir objetos. Se necesita entonces algún mecanismo que </a:t>
            </a:r>
            <a:r>
              <a:rPr lang="es-CL" sz="2400" dirty="0" smtClean="0"/>
              <a:t>permita sincronizar </a:t>
            </a:r>
            <a:r>
              <a:rPr lang="es-CL" sz="2400" dirty="0"/>
              <a:t>hilos, así como, establecer unas 'reglas del juego' para acceder a recursos (</a:t>
            </a:r>
            <a:r>
              <a:rPr lang="es-CL" sz="2400" dirty="0" smtClean="0"/>
              <a:t>objetos) compartidos</a:t>
            </a:r>
            <a:r>
              <a:rPr lang="es-CL" sz="2400" dirty="0"/>
              <a:t>.</a:t>
            </a:r>
            <a:endParaRPr lang="es-C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43" y="1239864"/>
            <a:ext cx="2886913" cy="21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92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1853</TotalTime>
  <Words>1027</Words>
  <Application>Microsoft Office PowerPoint</Application>
  <PresentationFormat>Personalizado</PresentationFormat>
  <Paragraphs>91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Espiral</vt:lpstr>
      <vt:lpstr>HILOS</vt:lpstr>
      <vt:lpstr>Un hilo es un flujo de control dentro de un programa. </vt:lpstr>
      <vt:lpstr>Creación de hilos</vt:lpstr>
      <vt:lpstr>Presentación de PowerPoint</vt:lpstr>
      <vt:lpstr>Ciclo de vida de un hilo</vt:lpstr>
      <vt:lpstr>Presentación de PowerPoint</vt:lpstr>
      <vt:lpstr>Ejercicio</vt:lpstr>
      <vt:lpstr>Ejercicio 2</vt:lpstr>
      <vt:lpstr>Sincronización</vt:lpstr>
      <vt:lpstr>Presentación de PowerPoint</vt:lpstr>
      <vt:lpstr>Sincronización</vt:lpstr>
      <vt:lpstr>Presentación de PowerPoint</vt:lpstr>
      <vt:lpstr>Replica el ejercicio 2 y crea la clase Micrófono.</vt:lpstr>
      <vt:lpstr>Presentación de PowerPoint</vt:lpstr>
      <vt:lpstr>Presentación de PowerPoint</vt:lpstr>
      <vt:lpstr>Presentación de PowerPoint</vt:lpstr>
      <vt:lpstr>Prioridades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HILOS</dc:title>
  <dc:creator>Laboratorio</dc:creator>
  <cp:lastModifiedBy>Tania</cp:lastModifiedBy>
  <cp:revision>26</cp:revision>
  <dcterms:created xsi:type="dcterms:W3CDTF">2016-05-27T12:43:04Z</dcterms:created>
  <dcterms:modified xsi:type="dcterms:W3CDTF">2016-05-31T20:30:03Z</dcterms:modified>
</cp:coreProperties>
</file>