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64" r:id="rId3"/>
    <p:sldId id="281" r:id="rId4"/>
    <p:sldId id="282" r:id="rId5"/>
    <p:sldId id="297" r:id="rId6"/>
    <p:sldId id="283" r:id="rId7"/>
    <p:sldId id="298" r:id="rId8"/>
    <p:sldId id="284" r:id="rId9"/>
    <p:sldId id="287" r:id="rId10"/>
    <p:sldId id="285" r:id="rId11"/>
    <p:sldId id="289" r:id="rId12"/>
    <p:sldId id="290" r:id="rId13"/>
    <p:sldId id="292" r:id="rId14"/>
    <p:sldId id="299" r:id="rId15"/>
    <p:sldId id="301" r:id="rId16"/>
    <p:sldId id="300" r:id="rId17"/>
    <p:sldId id="293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294" r:id="rId26"/>
    <p:sldId id="309" r:id="rId27"/>
    <p:sldId id="310" r:id="rId28"/>
    <p:sldId id="295" r:id="rId29"/>
    <p:sldId id="296" r:id="rId30"/>
    <p:sldId id="311" r:id="rId31"/>
    <p:sldId id="266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preferSingleView="1">
    <p:restoredLeft sz="34580" autoAdjust="0"/>
    <p:restoredTop sz="86410"/>
  </p:normalViewPr>
  <p:slideViewPr>
    <p:cSldViewPr showGuides="1">
      <p:cViewPr varScale="1">
        <p:scale>
          <a:sx n="39" d="100"/>
          <a:sy n="39" d="100"/>
        </p:scale>
        <p:origin x="77" y="259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934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82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3/24/2015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3/24/2015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Apresentação pessoal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3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5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ULTIMO DA METODOLOGIA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NEXT</a:t>
            </a:r>
            <a:r>
              <a:rPr lang="pt-BR" dirty="0" smtClean="0">
                <a:sym typeface="Wingdings" panose="05000000000000000000" pitchFamily="2" charset="2"/>
              </a:rPr>
              <a:t> CENARIO E CONTEXTUALIZAÇÃO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7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NEXT </a:t>
            </a:r>
            <a:r>
              <a:rPr lang="pt-BR" dirty="0" smtClean="0">
                <a:sym typeface="Wingdings" panose="05000000000000000000" pitchFamily="2" charset="2"/>
              </a:rPr>
              <a:t> TABELA COMPARATIVA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NEXT </a:t>
            </a:r>
            <a:r>
              <a:rPr lang="pt-BR" dirty="0" smtClean="0">
                <a:sym typeface="Wingdings" panose="05000000000000000000" pitchFamily="2" charset="2"/>
              </a:rPr>
              <a:t> 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0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9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Texto Original </a:t>
            </a:r>
            <a:r>
              <a:rPr lang="pt-BR" dirty="0" err="1" smtClean="0"/>
              <a:t>MacMorpho</a:t>
            </a:r>
            <a:endParaRPr lang="pt-BR" dirty="0" smtClean="0"/>
          </a:p>
          <a:p>
            <a:r>
              <a:rPr lang="pt-BR" dirty="0" smtClean="0"/>
              <a:t>	Texto sem as TAGS</a:t>
            </a:r>
          </a:p>
          <a:p>
            <a:r>
              <a:rPr lang="pt-BR" dirty="0"/>
              <a:t>	</a:t>
            </a:r>
            <a:r>
              <a:rPr lang="pt-BR" dirty="0" smtClean="0"/>
              <a:t>	DESAMBIGUAÇÃO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ALEATÓRIO</a:t>
            </a:r>
          </a:p>
          <a:p>
            <a:endParaRPr lang="pt-BR" dirty="0"/>
          </a:p>
          <a:p>
            <a:r>
              <a:rPr lang="pt-BR" dirty="0" smtClean="0"/>
              <a:t>PONDERADO</a:t>
            </a:r>
          </a:p>
          <a:p>
            <a:endParaRPr lang="pt-BR" dirty="0"/>
          </a:p>
          <a:p>
            <a:r>
              <a:rPr lang="pt-BR" dirty="0" smtClean="0"/>
              <a:t>ESTATÍSTICO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EXPLIQUE ESCOLHA – RELACIONADA AO TRABALHO </a:t>
            </a:r>
          </a:p>
          <a:p>
            <a:r>
              <a:rPr lang="pt-BR" dirty="0" smtClean="0"/>
              <a:t>PROFISSIONAL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5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1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Explique cada</a:t>
            </a:r>
            <a:r>
              <a:rPr lang="en-US" dirty="0"/>
              <a:t> </a:t>
            </a:r>
            <a:r>
              <a:rPr lang="en-US" dirty="0" smtClean="0"/>
              <a:t>item do </a:t>
            </a:r>
            <a:r>
              <a:rPr lang="en-US" dirty="0" err="1" smtClean="0"/>
              <a:t>roteiro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7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64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40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7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4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2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Estocastico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padrão estocástico é aquele cujo estado é </a:t>
            </a:r>
            <a:r>
              <a:rPr lang="pt-BR" dirty="0" err="1" smtClean="0"/>
              <a:t>ideterminado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Com origem em eventos aleatórios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lançamento de dados é um exemplo..</a:t>
            </a:r>
          </a:p>
          <a:p>
            <a:endParaRPr lang="pt-BR" dirty="0"/>
          </a:p>
          <a:p>
            <a:r>
              <a:rPr lang="pt-BR" dirty="0" smtClean="0"/>
              <a:t>Tudo que usa probabilidade é, em parte estocástico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SINTEF – </a:t>
            </a:r>
            <a:r>
              <a:rPr lang="pt-BR" dirty="0"/>
              <a:t>a maior organização da Escandinávia dedicada a atividades de pesquisa e desenvolvimento</a:t>
            </a:r>
            <a:r>
              <a:rPr lang="pt-BR" dirty="0" smtClean="0"/>
              <a:t>. INDEPENDENTE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Softwares que são capazes de definir a função de uma palavra em uma oração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Fala sobre o </a:t>
            </a:r>
            <a:r>
              <a:rPr lang="pt-BR" dirty="0" err="1" smtClean="0"/>
              <a:t>o</a:t>
            </a:r>
            <a:r>
              <a:rPr lang="pt-BR" dirty="0" smtClean="0"/>
              <a:t> POST  e MUDA O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Foco nas classes gramaticais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DESAMBIGUAÇÃO APÓS PARSER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UTILIZANDO MTMDD COMO MEIO DE OBTER BOM DESEMPENHO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NEXT </a:t>
            </a:r>
            <a:r>
              <a:rPr lang="pt-BR" dirty="0" smtClean="0">
                <a:sym typeface="Wingdings" panose="05000000000000000000" pitchFamily="2" charset="2"/>
              </a:rPr>
              <a:t> MOTIVAÇAO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Novos caminhos para o clássico problema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Utilize a velocidade do MTMDD para obter as </a:t>
            </a:r>
            <a:r>
              <a:rPr lang="pt-BR" dirty="0" err="1" smtClean="0"/>
              <a:t>tags</a:t>
            </a:r>
            <a:r>
              <a:rPr lang="pt-BR" dirty="0" smtClean="0"/>
              <a:t> rapidamente.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Solução extensível.</a:t>
            </a:r>
          </a:p>
          <a:p>
            <a:endParaRPr lang="pt-BR" dirty="0"/>
          </a:p>
          <a:p>
            <a:r>
              <a:rPr lang="pt-BR" dirty="0" smtClean="0"/>
              <a:t>Adicionou um novo dicionário, está </a:t>
            </a:r>
            <a:r>
              <a:rPr lang="pt-BR" dirty="0" smtClean="0"/>
              <a:t>funcionando</a:t>
            </a:r>
          </a:p>
          <a:p>
            <a:endParaRPr lang="pt-BR" dirty="0"/>
          </a:p>
          <a:p>
            <a:r>
              <a:rPr lang="pt-BR" dirty="0" smtClean="0"/>
              <a:t>NEXT </a:t>
            </a:r>
            <a:r>
              <a:rPr lang="pt-BR" dirty="0" smtClean="0">
                <a:sym typeface="Wingdings" panose="05000000000000000000" pitchFamily="2" charset="2"/>
              </a:rPr>
              <a:t> OBJETIVOS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OBJETIVO PRINCIPAL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OBTER UM DESAMBIGUADOR  QUE POSSA TRABALHAR EM CONJUNTO COM O WAGGER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SENDO A FASE DE DESAMBIGUAÇÃO QUE ELE NÃO POSSUI</a:t>
            </a:r>
          </a:p>
          <a:p>
            <a:endParaRPr lang="pt-BR" dirty="0"/>
          </a:p>
          <a:p>
            <a:r>
              <a:rPr lang="pt-BR" dirty="0" smtClean="0"/>
              <a:t>DA MELHOR FORMA POSSÍVEL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EXPLIQUE AS </a:t>
            </a:r>
            <a:r>
              <a:rPr lang="pt-BR" dirty="0" smtClean="0"/>
              <a:t>FASES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NEXT </a:t>
            </a:r>
            <a:r>
              <a:rPr lang="pt-BR" dirty="0" smtClean="0">
                <a:sym typeface="Wingdings" panose="05000000000000000000" pitchFamily="2" charset="2"/>
              </a:rPr>
              <a:t> METODOLOGIA</a:t>
            </a: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7374-2C14-4DD9-9AC6-4E68F50B220E}" type="datetime1">
              <a:rPr lang="en-US" smtClean="0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C5F5-8723-46AE-BE04-285C2D271E2B}" type="datetime1">
              <a:rPr lang="en-US" smtClean="0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AD60-AF0D-456B-868B-FFB83101F817}" type="datetime1">
              <a:rPr lang="en-US" smtClean="0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9A8D-6F6D-4208-B72A-F2BB9543BE3F}" type="datetime1">
              <a:rPr lang="en-US" smtClean="0"/>
              <a:t>3/24/2015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2AB-8AE8-40CA-9228-99DAA552925B}" type="datetime1">
              <a:rPr lang="en-US" smtClean="0"/>
              <a:t>3/24/2015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3135-FEB3-4D07-8C37-ABDB855DA4A0}" type="datetime1">
              <a:rPr lang="en-US" smtClean="0"/>
              <a:t>3/24/2015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6E6D-7C51-4C0D-AC90-A7771412A212}" type="datetime1">
              <a:rPr lang="en-US" smtClean="0"/>
              <a:t>3/24/2015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5AE3-2CE5-4753-BDAD-FCE6B70F7127}" type="datetime1">
              <a:rPr lang="en-US" smtClean="0"/>
              <a:t>3/24/2015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F035-BFDE-4248-8493-A07C80194B69}" type="datetime1">
              <a:rPr lang="en-US" smtClean="0"/>
              <a:t>3/24/2015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716BAA58-6D68-4ED4-8BA2-A04D646AD11D}" type="datetime1">
              <a:rPr lang="en-US" smtClean="0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pt-BR" sz="4400" b="1" dirty="0" smtClean="0"/>
              <a:t>DESAMBIGUAÇÃO </a:t>
            </a:r>
            <a:r>
              <a:rPr lang="pt-BR" sz="4400" b="1" dirty="0"/>
              <a:t>ESTOCASTICAMENTE EFICIENTE DE ANOTAÇÕES MORFOSINTÁTICAS FEITAS POR MTMDD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9304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		</a:t>
            </a:r>
            <a:endParaRPr lang="en-US" dirty="0" smtClean="0"/>
          </a:p>
          <a:p>
            <a:r>
              <a:rPr lang="en-US" dirty="0" err="1" smtClean="0"/>
              <a:t>Aluno</a:t>
            </a:r>
            <a:r>
              <a:rPr lang="en-US" dirty="0" smtClean="0"/>
              <a:t>: Pablo </a:t>
            </a:r>
            <a:r>
              <a:rPr lang="en-US" dirty="0" err="1" smtClean="0"/>
              <a:t>Frederico</a:t>
            </a:r>
            <a:r>
              <a:rPr lang="en-US" dirty="0" smtClean="0"/>
              <a:t> Oliveira Thiele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Orientador:</a:t>
            </a:r>
            <a:r>
              <a:rPr lang="en-US" sz="2400" dirty="0"/>
              <a:t> </a:t>
            </a:r>
            <a:r>
              <a:rPr lang="en-US" sz="2400" dirty="0" smtClean="0"/>
              <a:t>Dr. Paulo Fernandes</a:t>
            </a:r>
          </a:p>
          <a:p>
            <a:r>
              <a:rPr lang="pt-BR" sz="2400" dirty="0" err="1" smtClean="0"/>
              <a:t>Co-orientador</a:t>
            </a:r>
            <a:r>
              <a:rPr lang="pt-BR" sz="2400" dirty="0" smtClean="0"/>
              <a:t>: Dra. </a:t>
            </a:r>
            <a:r>
              <a:rPr lang="pt-BR" sz="2400" dirty="0" err="1" smtClean="0"/>
              <a:t>Lucelene</a:t>
            </a:r>
            <a:r>
              <a:rPr lang="pt-BR" sz="2400" dirty="0" smtClean="0"/>
              <a:t> Lopes</a:t>
            </a:r>
          </a:p>
          <a:p>
            <a:r>
              <a:rPr lang="pt-BR" sz="2400" dirty="0" smtClean="0"/>
              <a:t>	Porto Alegre - 2015</a:t>
            </a:r>
          </a:p>
          <a:p>
            <a:endParaRPr lang="pt-BR" sz="2400" dirty="0" smtClean="0"/>
          </a:p>
        </p:txBody>
      </p:sp>
      <p:pic>
        <p:nvPicPr>
          <p:cNvPr id="1026" name="Picture 2" descr="http://www.pucrs.br/portal/img/i_logo_puc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76200"/>
            <a:ext cx="2495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1212" y="112524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FACULDADE </a:t>
            </a:r>
            <a:r>
              <a:rPr lang="en-US" sz="2000" b="1" dirty="0"/>
              <a:t>DE INFORMÁTICA </a:t>
            </a:r>
            <a:endParaRPr lang="en-US" sz="2000" dirty="0"/>
          </a:p>
          <a:p>
            <a:r>
              <a:rPr lang="pt-BR" sz="2000" b="1" dirty="0" smtClean="0"/>
              <a:t>PÓS-GRADUAÇÃO EM </a:t>
            </a:r>
          </a:p>
          <a:p>
            <a:r>
              <a:rPr lang="pt-BR" sz="2000" b="1" dirty="0" smtClean="0"/>
              <a:t>CIÊNCIA </a:t>
            </a:r>
            <a:r>
              <a:rPr lang="pt-BR" sz="2000" b="1" dirty="0"/>
              <a:t>DA </a:t>
            </a:r>
            <a:r>
              <a:rPr lang="pt-BR" sz="2000" b="1" dirty="0" smtClean="0"/>
              <a:t>COMPUTAÇÃO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19676"/>
          </a:xfrm>
        </p:spPr>
        <p:txBody>
          <a:bodyPr>
            <a:normAutofit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realize </a:t>
            </a:r>
            <a:r>
              <a:rPr lang="en-US" dirty="0" err="1" smtClean="0"/>
              <a:t>ajustes</a:t>
            </a:r>
            <a:r>
              <a:rPr lang="en-US" dirty="0" smtClean="0"/>
              <a:t> no corpus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dirty="0" smtClean="0"/>
          </a:p>
          <a:p>
            <a:endParaRPr lang="en-US" dirty="0" smtClean="0"/>
          </a:p>
          <a:p>
            <a:r>
              <a:rPr lang="pt-BR" dirty="0" smtClean="0"/>
              <a:t>Definido corpus:  Mac-</a:t>
            </a:r>
            <a:r>
              <a:rPr lang="pt-BR" dirty="0" err="1" smtClean="0"/>
              <a:t>Morpho</a:t>
            </a:r>
            <a:endParaRPr lang="pt-BR" dirty="0" smtClean="0"/>
          </a:p>
          <a:p>
            <a:pPr lvl="1"/>
            <a:r>
              <a:rPr lang="pt-BR" dirty="0" smtClean="0"/>
              <a:t>Corpus revisado e etiquetado corretamente  por definição</a:t>
            </a:r>
          </a:p>
          <a:p>
            <a:pPr lvl="1"/>
            <a:r>
              <a:rPr lang="pt-BR" dirty="0" smtClean="0"/>
              <a:t>Formado por textos noticiais em português brasileiro </a:t>
            </a:r>
          </a:p>
          <a:p>
            <a:pPr lvl="1"/>
            <a:r>
              <a:rPr lang="pt-BR" dirty="0" smtClean="0"/>
              <a:t>Mais de 760 mil itens etiquetados</a:t>
            </a:r>
          </a:p>
          <a:p>
            <a:pPr marL="426645" lvl="1" indent="0">
              <a:buNone/>
            </a:pPr>
            <a:endParaRPr lang="pt-BR" dirty="0" smtClean="0"/>
          </a:p>
          <a:p>
            <a:r>
              <a:rPr lang="pt-BR" dirty="0" smtClean="0"/>
              <a:t>Utilizar </a:t>
            </a:r>
            <a:r>
              <a:rPr lang="pt-BR" dirty="0" err="1" smtClean="0"/>
              <a:t>tagger</a:t>
            </a:r>
            <a:r>
              <a:rPr lang="pt-BR" dirty="0" smtClean="0"/>
              <a:t> MTMDD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WAGGER - Word </a:t>
            </a:r>
            <a:r>
              <a:rPr lang="en-US" dirty="0" err="1"/>
              <a:t>clAss</a:t>
            </a:r>
            <a:r>
              <a:rPr lang="en-US" dirty="0"/>
              <a:t> </a:t>
            </a:r>
            <a:r>
              <a:rPr lang="en-US" dirty="0" err="1"/>
              <a:t>taGGER</a:t>
            </a:r>
            <a:endParaRPr lang="en-US" dirty="0"/>
          </a:p>
          <a:p>
            <a:pPr lvl="1"/>
            <a:r>
              <a:rPr lang="pt-BR" dirty="0"/>
              <a:t>Aplicativo que etiqueta as palavras de um arquivo texto, utilizando uma estrutura </a:t>
            </a:r>
            <a:r>
              <a:rPr lang="pt-BR" dirty="0" err="1"/>
              <a:t>Multi-Terminal</a:t>
            </a:r>
            <a:r>
              <a:rPr lang="pt-BR" dirty="0"/>
              <a:t> </a:t>
            </a:r>
            <a:r>
              <a:rPr lang="pt-BR" dirty="0" err="1"/>
              <a:t>Multi-valued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/>
              <a:t> (MTMDD) para armazenar o conjunto de palavras e suas classes gramaticais </a:t>
            </a:r>
            <a:endParaRPr lang="pt-BR" dirty="0" smtClean="0"/>
          </a:p>
          <a:p>
            <a:r>
              <a:rPr lang="pt-BR" dirty="0" smtClean="0"/>
              <a:t>Ajuste de etiquetas entre WAGGER e Mac-</a:t>
            </a:r>
            <a:r>
              <a:rPr lang="pt-BR" dirty="0" err="1" smtClean="0"/>
              <a:t>Morpho</a:t>
            </a:r>
            <a:endParaRPr lang="pt-BR" dirty="0" smtClean="0"/>
          </a:p>
          <a:p>
            <a:pPr lvl="1"/>
            <a:r>
              <a:rPr lang="pt-BR" dirty="0" smtClean="0"/>
              <a:t>Mac-</a:t>
            </a:r>
            <a:r>
              <a:rPr lang="pt-BR" dirty="0" err="1" smtClean="0"/>
              <a:t>Morpho</a:t>
            </a:r>
            <a:r>
              <a:rPr lang="pt-BR" dirty="0" smtClean="0"/>
              <a:t> possui mais etiquetas </a:t>
            </a:r>
          </a:p>
          <a:p>
            <a:pPr lvl="1"/>
            <a:r>
              <a:rPr lang="pt-BR" dirty="0" err="1" smtClean="0"/>
              <a:t>Wagger</a:t>
            </a:r>
            <a:r>
              <a:rPr lang="pt-BR" dirty="0" smtClean="0"/>
              <a:t> pode receber ajustes por meio de configuração</a:t>
            </a:r>
          </a:p>
          <a:p>
            <a:pPr lvl="1"/>
            <a:r>
              <a:rPr lang="pt-BR" dirty="0" smtClean="0"/>
              <a:t>Mapeamento entre etiquetas durante pós-processamento</a:t>
            </a:r>
          </a:p>
          <a:p>
            <a:r>
              <a:rPr lang="pt-BR" dirty="0" smtClean="0"/>
              <a:t>Análise dos resultados obtidos pelo WAGGER e desambiguação</a:t>
            </a:r>
          </a:p>
          <a:p>
            <a:pPr marL="426645" lvl="1" indent="0">
              <a:buNone/>
            </a:pPr>
            <a:endParaRPr lang="pt-BR" dirty="0" smtClean="0"/>
          </a:p>
          <a:p>
            <a:pPr marL="426645" lvl="1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e contextualização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POST - </a:t>
            </a:r>
            <a:r>
              <a:rPr lang="en-US" i="1" dirty="0"/>
              <a:t>Part-Of-Speech </a:t>
            </a:r>
            <a:r>
              <a:rPr lang="en-US" i="1" dirty="0" smtClean="0"/>
              <a:t>Tagging</a:t>
            </a:r>
            <a:endParaRPr lang="en-US" dirty="0"/>
          </a:p>
          <a:p>
            <a:pPr lvl="1"/>
            <a:r>
              <a:rPr lang="pt-BR" dirty="0" smtClean="0"/>
              <a:t>Pode ser entendido como definição de classe gramatical</a:t>
            </a:r>
          </a:p>
          <a:p>
            <a:pPr marL="426645" lvl="1" indent="0">
              <a:buNone/>
            </a:pPr>
            <a:endParaRPr lang="en-US" dirty="0"/>
          </a:p>
          <a:p>
            <a:r>
              <a:rPr lang="pt-BR" dirty="0" err="1" smtClean="0"/>
              <a:t>Tagging</a:t>
            </a:r>
            <a:endParaRPr lang="pt-BR" dirty="0" smtClean="0"/>
          </a:p>
          <a:p>
            <a:pPr lvl="1"/>
            <a:r>
              <a:rPr lang="pt-BR" dirty="0" smtClean="0"/>
              <a:t>POS baseado em regras</a:t>
            </a:r>
          </a:p>
          <a:p>
            <a:pPr lvl="2"/>
            <a:r>
              <a:rPr lang="pt-BR" dirty="0" smtClean="0"/>
              <a:t>Década de 60 e 70 </a:t>
            </a:r>
          </a:p>
          <a:p>
            <a:pPr lvl="2"/>
            <a:r>
              <a:rPr lang="pt-BR" dirty="0" err="1" smtClean="0"/>
              <a:t>Checklist</a:t>
            </a:r>
            <a:endParaRPr lang="pt-BR" dirty="0" smtClean="0"/>
          </a:p>
          <a:p>
            <a:pPr lvl="1"/>
            <a:r>
              <a:rPr lang="pt-BR" dirty="0" smtClean="0"/>
              <a:t>POS baseado em estatística</a:t>
            </a:r>
          </a:p>
          <a:p>
            <a:pPr lvl="2"/>
            <a:r>
              <a:rPr lang="pt-BR" dirty="0" err="1"/>
              <a:t>Hidden</a:t>
            </a:r>
            <a:r>
              <a:rPr lang="pt-BR" dirty="0"/>
              <a:t> </a:t>
            </a:r>
            <a:r>
              <a:rPr lang="pt-BR" dirty="0" err="1"/>
              <a:t>Markov</a:t>
            </a:r>
            <a:r>
              <a:rPr lang="pt-BR" dirty="0"/>
              <a:t> </a:t>
            </a:r>
            <a:r>
              <a:rPr lang="pt-BR" dirty="0" err="1" smtClean="0"/>
              <a:t>Models</a:t>
            </a:r>
            <a:r>
              <a:rPr lang="pt-BR" dirty="0" smtClean="0"/>
              <a:t> – HMM</a:t>
            </a:r>
          </a:p>
          <a:p>
            <a:pPr lvl="2"/>
            <a:r>
              <a:rPr lang="pt-BR" dirty="0" smtClean="0"/>
              <a:t>Probabilidade dependente da própria etiqueta apenas</a:t>
            </a:r>
          </a:p>
          <a:p>
            <a:pPr lvl="2"/>
            <a:r>
              <a:rPr lang="pt-BR" dirty="0" smtClean="0"/>
              <a:t>Probabilidade dependente apenas de sua etiqueta anterior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8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e contextualização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Part-Of-Speech Tagging </a:t>
            </a:r>
            <a:r>
              <a:rPr lang="en-US" i="1" dirty="0" err="1" smtClean="0"/>
              <a:t>Híbrido</a:t>
            </a:r>
            <a:endParaRPr lang="en-US" dirty="0"/>
          </a:p>
          <a:p>
            <a:r>
              <a:rPr lang="pt-BR" dirty="0" smtClean="0"/>
              <a:t>Usam os dois paradigmas:</a:t>
            </a:r>
          </a:p>
          <a:p>
            <a:pPr lvl="1"/>
            <a:r>
              <a:rPr lang="pt-BR" dirty="0" smtClean="0"/>
              <a:t>Regras</a:t>
            </a:r>
          </a:p>
          <a:p>
            <a:pPr lvl="1"/>
            <a:r>
              <a:rPr lang="pt-BR" dirty="0" smtClean="0"/>
              <a:t>Cálculo de estatísticas</a:t>
            </a:r>
          </a:p>
          <a:p>
            <a:r>
              <a:rPr lang="pt-BR" dirty="0" smtClean="0"/>
              <a:t>Conseguiram os melhores resultados percentuais encontrados na pesquisa deste trabalho.</a:t>
            </a:r>
          </a:p>
          <a:p>
            <a:r>
              <a:rPr lang="pt-BR" dirty="0" smtClean="0"/>
              <a:t>Um método deste tipo chegou a 98% de taxa de acerto em textos de português brasileiro. DOMINGUES, Miriam[35]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e contextualização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Part-Of-Speech Tagging </a:t>
            </a:r>
            <a:r>
              <a:rPr lang="en-US" i="1" dirty="0" err="1" smtClean="0"/>
              <a:t>Híbrido</a:t>
            </a:r>
            <a:endParaRPr lang="en-US" dirty="0"/>
          </a:p>
          <a:p>
            <a:r>
              <a:rPr lang="pt-BR" dirty="0" smtClean="0"/>
              <a:t>Usam os dois paradigmas:</a:t>
            </a:r>
          </a:p>
          <a:p>
            <a:pPr lvl="1"/>
            <a:r>
              <a:rPr lang="pt-BR" dirty="0" smtClean="0"/>
              <a:t>Regras</a:t>
            </a:r>
          </a:p>
          <a:p>
            <a:pPr lvl="1"/>
            <a:r>
              <a:rPr lang="pt-BR" dirty="0" smtClean="0"/>
              <a:t>Cálculo de estatísticas</a:t>
            </a:r>
          </a:p>
          <a:p>
            <a:r>
              <a:rPr lang="pt-BR" dirty="0" smtClean="0"/>
              <a:t>Conseguiram os melhores resultados percentuais encontrados na pesquisa deste trabalho.</a:t>
            </a:r>
          </a:p>
          <a:p>
            <a:r>
              <a:rPr lang="pt-BR" dirty="0" smtClean="0"/>
              <a:t>Um método deste tipo chegou a 98% de taxa de acerto em textos de português brasileiro. DOMINGUES, Miriam[35]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Comparação entre trabalhos similares encontrados na bibliografia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964360"/>
              </p:ext>
            </p:extLst>
          </p:nvPr>
        </p:nvGraphicFramePr>
        <p:xfrm>
          <a:off x="303209" y="1701800"/>
          <a:ext cx="11885615" cy="50196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7123"/>
                <a:gridCol w="3490280"/>
                <a:gridCol w="2362200"/>
                <a:gridCol w="1600200"/>
                <a:gridCol w="2055812"/>
              </a:tblGrid>
              <a:tr h="31623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Autores</a:t>
                      </a:r>
                      <a:r>
                        <a:rPr lang="pt-BR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Tipo de </a:t>
                      </a:r>
                      <a:r>
                        <a:rPr lang="pt-BR" sz="1200" dirty="0" err="1" smtClean="0"/>
                        <a:t>Tagging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Máxima taxa</a:t>
                      </a:r>
                      <a:r>
                        <a:rPr lang="pt-BR" sz="1200" baseline="0" dirty="0" smtClean="0"/>
                        <a:t> de acerto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Idioma</a:t>
                      </a:r>
                      <a:r>
                        <a:rPr lang="pt-BR" sz="1200" baseline="0" dirty="0" smtClean="0"/>
                        <a:t> utilizado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Tipo de desambiguação</a:t>
                      </a:r>
                      <a:endParaRPr lang="en-US" sz="1200" dirty="0"/>
                    </a:p>
                  </a:txBody>
                  <a:tcPr/>
                </a:tc>
              </a:tr>
              <a:tr h="7475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Aduriz e Illarraza [3]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Baseado em regras, usando uma gramática própria.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97.51%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Basco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Regras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13454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Brill [4]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Baseado em regras, com aprendizagem sem supervisão.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(Transformation-Based Learning)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Inglês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Regras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9314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Giménez</a:t>
                      </a:r>
                      <a:r>
                        <a:rPr lang="en-US" sz="1600" dirty="0" smtClean="0"/>
                        <a:t> e </a:t>
                      </a:r>
                      <a:r>
                        <a:rPr lang="en-US" sz="1600" dirty="0" err="1" smtClean="0"/>
                        <a:t>Màrquez</a:t>
                      </a:r>
                      <a:r>
                        <a:rPr lang="en-US" sz="1600" dirty="0" smtClean="0"/>
                        <a:t> [5]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Utilizando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(SVM)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97.16%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Inglês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Espanhol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Estatístico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7475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Segond</a:t>
                      </a:r>
                      <a:r>
                        <a:rPr lang="en-US" sz="1600" dirty="0" smtClean="0"/>
                        <a:t> et.al.[7]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Baseado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HMM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Inglês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Estatístico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9314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Domingues</a:t>
                      </a:r>
                      <a:r>
                        <a:rPr lang="en-US" sz="1600" dirty="0" smtClean="0"/>
                        <a:t> [35]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Processo híbrido baseado em probabilidade e regras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98,30%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Português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Estatístico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Regras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programada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Groovy</a:t>
            </a:r>
          </a:p>
          <a:p>
            <a:endParaRPr lang="pt-BR" dirty="0" smtClean="0"/>
          </a:p>
          <a:p>
            <a:r>
              <a:rPr lang="pt-BR" dirty="0" smtClean="0"/>
              <a:t>Adequação das etiquetas do </a:t>
            </a:r>
            <a:r>
              <a:rPr lang="pt-BR" dirty="0" err="1" smtClean="0"/>
              <a:t>Wagger</a:t>
            </a:r>
            <a:r>
              <a:rPr lang="pt-BR" dirty="0" smtClean="0"/>
              <a:t> através de mapeamento entre </a:t>
            </a:r>
            <a:r>
              <a:rPr lang="pt-BR" dirty="0" err="1" smtClean="0"/>
              <a:t>tags</a:t>
            </a:r>
            <a:r>
              <a:rPr lang="pt-BR" dirty="0" smtClean="0"/>
              <a:t>.  Tabela 2 – pg. 24</a:t>
            </a:r>
            <a:endParaRPr lang="en-US" dirty="0"/>
          </a:p>
          <a:p>
            <a:endParaRPr lang="pt-BR" dirty="0" smtClean="0"/>
          </a:p>
          <a:p>
            <a:r>
              <a:rPr lang="pt-BR" dirty="0" smtClean="0"/>
              <a:t>Elaboração da estrutura lógica da aplicação de desambiguação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86" y="1701800"/>
            <a:ext cx="8458200" cy="44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de banco de dados baseado em grafos</a:t>
            </a:r>
          </a:p>
          <a:p>
            <a:endParaRPr lang="pt-BR" dirty="0"/>
          </a:p>
          <a:p>
            <a:r>
              <a:rPr lang="pt-BR" dirty="0" smtClean="0"/>
              <a:t>Neo4j</a:t>
            </a:r>
          </a:p>
          <a:p>
            <a:endParaRPr lang="pt-BR" dirty="0"/>
          </a:p>
          <a:p>
            <a:r>
              <a:rPr lang="pt-BR" dirty="0" smtClean="0"/>
              <a:t>Utilizado para visualização das etiquetas obtidas além de servir como API para consultas estatísticas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Desambiguação pseudoaleatória</a:t>
            </a:r>
          </a:p>
          <a:p>
            <a:pPr lvl="1"/>
            <a:r>
              <a:rPr lang="pt-BR" dirty="0" smtClean="0"/>
              <a:t>Usa como base o resultado original do WAGGER</a:t>
            </a:r>
          </a:p>
          <a:p>
            <a:pPr marL="426645" lvl="1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Analisando o grupo de </a:t>
            </a:r>
            <a:r>
              <a:rPr lang="pt-BR" dirty="0" err="1" smtClean="0"/>
              <a:t>tags</a:t>
            </a:r>
            <a:r>
              <a:rPr lang="pt-BR" dirty="0" smtClean="0"/>
              <a:t> relacionadas para cada palavra o código faz uma escolha pseudoaleatória.</a:t>
            </a:r>
          </a:p>
          <a:p>
            <a:r>
              <a:rPr lang="pt-BR" dirty="0" smtClean="0"/>
              <a:t>Essa formalidade é obtida diretamente através da implementação </a:t>
            </a:r>
            <a:r>
              <a:rPr lang="pt-BR" i="1" dirty="0" err="1" smtClean="0"/>
              <a:t>Groovy</a:t>
            </a:r>
            <a:r>
              <a:rPr lang="pt-BR" dirty="0" smtClean="0"/>
              <a:t> para a classe </a:t>
            </a:r>
            <a:r>
              <a:rPr lang="pt-BR" i="1" dirty="0" err="1" smtClean="0"/>
              <a:t>Random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751" y="2514600"/>
            <a:ext cx="383647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pt-BR" dirty="0" smtClean="0"/>
          </a:p>
          <a:p>
            <a:r>
              <a:rPr lang="pt-BR" sz="9600" dirty="0" smtClean="0"/>
              <a:t>Introdução</a:t>
            </a:r>
          </a:p>
          <a:p>
            <a:r>
              <a:rPr lang="pt-BR" sz="9600" dirty="0" smtClean="0"/>
              <a:t>Motivação</a:t>
            </a:r>
          </a:p>
          <a:p>
            <a:r>
              <a:rPr lang="pt-BR" sz="9600" dirty="0" smtClean="0"/>
              <a:t>Objetivos</a:t>
            </a:r>
          </a:p>
          <a:p>
            <a:r>
              <a:rPr lang="pt-BR" sz="9600" dirty="0" smtClean="0"/>
              <a:t>Metodologia</a:t>
            </a:r>
          </a:p>
          <a:p>
            <a:r>
              <a:rPr lang="pt-BR" sz="9600" dirty="0"/>
              <a:t>Cenário e </a:t>
            </a:r>
            <a:r>
              <a:rPr lang="pt-BR" sz="9600" dirty="0" smtClean="0"/>
              <a:t>contextualização</a:t>
            </a:r>
          </a:p>
          <a:p>
            <a:r>
              <a:rPr lang="pt-BR" sz="9600" dirty="0" smtClean="0"/>
              <a:t>Desenvolvimento</a:t>
            </a:r>
          </a:p>
          <a:p>
            <a:r>
              <a:rPr lang="pt-BR" sz="9600" smtClean="0"/>
              <a:t>Resultados obtidos</a:t>
            </a:r>
            <a:endParaRPr lang="pt-BR" sz="9600" dirty="0" smtClean="0"/>
          </a:p>
          <a:p>
            <a:r>
              <a:rPr lang="pt-BR" sz="9600" dirty="0" smtClean="0"/>
              <a:t>Considerações finais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7110703" cy="4470400"/>
          </a:xfrm>
        </p:spPr>
        <p:txBody>
          <a:bodyPr>
            <a:normAutofit/>
          </a:bodyPr>
          <a:lstStyle/>
          <a:p>
            <a:r>
              <a:rPr lang="pt-BR" dirty="0" smtClean="0"/>
              <a:t>Desambiguação ponderada</a:t>
            </a:r>
            <a:endParaRPr lang="pt-BR" dirty="0"/>
          </a:p>
          <a:p>
            <a:pPr lvl="1"/>
            <a:r>
              <a:rPr lang="pt-BR" dirty="0" smtClean="0"/>
              <a:t>Realiza uma leitura do conjunto de </a:t>
            </a:r>
            <a:r>
              <a:rPr lang="pt-BR" dirty="0" err="1" smtClean="0"/>
              <a:t>tags</a:t>
            </a:r>
            <a:r>
              <a:rPr lang="pt-BR" dirty="0" smtClean="0"/>
              <a:t>, agrupando as repetições</a:t>
            </a:r>
          </a:p>
          <a:p>
            <a:pPr lvl="1"/>
            <a:r>
              <a:rPr lang="pt-BR" dirty="0" smtClean="0"/>
              <a:t>Elabora um arquivo JSON que contenha todas as informações de forma organizada</a:t>
            </a:r>
          </a:p>
          <a:p>
            <a:pPr lvl="1"/>
            <a:r>
              <a:rPr lang="pt-BR" dirty="0" smtClean="0"/>
              <a:t>Uma segunda leitura acontece no texto a ser desambiguado</a:t>
            </a:r>
          </a:p>
          <a:p>
            <a:pPr lvl="1"/>
            <a:r>
              <a:rPr lang="pt-BR" dirty="0" smtClean="0"/>
              <a:t>Para cada palavra a ser desambiguada uma busca no mapa de estatísticas é efetuada</a:t>
            </a:r>
          </a:p>
          <a:p>
            <a:pPr lvl="1"/>
            <a:r>
              <a:rPr lang="pt-BR" dirty="0" smtClean="0"/>
              <a:t>Se houver valores, esses valores são utilizados como base em um cálculo para a definição da etiqueta final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33" y="767773"/>
            <a:ext cx="30194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7110703" cy="4470400"/>
          </a:xfrm>
        </p:spPr>
        <p:txBody>
          <a:bodyPr>
            <a:normAutofit/>
          </a:bodyPr>
          <a:lstStyle/>
          <a:p>
            <a:r>
              <a:rPr lang="pt-BR" dirty="0" smtClean="0"/>
              <a:t>Desambiguação ponderada</a:t>
            </a:r>
            <a:endParaRPr lang="pt-BR" dirty="0"/>
          </a:p>
          <a:p>
            <a:pPr lvl="1"/>
            <a:r>
              <a:rPr lang="pt-BR" dirty="0" smtClean="0"/>
              <a:t>Realiza uma leitura do conjunto de </a:t>
            </a:r>
            <a:r>
              <a:rPr lang="pt-BR" dirty="0" err="1" smtClean="0"/>
              <a:t>tags</a:t>
            </a:r>
            <a:r>
              <a:rPr lang="pt-BR" dirty="0" smtClean="0"/>
              <a:t>, agrupando as repetições</a:t>
            </a:r>
          </a:p>
          <a:p>
            <a:pPr lvl="1"/>
            <a:r>
              <a:rPr lang="pt-BR" dirty="0" smtClean="0"/>
              <a:t>Elabora um arquivo JSON que contenha todas as informações de forma organizada</a:t>
            </a:r>
          </a:p>
          <a:p>
            <a:pPr lvl="1"/>
            <a:r>
              <a:rPr lang="pt-BR" dirty="0" smtClean="0"/>
              <a:t>Uma segunda leitura acontece no texto a ser desambiguado</a:t>
            </a:r>
          </a:p>
          <a:p>
            <a:pPr lvl="1"/>
            <a:r>
              <a:rPr lang="pt-BR" dirty="0" smtClean="0"/>
              <a:t>Para cada palavra a ser desambiguada uma busca no mapa de estatísticas é efetuada</a:t>
            </a:r>
          </a:p>
          <a:p>
            <a:pPr lvl="1"/>
            <a:r>
              <a:rPr lang="pt-BR" dirty="0" smtClean="0"/>
              <a:t>Se houver valores, esses valores são utilizados como base em um cálculo para a definição da etiqueta final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33" y="767773"/>
            <a:ext cx="30194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9853903" cy="4470400"/>
          </a:xfrm>
        </p:spPr>
        <p:txBody>
          <a:bodyPr>
            <a:normAutofit/>
          </a:bodyPr>
          <a:lstStyle/>
          <a:p>
            <a:r>
              <a:rPr lang="pt-BR" dirty="0" smtClean="0"/>
              <a:t>Desambiguação ponderada através de estatística</a:t>
            </a:r>
            <a:endParaRPr lang="pt-BR" dirty="0"/>
          </a:p>
          <a:p>
            <a:pPr lvl="1"/>
            <a:r>
              <a:rPr lang="pt-BR" dirty="0" smtClean="0"/>
              <a:t>Realiza uma leitura do conjunto de </a:t>
            </a:r>
            <a:r>
              <a:rPr lang="pt-BR" dirty="0" err="1" smtClean="0"/>
              <a:t>tags</a:t>
            </a:r>
            <a:r>
              <a:rPr lang="pt-BR" dirty="0" smtClean="0"/>
              <a:t>, agrupando em grafos</a:t>
            </a:r>
          </a:p>
          <a:p>
            <a:pPr lvl="1"/>
            <a:r>
              <a:rPr lang="pt-BR" dirty="0" smtClean="0"/>
              <a:t>Utilizando as facilidades do Neo4j é criado um banco de dados em formato de grafo que possui:</a:t>
            </a:r>
          </a:p>
          <a:p>
            <a:pPr lvl="2"/>
            <a:r>
              <a:rPr lang="pt-BR" dirty="0" smtClean="0"/>
              <a:t>Todas as palavras</a:t>
            </a:r>
          </a:p>
          <a:p>
            <a:pPr lvl="2"/>
            <a:r>
              <a:rPr lang="pt-BR" dirty="0" smtClean="0"/>
              <a:t>Todas as etiquetas possíveis</a:t>
            </a:r>
          </a:p>
          <a:p>
            <a:pPr lvl="2"/>
            <a:r>
              <a:rPr lang="pt-BR" dirty="0" smtClean="0"/>
              <a:t>Grupo de três etiquetas – definição de triplas</a:t>
            </a:r>
          </a:p>
          <a:p>
            <a:pPr lvl="2"/>
            <a:r>
              <a:rPr lang="pt-BR" dirty="0" smtClean="0"/>
              <a:t>Relacionamentos entre os nodos acima</a:t>
            </a:r>
          </a:p>
        </p:txBody>
      </p:sp>
    </p:spTree>
    <p:extLst>
      <p:ext uri="{BB962C8B-B14F-4D97-AF65-F5344CB8AC3E}">
        <p14:creationId xmlns:p14="http://schemas.microsoft.com/office/powerpoint/2010/main" val="35826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9853903" cy="4470400"/>
          </a:xfrm>
        </p:spPr>
        <p:txBody>
          <a:bodyPr>
            <a:normAutofit/>
          </a:bodyPr>
          <a:lstStyle/>
          <a:p>
            <a:r>
              <a:rPr lang="pt-BR" dirty="0" smtClean="0"/>
              <a:t>Desambiguação ponderada através de estatística</a:t>
            </a:r>
          </a:p>
          <a:p>
            <a:pPr lvl="1"/>
            <a:r>
              <a:rPr lang="pt-BR" dirty="0" smtClean="0"/>
              <a:t>Como na etapa anterior, em cada palavra a ser desambiguada, uma consulta via API é realizada no grafo.</a:t>
            </a:r>
          </a:p>
          <a:p>
            <a:pPr lvl="1"/>
            <a:r>
              <a:rPr lang="pt-BR" dirty="0" smtClean="0"/>
              <a:t>Eventualmente é retornada uma lista de possibilidades.</a:t>
            </a:r>
          </a:p>
          <a:p>
            <a:pPr lvl="1"/>
            <a:r>
              <a:rPr lang="pt-BR" dirty="0" smtClean="0"/>
              <a:t>Essa lista é ordenada pela quantidade de vezes que ocorreu</a:t>
            </a:r>
          </a:p>
          <a:p>
            <a:pPr lvl="1"/>
            <a:r>
              <a:rPr lang="pt-BR" dirty="0" smtClean="0"/>
              <a:t>A desambiguação acontece da seguinte maneira:</a:t>
            </a:r>
          </a:p>
          <a:p>
            <a:pPr lvl="2"/>
            <a:r>
              <a:rPr lang="pt-BR" dirty="0" err="1" smtClean="0"/>
              <a:t>Full</a:t>
            </a:r>
            <a:r>
              <a:rPr lang="pt-BR" dirty="0" smtClean="0"/>
              <a:t>-match – Todos as três etiquetas possuem os mesmos valores</a:t>
            </a:r>
          </a:p>
          <a:p>
            <a:pPr lvl="2"/>
            <a:r>
              <a:rPr lang="pt-BR" dirty="0" err="1" smtClean="0"/>
              <a:t>Prefix-Only</a:t>
            </a:r>
            <a:r>
              <a:rPr lang="pt-BR" dirty="0" smtClean="0"/>
              <a:t> – Apenas a atual e seu antecessor possuem alguma repetição</a:t>
            </a:r>
          </a:p>
          <a:p>
            <a:pPr lvl="2"/>
            <a:r>
              <a:rPr lang="pt-BR" dirty="0" err="1" smtClean="0"/>
              <a:t>Suffix-Only</a:t>
            </a:r>
            <a:r>
              <a:rPr lang="pt-BR" dirty="0" smtClean="0"/>
              <a:t> – Apenas a atual e seu sucessor possuem valores na lista</a:t>
            </a:r>
          </a:p>
        </p:txBody>
      </p:sp>
    </p:spTree>
    <p:extLst>
      <p:ext uri="{BB962C8B-B14F-4D97-AF65-F5344CB8AC3E}">
        <p14:creationId xmlns:p14="http://schemas.microsoft.com/office/powerpoint/2010/main" val="3678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309" y="1739901"/>
            <a:ext cx="10151319" cy="43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46" y="1701800"/>
            <a:ext cx="10360018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1" y="1701800"/>
            <a:ext cx="10360018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Criada sobre plataforma escalável e extensível</a:t>
            </a:r>
          </a:p>
          <a:p>
            <a:r>
              <a:rPr lang="pt-BR" dirty="0" smtClean="0"/>
              <a:t>Uma possibilidade de ferramenta a ser utilizada em conjunto com o WAGGER, colaborando na desambiguação</a:t>
            </a:r>
          </a:p>
          <a:p>
            <a:r>
              <a:rPr lang="pt-BR" dirty="0" smtClean="0"/>
              <a:t>Processo montado capaz de se adequar a novos idiomas, dependendo apenas de dicionários para o WAGGER</a:t>
            </a:r>
            <a:endParaRPr lang="pt-BR" dirty="0"/>
          </a:p>
          <a:p>
            <a:r>
              <a:rPr lang="pt-BR" dirty="0" smtClean="0"/>
              <a:t>Possibilidade de ganhos de desempenho com aprofundamento das técnicas de consulta na API Neo4j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durante o trabalho: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55" y="2373444"/>
            <a:ext cx="8787450" cy="37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Trabalhos futuros:</a:t>
            </a:r>
          </a:p>
          <a:p>
            <a:pPr lvl="1"/>
            <a:r>
              <a:rPr lang="pt-BR" dirty="0" smtClean="0"/>
              <a:t>Aplicação de regras pré-definidas para desambiguação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Aprimoramento na utilização da ferramenta Neo4j, buscando novas possibilidades de organização e busca das informações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Capacitar o desambiguador com ferramentas de busca ativa online, a fim de expandir automaticamente seus dicionários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Expandir a capacidade de análise em grupos de </a:t>
            </a:r>
            <a:r>
              <a:rPr lang="pt-BR" dirty="0" err="1" smtClean="0"/>
              <a:t>tags</a:t>
            </a:r>
            <a:r>
              <a:rPr lang="pt-BR" dirty="0" smtClean="0"/>
              <a:t>, ao invés de somente triplas de etiquetas, buscar 5, 7, etc...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Mundo produz grande quantidade de dados para PLN </a:t>
            </a:r>
          </a:p>
          <a:p>
            <a:endParaRPr lang="pt-BR" dirty="0" smtClean="0"/>
          </a:p>
          <a:p>
            <a:r>
              <a:rPr lang="pt-BR" dirty="0" smtClean="0"/>
              <a:t>Etiquetadores - </a:t>
            </a:r>
            <a:r>
              <a:rPr lang="pt-BR" dirty="0" err="1" smtClean="0"/>
              <a:t>Taggers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POST – </a:t>
            </a:r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Speech </a:t>
            </a:r>
            <a:r>
              <a:rPr lang="pt-BR" dirty="0" err="1" smtClean="0"/>
              <a:t>Tagging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Foco na análise morfossintática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Desafio em PLN: Desambiguação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Proposta de desambiguação usando MTMDD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Buscar seguir os paradigmas de anotação que obtiveram os melhores resultados</a:t>
            </a:r>
          </a:p>
          <a:p>
            <a:endParaRPr lang="pt-BR" dirty="0" smtClean="0"/>
          </a:p>
          <a:p>
            <a:r>
              <a:rPr lang="pt-BR" dirty="0" smtClean="0"/>
              <a:t>Processos híbridos</a:t>
            </a:r>
          </a:p>
          <a:p>
            <a:pPr lvl="1"/>
            <a:r>
              <a:rPr lang="pt-BR" dirty="0" smtClean="0"/>
              <a:t>Uso de </a:t>
            </a:r>
            <a:r>
              <a:rPr lang="pt-BR" dirty="0" smtClean="0"/>
              <a:t>regras</a:t>
            </a:r>
            <a:endParaRPr lang="pt-BR" dirty="0" smtClean="0"/>
          </a:p>
          <a:p>
            <a:pPr lvl="1"/>
            <a:r>
              <a:rPr lang="pt-BR" dirty="0" smtClean="0"/>
              <a:t>Uso de estatística</a:t>
            </a:r>
          </a:p>
          <a:p>
            <a:pPr lvl="1"/>
            <a:endParaRPr lang="en-US" dirty="0" smtClean="0"/>
          </a:p>
          <a:p>
            <a:r>
              <a:rPr lang="it-IT" i="1" dirty="0"/>
              <a:t>Multi-Terminal Multi-valued Decision Diagrams </a:t>
            </a:r>
            <a:r>
              <a:rPr lang="it-IT" dirty="0"/>
              <a:t>(MTMDD) 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Buscar novas possibilidades de solução para o problema de ambiguidade</a:t>
            </a:r>
          </a:p>
          <a:p>
            <a:endParaRPr lang="pt-BR" dirty="0" smtClean="0"/>
          </a:p>
          <a:p>
            <a:r>
              <a:rPr lang="pt-BR" dirty="0" smtClean="0"/>
              <a:t>Criar uma solução de desambiguação que se valha da capacidade do MTMDD durante a etiquetagem</a:t>
            </a:r>
          </a:p>
          <a:p>
            <a:endParaRPr lang="pt-BR" dirty="0" smtClean="0"/>
          </a:p>
          <a:p>
            <a:r>
              <a:rPr lang="pt-BR" dirty="0" smtClean="0"/>
              <a:t>Por consequência do uso do MTMDD, criar uma solução facilmente extensível através da inserção de novos dicionários.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Propor um processo de desambiguação</a:t>
            </a:r>
          </a:p>
          <a:p>
            <a:endParaRPr lang="pt-BR" dirty="0" smtClean="0"/>
          </a:p>
          <a:p>
            <a:r>
              <a:rPr lang="pt-BR" dirty="0" smtClean="0"/>
              <a:t>Análise relativa às classes gramaticais</a:t>
            </a:r>
            <a:endParaRPr lang="pt-BR" dirty="0"/>
          </a:p>
          <a:p>
            <a:endParaRPr lang="en-US" dirty="0" smtClean="0"/>
          </a:p>
          <a:p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iterativo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com </a:t>
            </a:r>
            <a:r>
              <a:rPr lang="en-US" dirty="0" err="1" smtClean="0"/>
              <a:t>melhoria</a:t>
            </a:r>
            <a:r>
              <a:rPr lang="en-US" dirty="0" smtClean="0"/>
              <a:t> de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8" y="1701800"/>
            <a:ext cx="10692103" cy="501967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Fase 1:</a:t>
            </a:r>
          </a:p>
          <a:p>
            <a:pPr lvl="2"/>
            <a:r>
              <a:rPr lang="pt-BR" dirty="0" smtClean="0"/>
              <a:t>Programar </a:t>
            </a:r>
            <a:r>
              <a:rPr lang="pt-BR" dirty="0"/>
              <a:t>um sistema computacional </a:t>
            </a:r>
            <a:endParaRPr lang="pt-BR" dirty="0" smtClean="0"/>
          </a:p>
          <a:p>
            <a:pPr lvl="2"/>
            <a:r>
              <a:rPr lang="pt-BR" dirty="0"/>
              <a:t>D</a:t>
            </a:r>
            <a:r>
              <a:rPr lang="pt-BR" dirty="0" smtClean="0"/>
              <a:t>esambiguação </a:t>
            </a:r>
            <a:r>
              <a:rPr lang="pt-BR" dirty="0"/>
              <a:t>de classes gramaticais em um texto previamente </a:t>
            </a:r>
            <a:r>
              <a:rPr lang="pt-BR" dirty="0" smtClean="0"/>
              <a:t>anotado</a:t>
            </a:r>
          </a:p>
          <a:p>
            <a:pPr lvl="2"/>
            <a:r>
              <a:rPr lang="pt-BR" dirty="0" smtClean="0"/>
              <a:t>Escolha aleatória </a:t>
            </a:r>
          </a:p>
          <a:p>
            <a:r>
              <a:rPr lang="pt-BR" dirty="0"/>
              <a:t>Fase </a:t>
            </a:r>
            <a:r>
              <a:rPr lang="pt-BR" dirty="0" smtClean="0"/>
              <a:t>2:</a:t>
            </a:r>
            <a:endParaRPr lang="pt-BR" dirty="0"/>
          </a:p>
          <a:p>
            <a:pPr lvl="2"/>
            <a:r>
              <a:rPr lang="pt-BR" dirty="0" smtClean="0"/>
              <a:t>Obter estatísticas de um corpus corretamente anotado </a:t>
            </a:r>
            <a:endParaRPr lang="pt-BR" dirty="0"/>
          </a:p>
          <a:p>
            <a:pPr lvl="2"/>
            <a:r>
              <a:rPr lang="pt-BR" dirty="0"/>
              <a:t>Desambiguação </a:t>
            </a:r>
            <a:r>
              <a:rPr lang="pt-BR" dirty="0" smtClean="0"/>
              <a:t>utilizando cálculos de probabilidade</a:t>
            </a:r>
            <a:endParaRPr lang="pt-BR" dirty="0"/>
          </a:p>
          <a:p>
            <a:pPr lvl="2"/>
            <a:r>
              <a:rPr lang="pt-BR" dirty="0" smtClean="0"/>
              <a:t>Esperada melhoria em relação à Fase 1 </a:t>
            </a:r>
            <a:endParaRPr lang="pt-BR" dirty="0"/>
          </a:p>
          <a:p>
            <a:r>
              <a:rPr lang="pt-BR" dirty="0"/>
              <a:t>Fase </a:t>
            </a:r>
            <a:r>
              <a:rPr lang="pt-BR" dirty="0" smtClean="0"/>
              <a:t>3:</a:t>
            </a:r>
            <a:endParaRPr lang="pt-BR" dirty="0"/>
          </a:p>
          <a:p>
            <a:pPr lvl="2"/>
            <a:r>
              <a:rPr lang="pt-BR" dirty="0"/>
              <a:t>Obter estatísticas </a:t>
            </a:r>
            <a:r>
              <a:rPr lang="pt-BR" dirty="0" smtClean="0"/>
              <a:t>e informações sobre as palavras vizinhas em uma frase</a:t>
            </a:r>
          </a:p>
          <a:p>
            <a:pPr lvl="2"/>
            <a:r>
              <a:rPr lang="pt-BR" dirty="0" smtClean="0"/>
              <a:t>Desambiguação com probabilidade baseada nas informações das triplas produzidas</a:t>
            </a:r>
            <a:endParaRPr lang="pt-BR" dirty="0"/>
          </a:p>
          <a:p>
            <a:pPr lvl="2"/>
            <a:r>
              <a:rPr lang="pt-BR" dirty="0"/>
              <a:t>Esperada melhoria em relação à </a:t>
            </a:r>
            <a:r>
              <a:rPr lang="pt-BR" dirty="0" smtClean="0"/>
              <a:t>Fase 2</a:t>
            </a:r>
            <a:endParaRPr lang="pt-BR" dirty="0"/>
          </a:p>
          <a:p>
            <a:pPr marL="426645" lvl="1" indent="0">
              <a:buNone/>
            </a:pPr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possuiam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de </a:t>
            </a:r>
            <a:r>
              <a:rPr lang="en-US" dirty="0" err="1" smtClean="0"/>
              <a:t>tratamento</a:t>
            </a:r>
            <a:r>
              <a:rPr lang="en-US" dirty="0" smtClean="0"/>
              <a:t> da </a:t>
            </a:r>
            <a:r>
              <a:rPr lang="en-US" dirty="0" err="1" smtClean="0"/>
              <a:t>ambiguidade</a:t>
            </a:r>
            <a:endParaRPr lang="en-US" dirty="0" smtClean="0"/>
          </a:p>
          <a:p>
            <a:r>
              <a:rPr lang="pt-BR" dirty="0" smtClean="0"/>
              <a:t>Proposta evolutiva</a:t>
            </a:r>
          </a:p>
          <a:p>
            <a:r>
              <a:rPr lang="pt-BR" dirty="0" smtClean="0"/>
              <a:t>Foco na melhoria dos resultados em relação aos obtidos na etapa anterior </a:t>
            </a:r>
          </a:p>
          <a:p>
            <a:r>
              <a:rPr lang="pt-BR" dirty="0" smtClean="0"/>
              <a:t>Trabalho divido em três etapas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1362</Words>
  <Application>Microsoft Office PowerPoint</Application>
  <PresentationFormat>Custom</PresentationFormat>
  <Paragraphs>395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</vt:lpstr>
      <vt:lpstr>Books 16x9</vt:lpstr>
      <vt:lpstr> DESAMBIGUAÇÃO ESTOCASTICAMENTE EFICIENTE DE ANOTAÇÕES MORFOSINTÁTICAS FEITAS POR MTMDD </vt:lpstr>
      <vt:lpstr>Roteiro</vt:lpstr>
      <vt:lpstr>Introdução</vt:lpstr>
      <vt:lpstr>Introdução</vt:lpstr>
      <vt:lpstr>Motivação</vt:lpstr>
      <vt:lpstr>Motivação</vt:lpstr>
      <vt:lpstr>Objetivos</vt:lpstr>
      <vt:lpstr>Objetivos</vt:lpstr>
      <vt:lpstr>Metodologia</vt:lpstr>
      <vt:lpstr>Metodologia</vt:lpstr>
      <vt:lpstr>Metodologia</vt:lpstr>
      <vt:lpstr>Cenário e contextualização</vt:lpstr>
      <vt:lpstr>Cenário e contextualização</vt:lpstr>
      <vt:lpstr>Cenário e contextualização</vt:lpstr>
      <vt:lpstr>Comparação entre trabalhos similares encontrados na bibliografia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Resultados Obtidos</vt:lpstr>
      <vt:lpstr>Resultados Obtidos</vt:lpstr>
      <vt:lpstr>Resultados Obtidos</vt:lpstr>
      <vt:lpstr>Considerações Finais</vt:lpstr>
      <vt:lpstr>Considerações Finais</vt:lpstr>
      <vt:lpstr>Considerações Finais</vt:lpstr>
      <vt:lpstr>Muito obrigado!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No Restrictions</cp:keywords>
  <cp:lastModifiedBy/>
  <cp:revision>1</cp:revision>
  <dcterms:created xsi:type="dcterms:W3CDTF">2015-03-23T13:40:31Z</dcterms:created>
  <dcterms:modified xsi:type="dcterms:W3CDTF">2015-03-24T17:54:39Z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  <property fmtid="{D5CDD505-2E9C-101B-9397-08002B2CF9AE}" pid="3" name="TitusGUID">
    <vt:lpwstr>082a1eab-abee-48cb-9968-c44ad8241120</vt:lpwstr>
  </property>
  <property fmtid="{D5CDD505-2E9C-101B-9397-08002B2CF9AE}" pid="4" name="DellClassification">
    <vt:lpwstr>No Restrictions</vt:lpwstr>
  </property>
  <property fmtid="{D5CDD505-2E9C-101B-9397-08002B2CF9AE}" pid="5" name="DellSubLabels">
    <vt:lpwstr/>
  </property>
</Properties>
</file>