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594" r:id="rId4"/>
    <p:sldId id="706" r:id="rId5"/>
    <p:sldId id="726" r:id="rId6"/>
    <p:sldId id="727" r:id="rId7"/>
    <p:sldId id="761" r:id="rId8"/>
    <p:sldId id="760" r:id="rId9"/>
    <p:sldId id="729" r:id="rId10"/>
    <p:sldId id="759" r:id="rId11"/>
    <p:sldId id="746" r:id="rId12"/>
    <p:sldId id="735" r:id="rId13"/>
  </p:sldIdLst>
  <p:sldSz cx="18288000" cy="10287000"/>
  <p:notesSz cx="6858000" cy="9144000"/>
  <p:embeddedFontLst>
    <p:embeddedFont>
      <p:font typeface="Helios Condensed" panose="020B0604020202020204" charset="0"/>
      <p:regular r:id="rId15"/>
    </p:embeddedFont>
    <p:embeddedFont>
      <p:font typeface="Raleway" panose="020B0003030101060003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947CB-D3E3-4F41-921C-892C3F2E6729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B3AC1-32C4-4DC4-9EA1-FB236BBD0F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60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809114" y="8691277"/>
            <a:ext cx="3333289" cy="1595723"/>
          </a:xfrm>
          <a:custGeom>
            <a:avLst/>
            <a:gdLst/>
            <a:ahLst/>
            <a:cxnLst/>
            <a:rect l="l" t="t" r="r" b="b"/>
            <a:pathLst>
              <a:path w="3333289" h="1595723">
                <a:moveTo>
                  <a:pt x="0" y="0"/>
                </a:moveTo>
                <a:lnTo>
                  <a:pt x="3333289" y="0"/>
                </a:lnTo>
                <a:lnTo>
                  <a:pt x="3333289" y="1595723"/>
                </a:lnTo>
                <a:lnTo>
                  <a:pt x="0" y="15957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TextBox 5"/>
          <p:cNvSpPr txBox="1"/>
          <p:nvPr/>
        </p:nvSpPr>
        <p:spPr>
          <a:xfrm>
            <a:off x="4724401" y="5453144"/>
            <a:ext cx="12534900" cy="4356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672"/>
              </a:lnSpc>
              <a:spcBef>
                <a:spcPct val="0"/>
              </a:spcBef>
            </a:pPr>
            <a:r>
              <a:rPr lang="en-US" sz="2600" spc="295" dirty="0" err="1">
                <a:solidFill>
                  <a:srgbClr val="333333"/>
                </a:solidFill>
                <a:latin typeface="Raleway" panose="020B0003030101060003" pitchFamily="34" charset="0"/>
              </a:rPr>
              <a:t>Curso</a:t>
            </a:r>
            <a:r>
              <a:rPr lang="en-US" sz="2600" spc="295" dirty="0">
                <a:solidFill>
                  <a:srgbClr val="333333"/>
                </a:solidFill>
                <a:latin typeface="Raleway" panose="020B0003030101060003" pitchFamily="34" charset="0"/>
              </a:rPr>
              <a:t>: </a:t>
            </a:r>
            <a:r>
              <a:rPr lang="en-US" sz="2600" spc="295" dirty="0" err="1">
                <a:solidFill>
                  <a:srgbClr val="333333"/>
                </a:solidFill>
                <a:latin typeface="Raleway" panose="020B0003030101060003" pitchFamily="34" charset="0"/>
              </a:rPr>
              <a:t>Desenvolvimento</a:t>
            </a:r>
            <a:r>
              <a:rPr lang="en-US" sz="2600" spc="295" dirty="0">
                <a:solidFill>
                  <a:srgbClr val="333333"/>
                </a:solidFill>
                <a:latin typeface="Raleway" panose="020B0003030101060003" pitchFamily="34" charset="0"/>
              </a:rPr>
              <a:t> de Software </a:t>
            </a:r>
            <a:r>
              <a:rPr lang="en-US" sz="2600" spc="295" dirty="0" err="1">
                <a:solidFill>
                  <a:srgbClr val="333333"/>
                </a:solidFill>
                <a:latin typeface="Raleway" panose="020B0003030101060003" pitchFamily="34" charset="0"/>
              </a:rPr>
              <a:t>Multiplataforma</a:t>
            </a:r>
            <a:endParaRPr lang="en-US" sz="2600" spc="295" dirty="0">
              <a:solidFill>
                <a:srgbClr val="333333"/>
              </a:solidFill>
              <a:latin typeface="Raleway" panose="020B0003030101060003" pitchFamily="34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74757" y="4371944"/>
            <a:ext cx="16584543" cy="727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120"/>
              </a:lnSpc>
              <a:spcBef>
                <a:spcPct val="0"/>
              </a:spcBef>
            </a:pPr>
            <a:r>
              <a:rPr lang="en-US" sz="4600" spc="366" dirty="0" err="1">
                <a:solidFill>
                  <a:srgbClr val="333333"/>
                </a:solidFill>
                <a:latin typeface="Raleway" panose="020B0003030101060003" pitchFamily="34" charset="0"/>
              </a:rPr>
              <a:t>Modelagem</a:t>
            </a:r>
            <a:r>
              <a:rPr lang="en-US" sz="4600" spc="366" dirty="0">
                <a:solidFill>
                  <a:srgbClr val="333333"/>
                </a:solidFill>
                <a:latin typeface="Raleway" panose="020B0003030101060003" pitchFamily="34" charset="0"/>
              </a:rPr>
              <a:t> de banco de dados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074270" y="6017636"/>
            <a:ext cx="9220199" cy="4356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672"/>
              </a:lnSpc>
              <a:spcBef>
                <a:spcPct val="0"/>
              </a:spcBef>
            </a:pPr>
            <a:r>
              <a:rPr lang="en-US" sz="2600" spc="295" dirty="0">
                <a:solidFill>
                  <a:srgbClr val="333333"/>
                </a:solidFill>
                <a:latin typeface="Raleway" panose="020B0003030101060003" pitchFamily="34" charset="0"/>
              </a:rPr>
              <a:t>Prof. Esp. </a:t>
            </a:r>
            <a:r>
              <a:rPr lang="en-US" sz="2600" spc="295" dirty="0" err="1">
                <a:solidFill>
                  <a:srgbClr val="333333"/>
                </a:solidFill>
                <a:latin typeface="Raleway" panose="020B0003030101060003" pitchFamily="34" charset="0"/>
              </a:rPr>
              <a:t>Hélio</a:t>
            </a:r>
            <a:r>
              <a:rPr lang="en-US" sz="2600" spc="295" dirty="0">
                <a:solidFill>
                  <a:srgbClr val="333333"/>
                </a:solidFill>
                <a:latin typeface="Raleway" panose="020B0003030101060003" pitchFamily="34" charset="0"/>
              </a:rPr>
              <a:t> L. S. Rodrigues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56ED4B8-5D61-3318-828C-46218137B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400" y="9258300"/>
            <a:ext cx="1336714" cy="569969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E584098A-907B-2DCE-74AE-58BEF92B510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741848"/>
            <a:ext cx="4876190" cy="48761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862ECCF-B929-D720-110B-776C1D661C84}"/>
              </a:ext>
            </a:extLst>
          </p:cNvPr>
          <p:cNvSpPr txBox="1"/>
          <p:nvPr/>
        </p:nvSpPr>
        <p:spPr>
          <a:xfrm>
            <a:off x="691407" y="3009900"/>
            <a:ext cx="1713924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4400" b="1" i="0" dirty="0">
                <a:solidFill>
                  <a:schemeClr val="bg1"/>
                </a:solidFill>
                <a:effectLst/>
                <a:latin typeface="Söhne"/>
              </a:rPr>
              <a:t>É parte da definição formal de uma relação</a:t>
            </a:r>
          </a:p>
          <a:p>
            <a:pPr algn="l"/>
            <a:endParaRPr lang="pt-BR" sz="44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pt-BR" sz="4400" b="1" i="0" dirty="0">
                <a:solidFill>
                  <a:schemeClr val="bg1"/>
                </a:solidFill>
                <a:effectLst/>
                <a:latin typeface="Söhne"/>
              </a:rPr>
              <a:t>Foi definida para não permitir atributos multivalorados, atributos compostos e suas combinações</a:t>
            </a:r>
          </a:p>
          <a:p>
            <a:pPr algn="l"/>
            <a:endParaRPr lang="pt-BR" sz="44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ctr"/>
            <a:r>
              <a:rPr lang="pt-BR" sz="4400" b="1" i="0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Söhne"/>
              </a:rPr>
              <a:t>"Uma relação está em 1FN se e somente se todos os seus atributos contêm apenas valores atômicos (simples, indivisíveis)</a:t>
            </a:r>
            <a:endParaRPr lang="pt-BR" sz="3600" b="0" i="0" dirty="0">
              <a:solidFill>
                <a:schemeClr val="bg1"/>
              </a:solidFill>
              <a:effectLst/>
              <a:highlight>
                <a:srgbClr val="FF0000"/>
              </a:highlight>
              <a:latin typeface="Söhne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9CCE3E9D-3EB8-A46F-ADC3-BAA8BB019DB9}"/>
              </a:ext>
            </a:extLst>
          </p:cNvPr>
          <p:cNvSpPr txBox="1"/>
          <p:nvPr/>
        </p:nvSpPr>
        <p:spPr>
          <a:xfrm>
            <a:off x="1088923" y="266700"/>
            <a:ext cx="137160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5400" b="1" i="0" dirty="0">
                <a:solidFill>
                  <a:schemeClr val="bg1"/>
                </a:solidFill>
                <a:effectLst/>
                <a:latin typeface="Raleway" panose="020B0003030101060003" pitchFamily="34" charset="0"/>
              </a:rPr>
              <a:t>Primeira Forma Normal (1NF)</a:t>
            </a:r>
          </a:p>
        </p:txBody>
      </p:sp>
      <p:sp>
        <p:nvSpPr>
          <p:cNvPr id="3" name="AutoShape 12">
            <a:extLst>
              <a:ext uri="{FF2B5EF4-FFF2-40B4-BE49-F238E27FC236}">
                <a16:creationId xmlns:a16="http://schemas.microsoft.com/office/drawing/2014/main" id="{AA572A33-87A1-F5FA-B743-A76B843346BC}"/>
              </a:ext>
            </a:extLst>
          </p:cNvPr>
          <p:cNvSpPr/>
          <p:nvPr/>
        </p:nvSpPr>
        <p:spPr>
          <a:xfrm>
            <a:off x="338555" y="900846"/>
            <a:ext cx="563136" cy="0"/>
          </a:xfrm>
          <a:prstGeom prst="line">
            <a:avLst/>
          </a:prstGeom>
          <a:ln w="47625" cap="flat">
            <a:solidFill>
              <a:srgbClr val="FEFE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3220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2" name="TextBox 11">
            <a:extLst>
              <a:ext uri="{FF2B5EF4-FFF2-40B4-BE49-F238E27FC236}">
                <a16:creationId xmlns:a16="http://schemas.microsoft.com/office/drawing/2014/main" id="{9CCE3E9D-3EB8-A46F-ADC3-BAA8BB019DB9}"/>
              </a:ext>
            </a:extLst>
          </p:cNvPr>
          <p:cNvSpPr txBox="1"/>
          <p:nvPr/>
        </p:nvSpPr>
        <p:spPr>
          <a:xfrm>
            <a:off x="1088923" y="266700"/>
            <a:ext cx="137160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5400" b="1" i="0" dirty="0">
                <a:solidFill>
                  <a:schemeClr val="bg1"/>
                </a:solidFill>
                <a:effectLst/>
                <a:latin typeface="Raleway" panose="020B0003030101060003" pitchFamily="34" charset="0"/>
              </a:rPr>
              <a:t>Primeira Forma Normal (1FN)</a:t>
            </a:r>
          </a:p>
        </p:txBody>
      </p:sp>
      <p:sp>
        <p:nvSpPr>
          <p:cNvPr id="3" name="AutoShape 12">
            <a:extLst>
              <a:ext uri="{FF2B5EF4-FFF2-40B4-BE49-F238E27FC236}">
                <a16:creationId xmlns:a16="http://schemas.microsoft.com/office/drawing/2014/main" id="{AA572A33-87A1-F5FA-B743-A76B843346BC}"/>
              </a:ext>
            </a:extLst>
          </p:cNvPr>
          <p:cNvSpPr/>
          <p:nvPr/>
        </p:nvSpPr>
        <p:spPr>
          <a:xfrm>
            <a:off x="338555" y="900846"/>
            <a:ext cx="563136" cy="0"/>
          </a:xfrm>
          <a:prstGeom prst="line">
            <a:avLst/>
          </a:prstGeom>
          <a:ln w="47625" cap="flat">
            <a:solidFill>
              <a:srgbClr val="FEFE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230B007-3505-CE02-4BA6-ADCF6AE70033}"/>
              </a:ext>
            </a:extLst>
          </p:cNvPr>
          <p:cNvSpPr txBox="1"/>
          <p:nvPr/>
        </p:nvSpPr>
        <p:spPr>
          <a:xfrm>
            <a:off x="1088923" y="2171700"/>
            <a:ext cx="18037277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Söhne"/>
              </a:rPr>
              <a:t>Passo 1</a:t>
            </a:r>
          </a:p>
          <a:p>
            <a:endParaRPr lang="pt-BR" sz="4400" b="1" dirty="0">
              <a:solidFill>
                <a:schemeClr val="bg1"/>
              </a:solidFill>
              <a:latin typeface="Söhne"/>
            </a:endParaRPr>
          </a:p>
          <a:p>
            <a:r>
              <a:rPr lang="pt-BR" sz="4400" b="1" dirty="0">
                <a:solidFill>
                  <a:schemeClr val="bg1"/>
                </a:solidFill>
                <a:latin typeface="Söhne"/>
              </a:rPr>
              <a:t>Se (há atributos multivalorados) então</a:t>
            </a:r>
          </a:p>
          <a:p>
            <a:r>
              <a:rPr lang="pt-BR" sz="4400" b="1" dirty="0">
                <a:solidFill>
                  <a:schemeClr val="bg1"/>
                </a:solidFill>
                <a:latin typeface="Söhne"/>
              </a:rPr>
              <a:t> coloca-los em uma outra tabela e relacioná-la com a tabela original</a:t>
            </a:r>
          </a:p>
          <a:p>
            <a:endParaRPr lang="pt-BR" sz="4400" b="1" dirty="0">
              <a:solidFill>
                <a:schemeClr val="bg1"/>
              </a:solidFill>
              <a:latin typeface="Söhne"/>
            </a:endParaRPr>
          </a:p>
          <a:p>
            <a:r>
              <a:rPr lang="pt-BR" sz="4400" b="1" dirty="0">
                <a:solidFill>
                  <a:schemeClr val="bg1"/>
                </a:solidFill>
                <a:latin typeface="Söhne"/>
              </a:rPr>
              <a:t>Passo 2</a:t>
            </a:r>
          </a:p>
          <a:p>
            <a:endParaRPr lang="pt-BR" sz="4400" b="1" dirty="0">
              <a:solidFill>
                <a:schemeClr val="bg1"/>
              </a:solidFill>
              <a:latin typeface="Söhne"/>
            </a:endParaRPr>
          </a:p>
          <a:p>
            <a:r>
              <a:rPr lang="pt-BR" sz="4400" b="1" dirty="0">
                <a:solidFill>
                  <a:schemeClr val="bg1"/>
                </a:solidFill>
                <a:latin typeface="Söhne"/>
              </a:rPr>
              <a:t>Se (há atributos compostos) então</a:t>
            </a:r>
          </a:p>
          <a:p>
            <a:r>
              <a:rPr lang="pt-BR" sz="4400" b="1" dirty="0">
                <a:solidFill>
                  <a:schemeClr val="bg1"/>
                </a:solidFill>
                <a:latin typeface="Söhne"/>
              </a:rPr>
              <a:t> dividir atributos compostos em atômicos</a:t>
            </a:r>
          </a:p>
          <a:p>
            <a:endParaRPr lang="pt-BR" sz="3600" dirty="0">
              <a:solidFill>
                <a:schemeClr val="bg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06378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2" name="TextBox 11">
            <a:extLst>
              <a:ext uri="{FF2B5EF4-FFF2-40B4-BE49-F238E27FC236}">
                <a16:creationId xmlns:a16="http://schemas.microsoft.com/office/drawing/2014/main" id="{9CCE3E9D-3EB8-A46F-ADC3-BAA8BB019DB9}"/>
              </a:ext>
            </a:extLst>
          </p:cNvPr>
          <p:cNvSpPr txBox="1"/>
          <p:nvPr/>
        </p:nvSpPr>
        <p:spPr>
          <a:xfrm>
            <a:off x="1088923" y="266700"/>
            <a:ext cx="137160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5400" b="1" i="0" dirty="0">
                <a:solidFill>
                  <a:schemeClr val="bg1"/>
                </a:solidFill>
                <a:effectLst/>
                <a:latin typeface="Raleway" panose="020B0003030101060003" pitchFamily="34" charset="0"/>
              </a:rPr>
              <a:t>Primeira Forma Normal (1NF)</a:t>
            </a:r>
          </a:p>
        </p:txBody>
      </p:sp>
      <p:sp>
        <p:nvSpPr>
          <p:cNvPr id="3" name="AutoShape 12">
            <a:extLst>
              <a:ext uri="{FF2B5EF4-FFF2-40B4-BE49-F238E27FC236}">
                <a16:creationId xmlns:a16="http://schemas.microsoft.com/office/drawing/2014/main" id="{AA572A33-87A1-F5FA-B743-A76B843346BC}"/>
              </a:ext>
            </a:extLst>
          </p:cNvPr>
          <p:cNvSpPr/>
          <p:nvPr/>
        </p:nvSpPr>
        <p:spPr>
          <a:xfrm>
            <a:off x="338555" y="900846"/>
            <a:ext cx="563136" cy="0"/>
          </a:xfrm>
          <a:prstGeom prst="line">
            <a:avLst/>
          </a:prstGeom>
          <a:ln w="47625" cap="flat">
            <a:solidFill>
              <a:srgbClr val="FEFE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A92A7A4-8970-955C-0D06-FF6629F4F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07" y="1634461"/>
            <a:ext cx="10972800" cy="826717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80C92EA-BC48-B2B1-06C4-46B2DC96585D}"/>
              </a:ext>
            </a:extLst>
          </p:cNvPr>
          <p:cNvSpPr txBox="1"/>
          <p:nvPr/>
        </p:nvSpPr>
        <p:spPr>
          <a:xfrm>
            <a:off x="12244310" y="3467100"/>
            <a:ext cx="55494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Para campos compostos cria-se colunas separando cada valor</a:t>
            </a:r>
          </a:p>
          <a:p>
            <a:endParaRPr lang="pt-BR" sz="3600" dirty="0">
              <a:solidFill>
                <a:schemeClr val="bg1"/>
              </a:solidFill>
            </a:endParaRPr>
          </a:p>
          <a:p>
            <a:r>
              <a:rPr lang="pt-BR" sz="3600" dirty="0">
                <a:solidFill>
                  <a:schemeClr val="bg1"/>
                </a:solidFill>
              </a:rPr>
              <a:t>Para campos Multivalorados, cria-se uma tabela contendo os valores</a:t>
            </a:r>
          </a:p>
        </p:txBody>
      </p:sp>
    </p:spTree>
    <p:extLst>
      <p:ext uri="{BB962C8B-B14F-4D97-AF65-F5344CB8AC3E}">
        <p14:creationId xmlns:p14="http://schemas.microsoft.com/office/powerpoint/2010/main" val="161366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3250556" y="2404585"/>
            <a:ext cx="23808" cy="1480883"/>
          </a:xfrm>
          <a:prstGeom prst="line">
            <a:avLst/>
          </a:prstGeom>
          <a:ln w="47625" cap="flat">
            <a:solidFill>
              <a:srgbClr val="33333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3929398" y="2485546"/>
            <a:ext cx="9939002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72"/>
              </a:lnSpc>
              <a:spcBef>
                <a:spcPct val="0"/>
              </a:spcBef>
            </a:pPr>
            <a:r>
              <a:rPr lang="en-US" sz="3278" spc="295" dirty="0" err="1">
                <a:solidFill>
                  <a:srgbClr val="333333"/>
                </a:solidFill>
                <a:latin typeface="Raleway" panose="020B0003030101060003" pitchFamily="34" charset="0"/>
              </a:rPr>
              <a:t>Normalização</a:t>
            </a:r>
            <a:r>
              <a:rPr lang="en-US" sz="3278" spc="295" dirty="0">
                <a:solidFill>
                  <a:srgbClr val="333333"/>
                </a:solidFill>
                <a:latin typeface="Raleway" panose="020B0003030101060003" pitchFamily="34" charset="0"/>
              </a:rPr>
              <a:t> de </a:t>
            </a:r>
            <a:r>
              <a:rPr lang="en-US" sz="3278" spc="295" dirty="0" err="1">
                <a:solidFill>
                  <a:srgbClr val="333333"/>
                </a:solidFill>
                <a:latin typeface="Raleway" panose="020B0003030101060003" pitchFamily="34" charset="0"/>
              </a:rPr>
              <a:t>Tabelas</a:t>
            </a:r>
            <a:r>
              <a:rPr lang="en-US" sz="3278" spc="295" dirty="0">
                <a:solidFill>
                  <a:srgbClr val="333333"/>
                </a:solidFill>
                <a:latin typeface="Raleway" panose="020B0003030101060003" pitchFamily="34" charset="0"/>
              </a:rPr>
              <a:t> </a:t>
            </a:r>
            <a:r>
              <a:rPr lang="en-US" sz="3278" spc="295" dirty="0" err="1">
                <a:solidFill>
                  <a:srgbClr val="333333"/>
                </a:solidFill>
                <a:latin typeface="Raleway" panose="020B0003030101060003" pitchFamily="34" charset="0"/>
              </a:rPr>
              <a:t>Relacionais</a:t>
            </a:r>
            <a:endParaRPr lang="en-US" sz="3278" spc="295" dirty="0">
              <a:solidFill>
                <a:srgbClr val="333333"/>
              </a:solidFill>
              <a:latin typeface="Raleway" panose="020B0003030101060003" pitchFamily="34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929398" y="3628981"/>
            <a:ext cx="8115300" cy="480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72"/>
              </a:lnSpc>
              <a:spcBef>
                <a:spcPct val="0"/>
              </a:spcBef>
            </a:pPr>
            <a:r>
              <a:rPr lang="en-US" sz="3278" spc="295" dirty="0" err="1">
                <a:solidFill>
                  <a:srgbClr val="333333"/>
                </a:solidFill>
                <a:latin typeface="Raleway" panose="020B0003030101060003" pitchFamily="34" charset="0"/>
              </a:rPr>
              <a:t>Normalização</a:t>
            </a:r>
            <a:r>
              <a:rPr lang="en-US" sz="3278" spc="295" dirty="0">
                <a:solidFill>
                  <a:srgbClr val="333333"/>
                </a:solidFill>
                <a:latin typeface="Raleway" panose="020B0003030101060003" pitchFamily="34" charset="0"/>
              </a:rPr>
              <a:t> 1FN</a:t>
            </a:r>
          </a:p>
        </p:txBody>
      </p:sp>
      <p:sp>
        <p:nvSpPr>
          <p:cNvPr id="8" name="AutoShape 8"/>
          <p:cNvSpPr/>
          <p:nvPr/>
        </p:nvSpPr>
        <p:spPr>
          <a:xfrm>
            <a:off x="3250557" y="2942696"/>
            <a:ext cx="563136" cy="0"/>
          </a:xfrm>
          <a:prstGeom prst="line">
            <a:avLst/>
          </a:prstGeom>
          <a:ln w="47625" cap="flat">
            <a:solidFill>
              <a:srgbClr val="33333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9" name="AutoShape 9"/>
          <p:cNvSpPr/>
          <p:nvPr/>
        </p:nvSpPr>
        <p:spPr>
          <a:xfrm>
            <a:off x="3250557" y="3885469"/>
            <a:ext cx="563136" cy="0"/>
          </a:xfrm>
          <a:prstGeom prst="line">
            <a:avLst/>
          </a:prstGeom>
          <a:ln w="47625" cap="flat">
            <a:solidFill>
              <a:srgbClr val="33333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3" name="TextBox 13"/>
          <p:cNvSpPr txBox="1"/>
          <p:nvPr/>
        </p:nvSpPr>
        <p:spPr>
          <a:xfrm>
            <a:off x="635091" y="634226"/>
            <a:ext cx="3432084" cy="782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6120"/>
              </a:lnSpc>
              <a:spcBef>
                <a:spcPct val="0"/>
              </a:spcBef>
            </a:pPr>
            <a:r>
              <a:rPr lang="en-US" sz="5464" spc="366" dirty="0">
                <a:solidFill>
                  <a:srgbClr val="333333"/>
                </a:solidFill>
                <a:latin typeface="Raleway" panose="020B0003030101060003" pitchFamily="34" charset="0"/>
              </a:rPr>
              <a:t>AGENDA</a:t>
            </a:r>
          </a:p>
        </p:txBody>
      </p:sp>
      <p:sp>
        <p:nvSpPr>
          <p:cNvPr id="14" name="Freeform 2">
            <a:extLst>
              <a:ext uri="{FF2B5EF4-FFF2-40B4-BE49-F238E27FC236}">
                <a16:creationId xmlns:a16="http://schemas.microsoft.com/office/drawing/2014/main" id="{D8CDFE5D-3A69-A7C8-3980-60185134D4DE}"/>
              </a:ext>
            </a:extLst>
          </p:cNvPr>
          <p:cNvSpPr/>
          <p:nvPr/>
        </p:nvSpPr>
        <p:spPr>
          <a:xfrm>
            <a:off x="14809114" y="8691277"/>
            <a:ext cx="3333289" cy="1595723"/>
          </a:xfrm>
          <a:custGeom>
            <a:avLst/>
            <a:gdLst/>
            <a:ahLst/>
            <a:cxnLst/>
            <a:rect l="l" t="t" r="r" b="b"/>
            <a:pathLst>
              <a:path w="3333289" h="1595723">
                <a:moveTo>
                  <a:pt x="0" y="0"/>
                </a:moveTo>
                <a:lnTo>
                  <a:pt x="3333289" y="0"/>
                </a:lnTo>
                <a:lnTo>
                  <a:pt x="3333289" y="1595723"/>
                </a:lnTo>
                <a:lnTo>
                  <a:pt x="0" y="15957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66B586E-8C4E-D6B7-4F8F-B2C97A632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400" y="9258300"/>
            <a:ext cx="1336714" cy="5699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8200" y="3916252"/>
            <a:ext cx="7543800" cy="2512144"/>
            <a:chOff x="-254000" y="3850069"/>
            <a:chExt cx="10058401" cy="334952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254000" y="3850069"/>
              <a:ext cx="10058401" cy="3349525"/>
            </a:xfrm>
            <a:prstGeom prst="rect">
              <a:avLst/>
            </a:prstGeom>
          </p:spPr>
        </p:pic>
      </p:grpSp>
      <p:sp>
        <p:nvSpPr>
          <p:cNvPr id="5" name="TextBox 5"/>
          <p:cNvSpPr txBox="1"/>
          <p:nvPr/>
        </p:nvSpPr>
        <p:spPr>
          <a:xfrm>
            <a:off x="9445625" y="1010155"/>
            <a:ext cx="8385175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25"/>
              </a:lnSpc>
            </a:pPr>
            <a:r>
              <a:rPr lang="en-US" sz="4390" dirty="0" err="1">
                <a:solidFill>
                  <a:srgbClr val="333333"/>
                </a:solidFill>
                <a:latin typeface="Helios Condensed"/>
              </a:rPr>
              <a:t>Normalização</a:t>
            </a:r>
            <a:r>
              <a:rPr lang="en-US" sz="4390" dirty="0">
                <a:solidFill>
                  <a:srgbClr val="333333"/>
                </a:solidFill>
                <a:latin typeface="Helios Condensed"/>
              </a:rPr>
              <a:t> de </a:t>
            </a:r>
            <a:r>
              <a:rPr lang="en-US" sz="4390" dirty="0" err="1">
                <a:solidFill>
                  <a:srgbClr val="333333"/>
                </a:solidFill>
                <a:latin typeface="Helios Condensed"/>
              </a:rPr>
              <a:t>tabelas</a:t>
            </a:r>
            <a:r>
              <a:rPr lang="en-US" sz="4390" dirty="0">
                <a:solidFill>
                  <a:srgbClr val="333333"/>
                </a:solidFill>
                <a:latin typeface="Helios Condensed"/>
              </a:rPr>
              <a:t> </a:t>
            </a:r>
            <a:r>
              <a:rPr lang="en-US" sz="4390" dirty="0" err="1">
                <a:solidFill>
                  <a:srgbClr val="333333"/>
                </a:solidFill>
                <a:latin typeface="Helios Condensed"/>
              </a:rPr>
              <a:t>Relacionais</a:t>
            </a:r>
            <a:endParaRPr lang="en-US" sz="4390" dirty="0">
              <a:solidFill>
                <a:srgbClr val="333333"/>
              </a:solidFill>
              <a:latin typeface="Helios Condensed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8746728" y="1644300"/>
            <a:ext cx="563136" cy="0"/>
          </a:xfrm>
          <a:prstGeom prst="line">
            <a:avLst/>
          </a:prstGeom>
          <a:ln w="47625" cap="flat">
            <a:solidFill>
              <a:srgbClr val="33333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46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3657600" y="745658"/>
            <a:ext cx="13716000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25"/>
              </a:lnSpc>
            </a:pPr>
            <a:r>
              <a:rPr lang="en-US" sz="5400" dirty="0" err="1">
                <a:solidFill>
                  <a:schemeClr val="bg1"/>
                </a:solidFill>
                <a:latin typeface="Raleway" panose="020B0003030101060003" pitchFamily="34" charset="0"/>
              </a:rPr>
              <a:t>Normalização</a:t>
            </a:r>
            <a:r>
              <a:rPr lang="en-US" sz="5400" dirty="0">
                <a:solidFill>
                  <a:schemeClr val="bg1"/>
                </a:solidFill>
                <a:latin typeface="Raleway" panose="020B0003030101060003" pitchFamily="34" charset="0"/>
              </a:rPr>
              <a:t> de </a:t>
            </a:r>
            <a:r>
              <a:rPr lang="en-US" sz="5400" dirty="0" err="1">
                <a:solidFill>
                  <a:schemeClr val="bg1"/>
                </a:solidFill>
                <a:latin typeface="Raleway" panose="020B0003030101060003" pitchFamily="34" charset="0"/>
              </a:rPr>
              <a:t>tabelas</a:t>
            </a:r>
            <a:r>
              <a:rPr lang="en-US" sz="5400" dirty="0">
                <a:solidFill>
                  <a:schemeClr val="bg1"/>
                </a:solidFill>
                <a:latin typeface="Raleway" panose="020B0003030101060003" pitchFamily="34" charset="0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Raleway" panose="020B0003030101060003" pitchFamily="34" charset="0"/>
              </a:rPr>
              <a:t>Relacionais</a:t>
            </a:r>
            <a:endParaRPr lang="en-US" sz="5400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2" name="AutoShape 12"/>
          <p:cNvSpPr/>
          <p:nvPr/>
        </p:nvSpPr>
        <p:spPr>
          <a:xfrm>
            <a:off x="2907232" y="1379804"/>
            <a:ext cx="563136" cy="0"/>
          </a:xfrm>
          <a:prstGeom prst="line">
            <a:avLst/>
          </a:prstGeom>
          <a:ln w="47625" cap="flat">
            <a:solidFill>
              <a:srgbClr val="FEFE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86A0CFBE-9644-EE7C-D515-7ACF53DB0269}"/>
              </a:ext>
            </a:extLst>
          </p:cNvPr>
          <p:cNvSpPr txBox="1"/>
          <p:nvPr/>
        </p:nvSpPr>
        <p:spPr>
          <a:xfrm>
            <a:off x="152400" y="1996473"/>
            <a:ext cx="9601200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200" b="0" i="0" dirty="0">
                <a:solidFill>
                  <a:schemeClr val="bg1"/>
                </a:solidFill>
                <a:effectLst/>
                <a:latin typeface="Söhne"/>
              </a:rPr>
              <a:t>A normalização é um processo de projeto de banco de dados que visa </a:t>
            </a:r>
            <a:r>
              <a:rPr lang="pt-BR" sz="4200" b="0" i="0" dirty="0">
                <a:effectLst/>
                <a:highlight>
                  <a:srgbClr val="FFFF00"/>
                </a:highlight>
                <a:latin typeface="Söhne"/>
              </a:rPr>
              <a:t>organizar</a:t>
            </a:r>
            <a:r>
              <a:rPr lang="pt-BR" sz="4200" b="0" i="0" dirty="0">
                <a:solidFill>
                  <a:schemeClr val="bg1"/>
                </a:solidFill>
                <a:effectLst/>
                <a:latin typeface="Söhne"/>
              </a:rPr>
              <a:t> dados em tabelas relacionais de forma a:</a:t>
            </a:r>
          </a:p>
          <a:p>
            <a:endParaRPr lang="pt-BR" sz="4200" b="0" i="0" dirty="0">
              <a:solidFill>
                <a:schemeClr val="bg1"/>
              </a:solidFill>
              <a:effectLst/>
              <a:latin typeface="Söhne"/>
            </a:endParaRPr>
          </a:p>
          <a:p>
            <a:r>
              <a:rPr lang="pt-BR" sz="4200" dirty="0">
                <a:solidFill>
                  <a:schemeClr val="bg1"/>
                </a:solidFill>
                <a:latin typeface="Söhne"/>
              </a:rPr>
              <a:t>-</a:t>
            </a:r>
            <a:r>
              <a:rPr lang="pt-BR" sz="4200" b="0" i="0" dirty="0">
                <a:solidFill>
                  <a:schemeClr val="bg1"/>
                </a:solidFill>
                <a:effectLst/>
                <a:latin typeface="Söhne"/>
              </a:rPr>
              <a:t> eliminar redundâncias e </a:t>
            </a:r>
          </a:p>
          <a:p>
            <a:endParaRPr lang="pt-BR" sz="42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685800" indent="-685800">
              <a:buFontTx/>
              <a:buChar char="-"/>
            </a:pPr>
            <a:r>
              <a:rPr lang="pt-BR" sz="4200" b="0" i="0" dirty="0">
                <a:solidFill>
                  <a:schemeClr val="bg1"/>
                </a:solidFill>
                <a:effectLst/>
                <a:latin typeface="Söhne"/>
              </a:rPr>
              <a:t>minimizar anomalias nas operações de:</a:t>
            </a:r>
          </a:p>
          <a:p>
            <a:r>
              <a:rPr lang="pt-BR" sz="42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</a:p>
          <a:p>
            <a:pPr marL="1600200" lvl="2" indent="-685800">
              <a:buFontTx/>
              <a:buChar char="-"/>
            </a:pPr>
            <a:r>
              <a:rPr lang="pt-BR" sz="4200" b="0" i="1" dirty="0">
                <a:solidFill>
                  <a:schemeClr val="bg1"/>
                </a:solidFill>
                <a:effectLst/>
                <a:latin typeface="Söhne"/>
              </a:rPr>
              <a:t>atualização, </a:t>
            </a:r>
          </a:p>
          <a:p>
            <a:pPr marL="1600200" lvl="2" indent="-685800">
              <a:buFontTx/>
              <a:buChar char="-"/>
            </a:pPr>
            <a:r>
              <a:rPr lang="pt-BR" sz="4200" b="0" i="1" dirty="0">
                <a:solidFill>
                  <a:schemeClr val="bg1"/>
                </a:solidFill>
                <a:effectLst/>
                <a:latin typeface="Söhne"/>
              </a:rPr>
              <a:t>Inserção, </a:t>
            </a:r>
          </a:p>
          <a:p>
            <a:pPr marL="1600200" lvl="2" indent="-685800">
              <a:buFontTx/>
              <a:buChar char="-"/>
            </a:pPr>
            <a:r>
              <a:rPr lang="pt-BR" sz="4200" b="0" i="1" dirty="0">
                <a:solidFill>
                  <a:schemeClr val="bg1"/>
                </a:solidFill>
                <a:effectLst/>
                <a:latin typeface="Söhne"/>
              </a:rPr>
              <a:t>e exclusão de dados. </a:t>
            </a:r>
            <a:endParaRPr lang="pt-BR" sz="4200" i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7A755D-F566-0680-56D6-E951EF85BBFD}"/>
              </a:ext>
            </a:extLst>
          </p:cNvPr>
          <p:cNvSpPr txBox="1"/>
          <p:nvPr/>
        </p:nvSpPr>
        <p:spPr>
          <a:xfrm>
            <a:off x="9877978" y="2311382"/>
            <a:ext cx="80747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Söhne"/>
              </a:rPr>
              <a:t>O objetivo é alcançar um alto grau de eficiência, consistência e integridade dos dados.</a:t>
            </a:r>
          </a:p>
        </p:txBody>
      </p:sp>
      <p:pic>
        <p:nvPicPr>
          <p:cNvPr id="1026" name="Picture 2" descr="Normalização de dados – Wikipédia, a enciclopédia livre">
            <a:extLst>
              <a:ext uri="{FF2B5EF4-FFF2-40B4-BE49-F238E27FC236}">
                <a16:creationId xmlns:a16="http://schemas.microsoft.com/office/drawing/2014/main" id="{11286614-FF0C-E35E-8ECC-4AD28457B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978" y="4991100"/>
            <a:ext cx="7760511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70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3657600" y="745658"/>
            <a:ext cx="137160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5400" b="1" i="0" dirty="0">
                <a:solidFill>
                  <a:schemeClr val="bg1"/>
                </a:solidFill>
                <a:effectLst/>
                <a:latin typeface="Raleway" panose="020B0003030101060003" pitchFamily="34" charset="0"/>
              </a:rPr>
              <a:t>Por que a normalização é importante?</a:t>
            </a:r>
          </a:p>
        </p:txBody>
      </p:sp>
      <p:sp>
        <p:nvSpPr>
          <p:cNvPr id="12" name="AutoShape 12"/>
          <p:cNvSpPr/>
          <p:nvPr/>
        </p:nvSpPr>
        <p:spPr>
          <a:xfrm>
            <a:off x="2907232" y="1379804"/>
            <a:ext cx="563136" cy="0"/>
          </a:xfrm>
          <a:prstGeom prst="line">
            <a:avLst/>
          </a:prstGeom>
          <a:ln w="47625" cap="flat">
            <a:solidFill>
              <a:srgbClr val="FEFE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dirty="0"/>
          </a:p>
        </p:txBody>
      </p:sp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86A0CFBE-9644-EE7C-D515-7ACF53DB0269}"/>
              </a:ext>
            </a:extLst>
          </p:cNvPr>
          <p:cNvSpPr txBox="1"/>
          <p:nvPr/>
        </p:nvSpPr>
        <p:spPr>
          <a:xfrm>
            <a:off x="1494428" y="2327374"/>
            <a:ext cx="15697199" cy="7540526"/>
          </a:xfrm>
          <a:prstGeom prst="rect">
            <a:avLst/>
          </a:prstGeom>
          <a:noFill/>
        </p:spPr>
        <p:txBody>
          <a:bodyPr wrap="square" numCol="2" spcCol="720000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t-BR" sz="4400" b="1" i="0" dirty="0">
                <a:solidFill>
                  <a:schemeClr val="bg1"/>
                </a:solidFill>
                <a:effectLst/>
                <a:latin typeface="Söhne"/>
              </a:rPr>
              <a:t>Redução de Redundância</a:t>
            </a:r>
            <a:r>
              <a:rPr lang="pt-BR" sz="4400" b="0" i="0" dirty="0">
                <a:solidFill>
                  <a:schemeClr val="bg1"/>
                </a:solidFill>
                <a:effectLst/>
                <a:latin typeface="Söhne"/>
              </a:rPr>
              <a:t>: </a:t>
            </a:r>
            <a:r>
              <a:rPr lang="pt-BR" sz="3200" b="0" i="0" dirty="0">
                <a:solidFill>
                  <a:schemeClr val="bg1"/>
                </a:solidFill>
                <a:effectLst/>
                <a:latin typeface="Söhne"/>
              </a:rPr>
              <a:t>Eliminação de dados duplicados, o que economiza espaço de armazenamento e evita inconsistências.</a:t>
            </a:r>
          </a:p>
          <a:p>
            <a:pPr algn="l">
              <a:buFont typeface="+mj-lt"/>
              <a:buAutoNum type="arabicPeriod"/>
            </a:pPr>
            <a:endParaRPr lang="pt-BR" sz="32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pt-BR" sz="4400" b="1" i="0" dirty="0">
                <a:solidFill>
                  <a:schemeClr val="bg1"/>
                </a:solidFill>
                <a:effectLst/>
                <a:latin typeface="Söhne"/>
              </a:rPr>
              <a:t>Consistência de Dados</a:t>
            </a:r>
            <a:r>
              <a:rPr lang="pt-BR" sz="4400" b="0" i="0" dirty="0">
                <a:solidFill>
                  <a:schemeClr val="bg1"/>
                </a:solidFill>
                <a:effectLst/>
                <a:latin typeface="Söhne"/>
              </a:rPr>
              <a:t>: </a:t>
            </a:r>
            <a:r>
              <a:rPr lang="pt-BR" sz="3200" b="0" i="0" dirty="0">
                <a:solidFill>
                  <a:schemeClr val="bg1"/>
                </a:solidFill>
                <a:effectLst/>
                <a:latin typeface="Söhne"/>
              </a:rPr>
              <a:t>Garante que os dados estejam consistentes e precisos em toda a base de dados.</a:t>
            </a:r>
          </a:p>
          <a:p>
            <a:pPr algn="l">
              <a:buFont typeface="+mj-lt"/>
              <a:buAutoNum type="arabicPeriod"/>
            </a:pPr>
            <a:endParaRPr lang="pt-BR" sz="32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pt-BR" sz="4400" b="1" i="0" dirty="0">
                <a:solidFill>
                  <a:schemeClr val="bg1"/>
                </a:solidFill>
                <a:effectLst/>
                <a:latin typeface="Söhne"/>
              </a:rPr>
              <a:t>Integridade Referencial</a:t>
            </a:r>
            <a:r>
              <a:rPr lang="pt-BR" sz="4400" b="0" i="0" dirty="0">
                <a:solidFill>
                  <a:schemeClr val="bg1"/>
                </a:solidFill>
                <a:effectLst/>
                <a:latin typeface="Söhne"/>
              </a:rPr>
              <a:t>: </a:t>
            </a:r>
            <a:r>
              <a:rPr lang="pt-BR" sz="3200" b="0" i="0" dirty="0">
                <a:solidFill>
                  <a:schemeClr val="bg1"/>
                </a:solidFill>
                <a:effectLst/>
                <a:latin typeface="Söhne"/>
              </a:rPr>
              <a:t>Facilita o uso de chaves estrangeiras para criar relacionamentos sólidos entre tabelas.</a:t>
            </a:r>
          </a:p>
          <a:p>
            <a:pPr algn="l">
              <a:buFont typeface="+mj-lt"/>
              <a:buAutoNum type="arabicPeriod"/>
            </a:pPr>
            <a:endParaRPr lang="pt-BR" sz="3200" dirty="0">
              <a:solidFill>
                <a:schemeClr val="bg1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pt-BR" sz="3200" dirty="0">
              <a:solidFill>
                <a:schemeClr val="bg1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pt-BR" sz="4400" b="1" i="0" dirty="0">
                <a:solidFill>
                  <a:schemeClr val="bg1"/>
                </a:solidFill>
                <a:effectLst/>
                <a:latin typeface="Söhne"/>
              </a:rPr>
              <a:t>Facilidade de Manutenção</a:t>
            </a:r>
            <a:r>
              <a:rPr lang="pt-BR" sz="4400" b="0" i="0" dirty="0">
                <a:solidFill>
                  <a:schemeClr val="bg1"/>
                </a:solidFill>
                <a:effectLst/>
                <a:latin typeface="Söhne"/>
              </a:rPr>
              <a:t>: </a:t>
            </a:r>
            <a:r>
              <a:rPr lang="pt-BR" sz="3200" b="0" i="0" dirty="0">
                <a:solidFill>
                  <a:schemeClr val="bg1"/>
                </a:solidFill>
                <a:effectLst/>
                <a:latin typeface="Söhne"/>
              </a:rPr>
              <a:t>Simplifica a manutenção do banco de dados, uma vez que as atualizações e modificações são mais fáceis de realizar.</a:t>
            </a:r>
          </a:p>
          <a:p>
            <a:pPr algn="l">
              <a:buFont typeface="+mj-lt"/>
              <a:buAutoNum type="arabicPeriod"/>
            </a:pPr>
            <a:endParaRPr lang="pt-BR" sz="32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pt-BR" sz="4400" b="1" i="0" dirty="0">
                <a:solidFill>
                  <a:schemeClr val="bg1"/>
                </a:solidFill>
                <a:effectLst/>
                <a:latin typeface="Söhne"/>
              </a:rPr>
              <a:t>Performance</a:t>
            </a:r>
            <a:r>
              <a:rPr lang="pt-BR" sz="4400" b="0" i="0" dirty="0">
                <a:solidFill>
                  <a:schemeClr val="bg1"/>
                </a:solidFill>
                <a:effectLst/>
                <a:latin typeface="Söhne"/>
              </a:rPr>
              <a:t>: </a:t>
            </a:r>
            <a:r>
              <a:rPr lang="pt-BR" sz="3200" b="0" i="0" dirty="0">
                <a:solidFill>
                  <a:schemeClr val="bg1"/>
                </a:solidFill>
                <a:effectLst/>
                <a:latin typeface="Söhne"/>
              </a:rPr>
              <a:t>Tabelas normalizadas tendem a apresentar melhor desempenho em consultas e operações.</a:t>
            </a:r>
          </a:p>
          <a:p>
            <a:pPr algn="l">
              <a:buFont typeface="+mj-lt"/>
              <a:buAutoNum type="arabicPeriod"/>
            </a:pPr>
            <a:endParaRPr lang="pt-BR" sz="32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2722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2286000" y="613125"/>
            <a:ext cx="137160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5400" b="1" i="0" dirty="0">
                <a:solidFill>
                  <a:schemeClr val="bg1"/>
                </a:solidFill>
                <a:effectLst/>
                <a:latin typeface="Söhne"/>
              </a:rPr>
              <a:t>Anomalias de Atualização, Inserção e Exclusão</a:t>
            </a:r>
          </a:p>
        </p:txBody>
      </p:sp>
      <p:sp>
        <p:nvSpPr>
          <p:cNvPr id="12" name="AutoShape 12"/>
          <p:cNvSpPr/>
          <p:nvPr/>
        </p:nvSpPr>
        <p:spPr>
          <a:xfrm>
            <a:off x="1494428" y="1257300"/>
            <a:ext cx="563136" cy="0"/>
          </a:xfrm>
          <a:prstGeom prst="line">
            <a:avLst/>
          </a:prstGeom>
          <a:ln w="47625" cap="flat">
            <a:solidFill>
              <a:srgbClr val="FEFE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dirty="0"/>
          </a:p>
        </p:txBody>
      </p:sp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86A0CFBE-9644-EE7C-D515-7ACF53DB0269}"/>
              </a:ext>
            </a:extLst>
          </p:cNvPr>
          <p:cNvSpPr txBox="1"/>
          <p:nvPr/>
        </p:nvSpPr>
        <p:spPr>
          <a:xfrm>
            <a:off x="1295400" y="1952562"/>
            <a:ext cx="15697199" cy="2739211"/>
          </a:xfrm>
          <a:prstGeom prst="rect">
            <a:avLst/>
          </a:prstGeom>
          <a:noFill/>
        </p:spPr>
        <p:txBody>
          <a:bodyPr wrap="square" numCol="1" spcCol="720000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t-BR" sz="4400" b="1" i="0" dirty="0">
                <a:solidFill>
                  <a:schemeClr val="bg1"/>
                </a:solidFill>
                <a:effectLst/>
                <a:latin typeface="Söhne"/>
              </a:rPr>
              <a:t>Anomalias de Atualização</a:t>
            </a:r>
            <a:r>
              <a:rPr lang="pt-BR" sz="4400" b="0" i="0" dirty="0">
                <a:solidFill>
                  <a:schemeClr val="bg1"/>
                </a:solidFill>
                <a:effectLst/>
                <a:latin typeface="Söhne"/>
              </a:rPr>
              <a:t>: </a:t>
            </a:r>
            <a:r>
              <a:rPr lang="pt-BR" sz="3200" b="0" i="0" dirty="0">
                <a:solidFill>
                  <a:schemeClr val="bg1"/>
                </a:solidFill>
                <a:effectLst/>
                <a:latin typeface="Söhne"/>
              </a:rPr>
              <a:t>Quando atualizar um registro em uma tabela não normalizada, pode ser necessário atualizar vários registros que contêm informações duplicadas. Isso aumenta a probabilidade de erros.</a:t>
            </a:r>
          </a:p>
          <a:p>
            <a:pPr algn="l">
              <a:buFont typeface="+mj-lt"/>
              <a:buAutoNum type="arabicPeriod"/>
            </a:pPr>
            <a:endParaRPr lang="pt-BR" sz="32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pt-BR" sz="32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C22534C-5D7C-9B66-ED67-49A025F78027}"/>
              </a:ext>
            </a:extLst>
          </p:cNvPr>
          <p:cNvSpPr txBox="1"/>
          <p:nvPr/>
        </p:nvSpPr>
        <p:spPr>
          <a:xfrm>
            <a:off x="1295401" y="7071053"/>
            <a:ext cx="16687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>
                <a:solidFill>
                  <a:schemeClr val="bg1"/>
                </a:solidFill>
              </a:rPr>
              <a:t>Para a tabela de exemplo, aonde os itens de um pedido são listados.</a:t>
            </a:r>
          </a:p>
          <a:p>
            <a:endParaRPr lang="pt-BR" sz="2600" dirty="0">
              <a:solidFill>
                <a:schemeClr val="bg1"/>
              </a:solidFill>
            </a:endParaRPr>
          </a:p>
          <a:p>
            <a:r>
              <a:rPr lang="pt-BR" sz="2600" dirty="0">
                <a:solidFill>
                  <a:schemeClr val="bg1"/>
                </a:solidFill>
              </a:rPr>
              <a:t>Temos dados como cliente de cada pedido, e produtos de cada pedido.</a:t>
            </a:r>
          </a:p>
          <a:p>
            <a:endParaRPr lang="pt-BR" sz="2600" dirty="0">
              <a:solidFill>
                <a:schemeClr val="bg1"/>
              </a:solidFill>
            </a:endParaRPr>
          </a:p>
          <a:p>
            <a:r>
              <a:rPr lang="pt-BR" sz="2600" dirty="0">
                <a:solidFill>
                  <a:schemeClr val="bg1"/>
                </a:solidFill>
              </a:rPr>
              <a:t>No exemplo, uma atualização de telefone para o cliente do Pedido 100 acarreta na atualização de 2 registros da tabela </a:t>
            </a:r>
            <a:r>
              <a:rPr lang="pt-BR" sz="2600" dirty="0" err="1">
                <a:solidFill>
                  <a:schemeClr val="bg1"/>
                </a:solidFill>
              </a:rPr>
              <a:t>itens_pedido</a:t>
            </a:r>
            <a:r>
              <a:rPr lang="pt-BR" sz="2600" dirty="0">
                <a:solidFill>
                  <a:schemeClr val="bg1"/>
                </a:solidFill>
              </a:rPr>
              <a:t>.</a:t>
            </a:r>
          </a:p>
          <a:p>
            <a:endParaRPr lang="pt-BR" sz="2600" dirty="0">
              <a:solidFill>
                <a:schemeClr val="bg1"/>
              </a:solidFill>
            </a:endParaRPr>
          </a:p>
          <a:p>
            <a:r>
              <a:rPr lang="pt-BR" sz="2600" dirty="0">
                <a:solidFill>
                  <a:schemeClr val="bg1"/>
                </a:solidFill>
              </a:rPr>
              <a:t>Caso o cliente </a:t>
            </a:r>
            <a:r>
              <a:rPr lang="pt-BR" sz="2600" dirty="0" err="1">
                <a:solidFill>
                  <a:schemeClr val="bg1"/>
                </a:solidFill>
              </a:rPr>
              <a:t>possuisse</a:t>
            </a:r>
            <a:r>
              <a:rPr lang="pt-BR" sz="2600" dirty="0">
                <a:solidFill>
                  <a:schemeClr val="bg1"/>
                </a:solidFill>
              </a:rPr>
              <a:t> 100 pedidos, 100 campos de telefone seriam atualizados.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992C8D3-A7DA-A88B-8D1C-39C7EEB8F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428" y="4017428"/>
            <a:ext cx="16042618" cy="273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2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2286000" y="613125"/>
            <a:ext cx="137160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5400" b="1" i="0" dirty="0">
                <a:solidFill>
                  <a:schemeClr val="bg1"/>
                </a:solidFill>
                <a:effectLst/>
                <a:latin typeface="Söhne"/>
              </a:rPr>
              <a:t>Anomalias de Atualização, Inserção e Exclusão</a:t>
            </a:r>
          </a:p>
        </p:txBody>
      </p:sp>
      <p:sp>
        <p:nvSpPr>
          <p:cNvPr id="12" name="AutoShape 12"/>
          <p:cNvSpPr/>
          <p:nvPr/>
        </p:nvSpPr>
        <p:spPr>
          <a:xfrm>
            <a:off x="1494428" y="1257300"/>
            <a:ext cx="563136" cy="0"/>
          </a:xfrm>
          <a:prstGeom prst="line">
            <a:avLst/>
          </a:prstGeom>
          <a:ln w="47625" cap="flat">
            <a:solidFill>
              <a:srgbClr val="FEFE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dirty="0"/>
          </a:p>
        </p:txBody>
      </p:sp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86A0CFBE-9644-EE7C-D515-7ACF53DB0269}"/>
              </a:ext>
            </a:extLst>
          </p:cNvPr>
          <p:cNvSpPr txBox="1"/>
          <p:nvPr/>
        </p:nvSpPr>
        <p:spPr>
          <a:xfrm>
            <a:off x="1295400" y="2400300"/>
            <a:ext cx="15697199" cy="1261884"/>
          </a:xfrm>
          <a:prstGeom prst="rect">
            <a:avLst/>
          </a:prstGeom>
          <a:noFill/>
        </p:spPr>
        <p:txBody>
          <a:bodyPr wrap="square" numCol="1" spcCol="720000" rtlCol="0">
            <a:spAutoFit/>
          </a:bodyPr>
          <a:lstStyle/>
          <a:p>
            <a:pPr algn="l"/>
            <a:r>
              <a:rPr lang="pt-BR" sz="4400" dirty="0">
                <a:solidFill>
                  <a:schemeClr val="bg1"/>
                </a:solidFill>
                <a:latin typeface="Söhne"/>
              </a:rPr>
              <a:t>2 . </a:t>
            </a:r>
            <a:r>
              <a:rPr lang="pt-BR" sz="4400" b="1" i="0" dirty="0">
                <a:solidFill>
                  <a:schemeClr val="bg1"/>
                </a:solidFill>
                <a:effectLst/>
                <a:latin typeface="Söhne"/>
              </a:rPr>
              <a:t>Anomalias de Inserção</a:t>
            </a:r>
            <a:r>
              <a:rPr lang="pt-BR" sz="4400" b="0" i="0" dirty="0">
                <a:solidFill>
                  <a:schemeClr val="bg1"/>
                </a:solidFill>
                <a:effectLst/>
                <a:latin typeface="Söhne"/>
              </a:rPr>
              <a:t>: </a:t>
            </a:r>
            <a:r>
              <a:rPr lang="pt-BR" sz="3200" b="0" i="0" dirty="0">
                <a:solidFill>
                  <a:schemeClr val="bg1"/>
                </a:solidFill>
                <a:effectLst/>
                <a:latin typeface="Söhne"/>
              </a:rPr>
              <a:t>Inserir novos dados em uma tabela não normalizada pode ser complicado, pois os novos dados podem precisar ser inseridos em várias linhas.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087EC74-0675-A3D3-41BC-7E320DAED0CD}"/>
              </a:ext>
            </a:extLst>
          </p:cNvPr>
          <p:cNvSpPr txBox="1"/>
          <p:nvPr/>
        </p:nvSpPr>
        <p:spPr>
          <a:xfrm>
            <a:off x="2322871" y="7744766"/>
            <a:ext cx="15240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Para o mesmo exemplo, quando um novo dado é inserido na tabela, é necessário inserir além do essencial, informações como Nome e telefone do cliente, e nome do produto para cada novo registro.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Isso acarreta em aumento de processamento para inserção desta quantidade de dados, bem como aumento no tamanho físico do banco de dados.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Imaginando que podem existir tabelas com milhões de registros.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B0FD0DA-1609-3745-9A2C-1A1D37E87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813" y="4348213"/>
            <a:ext cx="16122374" cy="274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6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2286000" y="613125"/>
            <a:ext cx="137160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5400" b="1" i="0" dirty="0">
                <a:solidFill>
                  <a:schemeClr val="bg1"/>
                </a:solidFill>
                <a:effectLst/>
                <a:latin typeface="Söhne"/>
              </a:rPr>
              <a:t>Anomalias de Atualização, Inserção e Exclusão</a:t>
            </a:r>
          </a:p>
        </p:txBody>
      </p:sp>
      <p:sp>
        <p:nvSpPr>
          <p:cNvPr id="12" name="AutoShape 12"/>
          <p:cNvSpPr/>
          <p:nvPr/>
        </p:nvSpPr>
        <p:spPr>
          <a:xfrm>
            <a:off x="1494428" y="1257300"/>
            <a:ext cx="563136" cy="0"/>
          </a:xfrm>
          <a:prstGeom prst="line">
            <a:avLst/>
          </a:prstGeom>
          <a:ln w="47625" cap="flat">
            <a:solidFill>
              <a:srgbClr val="FEFE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dirty="0"/>
          </a:p>
        </p:txBody>
      </p:sp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86A0CFBE-9644-EE7C-D515-7ACF53DB0269}"/>
              </a:ext>
            </a:extLst>
          </p:cNvPr>
          <p:cNvSpPr txBox="1"/>
          <p:nvPr/>
        </p:nvSpPr>
        <p:spPr>
          <a:xfrm>
            <a:off x="1295400" y="2552700"/>
            <a:ext cx="15697199" cy="2246769"/>
          </a:xfrm>
          <a:prstGeom prst="rect">
            <a:avLst/>
          </a:prstGeom>
          <a:noFill/>
        </p:spPr>
        <p:txBody>
          <a:bodyPr wrap="square" numCol="1" spcCol="720000" rtlCol="0">
            <a:spAutoFit/>
          </a:bodyPr>
          <a:lstStyle/>
          <a:p>
            <a:pPr algn="l"/>
            <a:r>
              <a:rPr lang="pt-BR" sz="4400" b="1" i="0" dirty="0">
                <a:solidFill>
                  <a:schemeClr val="bg1"/>
                </a:solidFill>
                <a:effectLst/>
                <a:latin typeface="Söhne"/>
              </a:rPr>
              <a:t>3. Anomalias de Exclusão</a:t>
            </a:r>
            <a:r>
              <a:rPr lang="pt-BR" sz="4400" b="0" i="0" dirty="0">
                <a:solidFill>
                  <a:schemeClr val="bg1"/>
                </a:solidFill>
                <a:effectLst/>
                <a:latin typeface="Söhne"/>
              </a:rPr>
              <a:t>: </a:t>
            </a:r>
            <a:r>
              <a:rPr lang="pt-BR" sz="3200" b="0" i="0" dirty="0">
                <a:solidFill>
                  <a:schemeClr val="bg1"/>
                </a:solidFill>
                <a:effectLst/>
                <a:latin typeface="Söhne"/>
              </a:rPr>
              <a:t>Excluir registros em tabelas não normalizadas pode resultar na perda de informações relacionadas, caso essas informações estejam repetidas em várias linhas.</a:t>
            </a:r>
          </a:p>
          <a:p>
            <a:pPr algn="l">
              <a:buFont typeface="+mj-lt"/>
              <a:buAutoNum type="arabicPeriod"/>
            </a:pPr>
            <a:endParaRPr lang="pt-BR" sz="32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419F8C-1CCD-F120-50C5-2F7440887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640877"/>
            <a:ext cx="16183846" cy="276010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B55EFB3-C276-CA5B-C895-19D2DB74774A}"/>
              </a:ext>
            </a:extLst>
          </p:cNvPr>
          <p:cNvSpPr txBox="1"/>
          <p:nvPr/>
        </p:nvSpPr>
        <p:spPr>
          <a:xfrm>
            <a:off x="737582" y="8113574"/>
            <a:ext cx="178552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Para o mesmo exemplo, uma exclusão pode ser efetuada sem ser baseada em sua Chave Primária (Atributo chave).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Uma exclusão em um atributo simples, pode influenciar em demais registros que podem ter os mais valores.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No exemplo, a exclusão que deveria ser efetuada no Item 2034, está influenciando na exclusão do item 2035, já que ambos possuem os mesmos valores para o campo </a:t>
            </a:r>
            <a:r>
              <a:rPr lang="pt-BR" dirty="0" err="1">
                <a:solidFill>
                  <a:schemeClr val="bg1"/>
                </a:solidFill>
              </a:rPr>
              <a:t>produto_nome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888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862ECCF-B929-D720-110B-776C1D661C84}"/>
              </a:ext>
            </a:extLst>
          </p:cNvPr>
          <p:cNvSpPr txBox="1"/>
          <p:nvPr/>
        </p:nvSpPr>
        <p:spPr>
          <a:xfrm>
            <a:off x="607832" y="1638148"/>
            <a:ext cx="17680167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4400" b="1" i="0" dirty="0">
                <a:effectLst/>
                <a:highlight>
                  <a:srgbClr val="FFFF00"/>
                </a:highlight>
                <a:latin typeface="Söhne"/>
              </a:rPr>
              <a:t>O que é 1NF?</a:t>
            </a:r>
          </a:p>
          <a:p>
            <a:pPr algn="l"/>
            <a:endParaRPr lang="pt-BR" sz="44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pt-BR" sz="3600" b="0" i="0" dirty="0">
                <a:solidFill>
                  <a:schemeClr val="bg1"/>
                </a:solidFill>
                <a:effectLst/>
                <a:latin typeface="Söhne"/>
              </a:rPr>
              <a:t>A Primeira Forma Normal (1NF) é o primeiro passo na normalização de uma tabela. </a:t>
            </a:r>
          </a:p>
          <a:p>
            <a:pPr algn="l"/>
            <a:endParaRPr lang="pt-BR" sz="3600" dirty="0">
              <a:solidFill>
                <a:schemeClr val="bg1"/>
              </a:solidFill>
              <a:latin typeface="Söhne"/>
            </a:endParaRPr>
          </a:p>
          <a:p>
            <a:pPr algn="l"/>
            <a:r>
              <a:rPr lang="pt-BR" sz="3600" b="0" i="0" dirty="0">
                <a:solidFill>
                  <a:schemeClr val="bg1"/>
                </a:solidFill>
                <a:effectLst/>
                <a:latin typeface="Söhne"/>
              </a:rPr>
              <a:t>Uma tabela está na 1NF se todos os atributos contiverem valores atômicos, ou seja, valores indivisíveis.</a:t>
            </a: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9CCE3E9D-3EB8-A46F-ADC3-BAA8BB019DB9}"/>
              </a:ext>
            </a:extLst>
          </p:cNvPr>
          <p:cNvSpPr txBox="1"/>
          <p:nvPr/>
        </p:nvSpPr>
        <p:spPr>
          <a:xfrm>
            <a:off x="1088923" y="266700"/>
            <a:ext cx="137160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5400" b="1" i="0" dirty="0">
                <a:solidFill>
                  <a:schemeClr val="bg1"/>
                </a:solidFill>
                <a:effectLst/>
                <a:latin typeface="Raleway" panose="020B0003030101060003" pitchFamily="34" charset="0"/>
              </a:rPr>
              <a:t>Primeira Forma Normal (1NF)</a:t>
            </a:r>
          </a:p>
        </p:txBody>
      </p:sp>
      <p:sp>
        <p:nvSpPr>
          <p:cNvPr id="3" name="AutoShape 12">
            <a:extLst>
              <a:ext uri="{FF2B5EF4-FFF2-40B4-BE49-F238E27FC236}">
                <a16:creationId xmlns:a16="http://schemas.microsoft.com/office/drawing/2014/main" id="{AA572A33-87A1-F5FA-B743-A76B843346BC}"/>
              </a:ext>
            </a:extLst>
          </p:cNvPr>
          <p:cNvSpPr/>
          <p:nvPr/>
        </p:nvSpPr>
        <p:spPr>
          <a:xfrm>
            <a:off x="338555" y="900846"/>
            <a:ext cx="563136" cy="0"/>
          </a:xfrm>
          <a:prstGeom prst="line">
            <a:avLst/>
          </a:prstGeom>
          <a:ln w="47625" cap="flat">
            <a:solidFill>
              <a:srgbClr val="FEFE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E52368-C70A-2C3F-8202-A1969561415E}"/>
              </a:ext>
            </a:extLst>
          </p:cNvPr>
          <p:cNvSpPr txBox="1"/>
          <p:nvPr/>
        </p:nvSpPr>
        <p:spPr>
          <a:xfrm>
            <a:off x="538737" y="5786979"/>
            <a:ext cx="17210525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>
                <a:highlight>
                  <a:srgbClr val="FFFF00"/>
                </a:highlight>
                <a:latin typeface="Söhne"/>
              </a:rPr>
              <a:t>Requisitos para atender a 1NF</a:t>
            </a:r>
          </a:p>
          <a:p>
            <a:endParaRPr lang="pt-BR" sz="4400" b="1" dirty="0">
              <a:solidFill>
                <a:schemeClr val="bg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bg1"/>
                </a:solidFill>
                <a:latin typeface="Söhne"/>
              </a:rPr>
              <a:t>Cada coluna deve conter valores únicos.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bg1"/>
                </a:solidFill>
                <a:latin typeface="Söhne"/>
              </a:rPr>
              <a:t>Cada coluna deve conter apenas valores atômicos, ou seja, valores que não podem ser divididos em partes menores.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bg1"/>
                </a:solidFill>
                <a:latin typeface="Söhne"/>
              </a:rPr>
              <a:t>Não deve haver repetição de grupos de colunas (multivalorados).</a:t>
            </a:r>
          </a:p>
        </p:txBody>
      </p:sp>
    </p:spTree>
    <p:extLst>
      <p:ext uri="{BB962C8B-B14F-4D97-AF65-F5344CB8AC3E}">
        <p14:creationId xmlns:p14="http://schemas.microsoft.com/office/powerpoint/2010/main" val="132240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382CDECD060349BDE45E08D29EBBB8" ma:contentTypeVersion="4" ma:contentTypeDescription="Crie um novo documento." ma:contentTypeScope="" ma:versionID="156561fc3a7968666680658e91c34793">
  <xsd:schema xmlns:xsd="http://www.w3.org/2001/XMLSchema" xmlns:xs="http://www.w3.org/2001/XMLSchema" xmlns:p="http://schemas.microsoft.com/office/2006/metadata/properties" xmlns:ns2="90fa2f06-7d74-4388-85e5-54786f2e9a6c" targetNamespace="http://schemas.microsoft.com/office/2006/metadata/properties" ma:root="true" ma:fieldsID="daef608e57ddab79753012dc0cf9eaa6" ns2:_="">
    <xsd:import namespace="90fa2f06-7d74-4388-85e5-54786f2e9a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fa2f06-7d74-4388-85e5-54786f2e9a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97AA5C-8951-466A-BA1E-4383F6487626}"/>
</file>

<file path=customXml/itemProps2.xml><?xml version="1.0" encoding="utf-8"?>
<ds:datastoreItem xmlns:ds="http://schemas.openxmlformats.org/officeDocument/2006/customXml" ds:itemID="{A88D1670-9605-4FAA-838A-A98ADEB9C892}"/>
</file>

<file path=customXml/itemProps3.xml><?xml version="1.0" encoding="utf-8"?>
<ds:datastoreItem xmlns:ds="http://schemas.openxmlformats.org/officeDocument/2006/customXml" ds:itemID="{EA68B678-898F-4F59-A0D6-84B08E3036FE}"/>
</file>

<file path=docProps/app.xml><?xml version="1.0" encoding="utf-8"?>
<Properties xmlns="http://schemas.openxmlformats.org/officeDocument/2006/extended-properties" xmlns:vt="http://schemas.openxmlformats.org/officeDocument/2006/docPropsVTypes">
  <TotalTime>3080</TotalTime>
  <Words>728</Words>
  <Application>Microsoft Office PowerPoint</Application>
  <PresentationFormat>Personalizar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Raleway</vt:lpstr>
      <vt:lpstr>Helios Condensed</vt:lpstr>
      <vt:lpstr>Söhne</vt:lpstr>
      <vt:lpstr>Calibri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Perícia Forense - Aula 01</dc:title>
  <dc:creator>HELIO</dc:creator>
  <cp:lastModifiedBy>HELIO LUIS DA SILVA RODRIGUES</cp:lastModifiedBy>
  <cp:revision>274</cp:revision>
  <dcterms:created xsi:type="dcterms:W3CDTF">2006-08-16T00:00:00Z</dcterms:created>
  <dcterms:modified xsi:type="dcterms:W3CDTF">2024-06-03T14:01:40Z</dcterms:modified>
  <dc:identifier>DAFq6H9czC8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0x01010093382CDECD060349BDE45E08D29EBBB8</vt:lpwstr>
  </property>
</Properties>
</file>